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  <p:sldMasterId id="2147483766" r:id="rId2"/>
  </p:sldMasterIdLst>
  <p:notesMasterIdLst>
    <p:notesMasterId r:id="rId43"/>
  </p:notesMasterIdLst>
  <p:handoutMasterIdLst>
    <p:handoutMasterId r:id="rId44"/>
  </p:handoutMasterIdLst>
  <p:sldIdLst>
    <p:sldId id="618" r:id="rId3"/>
    <p:sldId id="576" r:id="rId4"/>
    <p:sldId id="617" r:id="rId5"/>
    <p:sldId id="578" r:id="rId6"/>
    <p:sldId id="579" r:id="rId7"/>
    <p:sldId id="580" r:id="rId8"/>
    <p:sldId id="581" r:id="rId9"/>
    <p:sldId id="582" r:id="rId10"/>
    <p:sldId id="583" r:id="rId11"/>
    <p:sldId id="602" r:id="rId12"/>
    <p:sldId id="584" r:id="rId13"/>
    <p:sldId id="593" r:id="rId14"/>
    <p:sldId id="592" r:id="rId15"/>
    <p:sldId id="585" r:id="rId16"/>
    <p:sldId id="599" r:id="rId17"/>
    <p:sldId id="595" r:id="rId18"/>
    <p:sldId id="616" r:id="rId19"/>
    <p:sldId id="613" r:id="rId20"/>
    <p:sldId id="614" r:id="rId21"/>
    <p:sldId id="586" r:id="rId22"/>
    <p:sldId id="594" r:id="rId23"/>
    <p:sldId id="596" r:id="rId24"/>
    <p:sldId id="603" r:id="rId25"/>
    <p:sldId id="604" r:id="rId26"/>
    <p:sldId id="605" r:id="rId27"/>
    <p:sldId id="587" r:id="rId28"/>
    <p:sldId id="597" r:id="rId29"/>
    <p:sldId id="598" r:id="rId30"/>
    <p:sldId id="588" r:id="rId31"/>
    <p:sldId id="600" r:id="rId32"/>
    <p:sldId id="601" r:id="rId33"/>
    <p:sldId id="589" r:id="rId34"/>
    <p:sldId id="606" r:id="rId35"/>
    <p:sldId id="607" r:id="rId36"/>
    <p:sldId id="590" r:id="rId37"/>
    <p:sldId id="608" r:id="rId38"/>
    <p:sldId id="609" r:id="rId39"/>
    <p:sldId id="615" r:id="rId40"/>
    <p:sldId id="612" r:id="rId41"/>
    <p:sldId id="577" r:id="rId42"/>
  </p:sldIdLst>
  <p:sldSz cx="9144000" cy="5143500" type="screen16x9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  <a:srgbClr val="FFB500"/>
    <a:srgbClr val="7A7A7A"/>
    <a:srgbClr val="B3B3B3"/>
    <a:srgbClr val="F3F3F3"/>
    <a:srgbClr val="FF1414"/>
    <a:srgbClr val="8BAAC3"/>
    <a:srgbClr val="FF0000"/>
    <a:srgbClr val="DC0000"/>
    <a:srgbClr val="8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55" autoAdjust="0"/>
    <p:restoredTop sz="94758" autoAdjust="0"/>
  </p:normalViewPr>
  <p:slideViewPr>
    <p:cSldViewPr snapToGrid="0">
      <p:cViewPr varScale="1">
        <p:scale>
          <a:sx n="129" d="100"/>
          <a:sy n="129" d="100"/>
        </p:scale>
        <p:origin x="-1104" y="-78"/>
      </p:cViewPr>
      <p:guideLst>
        <p:guide orient="horz" pos="1492"/>
        <p:guide orient="horz" pos="842"/>
        <p:guide orient="horz" pos="540"/>
        <p:guide orient="horz" pos="2281"/>
        <p:guide orient="horz" pos="2776"/>
        <p:guide orient="horz" pos="648"/>
        <p:guide orient="horz" pos="1739"/>
        <p:guide pos="2880"/>
        <p:guide pos="5619"/>
        <p:guide pos="3091"/>
        <p:guide pos="291"/>
        <p:guide pos="232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1" d="100"/>
        <a:sy n="201" d="100"/>
      </p:scale>
      <p:origin x="0" y="33464"/>
    </p:cViewPr>
  </p:sorterViewPr>
  <p:notesViewPr>
    <p:cSldViewPr snapToGrid="0" snapToObjects="1">
      <p:cViewPr varScale="1">
        <p:scale>
          <a:sx n="95" d="100"/>
          <a:sy n="95" d="100"/>
        </p:scale>
        <p:origin x="-2724" y="-90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9333BE-0D34-4F62-BD6E-2C3B14663373}" type="datetimeFigureOut">
              <a:rPr lang="en-US" smtClean="0"/>
              <a:t>9/4/2013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CABB6E-EB62-4D88-B3E7-408903A4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9739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2D1F94-724F-43BD-B41B-43157E9B4550}" type="datetimeFigureOut">
              <a:rPr lang="en-US" smtClean="0"/>
              <a:t>9/4/2013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E82501-53DA-4152-84B0-51135B15E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2524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E82501-53DA-4152-84B0-51135B15EEA8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4895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E82501-53DA-4152-84B0-51135B15EEA8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2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8841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eg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Content 2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347" y="245538"/>
            <a:ext cx="8229586" cy="768803"/>
          </a:xfrm>
        </p:spPr>
        <p:txBody>
          <a:bodyPr anchor="t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804347" y="1522101"/>
            <a:ext cx="8229600" cy="30626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347" y="1029231"/>
            <a:ext cx="8229600" cy="304800"/>
          </a:xfrm>
        </p:spPr>
        <p:txBody>
          <a:bodyPr anchor="t" anchorCtr="0">
            <a:noAutofit/>
          </a:bodyPr>
          <a:lstStyle>
            <a:lvl1pPr marL="0" indent="0">
              <a:spcAft>
                <a:spcPts val="0"/>
              </a:spcAft>
              <a:buFontTx/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72119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1" y="1716438"/>
            <a:ext cx="4284133" cy="2420477"/>
          </a:xfrm>
          <a:prstGeom prst="rect">
            <a:avLst/>
          </a:prstGeom>
          <a:gradFill flip="none" rotWithShape="1">
            <a:gsLst>
              <a:gs pos="0">
                <a:srgbClr val="B3B3B3"/>
              </a:gs>
              <a:gs pos="100000">
                <a:srgbClr val="F3F3F3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78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1524" y="1156648"/>
            <a:ext cx="4291076" cy="551323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2075" tIns="46038" rIns="92075" bIns="46038" anchor="ctr"/>
          <a:lstStyle/>
          <a:p>
            <a:pPr marL="119063" indent="-119063" algn="ctr">
              <a:defRPr/>
            </a:pPr>
            <a:endParaRPr lang="en-US" sz="4000" b="1" dirty="0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5" hasCustomPrompt="1"/>
          </p:nvPr>
        </p:nvSpPr>
        <p:spPr>
          <a:xfrm>
            <a:off x="4318000" y="1156648"/>
            <a:ext cx="4825998" cy="2971800"/>
          </a:xfrm>
          <a:effectLst>
            <a:reflection blurRad="63500" stA="50000" endPos="7000" dir="5400000" sy="-100000" algn="bl" rotWithShape="0"/>
          </a:effectLst>
        </p:spPr>
        <p:txBody>
          <a:bodyPr anchor="ctr" anchorCtr="1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Insert Picture Here</a:t>
            </a:r>
            <a:endParaRPr 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3"/>
          </p:nvPr>
        </p:nvSpPr>
        <p:spPr>
          <a:xfrm>
            <a:off x="753544" y="1859644"/>
            <a:ext cx="3131820" cy="213741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14" hasCustomPrompt="1"/>
          </p:nvPr>
        </p:nvSpPr>
        <p:spPr bwMode="white">
          <a:xfrm>
            <a:off x="804346" y="1163620"/>
            <a:ext cx="3412068" cy="544351"/>
          </a:xfrm>
          <a:noFill/>
        </p:spPr>
        <p:txBody>
          <a:bodyPr lIns="0" tIns="0" rIns="0" bIns="0" anchor="ctr" anchorCtr="0">
            <a:noAutofit/>
          </a:bodyPr>
          <a:lstStyle>
            <a:lvl1pPr marL="0" indent="0">
              <a:spcAft>
                <a:spcPts val="0"/>
              </a:spcAft>
              <a:buNone/>
              <a:defRPr sz="2000" b="1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Master Text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804346" y="245538"/>
            <a:ext cx="8221121" cy="770462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733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>
          <a:xfrm>
            <a:off x="0" y="1159938"/>
            <a:ext cx="9144000" cy="2971799"/>
          </a:xfrm>
          <a:prstGeom prst="rect">
            <a:avLst/>
          </a:prstGeom>
          <a:gradFill flip="none" rotWithShape="1">
            <a:gsLst>
              <a:gs pos="0">
                <a:srgbClr val="355469"/>
              </a:gs>
              <a:gs pos="100000">
                <a:schemeClr val="accent1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/>
          </p:nvPr>
        </p:nvSpPr>
        <p:spPr bwMode="white">
          <a:xfrm>
            <a:off x="797999" y="1422404"/>
            <a:ext cx="7617881" cy="1354667"/>
          </a:xfrm>
        </p:spPr>
        <p:txBody>
          <a:bodyPr lIns="0" tIns="0" rIns="0" bIns="0" anchor="t" anchorCtr="0">
            <a:normAutofit/>
          </a:bodyPr>
          <a:lstStyle>
            <a:lvl1pPr marL="114300" indent="-114300">
              <a:lnSpc>
                <a:spcPct val="90000"/>
              </a:lnSpc>
              <a:spcBef>
                <a:spcPts val="0"/>
              </a:spcBef>
              <a:spcAft>
                <a:spcPts val="1800"/>
              </a:spcAft>
              <a:buNone/>
              <a:defRPr sz="24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22"/>
          <p:cNvSpPr>
            <a:spLocks noGrp="1"/>
          </p:cNvSpPr>
          <p:nvPr>
            <p:ph type="body" sz="quarter" idx="16" hasCustomPrompt="1"/>
          </p:nvPr>
        </p:nvSpPr>
        <p:spPr bwMode="white">
          <a:xfrm>
            <a:off x="899602" y="2844803"/>
            <a:ext cx="3994149" cy="443953"/>
          </a:xfrm>
          <a:noFill/>
        </p:spPr>
        <p:txBody>
          <a:bodyPr lIns="0" tIns="0" rIns="0" bIns="0" anchor="b" anchorCtr="0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1800"/>
              </a:spcAft>
              <a:buFont typeface="Arial" pitchFamily="34" charset="0"/>
              <a:buNone/>
              <a:defRPr lang="en-US" sz="2000" b="1" kern="1200" cap="none" baseline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itchFamily="2" charset="2"/>
              <a:buNone/>
            </a:pPr>
            <a:r>
              <a:rPr lang="en-US" dirty="0" smtClean="0"/>
              <a:t>Click to edit name</a:t>
            </a:r>
          </a:p>
        </p:txBody>
      </p:sp>
      <p:sp>
        <p:nvSpPr>
          <p:cNvPr id="8" name="Text Placeholder 22"/>
          <p:cNvSpPr>
            <a:spLocks noGrp="1"/>
          </p:cNvSpPr>
          <p:nvPr>
            <p:ph type="body" sz="quarter" idx="17" hasCustomPrompt="1"/>
          </p:nvPr>
        </p:nvSpPr>
        <p:spPr bwMode="white">
          <a:xfrm>
            <a:off x="899602" y="3343623"/>
            <a:ext cx="3994149" cy="703448"/>
          </a:xfrm>
          <a:noFill/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1800"/>
              </a:spcAft>
              <a:buFont typeface="Arial" pitchFamily="34" charset="0"/>
              <a:buNone/>
              <a:defRPr lang="en-US" sz="1600" b="0" kern="1200" cap="none" baseline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itchFamily="2" charset="2"/>
              <a:buNone/>
            </a:pPr>
            <a:r>
              <a:rPr lang="en-US" dirty="0" smtClean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3550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2"/>
          <p:cNvSpPr>
            <a:spLocks noGrp="1"/>
          </p:cNvSpPr>
          <p:nvPr>
            <p:ph type="body" sz="quarter" idx="16"/>
          </p:nvPr>
        </p:nvSpPr>
        <p:spPr>
          <a:xfrm>
            <a:off x="457201" y="1130300"/>
            <a:ext cx="2607406" cy="3136900"/>
          </a:xfrm>
          <a:noFill/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1800" b="0" cap="none" baseline="0">
                <a:solidFill>
                  <a:schemeClr val="tx1"/>
                </a:solidFill>
              </a:defRPr>
            </a:lvl1pPr>
            <a:lvl2pPr marL="173736" indent="-173736">
              <a:buClr>
                <a:schemeClr val="accent1"/>
              </a:buClr>
              <a:buFont typeface="Wingdings" charset="2"/>
              <a:buChar char="§"/>
              <a:defRPr sz="160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7" hasCustomPrompt="1"/>
          </p:nvPr>
        </p:nvSpPr>
        <p:spPr>
          <a:xfrm>
            <a:off x="3482976" y="1123950"/>
            <a:ext cx="5236560" cy="3143250"/>
          </a:xfrm>
        </p:spPr>
        <p:txBody>
          <a:bodyPr anchor="ctr" anchorCtr="1"/>
          <a:lstStyle>
            <a:lvl1pPr marL="60325" indent="0" algn="ctr">
              <a:buNone/>
              <a:defRPr/>
            </a:lvl1pPr>
          </a:lstStyle>
          <a:p>
            <a:r>
              <a:rPr lang="en-US" dirty="0" smtClean="0"/>
              <a:t>Insert Chart Here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04347" y="245538"/>
            <a:ext cx="8229586" cy="770462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26"/>
          <p:cNvSpPr>
            <a:spLocks noChangeArrowheads="1"/>
          </p:cNvSpPr>
          <p:nvPr userDrawn="1"/>
        </p:nvSpPr>
        <p:spPr bwMode="auto">
          <a:xfrm flipH="1">
            <a:off x="3171825" y="1118350"/>
            <a:ext cx="27432" cy="3155157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  <a:ln>
            <a:noFill/>
          </a:ln>
          <a:effectLst/>
          <a:extLst/>
        </p:spPr>
        <p:txBody>
          <a:bodyPr wrap="none" lIns="34281" tIns="17140" rIns="34281" bIns="17140" anchor="ctr"/>
          <a:lstStyle/>
          <a:p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7492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ew Template_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JavaOne_clr_rgb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535" y="863600"/>
            <a:ext cx="6847687" cy="3035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386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 NOT USE_Instruction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531533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2466" y="4555067"/>
            <a:ext cx="2531533" cy="5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802760" y="1571843"/>
            <a:ext cx="5030787" cy="1100723"/>
          </a:xfrm>
        </p:spPr>
        <p:txBody>
          <a:bodyPr anchor="t" anchorCtr="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kern="1200" dirty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Click to edit text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505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 NOT USE_Instructio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531533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2466" y="4555067"/>
            <a:ext cx="2531533" cy="5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04347" y="245538"/>
            <a:ext cx="8229600" cy="770462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4347" y="1201839"/>
            <a:ext cx="8229600" cy="3564894"/>
          </a:xfrm>
        </p:spPr>
        <p:txBody>
          <a:bodyPr>
            <a:noAutofit/>
          </a:bodyPr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buClr>
                <a:schemeClr val="accent1"/>
              </a:buCl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960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 NOT USE_Instructions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531533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2466" y="4555067"/>
            <a:ext cx="2531533" cy="5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04347" y="245538"/>
            <a:ext cx="8229600" cy="406396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347" y="648216"/>
            <a:ext cx="8229600" cy="304800"/>
          </a:xfrm>
        </p:spPr>
        <p:txBody>
          <a:bodyPr anchor="t" anchorCtr="0">
            <a:noAutofit/>
          </a:bodyPr>
          <a:lstStyle>
            <a:lvl1pPr marL="0" indent="0">
              <a:spcAft>
                <a:spcPts val="0"/>
              </a:spcAft>
              <a:buFontTx/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4347" y="1201839"/>
            <a:ext cx="8229600" cy="3564894"/>
          </a:xfrm>
        </p:spPr>
        <p:txBody>
          <a:bodyPr>
            <a:noAutofit/>
          </a:bodyPr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buClr>
                <a:schemeClr val="accent1"/>
              </a:buCl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40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Content 2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347" y="245538"/>
            <a:ext cx="8229586" cy="768803"/>
          </a:xfrm>
        </p:spPr>
        <p:txBody>
          <a:bodyPr anchor="t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804347" y="1522101"/>
            <a:ext cx="8229600" cy="30626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347" y="1029231"/>
            <a:ext cx="8229600" cy="304800"/>
          </a:xfrm>
        </p:spPr>
        <p:txBody>
          <a:bodyPr anchor="t" anchorCtr="0">
            <a:noAutofit/>
          </a:bodyPr>
          <a:lstStyle>
            <a:lvl1pPr marL="0" indent="0">
              <a:spcAft>
                <a:spcPts val="0"/>
              </a:spcAft>
              <a:buFontTx/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10278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Content 1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04347" y="245538"/>
            <a:ext cx="8229586" cy="406395"/>
          </a:xfrm>
        </p:spPr>
        <p:txBody>
          <a:bodyPr anchor="t" anchorCtr="0"/>
          <a:lstStyle/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804347" y="1522101"/>
            <a:ext cx="8229600" cy="30626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347" y="648216"/>
            <a:ext cx="8229600" cy="304800"/>
          </a:xfrm>
        </p:spPr>
        <p:txBody>
          <a:bodyPr anchor="t" anchorCtr="0">
            <a:noAutofit/>
          </a:bodyPr>
          <a:lstStyle>
            <a:lvl1pPr marL="0" indent="0">
              <a:spcAft>
                <a:spcPts val="0"/>
              </a:spcAft>
              <a:buFontTx/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2984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ew Template_Titl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gradFill flip="none" rotWithShape="1">
            <a:gsLst>
              <a:gs pos="20000">
                <a:srgbClr val="355469"/>
              </a:gs>
              <a:gs pos="90000">
                <a:schemeClr val="accent1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5715000" y="0"/>
            <a:ext cx="3429000" cy="5143500"/>
          </a:xfrm>
          <a:prstGeom prst="rect">
            <a:avLst/>
          </a:prstGeom>
          <a:gradFill flip="none" rotWithShape="1">
            <a:gsLst>
              <a:gs pos="20000">
                <a:srgbClr val="355469"/>
              </a:gs>
              <a:gs pos="90000">
                <a:schemeClr val="accent1"/>
              </a:gs>
            </a:gsLst>
            <a:lin ang="16200000" scaled="0"/>
            <a:tileRect/>
          </a:gradFill>
          <a:ln>
            <a:noFill/>
          </a:ln>
          <a:effectLst>
            <a:outerShdw blurRad="635000" dir="108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5715000" y="0"/>
            <a:ext cx="3429000" cy="5143500"/>
          </a:xfrm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anchor="ctr" anchorCtr="1"/>
          <a:lstStyle>
            <a:lvl1pPr marL="60325" indent="0">
              <a:buFontTx/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Insert Picture Here</a:t>
            </a:r>
            <a:endParaRPr lang="en-US" dirty="0"/>
          </a:p>
        </p:txBody>
      </p:sp>
      <p:pic>
        <p:nvPicPr>
          <p:cNvPr id="2" name="Picture 1" descr="JavaOne-Title_-16x9_v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8072"/>
          </a:xfrm>
          <a:prstGeom prst="rect">
            <a:avLst/>
          </a:prstGeom>
        </p:spPr>
      </p:pic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451484" y="1583267"/>
            <a:ext cx="5026449" cy="1230657"/>
          </a:xfrm>
        </p:spPr>
        <p:txBody>
          <a:bodyPr anchor="b" anchorCtr="0"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 bwMode="white">
          <a:xfrm>
            <a:off x="450849" y="2914276"/>
            <a:ext cx="5027083" cy="1048124"/>
          </a:xfrm>
        </p:spPr>
        <p:txBody>
          <a:bodyPr lIns="0" tIns="0"/>
          <a:lstStyle>
            <a:lvl1pPr marL="0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8" name="Picture 7" descr="JavaOne_wht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48" y="0"/>
            <a:ext cx="2331837" cy="1033324"/>
          </a:xfrm>
          <a:prstGeom prst="rect">
            <a:avLst/>
          </a:prstGeom>
        </p:spPr>
      </p:pic>
      <p:pic>
        <p:nvPicPr>
          <p:cNvPr id="4" name="Picture 3" descr="JavaOne-Title_-16x9.jp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0746" y="0"/>
            <a:ext cx="3422909" cy="5143500"/>
          </a:xfrm>
          <a:prstGeom prst="rect">
            <a:avLst/>
          </a:prstGeom>
          <a:effectLst>
            <a:innerShdw blurRad="63500" dist="50800" dir="10800000">
              <a:srgbClr val="000000">
                <a:alpha val="5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573250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Content 1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04347" y="245538"/>
            <a:ext cx="8229586" cy="406395"/>
          </a:xfrm>
        </p:spPr>
        <p:txBody>
          <a:bodyPr anchor="t" anchorCtr="0"/>
          <a:lstStyle/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804347" y="1522101"/>
            <a:ext cx="8229600" cy="30626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347" y="648216"/>
            <a:ext cx="8229600" cy="304800"/>
          </a:xfrm>
        </p:spPr>
        <p:txBody>
          <a:bodyPr anchor="t" anchorCtr="0">
            <a:noAutofit/>
          </a:bodyPr>
          <a:lstStyle>
            <a:lvl1pPr marL="0" indent="0">
              <a:spcAft>
                <a:spcPts val="0"/>
              </a:spcAft>
              <a:buFontTx/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3866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ew Template_Title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-24964"/>
            <a:ext cx="9144000" cy="4157107"/>
          </a:xfrm>
          <a:prstGeom prst="rect">
            <a:avLst/>
          </a:prstGeom>
          <a:gradFill flip="none" rotWithShape="1">
            <a:gsLst>
              <a:gs pos="20000">
                <a:srgbClr val="355469"/>
              </a:gs>
              <a:gs pos="90000">
                <a:schemeClr val="accent1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5715000" y="-24964"/>
            <a:ext cx="3429000" cy="4157107"/>
          </a:xfrm>
          <a:prstGeom prst="rect">
            <a:avLst/>
          </a:prstGeom>
          <a:gradFill flip="none" rotWithShape="1">
            <a:gsLst>
              <a:gs pos="20000">
                <a:srgbClr val="355469"/>
              </a:gs>
              <a:gs pos="90000">
                <a:schemeClr val="accent1"/>
              </a:gs>
            </a:gsLst>
            <a:lin ang="16200000" scaled="0"/>
            <a:tileRect/>
          </a:gradFill>
          <a:ln>
            <a:noFill/>
          </a:ln>
          <a:effectLst>
            <a:outerShdw blurRad="635000" dir="108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451485" y="1583267"/>
            <a:ext cx="5026448" cy="1230657"/>
          </a:xfrm>
        </p:spPr>
        <p:txBody>
          <a:bodyPr anchor="b" anchorCtr="0"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 bwMode="white">
          <a:xfrm>
            <a:off x="450849" y="2914276"/>
            <a:ext cx="5027083" cy="1048124"/>
          </a:xfrm>
        </p:spPr>
        <p:txBody>
          <a:bodyPr lIns="0" tIns="0"/>
          <a:lstStyle>
            <a:lvl1pPr marL="0" marR="0" indent="0" algn="l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5000"/>
              <a:buFont typeface="Wingdings" pitchFamily="2" charset="2"/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5715000" y="-25400"/>
            <a:ext cx="3429000" cy="4157663"/>
          </a:xfrm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lIns="0" tIns="0" rIns="0" bIns="0" rtlCol="0" anchor="ctr" anchorCtr="1">
            <a:noAutofit/>
          </a:bodyPr>
          <a:lstStyle>
            <a:lvl1pPr>
              <a:buFontTx/>
              <a:buNone/>
              <a:defRPr lang="en-US" baseline="0">
                <a:solidFill>
                  <a:schemeClr val="bg1"/>
                </a:solidFill>
              </a:defRPr>
            </a:lvl1pPr>
          </a:lstStyle>
          <a:p>
            <a:pPr marL="60325" lvl="0" indent="0">
              <a:buFontTx/>
              <a:buNone/>
            </a:pPr>
            <a:r>
              <a:rPr lang="en-US" dirty="0" smtClean="0"/>
              <a:t>Insert Picture Here</a:t>
            </a:r>
            <a:endParaRPr lang="en-US" dirty="0"/>
          </a:p>
        </p:txBody>
      </p:sp>
      <p:pic>
        <p:nvPicPr>
          <p:cNvPr id="8" name="Picture 7" descr="JavaOne_wht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48" y="0"/>
            <a:ext cx="2331837" cy="1033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944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Program 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1" y="1159938"/>
            <a:ext cx="9143998" cy="2980266"/>
          </a:xfrm>
          <a:prstGeom prst="rect">
            <a:avLst/>
          </a:prstGeom>
          <a:gradFill flip="none" rotWithShape="1">
            <a:gsLst>
              <a:gs pos="0">
                <a:srgbClr val="B3B3B3"/>
              </a:gs>
              <a:gs pos="100000">
                <a:srgbClr val="F3F3F3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78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Title 1"/>
          <p:cNvSpPr>
            <a:spLocks noGrp="1"/>
          </p:cNvSpPr>
          <p:nvPr userDrawn="1">
            <p:ph type="title"/>
          </p:nvPr>
        </p:nvSpPr>
        <p:spPr>
          <a:xfrm>
            <a:off x="804981" y="245538"/>
            <a:ext cx="7771752" cy="761995"/>
          </a:xfrm>
        </p:spPr>
        <p:txBody>
          <a:bodyPr anchor="t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kern="1200" dirty="0">
                <a:ln w="0"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 userDrawn="1">
            <p:ph type="body" sz="quarter" idx="13"/>
          </p:nvPr>
        </p:nvSpPr>
        <p:spPr>
          <a:xfrm>
            <a:off x="804981" y="1363132"/>
            <a:ext cx="7771752" cy="2616201"/>
          </a:xfrm>
        </p:spPr>
        <p:txBody>
          <a:bodyPr lIns="0" tIns="0"/>
          <a:lstStyle>
            <a:lvl1pPr marL="219456" indent="-219456">
              <a:lnSpc>
                <a:spcPct val="120000"/>
              </a:lnSpc>
              <a:buSzPct val="90000"/>
              <a:buFont typeface="Wingdings" pitchFamily="2" charset="2"/>
              <a:buChar char="§"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0971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Graphic 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802761" y="1571843"/>
            <a:ext cx="4709053" cy="1100723"/>
          </a:xfrm>
        </p:spPr>
        <p:txBody>
          <a:bodyPr anchor="t" anchorCtr="0"/>
          <a:lstStyle>
            <a:lvl1pPr>
              <a:defRPr sz="2800" b="1">
                <a:ln w="0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 smtClean="0"/>
              <a:t>Click to edit text 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5715000" y="0"/>
            <a:ext cx="3429000" cy="5143500"/>
          </a:xfrm>
          <a:prstGeom prst="rect">
            <a:avLst/>
          </a:prstGeom>
          <a:gradFill flip="none" rotWithShape="1">
            <a:gsLst>
              <a:gs pos="100000">
                <a:schemeClr val="accent1"/>
              </a:gs>
              <a:gs pos="0">
                <a:srgbClr val="355469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105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7" name="Group 6"/>
          <p:cNvGrpSpPr/>
          <p:nvPr userDrawn="1"/>
        </p:nvGrpSpPr>
        <p:grpSpPr>
          <a:xfrm>
            <a:off x="6687321" y="4641335"/>
            <a:ext cx="2116475" cy="516126"/>
            <a:chOff x="6687321" y="4641335"/>
            <a:chExt cx="2116475" cy="516126"/>
          </a:xfrm>
        </p:grpSpPr>
        <p:pic>
          <p:nvPicPr>
            <p:cNvPr id="8" name="Picture 7" descr="O_signature_wht_rgb.png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84452" y="4832520"/>
              <a:ext cx="919344" cy="283464"/>
            </a:xfrm>
            <a:prstGeom prst="rect">
              <a:avLst/>
            </a:prstGeom>
          </p:spPr>
        </p:pic>
        <p:pic>
          <p:nvPicPr>
            <p:cNvPr id="9" name="Picture 8" descr="JavaOne_clr.bmp"/>
            <p:cNvPicPr>
              <a:picLocks noChangeAspect="1"/>
            </p:cNvPicPr>
            <p:nvPr userDrawn="1"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7321" y="4641335"/>
              <a:ext cx="1164708" cy="5161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53680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Image 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5715000" y="0"/>
            <a:ext cx="3429000" cy="4631267"/>
          </a:xfrm>
          <a:prstGeom prst="rect">
            <a:avLst/>
          </a:prstGeom>
          <a:gradFill flip="none" rotWithShape="1">
            <a:gsLst>
              <a:gs pos="100000">
                <a:srgbClr val="F3F3F3"/>
              </a:gs>
              <a:gs pos="0">
                <a:srgbClr val="B3B3B3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11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802761" y="1571843"/>
            <a:ext cx="4709040" cy="1100723"/>
          </a:xfrm>
        </p:spPr>
        <p:txBody>
          <a:bodyPr anchor="t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kern="1200" dirty="0">
                <a:ln w="0"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Click to edit text </a:t>
            </a:r>
            <a:endParaRPr lang="en-US" dirty="0"/>
          </a:p>
        </p:txBody>
      </p:sp>
      <p:sp>
        <p:nvSpPr>
          <p:cNvPr id="10" name="Picture Placeholder 11"/>
          <p:cNvSpPr>
            <a:spLocks noGrp="1"/>
          </p:cNvSpPr>
          <p:nvPr>
            <p:ph type="pic" sz="quarter" idx="12" hasCustomPrompt="1"/>
          </p:nvPr>
        </p:nvSpPr>
        <p:spPr>
          <a:xfrm>
            <a:off x="5715000" y="-2117"/>
            <a:ext cx="3429000" cy="4629150"/>
          </a:xfrm>
          <a:ln>
            <a:noFill/>
          </a:ln>
          <a:effectLst/>
        </p:spPr>
        <p:txBody>
          <a:bodyPr anchor="ctr" anchorCtr="0"/>
          <a:lstStyle>
            <a:lvl1pPr marL="0" indent="0" algn="ctr">
              <a:buNone/>
              <a:defRPr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Insert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937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Announc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-2" y="1159938"/>
            <a:ext cx="9144000" cy="2971800"/>
          </a:xfrm>
          <a:prstGeom prst="rect">
            <a:avLst/>
          </a:prstGeom>
          <a:gradFill flip="none" rotWithShape="1">
            <a:gsLst>
              <a:gs pos="0">
                <a:srgbClr val="B3B3B3"/>
              </a:gs>
              <a:gs pos="100000">
                <a:srgbClr val="F3F3F3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78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804347" y="1459241"/>
            <a:ext cx="5029186" cy="2410019"/>
          </a:xfrm>
        </p:spPr>
        <p:txBody>
          <a:bodyPr anchor="t" anchorCtr="0">
            <a:noAutofit/>
          </a:bodyPr>
          <a:lstStyle>
            <a:lvl1pPr marL="0" marR="0" indent="0" algn="l" defTabSz="2286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5000"/>
              <a:buFont typeface="Wingdings" pitchFamily="2" charset="2"/>
              <a:buNone/>
              <a:tabLst/>
              <a:defRPr sz="4400" b="1" cap="all" baseline="0">
                <a:solidFill>
                  <a:schemeClr val="tx1"/>
                </a:solidFill>
              </a:defRPr>
            </a:lvl1pPr>
          </a:lstStyle>
          <a:p>
            <a:pPr marL="0" marR="0" lvl="0" indent="0" algn="l" defTabSz="2286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5000"/>
              <a:buFont typeface="Wingdings" pitchFamily="2" charset="2"/>
              <a:buNone/>
              <a:tabLst/>
              <a:defRPr/>
            </a:pPr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TEXT</a:t>
            </a:r>
          </a:p>
          <a:p>
            <a:pPr marL="0" marR="0" lvl="0" indent="0" algn="l" defTabSz="2286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5000"/>
              <a:buFont typeface="Wingdings" pitchFamily="2" charset="2"/>
              <a:buNone/>
              <a:tabLst/>
              <a:defRPr/>
            </a:pPr>
            <a:endParaRPr lang="en-US" dirty="0" smtClean="0"/>
          </a:p>
        </p:txBody>
      </p:sp>
      <p:pic>
        <p:nvPicPr>
          <p:cNvPr id="17" name="Picture 16" descr="Java_blk_rgb.png"/>
          <p:cNvPicPr>
            <a:picLocks noChangeAspect="1"/>
          </p:cNvPicPr>
          <p:nvPr userDrawn="1"/>
        </p:nvPicPr>
        <p:blipFill>
          <a:blip r:embed="rId2" cstate="print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6427" y="2025650"/>
            <a:ext cx="3573245" cy="1831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919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Announcement Key 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990088" y="1159938"/>
            <a:ext cx="6153912" cy="2971800"/>
          </a:xfrm>
          <a:prstGeom prst="rect">
            <a:avLst/>
          </a:prstGeom>
          <a:gradFill flip="none" rotWithShape="1">
            <a:gsLst>
              <a:gs pos="0">
                <a:srgbClr val="B3B3B3"/>
              </a:gs>
              <a:gs pos="100000">
                <a:srgbClr val="F3F3F3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36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3443821" y="1430281"/>
            <a:ext cx="5369979" cy="2523657"/>
          </a:xfrm>
        </p:spPr>
        <p:txBody>
          <a:bodyPr anchor="t" anchorCtr="0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04347" y="245538"/>
            <a:ext cx="8229586" cy="770462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Picture Placeholder 11"/>
          <p:cNvSpPr>
            <a:spLocks noGrp="1"/>
          </p:cNvSpPr>
          <p:nvPr>
            <p:ph type="pic" sz="quarter" idx="13" hasCustomPrompt="1"/>
          </p:nvPr>
        </p:nvSpPr>
        <p:spPr>
          <a:xfrm>
            <a:off x="6351" y="1159936"/>
            <a:ext cx="2944368" cy="2971800"/>
          </a:xfrm>
          <a:ln>
            <a:noFill/>
          </a:ln>
          <a:effectLst>
            <a:reflection stA="30000" endPos="4000" dir="5400000" sy="-100000" algn="bl" rotWithShape="0"/>
          </a:effectLst>
        </p:spPr>
        <p:txBody>
          <a:bodyPr anchor="ctr" anchorCtr="0"/>
          <a:lstStyle>
            <a:lvl1pPr marL="0" indent="0" algn="ctr">
              <a:buNone/>
              <a:defRPr>
                <a:ln>
                  <a:noFill/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Insert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981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1" y="1716438"/>
            <a:ext cx="4284133" cy="2420477"/>
          </a:xfrm>
          <a:prstGeom prst="rect">
            <a:avLst/>
          </a:prstGeom>
          <a:gradFill flip="none" rotWithShape="1">
            <a:gsLst>
              <a:gs pos="0">
                <a:srgbClr val="B3B3B3"/>
              </a:gs>
              <a:gs pos="100000">
                <a:srgbClr val="F3F3F3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78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1524" y="1156648"/>
            <a:ext cx="4291076" cy="551323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2075" tIns="46038" rIns="92075" bIns="46038" anchor="ctr"/>
          <a:lstStyle/>
          <a:p>
            <a:pPr marL="119063" indent="-119063" algn="ctr">
              <a:defRPr/>
            </a:pPr>
            <a:endParaRPr lang="en-US" sz="4000" b="1" dirty="0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5" hasCustomPrompt="1"/>
          </p:nvPr>
        </p:nvSpPr>
        <p:spPr>
          <a:xfrm>
            <a:off x="4318000" y="1156648"/>
            <a:ext cx="4825998" cy="2971800"/>
          </a:xfrm>
          <a:effectLst>
            <a:reflection blurRad="63500" stA="50000" endPos="7000" dir="5400000" sy="-100000" algn="bl" rotWithShape="0"/>
          </a:effectLst>
        </p:spPr>
        <p:txBody>
          <a:bodyPr anchor="ctr" anchorCtr="1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Insert Picture Here</a:t>
            </a:r>
            <a:endParaRPr 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3"/>
          </p:nvPr>
        </p:nvSpPr>
        <p:spPr>
          <a:xfrm>
            <a:off x="753544" y="1859644"/>
            <a:ext cx="3131820" cy="213741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14" hasCustomPrompt="1"/>
          </p:nvPr>
        </p:nvSpPr>
        <p:spPr bwMode="white">
          <a:xfrm>
            <a:off x="804346" y="1163620"/>
            <a:ext cx="3412068" cy="544351"/>
          </a:xfrm>
          <a:noFill/>
        </p:spPr>
        <p:txBody>
          <a:bodyPr lIns="0" tIns="0" rIns="0" bIns="0" anchor="ctr" anchorCtr="0">
            <a:noAutofit/>
          </a:bodyPr>
          <a:lstStyle>
            <a:lvl1pPr marL="0" indent="0">
              <a:spcAft>
                <a:spcPts val="0"/>
              </a:spcAft>
              <a:buNone/>
              <a:defRPr sz="2000" b="1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Master Text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804346" y="245538"/>
            <a:ext cx="8221121" cy="770462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616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>
          <a:xfrm>
            <a:off x="0" y="1159938"/>
            <a:ext cx="9144000" cy="2971799"/>
          </a:xfrm>
          <a:prstGeom prst="rect">
            <a:avLst/>
          </a:prstGeom>
          <a:gradFill flip="none" rotWithShape="1">
            <a:gsLst>
              <a:gs pos="0">
                <a:srgbClr val="355469"/>
              </a:gs>
              <a:gs pos="100000">
                <a:schemeClr val="accent1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/>
          </p:nvPr>
        </p:nvSpPr>
        <p:spPr bwMode="white">
          <a:xfrm>
            <a:off x="797999" y="1422404"/>
            <a:ext cx="7617881" cy="1354667"/>
          </a:xfrm>
        </p:spPr>
        <p:txBody>
          <a:bodyPr lIns="0" tIns="0" rIns="0" bIns="0" anchor="t" anchorCtr="0">
            <a:normAutofit/>
          </a:bodyPr>
          <a:lstStyle>
            <a:lvl1pPr marL="114300" indent="-114300">
              <a:lnSpc>
                <a:spcPct val="90000"/>
              </a:lnSpc>
              <a:spcBef>
                <a:spcPts val="0"/>
              </a:spcBef>
              <a:spcAft>
                <a:spcPts val="1800"/>
              </a:spcAft>
              <a:buNone/>
              <a:defRPr sz="24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22"/>
          <p:cNvSpPr>
            <a:spLocks noGrp="1"/>
          </p:cNvSpPr>
          <p:nvPr>
            <p:ph type="body" sz="quarter" idx="16" hasCustomPrompt="1"/>
          </p:nvPr>
        </p:nvSpPr>
        <p:spPr bwMode="white">
          <a:xfrm>
            <a:off x="899602" y="2844803"/>
            <a:ext cx="3994149" cy="443953"/>
          </a:xfrm>
          <a:noFill/>
        </p:spPr>
        <p:txBody>
          <a:bodyPr lIns="0" tIns="0" rIns="0" bIns="0" anchor="b" anchorCtr="0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1800"/>
              </a:spcAft>
              <a:buFont typeface="Arial" pitchFamily="34" charset="0"/>
              <a:buNone/>
              <a:defRPr lang="en-US" sz="2000" b="1" kern="1200" cap="none" baseline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itchFamily="2" charset="2"/>
              <a:buNone/>
            </a:pPr>
            <a:r>
              <a:rPr lang="en-US" dirty="0" smtClean="0"/>
              <a:t>Click to edit name</a:t>
            </a:r>
          </a:p>
        </p:txBody>
      </p:sp>
      <p:sp>
        <p:nvSpPr>
          <p:cNvPr id="8" name="Text Placeholder 22"/>
          <p:cNvSpPr>
            <a:spLocks noGrp="1"/>
          </p:cNvSpPr>
          <p:nvPr>
            <p:ph type="body" sz="quarter" idx="17" hasCustomPrompt="1"/>
          </p:nvPr>
        </p:nvSpPr>
        <p:spPr bwMode="white">
          <a:xfrm>
            <a:off x="899602" y="3343623"/>
            <a:ext cx="3994149" cy="703448"/>
          </a:xfrm>
          <a:noFill/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1800"/>
              </a:spcAft>
              <a:buFont typeface="Arial" pitchFamily="34" charset="0"/>
              <a:buNone/>
              <a:defRPr lang="en-US" sz="1600" b="0" kern="1200" cap="none" baseline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itchFamily="2" charset="2"/>
              <a:buNone/>
            </a:pPr>
            <a:r>
              <a:rPr lang="en-US" dirty="0" smtClean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3186204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2"/>
          <p:cNvSpPr>
            <a:spLocks noGrp="1"/>
          </p:cNvSpPr>
          <p:nvPr>
            <p:ph type="body" sz="quarter" idx="16"/>
          </p:nvPr>
        </p:nvSpPr>
        <p:spPr>
          <a:xfrm>
            <a:off x="457201" y="1130300"/>
            <a:ext cx="2607406" cy="3136900"/>
          </a:xfrm>
          <a:noFill/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1800" b="0" cap="none" baseline="0">
                <a:solidFill>
                  <a:schemeClr val="tx1"/>
                </a:solidFill>
              </a:defRPr>
            </a:lvl1pPr>
            <a:lvl2pPr marL="173736" indent="-173736">
              <a:buClr>
                <a:schemeClr val="accent1"/>
              </a:buClr>
              <a:buFont typeface="Wingdings" charset="2"/>
              <a:buChar char="§"/>
              <a:defRPr sz="160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7" hasCustomPrompt="1"/>
          </p:nvPr>
        </p:nvSpPr>
        <p:spPr>
          <a:xfrm>
            <a:off x="3482976" y="1123950"/>
            <a:ext cx="5236560" cy="3143250"/>
          </a:xfrm>
        </p:spPr>
        <p:txBody>
          <a:bodyPr anchor="ctr" anchorCtr="1"/>
          <a:lstStyle>
            <a:lvl1pPr marL="60325" indent="0" algn="ctr">
              <a:buNone/>
              <a:defRPr/>
            </a:lvl1pPr>
          </a:lstStyle>
          <a:p>
            <a:r>
              <a:rPr lang="en-US" dirty="0" smtClean="0"/>
              <a:t>Insert Chart Here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04347" y="245538"/>
            <a:ext cx="8229586" cy="770462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26"/>
          <p:cNvSpPr>
            <a:spLocks noChangeArrowheads="1"/>
          </p:cNvSpPr>
          <p:nvPr userDrawn="1"/>
        </p:nvSpPr>
        <p:spPr bwMode="auto">
          <a:xfrm flipH="1">
            <a:off x="3171825" y="1118350"/>
            <a:ext cx="27432" cy="3155157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  <a:ln>
            <a:noFill/>
          </a:ln>
          <a:effectLst/>
          <a:extLst/>
        </p:spPr>
        <p:txBody>
          <a:bodyPr wrap="none" lIns="34281" tIns="17140" rIns="34281" bIns="17140" anchor="ctr"/>
          <a:lstStyle/>
          <a:p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2820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ew Template_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JavaOne_clr_rgb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535" y="863600"/>
            <a:ext cx="6847687" cy="3035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975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ew Template_Titl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gradFill flip="none" rotWithShape="1">
            <a:gsLst>
              <a:gs pos="20000">
                <a:srgbClr val="355469"/>
              </a:gs>
              <a:gs pos="90000">
                <a:schemeClr val="accent1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5715000" y="0"/>
            <a:ext cx="3429000" cy="5143500"/>
          </a:xfrm>
          <a:prstGeom prst="rect">
            <a:avLst/>
          </a:prstGeom>
          <a:gradFill flip="none" rotWithShape="1">
            <a:gsLst>
              <a:gs pos="20000">
                <a:srgbClr val="355469"/>
              </a:gs>
              <a:gs pos="90000">
                <a:schemeClr val="accent1"/>
              </a:gs>
            </a:gsLst>
            <a:lin ang="16200000" scaled="0"/>
            <a:tileRect/>
          </a:gradFill>
          <a:ln>
            <a:noFill/>
          </a:ln>
          <a:effectLst>
            <a:outerShdw blurRad="635000" dir="108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5715000" y="0"/>
            <a:ext cx="3429000" cy="5143500"/>
          </a:xfrm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anchor="ctr" anchorCtr="1"/>
          <a:lstStyle>
            <a:lvl1pPr marL="60325" indent="0">
              <a:buFontTx/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Insert Picture Here</a:t>
            </a:r>
            <a:endParaRPr lang="en-US" dirty="0"/>
          </a:p>
        </p:txBody>
      </p:sp>
      <p:pic>
        <p:nvPicPr>
          <p:cNvPr id="2" name="Picture 1" descr="JavaOne-Title_-16x9_v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8072"/>
          </a:xfrm>
          <a:prstGeom prst="rect">
            <a:avLst/>
          </a:prstGeom>
        </p:spPr>
      </p:pic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451484" y="1583267"/>
            <a:ext cx="5026449" cy="1230657"/>
          </a:xfrm>
        </p:spPr>
        <p:txBody>
          <a:bodyPr anchor="b" anchorCtr="0"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 bwMode="white">
          <a:xfrm>
            <a:off x="450849" y="2914276"/>
            <a:ext cx="5027083" cy="1048124"/>
          </a:xfrm>
        </p:spPr>
        <p:txBody>
          <a:bodyPr lIns="0" tIns="0"/>
          <a:lstStyle>
            <a:lvl1pPr marL="0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8" name="Picture 7" descr="JavaOne_wht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48" y="0"/>
            <a:ext cx="2331837" cy="1033324"/>
          </a:xfrm>
          <a:prstGeom prst="rect">
            <a:avLst/>
          </a:prstGeom>
        </p:spPr>
      </p:pic>
      <p:pic>
        <p:nvPicPr>
          <p:cNvPr id="4" name="Picture 3" descr="JavaOne-Title_-16x9.jp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0746" y="0"/>
            <a:ext cx="3422909" cy="5143500"/>
          </a:xfrm>
          <a:prstGeom prst="rect">
            <a:avLst/>
          </a:prstGeom>
          <a:effectLst>
            <a:innerShdw blurRad="63500" dist="50800" dir="10800000">
              <a:srgbClr val="000000">
                <a:alpha val="5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19756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 NOT USE_Instruction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531533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2466" y="4555067"/>
            <a:ext cx="2531533" cy="5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802760" y="1571843"/>
            <a:ext cx="5030787" cy="1100723"/>
          </a:xfrm>
        </p:spPr>
        <p:txBody>
          <a:bodyPr anchor="t" anchorCtr="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kern="1200" dirty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Click to edit text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146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 NOT USE_Instructio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531533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2466" y="4555067"/>
            <a:ext cx="2531533" cy="5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04347" y="245538"/>
            <a:ext cx="8229600" cy="770462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4347" y="1201839"/>
            <a:ext cx="8229600" cy="3564894"/>
          </a:xfrm>
        </p:spPr>
        <p:txBody>
          <a:bodyPr>
            <a:noAutofit/>
          </a:bodyPr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buClr>
                <a:schemeClr val="accent1"/>
              </a:buCl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35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 NOT USE_Instructions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531533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2466" y="4555067"/>
            <a:ext cx="2531533" cy="5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04347" y="245538"/>
            <a:ext cx="8229600" cy="406396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347" y="648216"/>
            <a:ext cx="8229600" cy="304800"/>
          </a:xfrm>
        </p:spPr>
        <p:txBody>
          <a:bodyPr anchor="t" anchorCtr="0">
            <a:noAutofit/>
          </a:bodyPr>
          <a:lstStyle>
            <a:lvl1pPr marL="0" indent="0">
              <a:spcAft>
                <a:spcPts val="0"/>
              </a:spcAft>
              <a:buFontTx/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4347" y="1201839"/>
            <a:ext cx="8229600" cy="3564894"/>
          </a:xfrm>
        </p:spPr>
        <p:txBody>
          <a:bodyPr>
            <a:noAutofit/>
          </a:bodyPr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buClr>
                <a:schemeClr val="accent1"/>
              </a:buCl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151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ew Template_Title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-24964"/>
            <a:ext cx="9144000" cy="4157107"/>
          </a:xfrm>
          <a:prstGeom prst="rect">
            <a:avLst/>
          </a:prstGeom>
          <a:gradFill flip="none" rotWithShape="1">
            <a:gsLst>
              <a:gs pos="20000">
                <a:srgbClr val="355469"/>
              </a:gs>
              <a:gs pos="90000">
                <a:schemeClr val="accent1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5715000" y="-24964"/>
            <a:ext cx="3429000" cy="4157107"/>
          </a:xfrm>
          <a:prstGeom prst="rect">
            <a:avLst/>
          </a:prstGeom>
          <a:gradFill flip="none" rotWithShape="1">
            <a:gsLst>
              <a:gs pos="20000">
                <a:srgbClr val="355469"/>
              </a:gs>
              <a:gs pos="90000">
                <a:schemeClr val="accent1"/>
              </a:gs>
            </a:gsLst>
            <a:lin ang="16200000" scaled="0"/>
            <a:tileRect/>
          </a:gradFill>
          <a:ln>
            <a:noFill/>
          </a:ln>
          <a:effectLst>
            <a:outerShdw blurRad="635000" dir="108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451485" y="1583267"/>
            <a:ext cx="5026448" cy="1230657"/>
          </a:xfrm>
        </p:spPr>
        <p:txBody>
          <a:bodyPr anchor="b" anchorCtr="0"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 bwMode="white">
          <a:xfrm>
            <a:off x="450849" y="2914276"/>
            <a:ext cx="5027083" cy="1048124"/>
          </a:xfrm>
        </p:spPr>
        <p:txBody>
          <a:bodyPr lIns="0" tIns="0"/>
          <a:lstStyle>
            <a:lvl1pPr marL="0" marR="0" indent="0" algn="l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5000"/>
              <a:buFont typeface="Wingdings" pitchFamily="2" charset="2"/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5715000" y="-25400"/>
            <a:ext cx="3429000" cy="4157663"/>
          </a:xfrm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lIns="0" tIns="0" rIns="0" bIns="0" rtlCol="0" anchor="ctr" anchorCtr="1">
            <a:noAutofit/>
          </a:bodyPr>
          <a:lstStyle>
            <a:lvl1pPr>
              <a:buFontTx/>
              <a:buNone/>
              <a:defRPr lang="en-US" baseline="0">
                <a:solidFill>
                  <a:schemeClr val="bg1"/>
                </a:solidFill>
              </a:defRPr>
            </a:lvl1pPr>
          </a:lstStyle>
          <a:p>
            <a:pPr marL="60325" lvl="0" indent="0">
              <a:buFontTx/>
              <a:buNone/>
            </a:pPr>
            <a:r>
              <a:rPr lang="en-US" dirty="0" smtClean="0"/>
              <a:t>Insert Picture Here</a:t>
            </a:r>
            <a:endParaRPr lang="en-US" dirty="0"/>
          </a:p>
        </p:txBody>
      </p:sp>
      <p:pic>
        <p:nvPicPr>
          <p:cNvPr id="8" name="Picture 7" descr="JavaOne_wht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48" y="0"/>
            <a:ext cx="2331837" cy="1033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523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Program 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1" y="1159938"/>
            <a:ext cx="9143998" cy="2980266"/>
          </a:xfrm>
          <a:prstGeom prst="rect">
            <a:avLst/>
          </a:prstGeom>
          <a:gradFill flip="none" rotWithShape="1">
            <a:gsLst>
              <a:gs pos="0">
                <a:srgbClr val="B3B3B3"/>
              </a:gs>
              <a:gs pos="100000">
                <a:srgbClr val="F3F3F3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78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Title 1"/>
          <p:cNvSpPr>
            <a:spLocks noGrp="1"/>
          </p:cNvSpPr>
          <p:nvPr userDrawn="1">
            <p:ph type="title"/>
          </p:nvPr>
        </p:nvSpPr>
        <p:spPr>
          <a:xfrm>
            <a:off x="804981" y="245538"/>
            <a:ext cx="7771752" cy="761995"/>
          </a:xfrm>
        </p:spPr>
        <p:txBody>
          <a:bodyPr anchor="t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kern="1200" dirty="0">
                <a:ln w="0"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 userDrawn="1">
            <p:ph type="body" sz="quarter" idx="13"/>
          </p:nvPr>
        </p:nvSpPr>
        <p:spPr>
          <a:xfrm>
            <a:off x="804981" y="1363132"/>
            <a:ext cx="7771752" cy="2616201"/>
          </a:xfrm>
        </p:spPr>
        <p:txBody>
          <a:bodyPr lIns="0" tIns="0"/>
          <a:lstStyle>
            <a:lvl1pPr marL="219456" indent="-219456">
              <a:lnSpc>
                <a:spcPct val="120000"/>
              </a:lnSpc>
              <a:buSzPct val="90000"/>
              <a:buFont typeface="Wingdings" pitchFamily="2" charset="2"/>
              <a:buChar char="§"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29392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Graphic 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802761" y="1571843"/>
            <a:ext cx="4709053" cy="1100723"/>
          </a:xfrm>
        </p:spPr>
        <p:txBody>
          <a:bodyPr anchor="t" anchorCtr="0"/>
          <a:lstStyle>
            <a:lvl1pPr>
              <a:defRPr sz="2800" b="1">
                <a:ln w="0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 smtClean="0"/>
              <a:t>Click to edit text 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5715000" y="0"/>
            <a:ext cx="3429000" cy="5143500"/>
          </a:xfrm>
          <a:prstGeom prst="rect">
            <a:avLst/>
          </a:prstGeom>
          <a:gradFill flip="none" rotWithShape="1">
            <a:gsLst>
              <a:gs pos="100000">
                <a:schemeClr val="accent1"/>
              </a:gs>
              <a:gs pos="0">
                <a:srgbClr val="355469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105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7" name="Group 6"/>
          <p:cNvGrpSpPr/>
          <p:nvPr userDrawn="1"/>
        </p:nvGrpSpPr>
        <p:grpSpPr>
          <a:xfrm>
            <a:off x="6687321" y="4641335"/>
            <a:ext cx="2116475" cy="516126"/>
            <a:chOff x="6687321" y="4641335"/>
            <a:chExt cx="2116475" cy="516126"/>
          </a:xfrm>
        </p:grpSpPr>
        <p:pic>
          <p:nvPicPr>
            <p:cNvPr id="8" name="Picture 7" descr="O_signature_wht_rgb.png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84452" y="4832520"/>
              <a:ext cx="919344" cy="283464"/>
            </a:xfrm>
            <a:prstGeom prst="rect">
              <a:avLst/>
            </a:prstGeom>
          </p:spPr>
        </p:pic>
        <p:pic>
          <p:nvPicPr>
            <p:cNvPr id="9" name="Picture 8" descr="JavaOne_clr.bmp"/>
            <p:cNvPicPr>
              <a:picLocks noChangeAspect="1"/>
            </p:cNvPicPr>
            <p:nvPr userDrawn="1"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7321" y="4641335"/>
              <a:ext cx="1164708" cy="5161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70859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Image 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5715000" y="0"/>
            <a:ext cx="3429000" cy="4631267"/>
          </a:xfrm>
          <a:prstGeom prst="rect">
            <a:avLst/>
          </a:prstGeom>
          <a:gradFill flip="none" rotWithShape="1">
            <a:gsLst>
              <a:gs pos="100000">
                <a:srgbClr val="F3F3F3"/>
              </a:gs>
              <a:gs pos="0">
                <a:srgbClr val="B3B3B3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11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802761" y="1571843"/>
            <a:ext cx="4709040" cy="1100723"/>
          </a:xfrm>
        </p:spPr>
        <p:txBody>
          <a:bodyPr anchor="t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kern="1200" dirty="0">
                <a:ln w="0"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Click to edit text </a:t>
            </a:r>
            <a:endParaRPr lang="en-US" dirty="0"/>
          </a:p>
        </p:txBody>
      </p:sp>
      <p:sp>
        <p:nvSpPr>
          <p:cNvPr id="10" name="Picture Placeholder 11"/>
          <p:cNvSpPr>
            <a:spLocks noGrp="1"/>
          </p:cNvSpPr>
          <p:nvPr>
            <p:ph type="pic" sz="quarter" idx="12" hasCustomPrompt="1"/>
          </p:nvPr>
        </p:nvSpPr>
        <p:spPr>
          <a:xfrm>
            <a:off x="5715000" y="-2117"/>
            <a:ext cx="3429000" cy="4629150"/>
          </a:xfrm>
          <a:ln>
            <a:noFill/>
          </a:ln>
          <a:effectLst/>
        </p:spPr>
        <p:txBody>
          <a:bodyPr anchor="ctr" anchorCtr="0"/>
          <a:lstStyle>
            <a:lvl1pPr marL="0" indent="0" algn="ctr">
              <a:buNone/>
              <a:defRPr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Insert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97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Announc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-2" y="1159938"/>
            <a:ext cx="9144000" cy="2971800"/>
          </a:xfrm>
          <a:prstGeom prst="rect">
            <a:avLst/>
          </a:prstGeom>
          <a:gradFill flip="none" rotWithShape="1">
            <a:gsLst>
              <a:gs pos="0">
                <a:srgbClr val="B3B3B3"/>
              </a:gs>
              <a:gs pos="100000">
                <a:srgbClr val="F3F3F3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78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804347" y="1459241"/>
            <a:ext cx="5029186" cy="2410019"/>
          </a:xfrm>
        </p:spPr>
        <p:txBody>
          <a:bodyPr anchor="t" anchorCtr="0">
            <a:noAutofit/>
          </a:bodyPr>
          <a:lstStyle>
            <a:lvl1pPr marL="0" marR="0" indent="0" algn="l" defTabSz="2286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5000"/>
              <a:buFont typeface="Wingdings" pitchFamily="2" charset="2"/>
              <a:buNone/>
              <a:tabLst/>
              <a:defRPr sz="4400" b="1" cap="all" baseline="0">
                <a:solidFill>
                  <a:schemeClr val="tx1"/>
                </a:solidFill>
              </a:defRPr>
            </a:lvl1pPr>
          </a:lstStyle>
          <a:p>
            <a:pPr marL="0" marR="0" lvl="0" indent="0" algn="l" defTabSz="2286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5000"/>
              <a:buFont typeface="Wingdings" pitchFamily="2" charset="2"/>
              <a:buNone/>
              <a:tabLst/>
              <a:defRPr/>
            </a:pPr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TEXT</a:t>
            </a:r>
          </a:p>
          <a:p>
            <a:pPr marL="0" marR="0" lvl="0" indent="0" algn="l" defTabSz="2286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5000"/>
              <a:buFont typeface="Wingdings" pitchFamily="2" charset="2"/>
              <a:buNone/>
              <a:tabLst/>
              <a:defRPr/>
            </a:pPr>
            <a:endParaRPr lang="en-US" dirty="0" smtClean="0"/>
          </a:p>
        </p:txBody>
      </p:sp>
      <p:pic>
        <p:nvPicPr>
          <p:cNvPr id="17" name="Picture 16" descr="Java_blk_rgb.png"/>
          <p:cNvPicPr>
            <a:picLocks noChangeAspect="1"/>
          </p:cNvPicPr>
          <p:nvPr userDrawn="1"/>
        </p:nvPicPr>
        <p:blipFill>
          <a:blip r:embed="rId2" cstate="print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6427" y="2025650"/>
            <a:ext cx="3573245" cy="1831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939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Announcement Key 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990088" y="1159938"/>
            <a:ext cx="6153912" cy="2971800"/>
          </a:xfrm>
          <a:prstGeom prst="rect">
            <a:avLst/>
          </a:prstGeom>
          <a:gradFill flip="none" rotWithShape="1">
            <a:gsLst>
              <a:gs pos="0">
                <a:srgbClr val="B3B3B3"/>
              </a:gs>
              <a:gs pos="100000">
                <a:srgbClr val="F3F3F3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36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3443821" y="1430281"/>
            <a:ext cx="5369979" cy="2523657"/>
          </a:xfrm>
        </p:spPr>
        <p:txBody>
          <a:bodyPr anchor="t" anchorCtr="0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04347" y="245538"/>
            <a:ext cx="8229586" cy="770462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Picture Placeholder 11"/>
          <p:cNvSpPr>
            <a:spLocks noGrp="1"/>
          </p:cNvSpPr>
          <p:nvPr>
            <p:ph type="pic" sz="quarter" idx="13" hasCustomPrompt="1"/>
          </p:nvPr>
        </p:nvSpPr>
        <p:spPr>
          <a:xfrm>
            <a:off x="6351" y="1159936"/>
            <a:ext cx="2944368" cy="2971800"/>
          </a:xfrm>
          <a:ln>
            <a:noFill/>
          </a:ln>
          <a:effectLst>
            <a:reflection stA="30000" endPos="4000" dir="5400000" sy="-100000" algn="bl" rotWithShape="0"/>
          </a:effectLst>
        </p:spPr>
        <p:txBody>
          <a:bodyPr anchor="ctr" anchorCtr="0"/>
          <a:lstStyle>
            <a:lvl1pPr marL="0" indent="0" algn="ctr">
              <a:buNone/>
              <a:defRPr>
                <a:ln>
                  <a:noFill/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Insert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213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18" Type="http://schemas.openxmlformats.org/officeDocument/2006/relationships/image" Target="../media/image1.wmf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4347" y="245538"/>
            <a:ext cx="8229590" cy="40639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4347" y="1523585"/>
            <a:ext cx="8229600" cy="292988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pic>
        <p:nvPicPr>
          <p:cNvPr id="13" name="Picture 20" descr="Oracle WHITE"/>
          <p:cNvPicPr>
            <a:picLocks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8015479" y="4668926"/>
            <a:ext cx="704056" cy="88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4" name="Group 13"/>
          <p:cNvGrpSpPr/>
          <p:nvPr/>
        </p:nvGrpSpPr>
        <p:grpSpPr>
          <a:xfrm>
            <a:off x="597807" y="4913973"/>
            <a:ext cx="2539093" cy="218542"/>
            <a:chOff x="597807" y="4913973"/>
            <a:chExt cx="2539093" cy="218542"/>
          </a:xfrm>
        </p:grpSpPr>
        <p:sp>
          <p:nvSpPr>
            <p:cNvPr id="15" name="Text Box 14"/>
            <p:cNvSpPr txBox="1">
              <a:spLocks noChangeArrowheads="1"/>
            </p:cNvSpPr>
            <p:nvPr userDrawn="1"/>
          </p:nvSpPr>
          <p:spPr bwMode="auto">
            <a:xfrm>
              <a:off x="631886" y="4913973"/>
              <a:ext cx="2505014" cy="2185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34523" tIns="17262" rIns="34523" bIns="17262"/>
            <a:lstStyle>
              <a:lvl1pPr defTabSz="3429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1pPr>
              <a:lvl2pPr marL="14224000" indent="-14052550" defTabSz="3429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2pPr>
              <a:lvl3pPr marL="19388138" indent="-19045238" defTabSz="3429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9pPr>
            </a:lstStyle>
            <a:p>
              <a:pPr defTabSz="342851" eaLnBrk="1" fontAlgn="base" hangingPunct="1">
                <a:spcAft>
                  <a:spcPct val="0"/>
                </a:spcAft>
                <a:buClr>
                  <a:srgbClr val="5382A1"/>
                </a:buClr>
                <a:buFont typeface="Arial"/>
                <a:buNone/>
                <a:defRPr/>
              </a:pPr>
              <a:r>
                <a:rPr lang="en-US" sz="600" dirty="0" smtClean="0">
                  <a:solidFill>
                    <a:srgbClr val="000000"/>
                  </a:solidFill>
                </a:rPr>
                <a:t>Copyright © 2012, Oracle and/or its affiliates. All rights reserved.</a:t>
              </a:r>
            </a:p>
          </p:txBody>
        </p:sp>
        <p:cxnSp>
          <p:nvCxnSpPr>
            <p:cNvPr id="16" name="Straight Connector 15"/>
            <p:cNvCxnSpPr/>
            <p:nvPr userDrawn="1"/>
          </p:nvCxnSpPr>
          <p:spPr>
            <a:xfrm flipH="1">
              <a:off x="597807" y="4935973"/>
              <a:ext cx="1092" cy="96623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" name="Rectangle 19"/>
          <p:cNvSpPr/>
          <p:nvPr/>
        </p:nvSpPr>
        <p:spPr>
          <a:xfrm>
            <a:off x="356299" y="4883819"/>
            <a:ext cx="278705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6A5A4AC0-1BEC-FE47-8A68-418BE237F8CE}" type="slidenum">
              <a:rPr lang="en-US" sz="600" smtClean="0">
                <a:solidFill>
                  <a:srgbClr val="000000"/>
                </a:solidFill>
              </a:rPr>
              <a:pPr algn="r"/>
              <a:t>‹#›</a:t>
            </a:fld>
            <a:endParaRPr lang="en-US" sz="600" dirty="0">
              <a:solidFill>
                <a:srgbClr val="00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0" y="0"/>
            <a:ext cx="576072" cy="557784"/>
          </a:xfrm>
          <a:prstGeom prst="rect">
            <a:avLst/>
          </a:prstGeom>
          <a:gradFill flip="none" rotWithShape="1">
            <a:gsLst>
              <a:gs pos="20000">
                <a:srgbClr val="355469"/>
              </a:gs>
              <a:gs pos="90000">
                <a:schemeClr val="accent1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6687321" y="4641335"/>
            <a:ext cx="2116475" cy="516126"/>
            <a:chOff x="6687321" y="4628635"/>
            <a:chExt cx="2116475" cy="516126"/>
          </a:xfrm>
        </p:grpSpPr>
        <p:pic>
          <p:nvPicPr>
            <p:cNvPr id="25" name="Picture 27" descr="O_signature_clr_rgb"/>
            <p:cNvPicPr>
              <a:picLocks noChangeAspect="1" noChangeArrowheads="1"/>
            </p:cNvPicPr>
            <p:nvPr userDrawn="1"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2950" y="4820656"/>
              <a:ext cx="920846" cy="2826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5" descr="JavaOne_clr.bmp"/>
            <p:cNvPicPr>
              <a:picLocks noChangeAspect="1"/>
            </p:cNvPicPr>
            <p:nvPr userDrawn="1"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7321" y="4628635"/>
              <a:ext cx="1164708" cy="5161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4089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  <p:sldLayoutId id="2147483763" r:id="rId14"/>
    <p:sldLayoutId id="2147483764" r:id="rId15"/>
    <p:sldLayoutId id="2147483765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28600" indent="-168275" algn="l" defTabSz="228600" rtl="0" eaLnBrk="1" latinLnBrk="0" hangingPunct="1">
        <a:spcBef>
          <a:spcPts val="0"/>
        </a:spcBef>
        <a:spcAft>
          <a:spcPts val="600"/>
        </a:spcAft>
        <a:buClr>
          <a:schemeClr val="accent1"/>
        </a:buClr>
        <a:buSzPct val="85000"/>
        <a:buFont typeface="Wingdings" pitchFamily="2" charset="2"/>
        <a:buChar char="§"/>
        <a:tabLst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31825" indent="-228600" algn="l" defTabSz="228600" rtl="0" eaLnBrk="1" latinLnBrk="0" hangingPunct="1">
        <a:spcBef>
          <a:spcPts val="0"/>
        </a:spcBef>
        <a:spcAft>
          <a:spcPts val="600"/>
        </a:spcAft>
        <a:buSzPct val="85000"/>
        <a:buFont typeface="Arial" pitchFamily="34" charset="0"/>
        <a:buChar char="–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974725" indent="-174625" algn="l" defTabSz="228600" rtl="0" eaLnBrk="1" latinLnBrk="0" hangingPunct="1">
        <a:spcBef>
          <a:spcPts val="0"/>
        </a:spcBef>
        <a:spcAft>
          <a:spcPts val="600"/>
        </a:spcAft>
        <a:buClr>
          <a:schemeClr val="accent1"/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431925" indent="-228600" algn="l" defTabSz="228600" rtl="0" eaLnBrk="1" latinLnBrk="0" hangingPunct="1">
        <a:spcBef>
          <a:spcPts val="0"/>
        </a:spcBef>
        <a:spcAft>
          <a:spcPts val="600"/>
        </a:spcAft>
        <a:buSzPct val="85000"/>
        <a:buFont typeface="Arial" pitchFamily="34" charset="0"/>
        <a:buChar char="–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828800" indent="-168275" algn="l" defTabSz="914400" rtl="0" eaLnBrk="1" latinLnBrk="0" hangingPunct="1">
        <a:spcBef>
          <a:spcPts val="0"/>
        </a:spcBef>
        <a:spcAft>
          <a:spcPts val="600"/>
        </a:spcAft>
        <a:buClr>
          <a:srgbClr val="FF0000"/>
        </a:buClr>
        <a:buFont typeface="Arial" pitchFamily="34" charset="0"/>
        <a:buChar char="»"/>
        <a:defRPr sz="1400" kern="1200">
          <a:solidFill>
            <a:schemeClr val="tx2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4347" y="245538"/>
            <a:ext cx="8229590" cy="40639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4347" y="1523585"/>
            <a:ext cx="8229600" cy="292988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pic>
        <p:nvPicPr>
          <p:cNvPr id="13" name="Picture 20" descr="Oracle WHITE"/>
          <p:cNvPicPr>
            <a:picLocks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8015479" y="4668926"/>
            <a:ext cx="704056" cy="88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4" name="Group 13"/>
          <p:cNvGrpSpPr/>
          <p:nvPr/>
        </p:nvGrpSpPr>
        <p:grpSpPr>
          <a:xfrm>
            <a:off x="597807" y="4913973"/>
            <a:ext cx="2539093" cy="218542"/>
            <a:chOff x="597807" y="4913973"/>
            <a:chExt cx="2539093" cy="218542"/>
          </a:xfrm>
        </p:grpSpPr>
        <p:sp>
          <p:nvSpPr>
            <p:cNvPr id="15" name="Text Box 14"/>
            <p:cNvSpPr txBox="1">
              <a:spLocks noChangeArrowheads="1"/>
            </p:cNvSpPr>
            <p:nvPr userDrawn="1"/>
          </p:nvSpPr>
          <p:spPr bwMode="auto">
            <a:xfrm>
              <a:off x="631886" y="4913973"/>
              <a:ext cx="2505014" cy="2185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34523" tIns="17262" rIns="34523" bIns="17262"/>
            <a:lstStyle>
              <a:lvl1pPr defTabSz="3429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1pPr>
              <a:lvl2pPr marL="14224000" indent="-14052550" defTabSz="3429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2pPr>
              <a:lvl3pPr marL="19388138" indent="-19045238" defTabSz="3429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9pPr>
            </a:lstStyle>
            <a:p>
              <a:pPr defTabSz="342851" eaLnBrk="1" fontAlgn="base" hangingPunct="1">
                <a:spcAft>
                  <a:spcPct val="0"/>
                </a:spcAft>
                <a:buClr>
                  <a:srgbClr val="5382A1"/>
                </a:buClr>
                <a:buFont typeface="Arial"/>
                <a:buNone/>
                <a:defRPr/>
              </a:pPr>
              <a:r>
                <a:rPr lang="en-US" sz="600" dirty="0" smtClean="0">
                  <a:solidFill>
                    <a:srgbClr val="000000"/>
                  </a:solidFill>
                </a:rPr>
                <a:t>Copyright © 2012, Oracle and/or its affiliates. All rights reserved.</a:t>
              </a:r>
            </a:p>
          </p:txBody>
        </p:sp>
        <p:cxnSp>
          <p:nvCxnSpPr>
            <p:cNvPr id="16" name="Straight Connector 15"/>
            <p:cNvCxnSpPr/>
            <p:nvPr userDrawn="1"/>
          </p:nvCxnSpPr>
          <p:spPr>
            <a:xfrm flipH="1">
              <a:off x="597807" y="4935973"/>
              <a:ext cx="1092" cy="96623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" name="Rectangle 19"/>
          <p:cNvSpPr/>
          <p:nvPr/>
        </p:nvSpPr>
        <p:spPr>
          <a:xfrm>
            <a:off x="356299" y="4883819"/>
            <a:ext cx="278705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6A5A4AC0-1BEC-FE47-8A68-418BE237F8CE}" type="slidenum">
              <a:rPr lang="en-US" sz="600" smtClean="0">
                <a:solidFill>
                  <a:srgbClr val="000000"/>
                </a:solidFill>
              </a:rPr>
              <a:pPr algn="r"/>
              <a:t>‹#›</a:t>
            </a:fld>
            <a:endParaRPr lang="en-US" sz="600" dirty="0">
              <a:solidFill>
                <a:srgbClr val="00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0" y="0"/>
            <a:ext cx="576072" cy="557784"/>
          </a:xfrm>
          <a:prstGeom prst="rect">
            <a:avLst/>
          </a:prstGeom>
          <a:gradFill flip="none" rotWithShape="1">
            <a:gsLst>
              <a:gs pos="20000">
                <a:srgbClr val="355469"/>
              </a:gs>
              <a:gs pos="90000">
                <a:schemeClr val="accent1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6687321" y="4641335"/>
            <a:ext cx="2116475" cy="516126"/>
            <a:chOff x="6687321" y="4628635"/>
            <a:chExt cx="2116475" cy="516126"/>
          </a:xfrm>
        </p:grpSpPr>
        <p:pic>
          <p:nvPicPr>
            <p:cNvPr id="25" name="Picture 27" descr="O_signature_clr_rgb"/>
            <p:cNvPicPr>
              <a:picLocks noChangeAspect="1" noChangeArrowheads="1"/>
            </p:cNvPicPr>
            <p:nvPr userDrawn="1"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2950" y="4820656"/>
              <a:ext cx="920846" cy="2826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5" descr="JavaOne_clr.bmp"/>
            <p:cNvPicPr>
              <a:picLocks noChangeAspect="1"/>
            </p:cNvPicPr>
            <p:nvPr userDrawn="1"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7321" y="4628635"/>
              <a:ext cx="1164708" cy="5161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31089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  <p:sldLayoutId id="2147483781" r:id="rId15"/>
    <p:sldLayoutId id="2147483782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28600" indent="-168275" algn="l" defTabSz="228600" rtl="0" eaLnBrk="1" latinLnBrk="0" hangingPunct="1">
        <a:spcBef>
          <a:spcPts val="0"/>
        </a:spcBef>
        <a:spcAft>
          <a:spcPts val="600"/>
        </a:spcAft>
        <a:buClr>
          <a:schemeClr val="accent1"/>
        </a:buClr>
        <a:buSzPct val="85000"/>
        <a:buFont typeface="Wingdings" pitchFamily="2" charset="2"/>
        <a:buChar char="§"/>
        <a:tabLst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31825" indent="-228600" algn="l" defTabSz="228600" rtl="0" eaLnBrk="1" latinLnBrk="0" hangingPunct="1">
        <a:spcBef>
          <a:spcPts val="0"/>
        </a:spcBef>
        <a:spcAft>
          <a:spcPts val="600"/>
        </a:spcAft>
        <a:buSzPct val="85000"/>
        <a:buFont typeface="Arial" pitchFamily="34" charset="0"/>
        <a:buChar char="–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974725" indent="-174625" algn="l" defTabSz="228600" rtl="0" eaLnBrk="1" latinLnBrk="0" hangingPunct="1">
        <a:spcBef>
          <a:spcPts val="0"/>
        </a:spcBef>
        <a:spcAft>
          <a:spcPts val="600"/>
        </a:spcAft>
        <a:buClr>
          <a:schemeClr val="accent1"/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431925" indent="-228600" algn="l" defTabSz="228600" rtl="0" eaLnBrk="1" latinLnBrk="0" hangingPunct="1">
        <a:spcBef>
          <a:spcPts val="0"/>
        </a:spcBef>
        <a:spcAft>
          <a:spcPts val="600"/>
        </a:spcAft>
        <a:buSzPct val="85000"/>
        <a:buFont typeface="Arial" pitchFamily="34" charset="0"/>
        <a:buChar char="–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828800" indent="-168275" algn="l" defTabSz="914400" rtl="0" eaLnBrk="1" latinLnBrk="0" hangingPunct="1">
        <a:spcBef>
          <a:spcPts val="0"/>
        </a:spcBef>
        <a:spcAft>
          <a:spcPts val="600"/>
        </a:spcAft>
        <a:buClr>
          <a:srgbClr val="FF0000"/>
        </a:buClr>
        <a:buFont typeface="Arial" pitchFamily="34" charset="0"/>
        <a:buChar char="»"/>
        <a:defRPr sz="1400" kern="1200">
          <a:solidFill>
            <a:schemeClr val="tx2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imefaces.org/showcase" TargetMode="External"/><Relationship Id="rId2" Type="http://schemas.openxmlformats.org/officeDocument/2006/relationships/hyperlink" Target="http://docs.oracle.com/javaee/7/tutorial/doc/home.htm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sourceforge.net/projects/nbpfcrudgen" TargetMode="External"/><Relationship Id="rId5" Type="http://schemas.openxmlformats.org/officeDocument/2006/relationships/hyperlink" Target="https://netbeans.org/kb/trails/java-ee.html" TargetMode="External"/><Relationship Id="rId4" Type="http://schemas.openxmlformats.org/officeDocument/2006/relationships/hyperlink" Target="http://blog.primefaces.org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xmlns.jcp.org/jsf/passthrough" TargetMode="External"/><Relationship Id="rId2" Type="http://schemas.openxmlformats.org/officeDocument/2006/relationships/hyperlink" Target="http://xmlns.jcp.org/jsf" TargetMode="Externa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7896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3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Form with usage of HTML friendly markup: validation by Bean Validation API with localized messages, custom Bean Validation annotation, passthrough attributes and elements, usage of jQuery plugin </a:t>
            </a:r>
            <a:r>
              <a:rPr lang="en-US" dirty="0" smtClean="0"/>
              <a:t>at JSF </a:t>
            </a:r>
            <a:r>
              <a:rPr lang="en-US" dirty="0" smtClean="0"/>
              <a:t>component.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01-HtmlFriendlyMarkup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https://github.com/marfous/j1demo-pf</a:t>
            </a:r>
          </a:p>
        </p:txBody>
      </p:sp>
      <p:sp>
        <p:nvSpPr>
          <p:cNvPr id="25" name="Title 24"/>
          <p:cNvSpPr>
            <a:spLocks noGrp="1"/>
          </p:cNvSpPr>
          <p:nvPr>
            <p:ph type="title" idx="4294967295"/>
          </p:nvPr>
        </p:nvSpPr>
        <p:spPr>
          <a:xfrm>
            <a:off x="914400" y="246063"/>
            <a:ext cx="8229600" cy="768350"/>
          </a:xfrm>
        </p:spPr>
        <p:txBody>
          <a:bodyPr/>
          <a:lstStyle/>
          <a:p>
            <a:r>
              <a:rPr lang="en-US" dirty="0"/>
              <a:t>HTML(5) Friendly Markup</a:t>
            </a:r>
          </a:p>
        </p:txBody>
      </p:sp>
    </p:spTree>
    <p:extLst>
      <p:ext uri="{BB962C8B-B14F-4D97-AF65-F5344CB8AC3E}">
        <p14:creationId xmlns:p14="http://schemas.microsoft.com/office/powerpoint/2010/main" val="3210850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Libraries </a:t>
            </a:r>
            <a:r>
              <a:rPr lang="en-US" dirty="0" smtClean="0"/>
              <a:t>Contracts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177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Libraries Contracts</a:t>
            </a:r>
          </a:p>
        </p:txBody>
      </p:sp>
      <p:sp>
        <p:nvSpPr>
          <p:cNvPr id="35" name="Content Placeholder 3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fontAlgn="base"/>
            <a:r>
              <a:rPr lang="en-US" dirty="0" smtClean="0"/>
              <a:t>Theme definitions across one or more web applications</a:t>
            </a:r>
          </a:p>
          <a:p>
            <a:pPr fontAlgn="base"/>
            <a:r>
              <a:rPr lang="en-US" dirty="0" smtClean="0"/>
              <a:t>Libraries </a:t>
            </a:r>
            <a:r>
              <a:rPr lang="en-US" dirty="0"/>
              <a:t>consisting of templates, insertion points, resources</a:t>
            </a:r>
          </a:p>
          <a:p>
            <a:pPr fontAlgn="base"/>
            <a:r>
              <a:rPr lang="en-US" dirty="0" smtClean="0"/>
              <a:t>Can be bundled directly into Web Application </a:t>
            </a:r>
            <a:r>
              <a:rPr lang="en-US" dirty="0"/>
              <a:t>or within </a:t>
            </a:r>
            <a:r>
              <a:rPr lang="en-US" dirty="0" smtClean="0"/>
              <a:t>.jar </a:t>
            </a:r>
            <a:r>
              <a:rPr lang="en-US" dirty="0"/>
              <a:t>library</a:t>
            </a:r>
          </a:p>
          <a:p>
            <a:pPr fontAlgn="base"/>
            <a:r>
              <a:rPr lang="en-US" dirty="0" smtClean="0"/>
              <a:t>How to choose the used one:</a:t>
            </a:r>
          </a:p>
          <a:p>
            <a:pPr lvl="1" fontAlgn="base"/>
            <a:r>
              <a:rPr lang="en-US" dirty="0" smtClean="0"/>
              <a:t>there is only one option</a:t>
            </a:r>
          </a:p>
          <a:p>
            <a:pPr lvl="1" fontAlgn="base"/>
            <a:r>
              <a:rPr lang="en-US" dirty="0" smtClean="0"/>
              <a:t>static </a:t>
            </a:r>
            <a:r>
              <a:rPr lang="en-US" dirty="0"/>
              <a:t>or dynamic view </a:t>
            </a:r>
            <a:r>
              <a:rPr lang="en-US" dirty="0" smtClean="0"/>
              <a:t>definition</a:t>
            </a:r>
          </a:p>
          <a:p>
            <a:pPr lvl="1" fontAlgn="base"/>
            <a:r>
              <a:rPr lang="en-US" dirty="0" smtClean="0"/>
              <a:t>URL based definition within faces-config</a:t>
            </a:r>
            <a:endParaRPr lang="en-US" dirty="0"/>
          </a:p>
          <a:p>
            <a:r>
              <a:rPr lang="en-US" dirty="0" smtClean="0"/>
              <a:t>Multi-templating?</a:t>
            </a:r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880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3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dirty="0"/>
              <a:t>Simple </a:t>
            </a:r>
            <a:r>
              <a:rPr lang="en-US" dirty="0" smtClean="0"/>
              <a:t>Resource Libraries Contracts usage, switching RLCs dynamically using Expression Language and ManagedBean.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02-ResourceLibrariesContracts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https://github.com/marfous/j1demo-pf</a:t>
            </a:r>
          </a:p>
        </p:txBody>
      </p:sp>
      <p:sp>
        <p:nvSpPr>
          <p:cNvPr id="25" name="Title 24"/>
          <p:cNvSpPr>
            <a:spLocks noGrp="1"/>
          </p:cNvSpPr>
          <p:nvPr>
            <p:ph type="title" idx="4294967295"/>
          </p:nvPr>
        </p:nvSpPr>
        <p:spPr>
          <a:xfrm>
            <a:off x="914400" y="246063"/>
            <a:ext cx="8229600" cy="768350"/>
          </a:xfrm>
        </p:spPr>
        <p:txBody>
          <a:bodyPr/>
          <a:lstStyle/>
          <a:p>
            <a:r>
              <a:rPr lang="en-US" dirty="0"/>
              <a:t>Resource Libraries Contracts</a:t>
            </a:r>
          </a:p>
        </p:txBody>
      </p:sp>
    </p:spTree>
    <p:extLst>
      <p:ext uri="{BB962C8B-B14F-4D97-AF65-F5344CB8AC3E}">
        <p14:creationId xmlns:p14="http://schemas.microsoft.com/office/powerpoint/2010/main" val="2209376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 Language 3.0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568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 Language 3.0</a:t>
            </a:r>
          </a:p>
        </p:txBody>
      </p:sp>
      <p:sp>
        <p:nvSpPr>
          <p:cNvPr id="35" name="Content Placeholder 3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fontAlgn="base"/>
            <a:r>
              <a:rPr lang="en-US" dirty="0" smtClean="0"/>
              <a:t>Communication </a:t>
            </a:r>
            <a:r>
              <a:rPr lang="en-US" dirty="0"/>
              <a:t>between presentation layer and application logic</a:t>
            </a:r>
          </a:p>
          <a:p>
            <a:pPr fontAlgn="base"/>
            <a:r>
              <a:rPr lang="en-US" dirty="0" smtClean="0"/>
              <a:t>Deferred or immediate </a:t>
            </a:r>
            <a:r>
              <a:rPr lang="en-US" dirty="0"/>
              <a:t>evaluation of expressions</a:t>
            </a:r>
          </a:p>
          <a:p>
            <a:pPr fontAlgn="base"/>
            <a:r>
              <a:rPr lang="en-US" dirty="0" smtClean="0"/>
              <a:t>Sets and </a:t>
            </a:r>
            <a:r>
              <a:rPr lang="en-US" dirty="0"/>
              <a:t>gets data, invokes </a:t>
            </a:r>
            <a:r>
              <a:rPr lang="en-US" dirty="0" smtClean="0"/>
              <a:t>methods</a:t>
            </a:r>
          </a:p>
          <a:p>
            <a:pPr fontAlgn="base"/>
            <a:r>
              <a:rPr lang="en-US" dirty="0" smtClean="0"/>
              <a:t>Features</a:t>
            </a:r>
          </a:p>
          <a:p>
            <a:pPr lvl="1" fontAlgn="base"/>
            <a:r>
              <a:rPr lang="en-US" dirty="0" smtClean="0"/>
              <a:t>Standalone ELProcessor </a:t>
            </a:r>
          </a:p>
          <a:p>
            <a:pPr lvl="1" fontAlgn="base"/>
            <a:r>
              <a:rPr lang="en-US" dirty="0" smtClean="0"/>
              <a:t>Static collections</a:t>
            </a:r>
            <a:r>
              <a:rPr lang="en-US" dirty="0"/>
              <a:t>, semicolon, assignments</a:t>
            </a:r>
          </a:p>
          <a:p>
            <a:pPr lvl="1" fontAlgn="base"/>
            <a:r>
              <a:rPr lang="en-US" dirty="0"/>
              <a:t>Collection Operations (aligned with Java SE 8</a:t>
            </a:r>
            <a:r>
              <a:rPr lang="en-US" dirty="0" smtClean="0"/>
              <a:t>)</a:t>
            </a:r>
          </a:p>
          <a:p>
            <a:pPr lvl="1" fontAlgn="base"/>
            <a:r>
              <a:rPr lang="en-US" dirty="0" smtClean="0"/>
              <a:t>Lambda Expressions</a:t>
            </a:r>
            <a:endParaRPr lang="en-US" dirty="0"/>
          </a:p>
          <a:p>
            <a:pPr fontAlgn="base"/>
            <a:endParaRPr lang="en-US" dirty="0"/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976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3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Examples of Expression Language 3.0 features: </a:t>
            </a:r>
            <a:r>
              <a:rPr lang="en-US" dirty="0"/>
              <a:t>standalone EL Processor, </a:t>
            </a:r>
            <a:r>
              <a:rPr lang="en-US" dirty="0" smtClean="0"/>
              <a:t>operators</a:t>
            </a:r>
            <a:r>
              <a:rPr lang="en-US" dirty="0"/>
              <a:t>, static fields, collections, lambdas and collection operations.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03-ExpressionLanguage3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https://github.com/marfous/j1demo-pf</a:t>
            </a:r>
          </a:p>
        </p:txBody>
      </p:sp>
      <p:sp>
        <p:nvSpPr>
          <p:cNvPr id="25" name="Title 24"/>
          <p:cNvSpPr>
            <a:spLocks noGrp="1"/>
          </p:cNvSpPr>
          <p:nvPr>
            <p:ph type="title" idx="4294967295"/>
          </p:nvPr>
        </p:nvSpPr>
        <p:spPr>
          <a:xfrm>
            <a:off x="914400" y="246063"/>
            <a:ext cx="8229600" cy="768350"/>
          </a:xfrm>
        </p:spPr>
        <p:txBody>
          <a:bodyPr/>
          <a:lstStyle/>
          <a:p>
            <a:r>
              <a:rPr lang="en-US" dirty="0"/>
              <a:t>Expression Language 3.0</a:t>
            </a:r>
          </a:p>
        </p:txBody>
      </p:sp>
    </p:spTree>
    <p:extLst>
      <p:ext uri="{BB962C8B-B14F-4D97-AF65-F5344CB8AC3E}">
        <p14:creationId xmlns:p14="http://schemas.microsoft.com/office/powerpoint/2010/main" val="2796918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­Prime </a:t>
            </a:r>
            <a:r>
              <a:rPr lang="en-US" dirty="0"/>
              <a:t>Time with PrimeFaces Components</a:t>
            </a:r>
          </a:p>
        </p:txBody>
      </p:sp>
    </p:spTree>
    <p:extLst>
      <p:ext uri="{BB962C8B-B14F-4D97-AF65-F5344CB8AC3E}">
        <p14:creationId xmlns:p14="http://schemas.microsoft.com/office/powerpoint/2010/main" val="2107596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­Prime Time with PrimeFaces Components</a:t>
            </a:r>
          </a:p>
        </p:txBody>
      </p:sp>
      <p:sp>
        <p:nvSpPr>
          <p:cNvPr id="35" name="Content Placeholder 3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fontAlgn="base"/>
            <a:r>
              <a:rPr lang="en-US" dirty="0" smtClean="0"/>
              <a:t>With 100+ Rich </a:t>
            </a:r>
            <a:r>
              <a:rPr lang="en-US" dirty="0"/>
              <a:t>S</a:t>
            </a:r>
            <a:r>
              <a:rPr lang="en-US" dirty="0" smtClean="0"/>
              <a:t>et of Components</a:t>
            </a:r>
          </a:p>
          <a:p>
            <a:pPr fontAlgn="base"/>
            <a:r>
              <a:rPr lang="en-US" dirty="0" smtClean="0"/>
              <a:t>Built</a:t>
            </a:r>
            <a:r>
              <a:rPr lang="en-US" dirty="0"/>
              <a:t>-in Ajax based on standard JSF 2.0 Ajax </a:t>
            </a:r>
            <a:r>
              <a:rPr lang="en-US" dirty="0" smtClean="0"/>
              <a:t>APIs</a:t>
            </a:r>
          </a:p>
          <a:p>
            <a:pPr fontAlgn="base"/>
            <a:r>
              <a:rPr lang="en-US" dirty="0" smtClean="0"/>
              <a:t>Client APIs based on </a:t>
            </a:r>
          </a:p>
          <a:p>
            <a:pPr fontAlgn="base"/>
            <a:r>
              <a:rPr lang="en-US" dirty="0" smtClean="0"/>
              <a:t>Enterprise theming w/ Theme Roller</a:t>
            </a:r>
          </a:p>
          <a:p>
            <a:pPr lvl="1" fontAlgn="base"/>
            <a:r>
              <a:rPr lang="en-US" dirty="0"/>
              <a:t>With </a:t>
            </a:r>
            <a:r>
              <a:rPr lang="en-US" dirty="0" smtClean="0"/>
              <a:t>4.0 – Sentinel, We’re </a:t>
            </a:r>
            <a:r>
              <a:rPr lang="en-US" dirty="0"/>
              <a:t>introducing cool stuff like,</a:t>
            </a:r>
          </a:p>
          <a:p>
            <a:pPr lvl="1" fontAlgn="base"/>
            <a:r>
              <a:rPr lang="en-US" dirty="0"/>
              <a:t>Client Side Validation</a:t>
            </a:r>
          </a:p>
          <a:p>
            <a:pPr lvl="1" fontAlgn="base"/>
            <a:r>
              <a:rPr lang="en-US" dirty="0"/>
              <a:t>Dialog Framework</a:t>
            </a:r>
          </a:p>
          <a:p>
            <a:pPr lvl="1" fontAlgn="base"/>
            <a:r>
              <a:rPr lang="en-US" dirty="0"/>
              <a:t>Tree </a:t>
            </a:r>
            <a:r>
              <a:rPr lang="en-US" dirty="0" smtClean="0"/>
              <a:t>Drag &amp; Drop</a:t>
            </a:r>
            <a:endParaRPr lang="en-US" dirty="0"/>
          </a:p>
          <a:p>
            <a:pPr lvl="1" fontAlgn="base"/>
            <a:r>
              <a:rPr lang="en-US" dirty="0"/>
              <a:t>Deferred </a:t>
            </a:r>
            <a:r>
              <a:rPr lang="en-US" dirty="0" smtClean="0"/>
              <a:t>Loading and many more features</a:t>
            </a:r>
          </a:p>
          <a:p>
            <a:pPr fontAlgn="base"/>
            <a:endParaRPr lang="en-US" dirty="0"/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7515" y="2278948"/>
            <a:ext cx="1570825" cy="386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013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3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Examples on advanced UI components:</a:t>
            </a:r>
            <a:br>
              <a:rPr lang="en-US" dirty="0" smtClean="0"/>
            </a:br>
            <a:r>
              <a:rPr lang="en-US" dirty="0" err="1" smtClean="0"/>
              <a:t>DataTable</a:t>
            </a:r>
            <a:r>
              <a:rPr lang="en-US" dirty="0" smtClean="0"/>
              <a:t>, </a:t>
            </a:r>
            <a:r>
              <a:rPr lang="en-US" dirty="0" err="1" smtClean="0"/>
              <a:t>Gmap</a:t>
            </a:r>
            <a:r>
              <a:rPr lang="en-US" dirty="0" smtClean="0"/>
              <a:t>, AutoComplete, Client Side Validation, Tree Drag and Drop, The Dialog Framework and others.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>
          <a:xfrm>
            <a:off x="899602" y="2844803"/>
            <a:ext cx="7925421" cy="443953"/>
          </a:xfrm>
        </p:spPr>
        <p:txBody>
          <a:bodyPr>
            <a:normAutofit/>
          </a:bodyPr>
          <a:lstStyle/>
          <a:p>
            <a:r>
              <a:rPr lang="en-US" dirty="0" smtClean="0"/>
              <a:t>10-PrimeFacesComponents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https://github.com/marfous/j1demo-pf</a:t>
            </a:r>
          </a:p>
        </p:txBody>
      </p:sp>
      <p:sp>
        <p:nvSpPr>
          <p:cNvPr id="25" name="Title 24"/>
          <p:cNvSpPr>
            <a:spLocks noGrp="1"/>
          </p:cNvSpPr>
          <p:nvPr>
            <p:ph type="title" idx="4294967295"/>
          </p:nvPr>
        </p:nvSpPr>
        <p:spPr>
          <a:xfrm>
            <a:off x="914400" y="246063"/>
            <a:ext cx="8229600" cy="768350"/>
          </a:xfrm>
        </p:spPr>
        <p:txBody>
          <a:bodyPr/>
          <a:lstStyle/>
          <a:p>
            <a:r>
              <a:rPr lang="en-US" dirty="0"/>
              <a:t>­</a:t>
            </a:r>
            <a:r>
              <a:rPr lang="en-US" dirty="0" smtClean="0"/>
              <a:t>Prime Time </a:t>
            </a:r>
            <a:r>
              <a:rPr lang="en-US" dirty="0"/>
              <a:t>with PrimeFaces Components</a:t>
            </a:r>
          </a:p>
        </p:txBody>
      </p:sp>
    </p:spTree>
    <p:extLst>
      <p:ext uri="{BB962C8B-B14F-4D97-AF65-F5344CB8AC3E}">
        <p14:creationId xmlns:p14="http://schemas.microsoft.com/office/powerpoint/2010/main" val="2799405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86634" y="1583267"/>
            <a:ext cx="5385112" cy="1230657"/>
          </a:xfrm>
        </p:spPr>
        <p:txBody>
          <a:bodyPr/>
          <a:lstStyle/>
          <a:p>
            <a:r>
              <a:rPr lang="en-US" sz="2400" b="0" dirty="0"/>
              <a:t>10 Tips for Java EE 7 with PrimeFaces</a:t>
            </a:r>
            <a:endParaRPr lang="en-US" sz="24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11939" y="2914276"/>
            <a:ext cx="5027083" cy="1048124"/>
          </a:xfrm>
        </p:spPr>
        <p:txBody>
          <a:bodyPr/>
          <a:lstStyle/>
          <a:p>
            <a:r>
              <a:rPr lang="en-US" dirty="0" smtClean="0"/>
              <a:t>Mert Çalışkan		&amp;		Martin </a:t>
            </a:r>
            <a:r>
              <a:rPr lang="en-US" dirty="0" err="1" smtClean="0"/>
              <a:t>Fousek</a:t>
            </a:r>
            <a:endParaRPr lang="en-US" dirty="0"/>
          </a:p>
          <a:p>
            <a:r>
              <a:rPr lang="en-US" sz="1600" dirty="0" smtClean="0"/>
              <a:t>Software Architect    		Software Developer</a:t>
            </a:r>
          </a:p>
          <a:p>
            <a:r>
              <a:rPr lang="en-US" sz="1600" dirty="0" smtClean="0"/>
              <a:t>		 at T2 </a:t>
            </a:r>
            <a:r>
              <a:rPr lang="en-US" sz="1600" dirty="0" err="1" smtClean="0"/>
              <a:t>Yazılım</a:t>
            </a:r>
            <a:r>
              <a:rPr lang="en-US" sz="1600" dirty="0" smtClean="0"/>
              <a:t> Ltd.			at Oracle, NetBeans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82494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dirty="0"/>
              <a:t>the </a:t>
            </a:r>
            <a:r>
              <a:rPr lang="en-US" dirty="0" smtClean="0"/>
              <a:t>Jungle </a:t>
            </a:r>
            <a:r>
              <a:rPr lang="en-US" dirty="0"/>
              <a:t>of PrimeFaces Themes</a:t>
            </a:r>
          </a:p>
        </p:txBody>
      </p:sp>
    </p:spTree>
    <p:extLst>
      <p:ext uri="{BB962C8B-B14F-4D97-AF65-F5344CB8AC3E}">
        <p14:creationId xmlns:p14="http://schemas.microsoft.com/office/powerpoint/2010/main" val="1593568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the Jungle of PrimeFaces Themes</a:t>
            </a:r>
          </a:p>
        </p:txBody>
      </p:sp>
      <p:sp>
        <p:nvSpPr>
          <p:cNvPr id="35" name="Content Placeholder 3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fontAlgn="base"/>
            <a:r>
              <a:rPr lang="en-US" dirty="0" smtClean="0"/>
              <a:t>Powered w/ ThemeRoller CSS Framework</a:t>
            </a:r>
          </a:p>
          <a:p>
            <a:pPr fontAlgn="base"/>
            <a:r>
              <a:rPr lang="en-US" dirty="0" smtClean="0"/>
              <a:t>~40 themes available by only adding JAR dependency</a:t>
            </a:r>
          </a:p>
          <a:p>
            <a:pPr fontAlgn="base"/>
            <a:r>
              <a:rPr lang="en-US" dirty="0" smtClean="0"/>
              <a:t>Configuration is done by &lt;context-</a:t>
            </a:r>
            <a:r>
              <a:rPr lang="en-US" dirty="0" err="1" smtClean="0"/>
              <a:t>param</a:t>
            </a:r>
            <a:r>
              <a:rPr lang="en-US" dirty="0" smtClean="0"/>
              <a:t>&gt; in </a:t>
            </a:r>
            <a:r>
              <a:rPr lang="en-US" dirty="0" err="1" smtClean="0"/>
              <a:t>web.xml</a:t>
            </a:r>
            <a:endParaRPr lang="en-US" dirty="0" smtClean="0"/>
          </a:p>
          <a:p>
            <a:pPr fontAlgn="base"/>
            <a:r>
              <a:rPr lang="en-US" dirty="0" smtClean="0"/>
              <a:t>ThemeRoller provides visual editor to create new themes</a:t>
            </a:r>
            <a:endParaRPr lang="en-US" dirty="0"/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828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3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Theme variations on UI Components</a:t>
            </a:r>
          </a:p>
          <a:p>
            <a:r>
              <a:rPr lang="en-US" dirty="0" smtClean="0"/>
              <a:t>Custom theme creation w/ online Roller tool</a:t>
            </a:r>
          </a:p>
          <a:p>
            <a:endParaRPr lang="en-US" dirty="0" smtClean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04-PrimeFacesThemes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https://github.com/marfous/j1demo-pf</a:t>
            </a:r>
          </a:p>
        </p:txBody>
      </p:sp>
      <p:sp>
        <p:nvSpPr>
          <p:cNvPr id="25" name="Title 24"/>
          <p:cNvSpPr>
            <a:spLocks noGrp="1"/>
          </p:cNvSpPr>
          <p:nvPr>
            <p:ph type="title" idx="4294967295"/>
          </p:nvPr>
        </p:nvSpPr>
        <p:spPr>
          <a:xfrm>
            <a:off x="914400" y="246063"/>
            <a:ext cx="8229600" cy="768350"/>
          </a:xfrm>
        </p:spPr>
        <p:txBody>
          <a:bodyPr/>
          <a:lstStyle/>
          <a:p>
            <a:r>
              <a:rPr lang="en-US" dirty="0"/>
              <a:t>In the Jungle of PrimeFaces Themes</a:t>
            </a:r>
          </a:p>
        </p:txBody>
      </p:sp>
      <p:sp>
        <p:nvSpPr>
          <p:cNvPr id="6" name="Content Placeholder 34"/>
          <p:cNvSpPr txBox="1">
            <a:spLocks/>
          </p:cNvSpPr>
          <p:nvPr/>
        </p:nvSpPr>
        <p:spPr bwMode="white">
          <a:xfrm>
            <a:off x="950399" y="1574804"/>
            <a:ext cx="7617881" cy="135466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114300" indent="-11430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800"/>
              </a:spcAft>
              <a:buClr>
                <a:schemeClr val="accent1"/>
              </a:buClr>
              <a:buSzPct val="85000"/>
              <a:buFont typeface="Wingdings" pitchFamily="2" charset="2"/>
              <a:buNone/>
              <a:tabLst/>
              <a:defRPr sz="2400" b="0" kern="1200" cap="none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31825" indent="-228600" algn="l" defTabSz="228600" rtl="0" eaLnBrk="1" latinLnBrk="0" hangingPunct="1">
              <a:spcBef>
                <a:spcPts val="0"/>
              </a:spcBef>
              <a:spcAft>
                <a:spcPts val="600"/>
              </a:spcAft>
              <a:buSzPct val="85000"/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74725" indent="-174625" algn="l" defTabSz="2286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431925" indent="-228600" algn="l" defTabSz="228600" rtl="0" eaLnBrk="1" latinLnBrk="0" hangingPunct="1">
              <a:spcBef>
                <a:spcPts val="0"/>
              </a:spcBef>
              <a:spcAft>
                <a:spcPts val="600"/>
              </a:spcAft>
              <a:buSzPct val="85000"/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indent="-168275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FF0000"/>
              </a:buClr>
              <a:buFont typeface="Arial" pitchFamily="34" charset="0"/>
              <a:buChar char="»"/>
              <a:defRPr sz="1400" kern="120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45708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PrimePush, PrimeUI </a:t>
            </a:r>
            <a:r>
              <a:rPr lang="en-US" dirty="0"/>
              <a:t>and PrimeMobile</a:t>
            </a:r>
          </a:p>
        </p:txBody>
      </p:sp>
    </p:spTree>
    <p:extLst>
      <p:ext uri="{BB962C8B-B14F-4D97-AF65-F5344CB8AC3E}">
        <p14:creationId xmlns:p14="http://schemas.microsoft.com/office/powerpoint/2010/main" val="1594061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PrimePush, PrimeUI and PrimeMobile</a:t>
            </a:r>
          </a:p>
        </p:txBody>
      </p:sp>
      <p:sp>
        <p:nvSpPr>
          <p:cNvPr id="35" name="Content Placeholder 3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fontAlgn="base"/>
            <a:r>
              <a:rPr lang="en-US" dirty="0" err="1" smtClean="0"/>
              <a:t>PrimePush</a:t>
            </a:r>
            <a:r>
              <a:rPr lang="en-US" dirty="0" smtClean="0"/>
              <a:t> brings first class support with Atmosphere Framework</a:t>
            </a:r>
          </a:p>
          <a:p>
            <a:pPr lvl="1" fontAlgn="base"/>
            <a:r>
              <a:rPr lang="en-US" dirty="0" err="1" smtClean="0"/>
              <a:t>WebSockets</a:t>
            </a:r>
            <a:r>
              <a:rPr lang="en-US" dirty="0" smtClean="0"/>
              <a:t>, long polling, streaming, </a:t>
            </a:r>
            <a:r>
              <a:rPr lang="en-US" dirty="0" err="1" smtClean="0"/>
              <a:t>jsonp</a:t>
            </a:r>
            <a:endParaRPr lang="en-US" dirty="0" smtClean="0"/>
          </a:p>
          <a:p>
            <a:pPr fontAlgn="base"/>
            <a:r>
              <a:rPr lang="en-US" dirty="0" err="1" smtClean="0"/>
              <a:t>PrimeUI</a:t>
            </a:r>
            <a:r>
              <a:rPr lang="en-US" dirty="0"/>
              <a:t> </a:t>
            </a:r>
            <a:r>
              <a:rPr lang="en-US" dirty="0" smtClean="0"/>
              <a:t>is spin-off from the JSF suite, provides rich </a:t>
            </a:r>
            <a:r>
              <a:rPr lang="en-US" dirty="0" err="1" smtClean="0"/>
              <a:t>javascript</a:t>
            </a:r>
            <a:r>
              <a:rPr lang="en-US" dirty="0" smtClean="0"/>
              <a:t> widgets</a:t>
            </a:r>
          </a:p>
          <a:p>
            <a:pPr lvl="1" fontAlgn="base"/>
            <a:r>
              <a:rPr lang="en-US" dirty="0" err="1" smtClean="0"/>
              <a:t>autoComplete</a:t>
            </a:r>
            <a:r>
              <a:rPr lang="en-US" dirty="0" smtClean="0"/>
              <a:t>, </a:t>
            </a:r>
            <a:r>
              <a:rPr lang="en-US" dirty="0" err="1" smtClean="0"/>
              <a:t>dataTable</a:t>
            </a:r>
            <a:r>
              <a:rPr lang="en-US" dirty="0"/>
              <a:t> </a:t>
            </a:r>
            <a:r>
              <a:rPr lang="en-US" dirty="0" smtClean="0"/>
              <a:t>and many others (~30 components)</a:t>
            </a:r>
          </a:p>
          <a:p>
            <a:pPr fontAlgn="base"/>
            <a:r>
              <a:rPr lang="en-US" dirty="0" err="1" smtClean="0"/>
              <a:t>PrimeMobile</a:t>
            </a:r>
            <a:r>
              <a:rPr lang="en-US" dirty="0" smtClean="0"/>
              <a:t> offers UI components for mobile devices, supports for:</a:t>
            </a:r>
          </a:p>
          <a:p>
            <a:pPr lvl="1" fontAlgn="base"/>
            <a:r>
              <a:rPr lang="en-US" dirty="0"/>
              <a:t>p</a:t>
            </a:r>
            <a:r>
              <a:rPr lang="en-US" dirty="0" smtClean="0"/>
              <a:t>owered by </a:t>
            </a:r>
            <a:r>
              <a:rPr lang="en-US" dirty="0" err="1" smtClean="0"/>
              <a:t>jQuery</a:t>
            </a:r>
            <a:endParaRPr lang="en-US" dirty="0" smtClean="0"/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" name="Picture 1" descr="Screen Shot 2013-07-19 at 11.12.5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3925" y="3367034"/>
            <a:ext cx="4722990" cy="810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49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3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PrimePush</a:t>
            </a:r>
            <a:r>
              <a:rPr lang="en-US" dirty="0" smtClean="0"/>
              <a:t> Chat Demo</a:t>
            </a:r>
          </a:p>
          <a:p>
            <a:r>
              <a:rPr lang="en-US" dirty="0" err="1" smtClean="0"/>
              <a:t>PrimeUI</a:t>
            </a:r>
            <a:r>
              <a:rPr lang="en-US" dirty="0" smtClean="0"/>
              <a:t> integrated with REST Services</a:t>
            </a:r>
          </a:p>
          <a:p>
            <a:r>
              <a:rPr lang="en-US" dirty="0" err="1" smtClean="0"/>
              <a:t>PrimeMobile</a:t>
            </a:r>
            <a:r>
              <a:rPr lang="en-US" dirty="0" smtClean="0"/>
              <a:t> in Action on mobile device simulators</a:t>
            </a:r>
          </a:p>
          <a:p>
            <a:endParaRPr lang="en-US" dirty="0" smtClean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05-PrimePushUiMobile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https://github.com/marfous/j1demo-pf</a:t>
            </a:r>
          </a:p>
        </p:txBody>
      </p:sp>
      <p:sp>
        <p:nvSpPr>
          <p:cNvPr id="25" name="Title 24"/>
          <p:cNvSpPr>
            <a:spLocks noGrp="1"/>
          </p:cNvSpPr>
          <p:nvPr>
            <p:ph type="title" idx="4294967295"/>
          </p:nvPr>
        </p:nvSpPr>
        <p:spPr>
          <a:xfrm>
            <a:off x="914400" y="246063"/>
            <a:ext cx="8229600" cy="768350"/>
          </a:xfrm>
        </p:spPr>
        <p:txBody>
          <a:bodyPr/>
          <a:lstStyle/>
          <a:p>
            <a:r>
              <a:rPr lang="en-US" dirty="0"/>
              <a:t>PrimePush, PrimeUI and PrimeMobile</a:t>
            </a:r>
          </a:p>
        </p:txBody>
      </p:sp>
      <p:sp>
        <p:nvSpPr>
          <p:cNvPr id="6" name="Content Placeholder 34"/>
          <p:cNvSpPr txBox="1">
            <a:spLocks/>
          </p:cNvSpPr>
          <p:nvPr/>
        </p:nvSpPr>
        <p:spPr bwMode="white">
          <a:xfrm>
            <a:off x="950399" y="1574804"/>
            <a:ext cx="7617881" cy="135466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114300" indent="-11430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800"/>
              </a:spcAft>
              <a:buClr>
                <a:schemeClr val="accent1"/>
              </a:buClr>
              <a:buSzPct val="85000"/>
              <a:buFont typeface="Wingdings" pitchFamily="2" charset="2"/>
              <a:buNone/>
              <a:tabLst/>
              <a:defRPr sz="2400" b="0" kern="1200" cap="none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31825" indent="-228600" algn="l" defTabSz="228600" rtl="0" eaLnBrk="1" latinLnBrk="0" hangingPunct="1">
              <a:spcBef>
                <a:spcPts val="0"/>
              </a:spcBef>
              <a:spcAft>
                <a:spcPts val="600"/>
              </a:spcAft>
              <a:buSzPct val="85000"/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74725" indent="-174625" algn="l" defTabSz="2286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431925" indent="-228600" algn="l" defTabSz="228600" rtl="0" eaLnBrk="1" latinLnBrk="0" hangingPunct="1">
              <a:spcBef>
                <a:spcPts val="0"/>
              </a:spcBef>
              <a:spcAft>
                <a:spcPts val="600"/>
              </a:spcAft>
              <a:buSzPct val="85000"/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indent="-168275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FF0000"/>
              </a:buClr>
              <a:buFont typeface="Arial" pitchFamily="34" charset="0"/>
              <a:buChar char="»"/>
              <a:defRPr sz="1400" kern="120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53037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JSF scaffolding with PrimeFaces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568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JSF scaffolding with PrimeFaces</a:t>
            </a:r>
          </a:p>
        </p:txBody>
      </p:sp>
      <p:sp>
        <p:nvSpPr>
          <p:cNvPr id="35" name="Content Placeholder 3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fontAlgn="base"/>
            <a:r>
              <a:rPr lang="en-US" dirty="0" smtClean="0"/>
              <a:t>Generation of CRUD skeleton from the database</a:t>
            </a:r>
          </a:p>
          <a:p>
            <a:pPr lvl="1" fontAlgn="base"/>
            <a:r>
              <a:rPr lang="en-US" dirty="0" smtClean="0"/>
              <a:t>Standard distribution: </a:t>
            </a:r>
            <a:r>
              <a:rPr lang="en-US" dirty="0"/>
              <a:t>JSPs or vanila </a:t>
            </a:r>
            <a:r>
              <a:rPr lang="en-US" dirty="0" smtClean="0"/>
              <a:t>Facelets</a:t>
            </a:r>
          </a:p>
          <a:p>
            <a:pPr lvl="1" fontAlgn="base"/>
            <a:r>
              <a:rPr lang="en-US" dirty="0" smtClean="0"/>
              <a:t>Nbpfcrudgen plugin: </a:t>
            </a:r>
            <a:r>
              <a:rPr lang="en-US" dirty="0"/>
              <a:t>Facelets with </a:t>
            </a:r>
            <a:r>
              <a:rPr lang="en-US" dirty="0" smtClean="0"/>
              <a:t>PrimeFaces</a:t>
            </a:r>
          </a:p>
          <a:p>
            <a:pPr fontAlgn="base"/>
            <a:r>
              <a:rPr lang="en-US" dirty="0" smtClean="0"/>
              <a:t>Since NetBeans 7.3.1 </a:t>
            </a:r>
            <a:r>
              <a:rPr lang="en-US" dirty="0"/>
              <a:t>leverages </a:t>
            </a:r>
            <a:r>
              <a:rPr lang="en-US" dirty="0" smtClean="0"/>
              <a:t>Context and Dependency Injection</a:t>
            </a:r>
          </a:p>
          <a:p>
            <a:pPr fontAlgn="base"/>
            <a:r>
              <a:rPr lang="en-US" dirty="0" smtClean="0"/>
              <a:t>Procedure</a:t>
            </a:r>
          </a:p>
          <a:p>
            <a:pPr lvl="1" fontAlgn="base"/>
            <a:r>
              <a:rPr lang="en-US" dirty="0" smtClean="0"/>
              <a:t>Generate entity classes from database</a:t>
            </a:r>
          </a:p>
          <a:p>
            <a:pPr lvl="1" fontAlgn="base"/>
            <a:r>
              <a:rPr lang="en-US" dirty="0" smtClean="0"/>
              <a:t>Generate JSF skeleton from entities</a:t>
            </a:r>
          </a:p>
          <a:p>
            <a:pPr fontAlgn="base"/>
            <a:endParaRPr lang="en-US" dirty="0"/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598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3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CRUD application generation using standard JavaServer Faces templates, generation of PrimeFaces templates.</a:t>
            </a:r>
          </a:p>
          <a:p>
            <a:endParaRPr lang="en-US" dirty="0" smtClean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06-JsfPrimeFacesScaffolding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https://github.com/marfous/j1demo-pf</a:t>
            </a:r>
          </a:p>
        </p:txBody>
      </p:sp>
      <p:sp>
        <p:nvSpPr>
          <p:cNvPr id="25" name="Title 24"/>
          <p:cNvSpPr>
            <a:spLocks noGrp="1"/>
          </p:cNvSpPr>
          <p:nvPr>
            <p:ph type="title" idx="4294967295"/>
          </p:nvPr>
        </p:nvSpPr>
        <p:spPr>
          <a:xfrm>
            <a:off x="914400" y="246063"/>
            <a:ext cx="8229600" cy="768350"/>
          </a:xfrm>
        </p:spPr>
        <p:txBody>
          <a:bodyPr/>
          <a:lstStyle/>
          <a:p>
            <a:r>
              <a:rPr lang="en-US" dirty="0"/>
              <a:t>JSF scaffolding with PrimeFaces</a:t>
            </a:r>
          </a:p>
        </p:txBody>
      </p:sp>
    </p:spTree>
    <p:extLst>
      <p:ext uri="{BB962C8B-B14F-4D97-AF65-F5344CB8AC3E}">
        <p14:creationId xmlns:p14="http://schemas.microsoft.com/office/powerpoint/2010/main" val="2088053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Faces Flows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568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04346" y="1201839"/>
            <a:ext cx="6400801" cy="292988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ea typeface="ヒラギノ角ゴ Pro W3"/>
                <a:cs typeface="ヒラギノ角ゴ Pro W3"/>
              </a:rPr>
              <a:t>The following is intended to outline our general product direction. </a:t>
            </a:r>
            <a:r>
              <a:rPr lang="en-US" dirty="0" smtClean="0">
                <a:ea typeface="ヒラギノ角ゴ Pro W3"/>
                <a:cs typeface="ヒラギノ角ゴ Pro W3"/>
              </a:rPr>
              <a:t>It </a:t>
            </a:r>
            <a:r>
              <a:rPr lang="en-US" dirty="0">
                <a:ea typeface="ヒラギノ角ゴ Pro W3"/>
                <a:cs typeface="ヒラギノ角ゴ Pro W3"/>
              </a:rPr>
              <a:t>is intended </a:t>
            </a:r>
            <a:r>
              <a:rPr lang="en-US" dirty="0" smtClean="0">
                <a:ea typeface="ヒラギノ角ゴ Pro W3"/>
                <a:cs typeface="ヒラギノ角ゴ Pro W3"/>
              </a:rPr>
              <a:t/>
            </a:r>
            <a:br>
              <a:rPr lang="en-US" dirty="0" smtClean="0">
                <a:ea typeface="ヒラギノ角ゴ Pro W3"/>
                <a:cs typeface="ヒラギノ角ゴ Pro W3"/>
              </a:rPr>
            </a:br>
            <a:r>
              <a:rPr lang="en-US" dirty="0" smtClean="0">
                <a:ea typeface="ヒラギノ角ゴ Pro W3"/>
                <a:cs typeface="ヒラギノ角ゴ Pro W3"/>
              </a:rPr>
              <a:t>for </a:t>
            </a:r>
            <a:r>
              <a:rPr lang="en-US" dirty="0">
                <a:ea typeface="ヒラギノ角ゴ Pro W3"/>
                <a:cs typeface="ヒラギノ角ゴ Pro W3"/>
              </a:rPr>
              <a:t>information purposes only, and may not be incorporated into any contract. </a:t>
            </a:r>
            <a:r>
              <a:rPr lang="en-US" dirty="0" smtClean="0">
                <a:ea typeface="ヒラギノ角ゴ Pro W3"/>
                <a:cs typeface="ヒラギノ角ゴ Pro W3"/>
              </a:rPr>
              <a:t/>
            </a:r>
            <a:br>
              <a:rPr lang="en-US" dirty="0" smtClean="0">
                <a:ea typeface="ヒラギノ角ゴ Pro W3"/>
                <a:cs typeface="ヒラギノ角ゴ Pro W3"/>
              </a:rPr>
            </a:br>
            <a:r>
              <a:rPr lang="en-US" dirty="0" smtClean="0">
                <a:ea typeface="ヒラギノ角ゴ Pro W3"/>
                <a:cs typeface="ヒラギノ角ゴ Pro W3"/>
              </a:rPr>
              <a:t>It </a:t>
            </a:r>
            <a:r>
              <a:rPr lang="en-US" dirty="0">
                <a:ea typeface="ヒラギノ角ゴ Pro W3"/>
                <a:cs typeface="ヒラギノ角ゴ Pro W3"/>
              </a:rPr>
              <a:t>is not a commitment to deliver any material, code, </a:t>
            </a:r>
            <a:r>
              <a:rPr lang="en-US" dirty="0" smtClean="0">
                <a:ea typeface="ヒラギノ角ゴ Pro W3"/>
                <a:cs typeface="ヒラギノ角ゴ Pro W3"/>
              </a:rPr>
              <a:t>or </a:t>
            </a:r>
            <a:r>
              <a:rPr lang="en-US" dirty="0">
                <a:ea typeface="ヒラギノ角ゴ Pro W3"/>
                <a:cs typeface="ヒラギノ角ゴ Pro W3"/>
              </a:rPr>
              <a:t>functionality, and should not be relied upon in making purchasing decisions. The development, release, and timing of any features or functionality described for Oracle</a:t>
            </a:r>
            <a:r>
              <a:rPr lang="ja-JP" altLang="en-US" dirty="0">
                <a:ea typeface="ヒラギノ角ゴ Pro W3"/>
                <a:cs typeface="ヒラギノ角ゴ Pro W3"/>
              </a:rPr>
              <a:t>’</a:t>
            </a:r>
            <a:r>
              <a:rPr lang="en-US" altLang="ja-JP" dirty="0">
                <a:ea typeface="ヒラギノ角ゴ Pro W3"/>
                <a:cs typeface="ヒラギノ角ゴ Pro W3"/>
              </a:rPr>
              <a:t>s products remains at the sole discretion of Oracle.</a:t>
            </a:r>
            <a:endParaRPr lang="en-US" dirty="0">
              <a:ea typeface="ヒラギノ角ゴ Pro W3"/>
              <a:cs typeface="ヒラギノ角ゴ Pro W3"/>
            </a:endParaRPr>
          </a:p>
          <a:p>
            <a:pPr marL="0" indent="0">
              <a:buNone/>
            </a:pPr>
            <a:endParaRPr lang="en-US" dirty="0"/>
          </a:p>
          <a:p>
            <a:pPr marL="60325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34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Faces Flows</a:t>
            </a:r>
          </a:p>
        </p:txBody>
      </p:sp>
      <p:sp>
        <p:nvSpPr>
          <p:cNvPr id="35" name="Content Placeholder 3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fontAlgn="base"/>
            <a:r>
              <a:rPr lang="en-US" dirty="0" smtClean="0"/>
              <a:t>Reusable collection of screens with defined entry and exit points</a:t>
            </a:r>
          </a:p>
          <a:p>
            <a:pPr fontAlgn="base"/>
            <a:r>
              <a:rPr lang="en-US" dirty="0" smtClean="0"/>
              <a:t>Nodes like switchNode, finalizer, methodCall etc.</a:t>
            </a:r>
          </a:p>
          <a:p>
            <a:pPr fontAlgn="base"/>
            <a:r>
              <a:rPr lang="en-US" dirty="0"/>
              <a:t>Derived from </a:t>
            </a:r>
            <a:r>
              <a:rPr lang="en-US" dirty="0" smtClean="0"/>
              <a:t>proven technologies</a:t>
            </a:r>
            <a:r>
              <a:rPr lang="en-US" dirty="0"/>
              <a:t>: </a:t>
            </a:r>
            <a:r>
              <a:rPr lang="en-US" dirty="0" smtClean="0"/>
              <a:t>Spring WebFlow, ADF Task Flow</a:t>
            </a:r>
          </a:p>
          <a:p>
            <a:pPr fontAlgn="base"/>
            <a:r>
              <a:rPr lang="en-US" dirty="0" smtClean="0"/>
              <a:t>JSF </a:t>
            </a:r>
            <a:r>
              <a:rPr lang="en-US" dirty="0"/>
              <a:t>specification bound with CDI  - @FlowScoped CDI scope</a:t>
            </a:r>
          </a:p>
          <a:p>
            <a:pPr fontAlgn="base"/>
            <a:r>
              <a:rPr lang="en-US" dirty="0" smtClean="0"/>
              <a:t>Definition:</a:t>
            </a:r>
          </a:p>
          <a:p>
            <a:pPr lvl="1" fontAlgn="base"/>
            <a:r>
              <a:rPr lang="en-US" dirty="0" smtClean="0"/>
              <a:t>JSF configuration file (faces-config)</a:t>
            </a:r>
          </a:p>
          <a:p>
            <a:pPr lvl="1" fontAlgn="base"/>
            <a:r>
              <a:rPr lang="en-US" dirty="0" smtClean="0"/>
              <a:t>@FlowDefinition annotation (java bean)</a:t>
            </a:r>
            <a:endParaRPr lang="en-US" dirty="0"/>
          </a:p>
          <a:p>
            <a:pPr fontAlgn="base"/>
            <a:endParaRPr lang="en-US" dirty="0"/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110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3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Sample wizard using navigation elements of the Faces Flow, flow scope defined bean</a:t>
            </a:r>
            <a:r>
              <a:rPr lang="en-US" dirty="0"/>
              <a:t>, Faces Flow component as a plugable library.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>
          <a:xfrm>
            <a:off x="899602" y="2844803"/>
            <a:ext cx="8010482" cy="443953"/>
          </a:xfrm>
        </p:spPr>
        <p:txBody>
          <a:bodyPr>
            <a:normAutofit/>
          </a:bodyPr>
          <a:lstStyle/>
          <a:p>
            <a:r>
              <a:rPr lang="en-US" dirty="0" smtClean="0"/>
              <a:t>07-FacesFlow, 07-FacesFlowLibrary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https://github.com/marfous/j1demo-pf</a:t>
            </a:r>
          </a:p>
        </p:txBody>
      </p:sp>
      <p:sp>
        <p:nvSpPr>
          <p:cNvPr id="25" name="Title 24"/>
          <p:cNvSpPr>
            <a:spLocks noGrp="1"/>
          </p:cNvSpPr>
          <p:nvPr>
            <p:ph type="title" idx="4294967295"/>
          </p:nvPr>
        </p:nvSpPr>
        <p:spPr>
          <a:xfrm>
            <a:off x="914400" y="246063"/>
            <a:ext cx="8229600" cy="768350"/>
          </a:xfrm>
        </p:spPr>
        <p:txBody>
          <a:bodyPr/>
          <a:lstStyle/>
          <a:p>
            <a:r>
              <a:rPr lang="en-US" dirty="0"/>
              <a:t>Faces Flows</a:t>
            </a:r>
          </a:p>
        </p:txBody>
      </p:sp>
    </p:spTree>
    <p:extLst>
      <p:ext uri="{BB962C8B-B14F-4D97-AF65-F5344CB8AC3E}">
        <p14:creationId xmlns:p14="http://schemas.microsoft.com/office/powerpoint/2010/main" val="2937439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Annotation based component registration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568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Annotation based component registration</a:t>
            </a:r>
          </a:p>
        </p:txBody>
      </p:sp>
      <p:sp>
        <p:nvSpPr>
          <p:cNvPr id="35" name="Content Placeholder 3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fontAlgn="base"/>
            <a:r>
              <a:rPr lang="en-US" dirty="0" smtClean="0"/>
              <a:t>Improved @FacesComponent interface</a:t>
            </a:r>
          </a:p>
          <a:p>
            <a:pPr fontAlgn="base"/>
            <a:r>
              <a:rPr lang="en-US" dirty="0" smtClean="0"/>
              <a:t>Introduces default namespace for components</a:t>
            </a:r>
          </a:p>
          <a:p>
            <a:pPr fontAlgn="base"/>
            <a:r>
              <a:rPr lang="en-US" dirty="0" smtClean="0"/>
              <a:t>Eliminates </a:t>
            </a:r>
            <a:r>
              <a:rPr lang="en-US" dirty="0"/>
              <a:t>needs for </a:t>
            </a:r>
            <a:r>
              <a:rPr lang="en-US" dirty="0" smtClean="0"/>
              <a:t>the *taglib.tld metadata</a:t>
            </a:r>
          </a:p>
          <a:p>
            <a:pPr fontAlgn="base"/>
            <a:r>
              <a:rPr lang="en-US" dirty="0"/>
              <a:t>CDI capable </a:t>
            </a:r>
            <a:r>
              <a:rPr lang="en-US" dirty="0" smtClean="0"/>
              <a:t>component</a:t>
            </a:r>
          </a:p>
          <a:p>
            <a:pPr fontAlgn="base"/>
            <a:r>
              <a:rPr lang="en-US" dirty="0" smtClean="0"/>
              <a:t>Specifies</a:t>
            </a:r>
          </a:p>
          <a:p>
            <a:pPr lvl="1" fontAlgn="base"/>
            <a:r>
              <a:rPr lang="en-US" dirty="0" smtClean="0"/>
              <a:t>Create tag flag</a:t>
            </a:r>
          </a:p>
          <a:p>
            <a:pPr lvl="1" fontAlgn="base"/>
            <a:r>
              <a:rPr lang="en-US" dirty="0" smtClean="0"/>
              <a:t>Tag name</a:t>
            </a:r>
          </a:p>
          <a:p>
            <a:pPr lvl="1" fontAlgn="base"/>
            <a:r>
              <a:rPr lang="en-US" dirty="0" smtClean="0"/>
              <a:t>Namespace</a:t>
            </a:r>
            <a:endParaRPr lang="en-US" dirty="0"/>
          </a:p>
          <a:p>
            <a:pPr fontAlgn="base"/>
            <a:endParaRPr lang="en-US" dirty="0"/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205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3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Usage of the tag defined by @FacesComponent without any tag library, </a:t>
            </a:r>
            <a:r>
              <a:rPr lang="en-US" dirty="0"/>
              <a:t>CDI binding in the </a:t>
            </a:r>
            <a:r>
              <a:rPr lang="en-US" dirty="0" smtClean="0"/>
              <a:t>component, Java SE project as a custom tag library.</a:t>
            </a:r>
          </a:p>
          <a:p>
            <a:endParaRPr lang="en-US" dirty="0" smtClean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>
          <a:xfrm>
            <a:off x="899602" y="2844803"/>
            <a:ext cx="7925421" cy="443953"/>
          </a:xfrm>
        </p:spPr>
        <p:txBody>
          <a:bodyPr>
            <a:normAutofit/>
          </a:bodyPr>
          <a:lstStyle/>
          <a:p>
            <a:r>
              <a:rPr lang="en-US" dirty="0" smtClean="0"/>
              <a:t>08-FacesComponent, 08-FacesComponentLibrary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https://github.com/marfous/j1demo-pf</a:t>
            </a:r>
          </a:p>
        </p:txBody>
      </p:sp>
      <p:sp>
        <p:nvSpPr>
          <p:cNvPr id="25" name="Title 24"/>
          <p:cNvSpPr>
            <a:spLocks noGrp="1"/>
          </p:cNvSpPr>
          <p:nvPr>
            <p:ph type="title" idx="4294967295"/>
          </p:nvPr>
        </p:nvSpPr>
        <p:spPr>
          <a:xfrm>
            <a:off x="914400" y="246063"/>
            <a:ext cx="8229600" cy="768350"/>
          </a:xfrm>
        </p:spPr>
        <p:txBody>
          <a:bodyPr/>
          <a:lstStyle/>
          <a:p>
            <a:r>
              <a:rPr lang="en-US" dirty="0"/>
              <a:t>Annotation based component registration</a:t>
            </a:r>
          </a:p>
        </p:txBody>
      </p:sp>
    </p:spTree>
    <p:extLst>
      <p:ext uri="{BB962C8B-B14F-4D97-AF65-F5344CB8AC3E}">
        <p14:creationId xmlns:p14="http://schemas.microsoft.com/office/powerpoint/2010/main" val="878835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Upload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568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Upload</a:t>
            </a:r>
          </a:p>
        </p:txBody>
      </p:sp>
      <p:sp>
        <p:nvSpPr>
          <p:cNvPr id="35" name="Content Placeholder 3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fontAlgn="base"/>
            <a:r>
              <a:rPr lang="en-US" dirty="0"/>
              <a:t>Servlet 3.0 multipart architecture</a:t>
            </a:r>
          </a:p>
          <a:p>
            <a:pPr fontAlgn="base"/>
            <a:r>
              <a:rPr lang="en-US" dirty="0" smtClean="0"/>
              <a:t>Standard component </a:t>
            </a:r>
            <a:r>
              <a:rPr lang="en-US" dirty="0"/>
              <a:t>with/without AJAX </a:t>
            </a:r>
            <a:r>
              <a:rPr lang="en-US" dirty="0" smtClean="0"/>
              <a:t>requests</a:t>
            </a:r>
          </a:p>
          <a:p>
            <a:pPr fontAlgn="base"/>
            <a:r>
              <a:rPr lang="en-US" dirty="0" smtClean="0"/>
              <a:t>For lower JSF versions already available as PrimeFaces component</a:t>
            </a:r>
          </a:p>
          <a:p>
            <a:pPr fontAlgn="base"/>
            <a:endParaRPr lang="en-US" dirty="0" smtClean="0"/>
          </a:p>
          <a:p>
            <a:pPr fontAlgn="base"/>
            <a:r>
              <a:rPr lang="en-US" dirty="0" smtClean="0"/>
              <a:t>Prerequisites</a:t>
            </a:r>
            <a:endParaRPr lang="en-US" dirty="0"/>
          </a:p>
          <a:p>
            <a:pPr lvl="1" fontAlgn="base"/>
            <a:r>
              <a:rPr lang="en-US" dirty="0" smtClean="0"/>
              <a:t>Enctype multipart/form-data of </a:t>
            </a:r>
            <a:r>
              <a:rPr lang="en-US" dirty="0"/>
              <a:t>the form</a:t>
            </a:r>
          </a:p>
          <a:p>
            <a:pPr lvl="1" fontAlgn="base"/>
            <a:r>
              <a:rPr lang="en-US" dirty="0"/>
              <a:t>Servlet </a:t>
            </a:r>
            <a:r>
              <a:rPr lang="en-US" dirty="0" smtClean="0"/>
              <a:t>3.0</a:t>
            </a:r>
            <a:endParaRPr lang="en-US" dirty="0"/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872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3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File Upload of the standard JSF 2.2 and PrimeFaces library in action, setup of the type and size limit.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>
          <a:xfrm>
            <a:off x="899602" y="2844803"/>
            <a:ext cx="7925421" cy="443953"/>
          </a:xfrm>
        </p:spPr>
        <p:txBody>
          <a:bodyPr>
            <a:normAutofit/>
          </a:bodyPr>
          <a:lstStyle/>
          <a:p>
            <a:r>
              <a:rPr lang="en-US" dirty="0" smtClean="0"/>
              <a:t>09-FileUpload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https://github.com/marfous/j1demo-pf</a:t>
            </a:r>
          </a:p>
        </p:txBody>
      </p:sp>
      <p:sp>
        <p:nvSpPr>
          <p:cNvPr id="25" name="Title 24"/>
          <p:cNvSpPr>
            <a:spLocks noGrp="1"/>
          </p:cNvSpPr>
          <p:nvPr>
            <p:ph type="title" idx="4294967295"/>
          </p:nvPr>
        </p:nvSpPr>
        <p:spPr>
          <a:xfrm>
            <a:off x="914400" y="246063"/>
            <a:ext cx="8229600" cy="768350"/>
          </a:xfrm>
        </p:spPr>
        <p:txBody>
          <a:bodyPr/>
          <a:lstStyle/>
          <a:p>
            <a:r>
              <a:rPr lang="en-US" dirty="0"/>
              <a:t>File Upload</a:t>
            </a:r>
          </a:p>
        </p:txBody>
      </p:sp>
    </p:spTree>
    <p:extLst>
      <p:ext uri="{BB962C8B-B14F-4D97-AF65-F5344CB8AC3E}">
        <p14:creationId xmlns:p14="http://schemas.microsoft.com/office/powerpoint/2010/main" val="1434923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77960" y="143152"/>
            <a:ext cx="3918071" cy="374854"/>
          </a:xfrm>
        </p:spPr>
        <p:txBody>
          <a:bodyPr/>
          <a:lstStyle/>
          <a:p>
            <a:r>
              <a:rPr lang="en-US" dirty="0" smtClean="0"/>
              <a:t>PrimeFaces Cookbook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259" y="584842"/>
            <a:ext cx="3398841" cy="419417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828712" y="118079"/>
            <a:ext cx="3178467" cy="4427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marL="114300" indent="-114300" defTabSz="228600">
              <a:lnSpc>
                <a:spcPct val="90000"/>
              </a:lnSpc>
              <a:spcAft>
                <a:spcPts val="1800"/>
              </a:spcAft>
              <a:buClr>
                <a:schemeClr val="accent1"/>
              </a:buClr>
              <a:buSzPct val="85000"/>
              <a:buFont typeface="Wingdings" pitchFamily="2" charset="2"/>
              <a:buNone/>
            </a:pPr>
            <a:r>
              <a:rPr lang="en-US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Over 90 practical recipes to learn </a:t>
            </a:r>
            <a:r>
              <a:rPr lang="en-US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PrimeFaces</a:t>
            </a:r>
            <a:br>
              <a:rPr lang="en-US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en-US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en-US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written by:</a:t>
            </a:r>
            <a:br>
              <a:rPr lang="en-US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en-US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Oleg </a:t>
            </a:r>
            <a:r>
              <a:rPr lang="en-US" sz="24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Varaksin</a:t>
            </a:r>
            <a:r>
              <a:rPr lang="en-US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en-US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&amp; Yours </a:t>
            </a:r>
            <a:r>
              <a:rPr lang="en-US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</a:t>
            </a:r>
            <a:r>
              <a:rPr lang="en-US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ruly</a:t>
            </a:r>
          </a:p>
          <a:p>
            <a:pPr marL="114300" indent="-114300" defTabSz="228600">
              <a:lnSpc>
                <a:spcPct val="90000"/>
              </a:lnSpc>
              <a:spcAft>
                <a:spcPts val="1800"/>
              </a:spcAft>
              <a:buClr>
                <a:schemeClr val="accent1"/>
              </a:buClr>
              <a:buSzPct val="85000"/>
              <a:buFont typeface="Wingdings" pitchFamily="2" charset="2"/>
              <a:buNone/>
            </a:pPr>
            <a:endParaRPr lang="en-US" sz="2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114300" indent="-114300" defTabSz="228600">
              <a:lnSpc>
                <a:spcPct val="90000"/>
              </a:lnSpc>
              <a:spcAft>
                <a:spcPts val="1800"/>
              </a:spcAft>
              <a:buClr>
                <a:schemeClr val="accent1"/>
              </a:buClr>
              <a:buSzPct val="85000"/>
              <a:buFont typeface="Wingdings" pitchFamily="2" charset="2"/>
              <a:buNone/>
            </a:pPr>
            <a:r>
              <a:rPr lang="en-US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Author discount 40% with code: TBD</a:t>
            </a:r>
            <a:endParaRPr lang="en-US" sz="2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0216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Links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679648" y="1262873"/>
            <a:ext cx="8402731" cy="2856104"/>
          </a:xfrm>
        </p:spPr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docs.oracle.com/javaee/7/tutorial/doc/home.htm</a:t>
            </a:r>
            <a:endParaRPr lang="en-US" dirty="0" smtClean="0"/>
          </a:p>
          <a:p>
            <a:r>
              <a:rPr lang="en-US" dirty="0">
                <a:hlinkClick r:id="rId3"/>
              </a:rPr>
              <a:t>http://www.primefaces.org/</a:t>
            </a:r>
            <a:r>
              <a:rPr lang="en-US" dirty="0" smtClean="0">
                <a:hlinkClick r:id="rId3"/>
              </a:rPr>
              <a:t>showcase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blog.primefaces.org</a:t>
            </a:r>
            <a:r>
              <a:rPr lang="en-US" dirty="0" smtClean="0"/>
              <a:t> </a:t>
            </a:r>
          </a:p>
          <a:p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netbeans.org/kb/trails/java-ee.html</a:t>
            </a:r>
            <a:endParaRPr lang="en-US" dirty="0" smtClean="0"/>
          </a:p>
          <a:p>
            <a:r>
              <a:rPr lang="en-US" dirty="0" smtClean="0">
                <a:hlinkClick r:id="rId6"/>
              </a:rPr>
              <a:t>http</a:t>
            </a:r>
            <a:r>
              <a:rPr lang="en-US" dirty="0">
                <a:hlinkClick r:id="rId6"/>
              </a:rPr>
              <a:t>://</a:t>
            </a:r>
            <a:r>
              <a:rPr lang="en-US" dirty="0" smtClean="0">
                <a:hlinkClick r:id="rId6"/>
              </a:rPr>
              <a:t>sourceforge.net/projects/nbpfcrudgen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107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pPr lvl="1"/>
            <a:r>
              <a:rPr lang="en-US" dirty="0" smtClean="0"/>
              <a:t>Java EE 7 &amp; JavaServer Faces 2.2, PrimeFaces, NetBeans IDE</a:t>
            </a:r>
          </a:p>
          <a:p>
            <a:pPr marL="403225" lvl="1" indent="0">
              <a:buNone/>
            </a:pPr>
            <a:endParaRPr lang="en-US" dirty="0" smtClean="0"/>
          </a:p>
          <a:p>
            <a:r>
              <a:rPr lang="en-US" dirty="0" smtClean="0"/>
              <a:t>Tour through 10 features of the JSF and PF </a:t>
            </a:r>
          </a:p>
          <a:p>
            <a:pPr lvl="1"/>
            <a:r>
              <a:rPr lang="en-US" dirty="0" smtClean="0"/>
              <a:t>Feature overview</a:t>
            </a:r>
          </a:p>
          <a:p>
            <a:pPr lvl="1"/>
            <a:r>
              <a:rPr lang="en-US" dirty="0" smtClean="0"/>
              <a:t>Samples in action</a:t>
            </a:r>
          </a:p>
        </p:txBody>
      </p:sp>
    </p:spTree>
    <p:extLst>
      <p:ext uri="{BB962C8B-B14F-4D97-AF65-F5344CB8AC3E}">
        <p14:creationId xmlns:p14="http://schemas.microsoft.com/office/powerpoint/2010/main" val="1886183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 </a:t>
            </a:r>
            <a:r>
              <a:rPr lang="en-US" smtClean="0"/>
              <a:t>Section Divider</a:t>
            </a:r>
            <a:endParaRPr lang="en-US"/>
          </a:p>
        </p:txBody>
      </p:sp>
      <p:pic>
        <p:nvPicPr>
          <p:cNvPr id="8" name="Picture 7" descr="O_signature_wht_rgb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5737" y="4144260"/>
            <a:ext cx="1139799" cy="35143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3998" cy="5148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982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3443821" y="1404881"/>
            <a:ext cx="5369979" cy="2523657"/>
          </a:xfrm>
        </p:spPr>
        <p:txBody>
          <a:bodyPr/>
          <a:lstStyle/>
          <a:p>
            <a:pPr marL="342900" indent="-342900">
              <a:buFont typeface="Wingdings" pitchFamily="2" charset="2"/>
              <a:buChar char="§"/>
            </a:pPr>
            <a:r>
              <a:rPr lang="en-US" sz="2000" cap="none" dirty="0" smtClean="0"/>
              <a:t>Java EE 7 – 14 JSRs and 9 MRs, themes:</a:t>
            </a:r>
          </a:p>
          <a:p>
            <a:pPr marL="917575" lvl="1" indent="-285750"/>
            <a:r>
              <a:rPr lang="en-US" sz="1400" dirty="0" smtClean="0"/>
              <a:t>HTML5</a:t>
            </a:r>
          </a:p>
          <a:p>
            <a:pPr marL="917575" lvl="1" indent="-285750"/>
            <a:r>
              <a:rPr lang="en-US" sz="1400" dirty="0" smtClean="0"/>
              <a:t>Developer </a:t>
            </a:r>
            <a:r>
              <a:rPr lang="en-US" sz="1400" dirty="0"/>
              <a:t>productivity</a:t>
            </a:r>
            <a:endParaRPr lang="en-US" sz="1400" dirty="0" smtClean="0"/>
          </a:p>
          <a:p>
            <a:pPr marL="917575" lvl="1" indent="-285750"/>
            <a:r>
              <a:rPr lang="en-US" sz="1400" dirty="0" smtClean="0"/>
              <a:t>Enterprise </a:t>
            </a:r>
            <a:r>
              <a:rPr lang="en-US" sz="1400" dirty="0"/>
              <a:t>demands</a:t>
            </a:r>
            <a:endParaRPr lang="en-US" sz="1400" cap="none" dirty="0" smtClean="0"/>
          </a:p>
          <a:p>
            <a:pPr marL="342900" indent="-342900">
              <a:buFont typeface="Wingdings" pitchFamily="2" charset="2"/>
              <a:buChar char="§"/>
            </a:pPr>
            <a:r>
              <a:rPr lang="en-US" sz="2000" cap="none" dirty="0" smtClean="0"/>
              <a:t>JavaServer Faces 2.2 big ticket features:</a:t>
            </a:r>
          </a:p>
          <a:p>
            <a:pPr marL="917575" lvl="1" indent="-285750"/>
            <a:r>
              <a:rPr lang="en-US" sz="1400" dirty="0" smtClean="0"/>
              <a:t>HTML(5) </a:t>
            </a:r>
            <a:r>
              <a:rPr lang="en-US" sz="1400" dirty="0"/>
              <a:t>F</a:t>
            </a:r>
            <a:r>
              <a:rPr lang="en-US" sz="1400" dirty="0" smtClean="0"/>
              <a:t>riendly Markup</a:t>
            </a:r>
            <a:endParaRPr lang="en-US" sz="1400" dirty="0"/>
          </a:p>
          <a:p>
            <a:pPr marL="917575" lvl="1" indent="-285750"/>
            <a:r>
              <a:rPr lang="en-US" sz="1400" dirty="0" smtClean="0"/>
              <a:t>Faces Flow</a:t>
            </a:r>
          </a:p>
          <a:p>
            <a:pPr marL="917575" lvl="1" indent="-285750"/>
            <a:r>
              <a:rPr lang="en-US" sz="1400" dirty="0"/>
              <a:t>Resource Library </a:t>
            </a:r>
            <a:r>
              <a:rPr lang="en-US" sz="1400" dirty="0" smtClean="0"/>
              <a:t>Contract</a:t>
            </a:r>
          </a:p>
          <a:p>
            <a:pPr marL="917575" lvl="1" indent="-285750">
              <a:buFont typeface="Wingdings" pitchFamily="2" charset="2"/>
              <a:buChar char="§"/>
            </a:pPr>
            <a:endParaRPr lang="en-US" sz="1400" cap="none" dirty="0" smtClean="0"/>
          </a:p>
          <a:p>
            <a:pPr marL="917575" lvl="1" indent="-285750">
              <a:buFont typeface="Wingdings" pitchFamily="2" charset="2"/>
              <a:buChar char="§"/>
            </a:pPr>
            <a:endParaRPr lang="en-US" sz="1400" cap="none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EE 7 &amp; JavaServer Faces 2.2</a:t>
            </a:r>
            <a:endParaRPr lang="en-US" dirty="0"/>
          </a:p>
        </p:txBody>
      </p:sp>
      <p:pic>
        <p:nvPicPr>
          <p:cNvPr id="24" name="Picture 8" descr="http://entwicklertagebuch.com/blog/wp-content/uploads/2013/01/20110510-jsf-logo.png"/>
          <p:cNvPicPr>
            <a:picLocks noGrp="1" noChangeAspect="1" noChangeArrowheads="1"/>
          </p:cNvPicPr>
          <p:nvPr>
            <p:ph type="pic" sz="quarter" idx="13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6461" b="-66461"/>
          <a:stretch/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701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3443821" y="1404881"/>
            <a:ext cx="5630202" cy="2523657"/>
          </a:xfrm>
        </p:spPr>
        <p:txBody>
          <a:bodyPr/>
          <a:lstStyle/>
          <a:p>
            <a:pPr marL="342900" indent="-342900">
              <a:buFont typeface="Wingdings" pitchFamily="2" charset="2"/>
              <a:buChar char="§"/>
            </a:pPr>
            <a:r>
              <a:rPr lang="en-US" sz="2000" cap="none" dirty="0" smtClean="0"/>
              <a:t>Open Source </a:t>
            </a:r>
            <a:r>
              <a:rPr lang="en-US" sz="2000" cap="none" dirty="0"/>
              <a:t>C</a:t>
            </a:r>
            <a:r>
              <a:rPr lang="en-US" sz="2000" cap="none" dirty="0" smtClean="0"/>
              <a:t>omponent </a:t>
            </a:r>
            <a:r>
              <a:rPr lang="en-US" sz="2000" cap="none" dirty="0"/>
              <a:t>L</a:t>
            </a:r>
            <a:r>
              <a:rPr lang="en-US" sz="2000" cap="none" dirty="0" smtClean="0"/>
              <a:t>ibrary for JSF 2.x</a:t>
            </a:r>
            <a:br>
              <a:rPr lang="en-US" sz="2000" cap="none" dirty="0" smtClean="0"/>
            </a:br>
            <a:r>
              <a:rPr lang="en-US" sz="2000" cap="none" dirty="0" smtClean="0"/>
              <a:t>			</a:t>
            </a:r>
            <a:r>
              <a:rPr lang="en-US" sz="1400" cap="none" dirty="0" smtClean="0"/>
              <a:t>JSF 2.2 is supported with PF version 4.x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000" cap="none" dirty="0" smtClean="0"/>
              <a:t>Very Lightweight w/ Zero </a:t>
            </a:r>
            <a:r>
              <a:rPr lang="en-US" sz="2000" cap="none" dirty="0"/>
              <a:t>C</a:t>
            </a:r>
            <a:r>
              <a:rPr lang="en-US" sz="2000" cap="none" dirty="0" smtClean="0"/>
              <a:t>onfiguration</a:t>
            </a:r>
            <a:endParaRPr lang="en-US" sz="2000" cap="none" dirty="0"/>
          </a:p>
          <a:p>
            <a:pPr marL="342900" indent="-342900">
              <a:buFont typeface="Wingdings" pitchFamily="2" charset="2"/>
              <a:buChar char="§"/>
            </a:pPr>
            <a:r>
              <a:rPr lang="en-US" sz="2000" cap="none" dirty="0" smtClean="0"/>
              <a:t>Plenty </a:t>
            </a:r>
            <a:r>
              <a:rPr lang="en-US" sz="2000" cap="none" dirty="0"/>
              <a:t>of examples in S</a:t>
            </a:r>
            <a:r>
              <a:rPr lang="en-US" sz="2000" cap="none" dirty="0" smtClean="0"/>
              <a:t>howcase, extensive theming, provides mobile components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000" cap="none" dirty="0" smtClean="0"/>
              <a:t>Well documented, user guides, </a:t>
            </a:r>
            <a:r>
              <a:rPr lang="en-US" sz="2000" cap="none" dirty="0" smtClean="0"/>
              <a:t>books &amp; </a:t>
            </a:r>
            <a:r>
              <a:rPr lang="en-US" sz="2000" cap="none" dirty="0" smtClean="0"/>
              <a:t>etc.</a:t>
            </a:r>
            <a:endParaRPr lang="en-US" sz="2000" cap="none" dirty="0"/>
          </a:p>
          <a:p>
            <a:pPr marL="342900" indent="-342900">
              <a:buFont typeface="Wingdings" pitchFamily="2" charset="2"/>
              <a:buChar char="§"/>
            </a:pPr>
            <a:r>
              <a:rPr lang="en-US" sz="2000" cap="none" dirty="0" smtClean="0"/>
              <a:t>Large </a:t>
            </a:r>
            <a:r>
              <a:rPr lang="en-US" sz="2000" cap="none" dirty="0"/>
              <a:t>and active </a:t>
            </a:r>
            <a:r>
              <a:rPr lang="en-US" sz="2000" cap="none" dirty="0" smtClean="0"/>
              <a:t>community</a:t>
            </a:r>
          </a:p>
          <a:p>
            <a:pPr marL="342900" indent="-342900">
              <a:buFont typeface="Wingdings" pitchFamily="2" charset="2"/>
              <a:buChar char="§"/>
            </a:pPr>
            <a:endParaRPr lang="en-US" sz="2000" cap="none" dirty="0" smtClean="0"/>
          </a:p>
          <a:p>
            <a:pPr marL="342900" indent="-342900">
              <a:buFont typeface="Wingdings" pitchFamily="2" charset="2"/>
              <a:buChar char="§"/>
            </a:pPr>
            <a:endParaRPr lang="en-US" cap="none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PrimeFaces</a:t>
            </a:r>
            <a:endParaRPr lang="en-US" dirty="0"/>
          </a:p>
        </p:txBody>
      </p:sp>
      <p:pic>
        <p:nvPicPr>
          <p:cNvPr id="3076" name="Picture 4" descr="http://cagataycivici.files.wordpress.com/2011/05/logo.png"/>
          <p:cNvPicPr>
            <a:picLocks noGrp="1" noChangeAspect="1" noChangeArrowheads="1"/>
          </p:cNvPicPr>
          <p:nvPr>
            <p:ph type="pic" sz="quarter" idx="13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22533" b="-122533"/>
          <a:stretch/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3093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3134669" y="1212717"/>
            <a:ext cx="5855800" cy="2797646"/>
          </a:xfrm>
        </p:spPr>
        <p:txBody>
          <a:bodyPr/>
          <a:lstStyle/>
          <a:p>
            <a:pPr marL="342900" indent="-342900">
              <a:buFont typeface="Wingdings" pitchFamily="2" charset="2"/>
              <a:buChar char="§"/>
            </a:pPr>
            <a:r>
              <a:rPr lang="en-US" sz="2000" cap="none" dirty="0"/>
              <a:t>O</a:t>
            </a:r>
            <a:r>
              <a:rPr lang="en-US" sz="2000" cap="none" dirty="0" smtClean="0"/>
              <a:t>pen source IDE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000" cap="none" dirty="0" smtClean="0"/>
              <a:t>Support for Java, PHP, C/C++, Groovy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000" cap="none" dirty="0" smtClean="0"/>
              <a:t>Latest features</a:t>
            </a:r>
          </a:p>
          <a:p>
            <a:pPr marL="917575" lvl="1" indent="-285750"/>
            <a:r>
              <a:rPr lang="en-US" dirty="0" smtClean="0"/>
              <a:t>Java SE </a:t>
            </a:r>
            <a:r>
              <a:rPr lang="en-US" dirty="0"/>
              <a:t>7, Java EE </a:t>
            </a:r>
            <a:r>
              <a:rPr lang="en-US" dirty="0" smtClean="0"/>
              <a:t>7 and JavaFX</a:t>
            </a:r>
          </a:p>
          <a:p>
            <a:pPr marL="917575" lvl="1" indent="-285750"/>
            <a:r>
              <a:rPr lang="en-US" cap="none" dirty="0" smtClean="0"/>
              <a:t>HTML(5) client side development,</a:t>
            </a:r>
            <a:br>
              <a:rPr lang="en-US" cap="none" dirty="0" smtClean="0"/>
            </a:br>
            <a:r>
              <a:rPr lang="en-US" cap="none" dirty="0" smtClean="0"/>
              <a:t>CSS preprocessors, JavaSciprt frameworks</a:t>
            </a:r>
          </a:p>
          <a:p>
            <a:pPr marL="917575" lvl="1" indent="-285750"/>
            <a:r>
              <a:rPr lang="en-US" dirty="0" smtClean="0"/>
              <a:t>Cordova, </a:t>
            </a:r>
            <a:r>
              <a:rPr lang="en-US" dirty="0" smtClean="0"/>
              <a:t>FindBugs, VCS improvements</a:t>
            </a:r>
            <a:endParaRPr lang="en-US" dirty="0" smtClean="0"/>
          </a:p>
          <a:p>
            <a:pPr marL="917575" lvl="1" indent="-285750"/>
            <a:r>
              <a:rPr lang="en-US" dirty="0" smtClean="0"/>
              <a:t>PHP 5.4 and the newest PHP frameworks</a:t>
            </a:r>
            <a:endParaRPr lang="en-US" cap="none" dirty="0" smtClean="0"/>
          </a:p>
          <a:p>
            <a:pPr marL="974725" lvl="1" indent="-342900">
              <a:buFont typeface="Wingdings" pitchFamily="2" charset="2"/>
              <a:buChar char="§"/>
            </a:pPr>
            <a:endParaRPr lang="en-US" cap="none" dirty="0" smtClean="0"/>
          </a:p>
          <a:p>
            <a:pPr marL="974725" lvl="1" indent="-342900">
              <a:buFont typeface="Wingdings" pitchFamily="2" charset="2"/>
              <a:buChar char="§"/>
            </a:pPr>
            <a:endParaRPr lang="en-US" cap="none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NetBeans IDE</a:t>
            </a:r>
            <a:endParaRPr lang="en-US" dirty="0"/>
          </a:p>
        </p:txBody>
      </p:sp>
      <p:pic>
        <p:nvPicPr>
          <p:cNvPr id="4098" name="Picture 2" descr="http://gatrik.net/wp-content/uploads/2012/12/netbeans-logo.gif"/>
          <p:cNvPicPr>
            <a:picLocks noGrp="1" noChangeAspect="1" noChangeArrowheads="1"/>
          </p:cNvPicPr>
          <p:nvPr>
            <p:ph type="pic" sz="quarter" idx="13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81043" b="-181043"/>
          <a:stretch/>
        </p:blipFill>
        <p:spPr bwMode="auto">
          <a:xfrm>
            <a:off x="74427" y="1159936"/>
            <a:ext cx="2806995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7094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HTML(5) Friendly Markup</a:t>
            </a:r>
          </a:p>
        </p:txBody>
      </p:sp>
    </p:spTree>
    <p:extLst>
      <p:ext uri="{BB962C8B-B14F-4D97-AF65-F5344CB8AC3E}">
        <p14:creationId xmlns:p14="http://schemas.microsoft.com/office/powerpoint/2010/main" val="2892021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HTML(5) Friendly Markup</a:t>
            </a:r>
          </a:p>
        </p:txBody>
      </p:sp>
      <p:sp>
        <p:nvSpPr>
          <p:cNvPr id="35" name="Content Placeholder 3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N</a:t>
            </a:r>
            <a:r>
              <a:rPr lang="en-US" dirty="0" smtClean="0"/>
              <a:t>ew namespaces</a:t>
            </a:r>
          </a:p>
          <a:p>
            <a:pPr lvl="1"/>
            <a:r>
              <a:rPr lang="en-US" dirty="0"/>
              <a:t>passthrough </a:t>
            </a:r>
            <a:r>
              <a:rPr lang="en-US" dirty="0" smtClean="0"/>
              <a:t>elements: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xmlns.jcp.org/jsf</a:t>
            </a:r>
            <a:r>
              <a:rPr lang="en-US" dirty="0" smtClean="0"/>
              <a:t> (TagDecorator)</a:t>
            </a:r>
            <a:endParaRPr lang="en-US" dirty="0"/>
          </a:p>
          <a:p>
            <a:pPr lvl="1"/>
            <a:r>
              <a:rPr lang="en-US" dirty="0" smtClean="0"/>
              <a:t>passthrough attributes: </a:t>
            </a:r>
            <a:r>
              <a:rPr lang="en-US" dirty="0" smtClean="0">
                <a:hlinkClick r:id="rId3"/>
              </a:rPr>
              <a:t>http://xmlns.jcp.org/jsf/passthrough</a:t>
            </a:r>
            <a:r>
              <a:rPr lang="en-US" dirty="0" smtClean="0"/>
              <a:t> (RenderKit)</a:t>
            </a:r>
          </a:p>
          <a:p>
            <a:pPr marL="403225" lvl="1" indent="0">
              <a:buNone/>
            </a:pPr>
            <a:endParaRPr lang="en-US" dirty="0"/>
          </a:p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Getting control </a:t>
            </a:r>
            <a:r>
              <a:rPr lang="en-US" dirty="0" smtClean="0"/>
              <a:t>over rendered </a:t>
            </a:r>
            <a:r>
              <a:rPr lang="en-US" dirty="0" smtClean="0"/>
              <a:t>Facelets</a:t>
            </a:r>
            <a:endParaRPr lang="en-US" dirty="0" smtClean="0"/>
          </a:p>
          <a:p>
            <a:pPr lvl="1"/>
            <a:r>
              <a:rPr lang="en-US" dirty="0" smtClean="0"/>
              <a:t>JSF components </a:t>
            </a:r>
            <a:r>
              <a:rPr lang="en-US" dirty="0"/>
              <a:t>/ JavaScript components / </a:t>
            </a:r>
            <a:r>
              <a:rPr lang="en-US" dirty="0" smtClean="0"/>
              <a:t>arbitrary </a:t>
            </a:r>
            <a:r>
              <a:rPr lang="en-US" dirty="0"/>
              <a:t>mixing</a:t>
            </a:r>
          </a:p>
          <a:p>
            <a:pPr lvl="1"/>
            <a:r>
              <a:rPr lang="en-US" dirty="0"/>
              <a:t>Write and style pure HTML with benefits of </a:t>
            </a:r>
            <a:r>
              <a:rPr lang="en-US" dirty="0" smtClean="0"/>
              <a:t>JSF</a:t>
            </a:r>
            <a:endParaRPr lang="en-US" dirty="0"/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830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JavaOne_PPT_Template_16x9">
  <a:themeElements>
    <a:clrScheme name="Custom 26">
      <a:dk1>
        <a:srgbClr val="000000"/>
      </a:dk1>
      <a:lt1>
        <a:sysClr val="window" lastClr="FFFFFF"/>
      </a:lt1>
      <a:dk2>
        <a:srgbClr val="424545"/>
      </a:dk2>
      <a:lt2>
        <a:srgbClr val="A3A3A3"/>
      </a:lt2>
      <a:accent1>
        <a:srgbClr val="5382A1"/>
      </a:accent1>
      <a:accent2>
        <a:srgbClr val="E5E5E5"/>
      </a:accent2>
      <a:accent3>
        <a:srgbClr val="8BAAC3"/>
      </a:accent3>
      <a:accent4>
        <a:srgbClr val="5B6981"/>
      </a:accent4>
      <a:accent5>
        <a:srgbClr val="7D7369"/>
      </a:accent5>
      <a:accent6>
        <a:srgbClr val="786464"/>
      </a:accent6>
      <a:hlink>
        <a:srgbClr val="0000FF"/>
      </a:hlink>
      <a:folHlink>
        <a:srgbClr val="800080"/>
      </a:folHlink>
    </a:clrScheme>
    <a:fontScheme name="Oracle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000" dirty="0" err="1" smtClean="0">
            <a:solidFill>
              <a:schemeClr val="tx2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1_JavaOne_PPT_Template_16x9">
  <a:themeElements>
    <a:clrScheme name="Custom 26">
      <a:dk1>
        <a:srgbClr val="000000"/>
      </a:dk1>
      <a:lt1>
        <a:sysClr val="window" lastClr="FFFFFF"/>
      </a:lt1>
      <a:dk2>
        <a:srgbClr val="424545"/>
      </a:dk2>
      <a:lt2>
        <a:srgbClr val="A3A3A3"/>
      </a:lt2>
      <a:accent1>
        <a:srgbClr val="5382A1"/>
      </a:accent1>
      <a:accent2>
        <a:srgbClr val="E5E5E5"/>
      </a:accent2>
      <a:accent3>
        <a:srgbClr val="8BAAC3"/>
      </a:accent3>
      <a:accent4>
        <a:srgbClr val="5B6981"/>
      </a:accent4>
      <a:accent5>
        <a:srgbClr val="7D7369"/>
      </a:accent5>
      <a:accent6>
        <a:srgbClr val="786464"/>
      </a:accent6>
      <a:hlink>
        <a:srgbClr val="0000FF"/>
      </a:hlink>
      <a:folHlink>
        <a:srgbClr val="800080"/>
      </a:folHlink>
    </a:clrScheme>
    <a:fontScheme name="Oracle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000" dirty="0" err="1" smtClean="0">
            <a:solidFill>
              <a:schemeClr val="tx2"/>
            </a:solidFill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racle 2012">
      <a:dk1>
        <a:sysClr val="windowText" lastClr="000000"/>
      </a:dk1>
      <a:lt1>
        <a:sysClr val="window" lastClr="FFFFFF"/>
      </a:lt1>
      <a:dk2>
        <a:srgbClr val="424545"/>
      </a:dk2>
      <a:lt2>
        <a:srgbClr val="A3A3A3"/>
      </a:lt2>
      <a:accent1>
        <a:srgbClr val="FF1414"/>
      </a:accent1>
      <a:accent2>
        <a:srgbClr val="E5E5E5"/>
      </a:accent2>
      <a:accent3>
        <a:srgbClr val="8BAAC3"/>
      </a:accent3>
      <a:accent4>
        <a:srgbClr val="5B6981"/>
      </a:accent4>
      <a:accent5>
        <a:srgbClr val="7D7369"/>
      </a:accent5>
      <a:accent6>
        <a:srgbClr val="786464"/>
      </a:accent6>
      <a:hlink>
        <a:srgbClr val="0000FF"/>
      </a:hlink>
      <a:folHlink>
        <a:srgbClr val="800080"/>
      </a:folHlink>
    </a:clrScheme>
    <a:fontScheme name="Oracle 201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Oracle_Template_16x9</Template>
  <TotalTime>10761</TotalTime>
  <Words>934</Words>
  <Application>Microsoft Office PowerPoint</Application>
  <PresentationFormat>On-screen Show (16:9)</PresentationFormat>
  <Paragraphs>183</Paragraphs>
  <Slides>40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40</vt:i4>
      </vt:variant>
    </vt:vector>
  </HeadingPairs>
  <TitlesOfParts>
    <vt:vector size="42" baseType="lpstr">
      <vt:lpstr>JavaOne_PPT_Template_16x9</vt:lpstr>
      <vt:lpstr>1_JavaOne_PPT_Template_16x9</vt:lpstr>
      <vt:lpstr>PowerPoint Presentation</vt:lpstr>
      <vt:lpstr>10 Tips for Java EE 7 with PrimeFaces</vt:lpstr>
      <vt:lpstr>PowerPoint Presentation</vt:lpstr>
      <vt:lpstr>Agenda</vt:lpstr>
      <vt:lpstr>Java EE 7 &amp; JavaServer Faces 2.2</vt:lpstr>
      <vt:lpstr>PrimeFaces</vt:lpstr>
      <vt:lpstr>NetBeans IDE</vt:lpstr>
      <vt:lpstr>HTML(5) Friendly Markup</vt:lpstr>
      <vt:lpstr>HTML(5) Friendly Markup</vt:lpstr>
      <vt:lpstr>HTML(5) Friendly Markup</vt:lpstr>
      <vt:lpstr>Resource Libraries Contracts</vt:lpstr>
      <vt:lpstr>Resource Libraries Contracts</vt:lpstr>
      <vt:lpstr>Resource Libraries Contracts</vt:lpstr>
      <vt:lpstr>Expression Language 3.0</vt:lpstr>
      <vt:lpstr>Expression Language 3.0</vt:lpstr>
      <vt:lpstr>Expression Language 3.0</vt:lpstr>
      <vt:lpstr>­Prime Time with PrimeFaces Components</vt:lpstr>
      <vt:lpstr>­Prime Time with PrimeFaces Components</vt:lpstr>
      <vt:lpstr>­Prime Time with PrimeFaces Components</vt:lpstr>
      <vt:lpstr>In the Jungle of PrimeFaces Themes</vt:lpstr>
      <vt:lpstr>In the Jungle of PrimeFaces Themes</vt:lpstr>
      <vt:lpstr>In the Jungle of PrimeFaces Themes</vt:lpstr>
      <vt:lpstr>PrimePush, PrimeUI and PrimeMobile</vt:lpstr>
      <vt:lpstr>PrimePush, PrimeUI and PrimeMobile</vt:lpstr>
      <vt:lpstr>PrimePush, PrimeUI and PrimeMobile</vt:lpstr>
      <vt:lpstr>JSF scaffolding with PrimeFaces</vt:lpstr>
      <vt:lpstr>JSF scaffolding with PrimeFaces</vt:lpstr>
      <vt:lpstr>JSF scaffolding with PrimeFaces</vt:lpstr>
      <vt:lpstr>Faces Flows</vt:lpstr>
      <vt:lpstr>Faces Flows</vt:lpstr>
      <vt:lpstr>Faces Flows</vt:lpstr>
      <vt:lpstr>Annotation based component registration</vt:lpstr>
      <vt:lpstr>Annotation based component registration</vt:lpstr>
      <vt:lpstr>Annotation based component registration</vt:lpstr>
      <vt:lpstr>File Upload</vt:lpstr>
      <vt:lpstr>File Upload</vt:lpstr>
      <vt:lpstr>File Upload</vt:lpstr>
      <vt:lpstr>PrimeFaces Cookbook</vt:lpstr>
      <vt:lpstr>Useful Links</vt:lpstr>
      <vt:lpstr>Graphic Section Divider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 of Contents</dc:title>
  <dc:creator>Cawe</dc:creator>
  <cp:lastModifiedBy>i18n</cp:lastModifiedBy>
  <cp:revision>129</cp:revision>
  <cp:lastPrinted>2012-08-21T21:28:08Z</cp:lastPrinted>
  <dcterms:created xsi:type="dcterms:W3CDTF">2013-07-09T18:27:51Z</dcterms:created>
  <dcterms:modified xsi:type="dcterms:W3CDTF">2013-09-04T10:13:40Z</dcterms:modified>
</cp:coreProperties>
</file>