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6" r:id="rId2"/>
  </p:sldMasterIdLst>
  <p:notesMasterIdLst>
    <p:notesMasterId r:id="rId41"/>
  </p:notesMasterIdLst>
  <p:handoutMasterIdLst>
    <p:handoutMasterId r:id="rId42"/>
  </p:handoutMasterIdLst>
  <p:sldIdLst>
    <p:sldId id="576" r:id="rId3"/>
    <p:sldId id="578" r:id="rId4"/>
    <p:sldId id="579" r:id="rId5"/>
    <p:sldId id="580" r:id="rId6"/>
    <p:sldId id="581" r:id="rId7"/>
    <p:sldId id="582" r:id="rId8"/>
    <p:sldId id="583" r:id="rId9"/>
    <p:sldId id="602" r:id="rId10"/>
    <p:sldId id="584" r:id="rId11"/>
    <p:sldId id="593" r:id="rId12"/>
    <p:sldId id="592" r:id="rId13"/>
    <p:sldId id="585" r:id="rId14"/>
    <p:sldId id="599" r:id="rId15"/>
    <p:sldId id="595" r:id="rId16"/>
    <p:sldId id="616" r:id="rId17"/>
    <p:sldId id="613" r:id="rId18"/>
    <p:sldId id="614" r:id="rId19"/>
    <p:sldId id="586" r:id="rId20"/>
    <p:sldId id="594" r:id="rId21"/>
    <p:sldId id="596" r:id="rId22"/>
    <p:sldId id="603" r:id="rId23"/>
    <p:sldId id="604" r:id="rId24"/>
    <p:sldId id="605" r:id="rId25"/>
    <p:sldId id="587" r:id="rId26"/>
    <p:sldId id="597" r:id="rId27"/>
    <p:sldId id="598" r:id="rId28"/>
    <p:sldId id="588" r:id="rId29"/>
    <p:sldId id="600" r:id="rId30"/>
    <p:sldId id="601" r:id="rId31"/>
    <p:sldId id="589" r:id="rId32"/>
    <p:sldId id="606" r:id="rId33"/>
    <p:sldId id="607" r:id="rId34"/>
    <p:sldId id="590" r:id="rId35"/>
    <p:sldId id="608" r:id="rId36"/>
    <p:sldId id="609" r:id="rId37"/>
    <p:sldId id="615" r:id="rId38"/>
    <p:sldId id="612" r:id="rId39"/>
    <p:sldId id="577" r:id="rId4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  <a:srgbClr val="DC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5" autoAdjust="0"/>
    <p:restoredTop sz="94758" autoAdjust="0"/>
  </p:normalViewPr>
  <p:slideViewPr>
    <p:cSldViewPr snapToGrid="0">
      <p:cViewPr>
        <p:scale>
          <a:sx n="125" d="100"/>
          <a:sy n="125" d="100"/>
        </p:scale>
        <p:origin x="-1568" y="-840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33464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9/3/13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9/3/13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10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3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62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w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8" Type="http://schemas.openxmlformats.org/officeDocument/2006/relationships/image" Target="../media/image1.w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showcase" TargetMode="External"/><Relationship Id="rId4" Type="http://schemas.openxmlformats.org/officeDocument/2006/relationships/hyperlink" Target="http://blog.primefaces.org" TargetMode="External"/><Relationship Id="rId5" Type="http://schemas.openxmlformats.org/officeDocument/2006/relationships/hyperlink" Target="https://netbeans.org/kb/trails/java-ee.html" TargetMode="External"/><Relationship Id="rId6" Type="http://schemas.openxmlformats.org/officeDocument/2006/relationships/hyperlink" Target="http://sourceforge.net/projects/nbpfcrudgen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oracle.com/javaee/7/tutorial/doc/home.ht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7.png"/><Relationship Id="rId3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xmlns.jcp.org/jsf" TargetMode="External"/><Relationship Id="rId3" Type="http://schemas.openxmlformats.org/officeDocument/2006/relationships/hyperlink" Target="http://xmlns.jcp.org/jsf/passthrough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6634" y="1583267"/>
            <a:ext cx="5385112" cy="1230657"/>
          </a:xfrm>
        </p:spPr>
        <p:txBody>
          <a:bodyPr/>
          <a:lstStyle/>
          <a:p>
            <a:r>
              <a:rPr lang="en-US" sz="2400" b="0" dirty="0"/>
              <a:t>10 Tips for Java EE 7 with PrimeFaces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939" y="2914276"/>
            <a:ext cx="5027083" cy="1048124"/>
          </a:xfrm>
        </p:spPr>
        <p:txBody>
          <a:bodyPr/>
          <a:lstStyle/>
          <a:p>
            <a:r>
              <a:rPr lang="en-US" dirty="0" smtClean="0"/>
              <a:t>Mert Çalışkan		&amp;		Martin </a:t>
            </a:r>
            <a:r>
              <a:rPr lang="en-US" dirty="0" err="1" smtClean="0"/>
              <a:t>Fousek</a:t>
            </a:r>
            <a:endParaRPr lang="en-US" dirty="0"/>
          </a:p>
          <a:p>
            <a:r>
              <a:rPr lang="en-US" sz="1600" dirty="0" smtClean="0"/>
              <a:t>Software Architect    		Software Developer</a:t>
            </a:r>
          </a:p>
          <a:p>
            <a:r>
              <a:rPr lang="en-US" sz="1600" dirty="0" smtClean="0"/>
              <a:t>		 at T2 </a:t>
            </a:r>
            <a:r>
              <a:rPr lang="en-US" sz="1600" dirty="0" err="1" smtClean="0"/>
              <a:t>Yazılım</a:t>
            </a:r>
            <a:r>
              <a:rPr lang="en-US" sz="1600" dirty="0" smtClean="0"/>
              <a:t> Ltd.			at Oracle, NetBeans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4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Contracts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Theme definitions across one or more web applications</a:t>
            </a:r>
          </a:p>
          <a:p>
            <a:pPr fontAlgn="base"/>
            <a:r>
              <a:rPr lang="en-US" dirty="0" smtClean="0"/>
              <a:t>Libraries </a:t>
            </a:r>
            <a:r>
              <a:rPr lang="en-US" dirty="0"/>
              <a:t>consisting of templates, insertion points, resources</a:t>
            </a:r>
          </a:p>
          <a:p>
            <a:pPr fontAlgn="base"/>
            <a:r>
              <a:rPr lang="en-US" dirty="0" smtClean="0"/>
              <a:t>Can be bundled directly into Web Application </a:t>
            </a:r>
            <a:r>
              <a:rPr lang="en-US" dirty="0"/>
              <a:t>or within </a:t>
            </a:r>
            <a:r>
              <a:rPr lang="en-US" dirty="0" smtClean="0"/>
              <a:t>.jar </a:t>
            </a:r>
            <a:r>
              <a:rPr lang="en-US" dirty="0"/>
              <a:t>library</a:t>
            </a:r>
          </a:p>
          <a:p>
            <a:pPr fontAlgn="base"/>
            <a:r>
              <a:rPr lang="en-US" dirty="0" smtClean="0"/>
              <a:t>How to choose the used one:</a:t>
            </a:r>
          </a:p>
          <a:p>
            <a:pPr lvl="1" fontAlgn="base"/>
            <a:r>
              <a:rPr lang="en-US" dirty="0" smtClean="0"/>
              <a:t>there is only one option</a:t>
            </a:r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or dynamic view </a:t>
            </a:r>
            <a:r>
              <a:rPr lang="en-US" dirty="0" smtClean="0"/>
              <a:t>definition</a:t>
            </a:r>
          </a:p>
          <a:p>
            <a:pPr lvl="1" fontAlgn="base"/>
            <a:r>
              <a:rPr lang="en-US" dirty="0" smtClean="0"/>
              <a:t>URL based definition within faces-config</a:t>
            </a:r>
            <a:endParaRPr lang="en-US" dirty="0"/>
          </a:p>
          <a:p>
            <a:r>
              <a:rPr lang="en-US" dirty="0" smtClean="0"/>
              <a:t>Multi-templating?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Resource Libraries Contracts usage, switching RLCs dynamically using Expression Language and ManagedBean.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02-ResourceLibrariesContracts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Resource Libraries Contracts</a:t>
            </a:r>
          </a:p>
        </p:txBody>
      </p:sp>
    </p:spTree>
    <p:extLst>
      <p:ext uri="{BB962C8B-B14F-4D97-AF65-F5344CB8AC3E}">
        <p14:creationId xmlns:p14="http://schemas.microsoft.com/office/powerpoint/2010/main" val="22093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3.0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Communication </a:t>
            </a:r>
            <a:r>
              <a:rPr lang="en-US" dirty="0"/>
              <a:t>between presentation layer and application logic</a:t>
            </a:r>
          </a:p>
          <a:p>
            <a:pPr fontAlgn="base"/>
            <a:r>
              <a:rPr lang="en-US" dirty="0" smtClean="0"/>
              <a:t>Deferred or immediate </a:t>
            </a:r>
            <a:r>
              <a:rPr lang="en-US" dirty="0"/>
              <a:t>evaluation of expressions</a:t>
            </a:r>
          </a:p>
          <a:p>
            <a:pPr fontAlgn="base"/>
            <a:r>
              <a:rPr lang="en-US" dirty="0" smtClean="0"/>
              <a:t>Sets and </a:t>
            </a:r>
            <a:r>
              <a:rPr lang="en-US" dirty="0"/>
              <a:t>gets data, invokes </a:t>
            </a:r>
            <a:r>
              <a:rPr lang="en-US" dirty="0" smtClean="0"/>
              <a:t>methods</a:t>
            </a:r>
          </a:p>
          <a:p>
            <a:pPr fontAlgn="base"/>
            <a:r>
              <a:rPr lang="en-US" dirty="0" smtClean="0"/>
              <a:t>Features</a:t>
            </a:r>
          </a:p>
          <a:p>
            <a:pPr lvl="1" fontAlgn="base"/>
            <a:r>
              <a:rPr lang="en-US" dirty="0" smtClean="0"/>
              <a:t>Standalone ELProcessor </a:t>
            </a:r>
          </a:p>
          <a:p>
            <a:pPr lvl="1" fontAlgn="base"/>
            <a:r>
              <a:rPr lang="en-US" dirty="0" smtClean="0"/>
              <a:t>Static collections</a:t>
            </a:r>
            <a:r>
              <a:rPr lang="en-US" dirty="0"/>
              <a:t>, semicolon, assignments</a:t>
            </a:r>
          </a:p>
          <a:p>
            <a:pPr lvl="1" fontAlgn="base"/>
            <a:r>
              <a:rPr lang="en-US" dirty="0"/>
              <a:t>Collection Operations (aligned with Java SE 8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Lambda Expressions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Expression Language 3.0 features: </a:t>
            </a:r>
            <a:r>
              <a:rPr lang="en-US" dirty="0"/>
              <a:t>standalone EL Processor, </a:t>
            </a:r>
            <a:r>
              <a:rPr lang="en-US" dirty="0" smtClean="0"/>
              <a:t>operators</a:t>
            </a:r>
            <a:r>
              <a:rPr lang="en-US" dirty="0"/>
              <a:t>, static fields, collections, lambdas and collection operations.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03-ExpressionLanguage3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Expression Language 3.0</a:t>
            </a:r>
          </a:p>
        </p:txBody>
      </p:sp>
    </p:spTree>
    <p:extLst>
      <p:ext uri="{BB962C8B-B14F-4D97-AF65-F5344CB8AC3E}">
        <p14:creationId xmlns:p14="http://schemas.microsoft.com/office/powerpoint/2010/main" val="2796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­Prime </a:t>
            </a:r>
            <a:r>
              <a:rPr lang="en-US" dirty="0"/>
              <a:t>Time 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10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­Prime Time with PrimeFaces Components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With 100+ Rich </a:t>
            </a:r>
            <a:r>
              <a:rPr lang="en-US" dirty="0"/>
              <a:t>S</a:t>
            </a:r>
            <a:r>
              <a:rPr lang="en-US" dirty="0" smtClean="0"/>
              <a:t>et of Components</a:t>
            </a:r>
          </a:p>
          <a:p>
            <a:pPr fontAlgn="base"/>
            <a:r>
              <a:rPr lang="en-US" dirty="0" smtClean="0"/>
              <a:t>Built</a:t>
            </a:r>
            <a:r>
              <a:rPr lang="en-US" dirty="0"/>
              <a:t>-in Ajax based on standard JSF 2.0 Ajax </a:t>
            </a:r>
            <a:r>
              <a:rPr lang="en-US" dirty="0" smtClean="0"/>
              <a:t>APIs</a:t>
            </a:r>
          </a:p>
          <a:p>
            <a:pPr fontAlgn="base"/>
            <a:r>
              <a:rPr lang="en-US" dirty="0" smtClean="0"/>
              <a:t>Client APIs based on </a:t>
            </a:r>
          </a:p>
          <a:p>
            <a:pPr fontAlgn="base"/>
            <a:r>
              <a:rPr lang="en-US" dirty="0" smtClean="0"/>
              <a:t>Enterprise theming w/ Theme </a:t>
            </a:r>
            <a:r>
              <a:rPr lang="en-US" dirty="0" smtClean="0"/>
              <a:t>Roller</a:t>
            </a:r>
          </a:p>
          <a:p>
            <a:pPr lvl="1" fontAlgn="base"/>
            <a:r>
              <a:rPr lang="en-US" dirty="0"/>
              <a:t>With </a:t>
            </a:r>
            <a:r>
              <a:rPr lang="en-US" dirty="0" smtClean="0"/>
              <a:t>4.0 – Sentinel, We’re </a:t>
            </a:r>
            <a:r>
              <a:rPr lang="en-US" dirty="0"/>
              <a:t>introducing cool stuff like,</a:t>
            </a:r>
          </a:p>
          <a:p>
            <a:pPr lvl="1" fontAlgn="base"/>
            <a:r>
              <a:rPr lang="en-US" dirty="0"/>
              <a:t>Client Side Validation</a:t>
            </a:r>
          </a:p>
          <a:p>
            <a:pPr lvl="1" fontAlgn="base"/>
            <a:r>
              <a:rPr lang="en-US" dirty="0"/>
              <a:t>Dialog Framework</a:t>
            </a:r>
          </a:p>
          <a:p>
            <a:pPr lvl="1" fontAlgn="base"/>
            <a:r>
              <a:rPr lang="en-US" dirty="0"/>
              <a:t>Tree </a:t>
            </a:r>
            <a:r>
              <a:rPr lang="en-US" dirty="0" smtClean="0"/>
              <a:t>Drag &amp; Drop</a:t>
            </a:r>
            <a:endParaRPr lang="en-US" dirty="0"/>
          </a:p>
          <a:p>
            <a:pPr lvl="1" fontAlgn="base"/>
            <a:r>
              <a:rPr lang="en-US" dirty="0"/>
              <a:t>Deferred </a:t>
            </a:r>
            <a:r>
              <a:rPr lang="en-US" dirty="0" smtClean="0"/>
              <a:t>Loading and many more features</a:t>
            </a:r>
            <a:endParaRPr lang="en-US" dirty="0" smtClean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15" y="2278948"/>
            <a:ext cx="1570825" cy="3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on advanced UI components:</a:t>
            </a:r>
            <a:br>
              <a:rPr lang="en-US" dirty="0" smtClean="0"/>
            </a:br>
            <a:r>
              <a:rPr lang="en-US" dirty="0" err="1" smtClean="0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Gmap</a:t>
            </a:r>
            <a:r>
              <a:rPr lang="en-US" dirty="0" smtClean="0"/>
              <a:t>, AutoComplete</a:t>
            </a:r>
            <a:r>
              <a:rPr lang="en-US" dirty="0" smtClean="0"/>
              <a:t>, </a:t>
            </a:r>
            <a:r>
              <a:rPr lang="en-US" dirty="0" smtClean="0"/>
              <a:t>Client Side Validation, Tree Drag and Drop, The Dialog Framework and others.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10-PrimeFacesComponents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­</a:t>
            </a:r>
            <a:r>
              <a:rPr lang="en-US" dirty="0" smtClean="0"/>
              <a:t>Prime Time </a:t>
            </a:r>
            <a:r>
              <a:rPr lang="en-US" dirty="0"/>
              <a:t>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4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Jungle </a:t>
            </a:r>
            <a:r>
              <a:rPr lang="en-US" dirty="0"/>
              <a:t>of PrimeFaces Themes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Powered w/ ThemeRoller CSS Framework</a:t>
            </a:r>
          </a:p>
          <a:p>
            <a:pPr fontAlgn="base"/>
            <a:r>
              <a:rPr lang="en-US" dirty="0" smtClean="0"/>
              <a:t>~40 themes available by only adding JAR dependency</a:t>
            </a:r>
          </a:p>
          <a:p>
            <a:pPr fontAlgn="base"/>
            <a:r>
              <a:rPr lang="en-US" dirty="0" smtClean="0"/>
              <a:t>Configuration is done by &lt;context-</a:t>
            </a:r>
            <a:r>
              <a:rPr lang="en-US" dirty="0" err="1" smtClean="0"/>
              <a:t>param</a:t>
            </a:r>
            <a:r>
              <a:rPr lang="en-US" dirty="0" smtClean="0"/>
              <a:t>&gt; in </a:t>
            </a:r>
            <a:r>
              <a:rPr lang="en-US" dirty="0" err="1" smtClean="0"/>
              <a:t>web.xml</a:t>
            </a:r>
            <a:endParaRPr lang="en-US" dirty="0" smtClean="0"/>
          </a:p>
          <a:p>
            <a:pPr fontAlgn="base"/>
            <a:r>
              <a:rPr lang="en-US" dirty="0" smtClean="0"/>
              <a:t>ThemeRoller provides visual editor to create new themes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Java EE 7 &amp; JavaServer Faces 2.2, PrimeFaces, NetBeans IDE</a:t>
            </a:r>
          </a:p>
          <a:p>
            <a:pPr marL="403225" lvl="1" indent="0">
              <a:buNone/>
            </a:pPr>
            <a:endParaRPr lang="en-US" dirty="0" smtClean="0"/>
          </a:p>
          <a:p>
            <a:r>
              <a:rPr lang="en-US" dirty="0" smtClean="0"/>
              <a:t>Tour through 10 features of the JSF and PF </a:t>
            </a:r>
          </a:p>
          <a:p>
            <a:pPr lvl="1"/>
            <a:r>
              <a:rPr lang="en-US" dirty="0" smtClean="0"/>
              <a:t>Feature overview</a:t>
            </a:r>
          </a:p>
          <a:p>
            <a:pPr lvl="1"/>
            <a:r>
              <a:rPr lang="en-US" dirty="0" smtClean="0"/>
              <a:t>Samples in action</a:t>
            </a:r>
          </a:p>
        </p:txBody>
      </p:sp>
    </p:spTree>
    <p:extLst>
      <p:ext uri="{BB962C8B-B14F-4D97-AF65-F5344CB8AC3E}">
        <p14:creationId xmlns:p14="http://schemas.microsoft.com/office/powerpoint/2010/main" val="188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variations on UI Components</a:t>
            </a:r>
          </a:p>
          <a:p>
            <a:r>
              <a:rPr lang="en-US" dirty="0" smtClean="0"/>
              <a:t>Custom theme creation w/ online Roller tool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04-PrimeFacesThemes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PrimePush, PrimeUI </a:t>
            </a:r>
            <a:r>
              <a:rPr lang="en-US" dirty="0"/>
              <a:t>and PrimeMobile</a:t>
            </a:r>
          </a:p>
        </p:txBody>
      </p:sp>
    </p:spTree>
    <p:extLst>
      <p:ext uri="{BB962C8B-B14F-4D97-AF65-F5344CB8AC3E}">
        <p14:creationId xmlns:p14="http://schemas.microsoft.com/office/powerpoint/2010/main" val="1594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PrimePush</a:t>
            </a:r>
            <a:r>
              <a:rPr lang="en-US" dirty="0" smtClean="0"/>
              <a:t> brings first class support with Atmosphere Framework</a:t>
            </a:r>
          </a:p>
          <a:p>
            <a:pPr lvl="1" fontAlgn="base"/>
            <a:r>
              <a:rPr lang="en-US" dirty="0" err="1" smtClean="0"/>
              <a:t>WebSockets</a:t>
            </a:r>
            <a:r>
              <a:rPr lang="en-US" dirty="0" smtClean="0"/>
              <a:t>, long polling, streaming, </a:t>
            </a:r>
            <a:r>
              <a:rPr lang="en-US" dirty="0" err="1" smtClean="0"/>
              <a:t>jsonp</a:t>
            </a:r>
            <a:endParaRPr lang="en-US" dirty="0" smtClean="0"/>
          </a:p>
          <a:p>
            <a:pPr fontAlgn="base"/>
            <a:r>
              <a:rPr lang="en-US" dirty="0" err="1" smtClean="0"/>
              <a:t>PrimeUI</a:t>
            </a:r>
            <a:r>
              <a:rPr lang="en-US" dirty="0"/>
              <a:t> </a:t>
            </a:r>
            <a:r>
              <a:rPr lang="en-US" dirty="0" smtClean="0"/>
              <a:t>is spin-off from the JSF suite, provides rich </a:t>
            </a:r>
            <a:r>
              <a:rPr lang="en-US" dirty="0" err="1" smtClean="0"/>
              <a:t>javascript</a:t>
            </a:r>
            <a:r>
              <a:rPr lang="en-US" dirty="0" smtClean="0"/>
              <a:t> widgets</a:t>
            </a:r>
          </a:p>
          <a:p>
            <a:pPr lvl="1" fontAlgn="base"/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and many others (~30 components)</a:t>
            </a:r>
          </a:p>
          <a:p>
            <a:pPr fontAlgn="base"/>
            <a:r>
              <a:rPr lang="en-US" dirty="0" err="1" smtClean="0"/>
              <a:t>PrimeMobile</a:t>
            </a:r>
            <a:r>
              <a:rPr lang="en-US" dirty="0" smtClean="0"/>
              <a:t> offers UI components for mobile devices, supports for: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owered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3-07-19 at 11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5" y="3367034"/>
            <a:ext cx="4722990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PrimePush</a:t>
            </a:r>
            <a:r>
              <a:rPr lang="en-US" dirty="0" smtClean="0"/>
              <a:t> Chat Demo</a:t>
            </a:r>
          </a:p>
          <a:p>
            <a:r>
              <a:rPr lang="en-US" dirty="0" err="1" smtClean="0"/>
              <a:t>PrimeUI</a:t>
            </a:r>
            <a:r>
              <a:rPr lang="en-US" dirty="0" smtClean="0"/>
              <a:t> integrated with REST Services</a:t>
            </a:r>
          </a:p>
          <a:p>
            <a:r>
              <a:rPr lang="en-US" dirty="0" err="1" smtClean="0"/>
              <a:t>PrimeMobile</a:t>
            </a:r>
            <a:r>
              <a:rPr lang="en-US" dirty="0" smtClean="0"/>
              <a:t> in Action on mobile device simulators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05-PrimePushUiMobile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scaffolding with 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scaffolding with PrimeFaces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Generation of CRUD skeleton from the database</a:t>
            </a:r>
          </a:p>
          <a:p>
            <a:pPr lvl="1" fontAlgn="base"/>
            <a:r>
              <a:rPr lang="en-US" dirty="0" smtClean="0"/>
              <a:t>Standard distribution: </a:t>
            </a:r>
            <a:r>
              <a:rPr lang="en-US" dirty="0"/>
              <a:t>JSPs or vanila </a:t>
            </a:r>
            <a:r>
              <a:rPr lang="en-US" dirty="0" smtClean="0"/>
              <a:t>Facelets</a:t>
            </a:r>
          </a:p>
          <a:p>
            <a:pPr lvl="1" fontAlgn="base"/>
            <a:r>
              <a:rPr lang="en-US" dirty="0" smtClean="0"/>
              <a:t>Nbpfcrudgen plugin: </a:t>
            </a:r>
            <a:r>
              <a:rPr lang="en-US" dirty="0"/>
              <a:t>Facelets with </a:t>
            </a:r>
            <a:r>
              <a:rPr lang="en-US" dirty="0" smtClean="0"/>
              <a:t>PrimeFaces</a:t>
            </a:r>
          </a:p>
          <a:p>
            <a:pPr fontAlgn="base"/>
            <a:r>
              <a:rPr lang="en-US" dirty="0" smtClean="0"/>
              <a:t>Since NetBeans 7.3.1 </a:t>
            </a:r>
            <a:r>
              <a:rPr lang="en-US" dirty="0"/>
              <a:t>leverages </a:t>
            </a:r>
            <a:r>
              <a:rPr lang="en-US" dirty="0" smtClean="0"/>
              <a:t>Context and Dependency Injection</a:t>
            </a:r>
          </a:p>
          <a:p>
            <a:pPr fontAlgn="base"/>
            <a:r>
              <a:rPr lang="en-US" dirty="0" smtClean="0"/>
              <a:t>Procedure</a:t>
            </a:r>
          </a:p>
          <a:p>
            <a:pPr lvl="1" fontAlgn="base"/>
            <a:r>
              <a:rPr lang="en-US" dirty="0" smtClean="0"/>
              <a:t>Generate entity classes from database</a:t>
            </a:r>
          </a:p>
          <a:p>
            <a:pPr lvl="1" fontAlgn="base"/>
            <a:r>
              <a:rPr lang="en-US" dirty="0" smtClean="0"/>
              <a:t>Generate JSF skeleton from entities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application generation using standard JavaServer Faces templates, generation of PrimeFaces templates.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06-JsfPrimeFacesScaffolding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JSF scaffolding with PrimeFaces</a:t>
            </a:r>
          </a:p>
        </p:txBody>
      </p:sp>
    </p:spTree>
    <p:extLst>
      <p:ext uri="{BB962C8B-B14F-4D97-AF65-F5344CB8AC3E}">
        <p14:creationId xmlns:p14="http://schemas.microsoft.com/office/powerpoint/2010/main" val="2088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Reusable collection of screens with defined entry and exit points</a:t>
            </a:r>
          </a:p>
          <a:p>
            <a:pPr fontAlgn="base"/>
            <a:r>
              <a:rPr lang="en-US" dirty="0" smtClean="0"/>
              <a:t>Nodes like switchNode, finalizer, methodCall etc.</a:t>
            </a:r>
          </a:p>
          <a:p>
            <a:pPr fontAlgn="base"/>
            <a:r>
              <a:rPr lang="en-US" dirty="0"/>
              <a:t>Derived from </a:t>
            </a:r>
            <a:r>
              <a:rPr lang="en-US" dirty="0" smtClean="0"/>
              <a:t>proven technologies</a:t>
            </a:r>
            <a:r>
              <a:rPr lang="en-US" dirty="0"/>
              <a:t>: </a:t>
            </a:r>
            <a:r>
              <a:rPr lang="en-US" dirty="0" smtClean="0"/>
              <a:t>Spring WebFlow, ADF Task Flow</a:t>
            </a:r>
          </a:p>
          <a:p>
            <a:pPr fontAlgn="base"/>
            <a:r>
              <a:rPr lang="en-US" dirty="0" smtClean="0"/>
              <a:t>JSF </a:t>
            </a:r>
            <a:r>
              <a:rPr lang="en-US" dirty="0"/>
              <a:t>specification bound with CDI  - @FlowScoped CDI scope</a:t>
            </a:r>
          </a:p>
          <a:p>
            <a:pPr fontAlgn="base"/>
            <a:r>
              <a:rPr lang="en-US" dirty="0" smtClean="0"/>
              <a:t>Definition:</a:t>
            </a:r>
          </a:p>
          <a:p>
            <a:pPr lvl="1" fontAlgn="base"/>
            <a:r>
              <a:rPr lang="en-US" dirty="0" smtClean="0"/>
              <a:t>JSF configuration file (faces-config)</a:t>
            </a:r>
          </a:p>
          <a:p>
            <a:pPr lvl="1" fontAlgn="base"/>
            <a:r>
              <a:rPr lang="en-US" dirty="0" smtClean="0"/>
              <a:t>@FlowDefinition annotation (java bean)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wizard using navigation elements of the Faces Flow, flow scope defined bean</a:t>
            </a:r>
            <a:r>
              <a:rPr lang="en-US" dirty="0"/>
              <a:t>, Faces Flow component as a plugable library.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8010482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07-FacesFlow, 07-FacesFlowLibrary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Faces Flows</a:t>
            </a:r>
          </a:p>
        </p:txBody>
      </p:sp>
    </p:spTree>
    <p:extLst>
      <p:ext uri="{BB962C8B-B14F-4D97-AF65-F5344CB8AC3E}">
        <p14:creationId xmlns:p14="http://schemas.microsoft.com/office/powerpoint/2010/main" val="2937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369979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 EE 7 – 14 JSRs and 9 MRs, themes:</a:t>
            </a:r>
          </a:p>
          <a:p>
            <a:pPr marL="917575" lvl="1" indent="-285750"/>
            <a:r>
              <a:rPr lang="en-US" sz="1400" dirty="0" smtClean="0"/>
              <a:t>HTML5</a:t>
            </a:r>
          </a:p>
          <a:p>
            <a:pPr marL="917575" lvl="1" indent="-285750"/>
            <a:r>
              <a:rPr lang="en-US" sz="1400" dirty="0" smtClean="0"/>
              <a:t>Developer </a:t>
            </a:r>
            <a:r>
              <a:rPr lang="en-US" sz="1400" dirty="0"/>
              <a:t>productivity</a:t>
            </a:r>
            <a:endParaRPr lang="en-US" sz="1400" dirty="0" smtClean="0"/>
          </a:p>
          <a:p>
            <a:pPr marL="917575" lvl="1" indent="-285750"/>
            <a:r>
              <a:rPr lang="en-US" sz="1400" dirty="0" smtClean="0"/>
              <a:t>Enterprise </a:t>
            </a:r>
            <a:r>
              <a:rPr lang="en-US" sz="1400" dirty="0"/>
              <a:t>demands</a:t>
            </a:r>
            <a:endParaRPr lang="en-US" sz="14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JavaServer Faces 2.2 big ticket features:</a:t>
            </a:r>
          </a:p>
          <a:p>
            <a:pPr marL="917575" lvl="1" indent="-285750"/>
            <a:r>
              <a:rPr lang="en-US" sz="1400" dirty="0" smtClean="0"/>
              <a:t>HTML5 </a:t>
            </a:r>
            <a:r>
              <a:rPr lang="en-US" sz="1400" dirty="0"/>
              <a:t>F</a:t>
            </a:r>
            <a:r>
              <a:rPr lang="en-US" sz="1400" dirty="0" smtClean="0"/>
              <a:t>riendly Markup</a:t>
            </a:r>
            <a:endParaRPr lang="en-US" sz="1400" dirty="0"/>
          </a:p>
          <a:p>
            <a:pPr marL="917575" lvl="1" indent="-285750"/>
            <a:r>
              <a:rPr lang="en-US" sz="1400" dirty="0" smtClean="0"/>
              <a:t>Faces Flow</a:t>
            </a:r>
          </a:p>
          <a:p>
            <a:pPr marL="917575" lvl="1" indent="-285750"/>
            <a:r>
              <a:rPr lang="en-US" sz="1400" dirty="0"/>
              <a:t>Resource Library </a:t>
            </a:r>
            <a:r>
              <a:rPr lang="en-US" sz="1400" dirty="0" smtClean="0"/>
              <a:t>Contract</a:t>
            </a:r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 smtClean="0"/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&amp; JavaServer Faces 2.2</a:t>
            </a:r>
            <a:endParaRPr lang="en-US" dirty="0"/>
          </a:p>
        </p:txBody>
      </p:sp>
      <p:pic>
        <p:nvPicPr>
          <p:cNvPr id="24" name="Picture 8" descr="http://entwicklertagebuch.com/blog/wp-content/uploads/2013/01/20110510-jsf-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1" b="-664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component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Improved @FacesComponent interface</a:t>
            </a:r>
          </a:p>
          <a:p>
            <a:pPr fontAlgn="base"/>
            <a:r>
              <a:rPr lang="en-US" dirty="0" smtClean="0"/>
              <a:t>Introduces default namespace for components</a:t>
            </a:r>
          </a:p>
          <a:p>
            <a:pPr fontAlgn="base"/>
            <a:r>
              <a:rPr lang="en-US" dirty="0" smtClean="0"/>
              <a:t>Eliminates </a:t>
            </a:r>
            <a:r>
              <a:rPr lang="en-US" dirty="0"/>
              <a:t>needs for a tag </a:t>
            </a:r>
            <a:r>
              <a:rPr lang="en-US" dirty="0" smtClean="0"/>
              <a:t>handler class and tag library</a:t>
            </a:r>
          </a:p>
          <a:p>
            <a:pPr fontAlgn="base"/>
            <a:r>
              <a:rPr lang="en-US" dirty="0"/>
              <a:t>CDI capable </a:t>
            </a:r>
            <a:r>
              <a:rPr lang="en-US" dirty="0" smtClean="0"/>
              <a:t>component</a:t>
            </a:r>
          </a:p>
          <a:p>
            <a:pPr fontAlgn="base"/>
            <a:r>
              <a:rPr lang="en-US" dirty="0" smtClean="0"/>
              <a:t>Specifies</a:t>
            </a:r>
          </a:p>
          <a:p>
            <a:pPr lvl="1" fontAlgn="base"/>
            <a:r>
              <a:rPr lang="en-US" dirty="0" smtClean="0"/>
              <a:t>Create tag flag</a:t>
            </a:r>
          </a:p>
          <a:p>
            <a:pPr lvl="1" fontAlgn="base"/>
            <a:r>
              <a:rPr lang="en-US" dirty="0" smtClean="0"/>
              <a:t>Tag name</a:t>
            </a:r>
          </a:p>
          <a:p>
            <a:pPr lvl="1" fontAlgn="base"/>
            <a:r>
              <a:rPr lang="en-US" dirty="0" smtClean="0"/>
              <a:t>Namespace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the tag defined by @FacesComponent without any tag library, </a:t>
            </a:r>
            <a:r>
              <a:rPr lang="en-US" dirty="0"/>
              <a:t>CDI binding in the </a:t>
            </a:r>
            <a:r>
              <a:rPr lang="en-US" dirty="0" smtClean="0"/>
              <a:t>component, Java SE project as a custom tag library.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08-FacesComponent, 08-FacesComponentLibrary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8788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Servlet 3.0 multipart architecture</a:t>
            </a:r>
          </a:p>
          <a:p>
            <a:pPr fontAlgn="base"/>
            <a:r>
              <a:rPr lang="en-US" dirty="0" smtClean="0"/>
              <a:t>Standard component </a:t>
            </a:r>
            <a:r>
              <a:rPr lang="en-US" dirty="0"/>
              <a:t>with/without AJAX </a:t>
            </a:r>
            <a:r>
              <a:rPr lang="en-US" dirty="0" smtClean="0"/>
              <a:t>requests</a:t>
            </a:r>
          </a:p>
          <a:p>
            <a:pPr fontAlgn="base"/>
            <a:r>
              <a:rPr lang="en-US" dirty="0" smtClean="0"/>
              <a:t>For lower JSF versions already available as PrimeFaces component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Prerequisites</a:t>
            </a:r>
            <a:endParaRPr lang="en-US" dirty="0"/>
          </a:p>
          <a:p>
            <a:pPr lvl="1" fontAlgn="base"/>
            <a:r>
              <a:rPr lang="en-US" dirty="0" smtClean="0"/>
              <a:t>Enctype multipart/form-data of </a:t>
            </a:r>
            <a:r>
              <a:rPr lang="en-US" dirty="0"/>
              <a:t>the form</a:t>
            </a:r>
          </a:p>
          <a:p>
            <a:pPr lvl="1" fontAlgn="base"/>
            <a:r>
              <a:rPr lang="en-US" dirty="0"/>
              <a:t>Servlet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Upload of the standard JSF 2.2 and PrimeFaces library in action, setup of the type and size limit.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09-FileUpload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349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7960" y="143152"/>
            <a:ext cx="3918071" cy="374854"/>
          </a:xfrm>
        </p:spPr>
        <p:txBody>
          <a:bodyPr/>
          <a:lstStyle/>
          <a:p>
            <a:r>
              <a:rPr lang="en-US" dirty="0" smtClean="0"/>
              <a:t>PrimeFaces Cookbook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9" y="584842"/>
            <a:ext cx="3398841" cy="4194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8712" y="118079"/>
            <a:ext cx="3178467" cy="442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 practical recipes to learn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PrimeFaces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written by: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Oleg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Varaksin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&amp; Yours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ruly</a:t>
            </a: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discount 40% with code: TBD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648" y="1262873"/>
            <a:ext cx="8402731" cy="285610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docs.oracle.com/javaee/7/tutorial/doc/home.htm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http://www.primefaces.org/</a:t>
            </a:r>
            <a:r>
              <a:rPr lang="en-US" dirty="0" smtClean="0">
                <a:hlinkClick r:id="rId3"/>
              </a:rPr>
              <a:t>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blog.primefaces.org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netbeans.org/kb/trails/java-ee.html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sourceforge.net/projects/nbpfcrudgen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37" y="4144260"/>
            <a:ext cx="1139799" cy="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630202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Open Source </a:t>
            </a:r>
            <a:r>
              <a:rPr lang="en-US" sz="2000" cap="none" dirty="0"/>
              <a:t>C</a:t>
            </a:r>
            <a:r>
              <a:rPr lang="en-US" sz="2000" cap="none" dirty="0" smtClean="0"/>
              <a:t>omponent </a:t>
            </a:r>
            <a:r>
              <a:rPr lang="en-US" sz="2000" cap="none" dirty="0"/>
              <a:t>L</a:t>
            </a:r>
            <a:r>
              <a:rPr lang="en-US" sz="2000" cap="none" dirty="0" smtClean="0"/>
              <a:t>ibrary for JSF 2.x</a:t>
            </a:r>
            <a:br>
              <a:rPr lang="en-US" sz="2000" cap="none" dirty="0" smtClean="0"/>
            </a:br>
            <a:r>
              <a:rPr lang="en-US" sz="2000" cap="none" dirty="0" smtClean="0"/>
              <a:t>			</a:t>
            </a:r>
            <a:r>
              <a:rPr lang="en-US" sz="1400" cap="none" dirty="0" smtClean="0"/>
              <a:t>JSF 2.2 is supported with PF version 4.x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Very Lightweight w/ Zero </a:t>
            </a:r>
            <a:r>
              <a:rPr lang="en-US" sz="2000" cap="none" dirty="0"/>
              <a:t>C</a:t>
            </a:r>
            <a:r>
              <a:rPr lang="en-US" sz="2000" cap="none" dirty="0" smtClean="0"/>
              <a:t>onfiguration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Plenty </a:t>
            </a:r>
            <a:r>
              <a:rPr lang="en-US" sz="2000" cap="none" dirty="0"/>
              <a:t>of examples in S</a:t>
            </a:r>
            <a:r>
              <a:rPr lang="en-US" sz="2000" cap="none" dirty="0" smtClean="0"/>
              <a:t>howcase, extensive theming, provides mobile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Well documented, user guides, books &amp; etc.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Large </a:t>
            </a:r>
            <a:r>
              <a:rPr lang="en-US" sz="2000" cap="none" dirty="0"/>
              <a:t>and active </a:t>
            </a:r>
            <a:r>
              <a:rPr lang="en-US" sz="2000" cap="none" dirty="0" smtClean="0"/>
              <a:t>community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n-US" dirty="0"/>
          </a:p>
        </p:txBody>
      </p:sp>
      <p:pic>
        <p:nvPicPr>
          <p:cNvPr id="3076" name="Picture 4" descr="http://cagataycivici.files.wordpress.com/2011/05/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33" b="-1225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O</a:t>
            </a:r>
            <a:r>
              <a:rPr lang="en-US" sz="2000" cap="none" dirty="0" smtClean="0"/>
              <a:t>pen source IDE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Support for Java, PHP, C/C++, Groovy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Latest features</a:t>
            </a:r>
          </a:p>
          <a:p>
            <a:pPr marL="917575" lvl="1" indent="-285750"/>
            <a:r>
              <a:rPr lang="en-US" dirty="0" smtClean="0"/>
              <a:t>Java SE </a:t>
            </a:r>
            <a:r>
              <a:rPr lang="en-US" dirty="0"/>
              <a:t>7, Java EE </a:t>
            </a:r>
            <a:r>
              <a:rPr lang="en-US" dirty="0" smtClean="0"/>
              <a:t>7 and JavaFX</a:t>
            </a:r>
          </a:p>
          <a:p>
            <a:pPr marL="917575" lvl="1" indent="-285750"/>
            <a:r>
              <a:rPr lang="en-US" cap="none" dirty="0" smtClean="0"/>
              <a:t>HTML(5) client side development,</a:t>
            </a:r>
            <a:br>
              <a:rPr lang="en-US" cap="none" dirty="0" smtClean="0"/>
            </a:br>
            <a:r>
              <a:rPr lang="en-US" cap="none" dirty="0" smtClean="0"/>
              <a:t>CSS preprocessors, JavaSciprt frameworks</a:t>
            </a:r>
          </a:p>
          <a:p>
            <a:pPr marL="917575" lvl="1" indent="-285750"/>
            <a:r>
              <a:rPr lang="en-US" dirty="0" smtClean="0"/>
              <a:t>Cordova, VCS improvements</a:t>
            </a:r>
          </a:p>
          <a:p>
            <a:pPr marL="917575" lvl="1" indent="-285750"/>
            <a:r>
              <a:rPr lang="en-US" dirty="0" smtClean="0"/>
              <a:t>PHP 5.4 and the newest PHP frameworks</a:t>
            </a: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IDE</a:t>
            </a:r>
            <a:endParaRPr lang="en-US" dirty="0"/>
          </a:p>
        </p:txBody>
      </p:sp>
      <p:pic>
        <p:nvPicPr>
          <p:cNvPr id="4098" name="Picture 2" descr="http://gatrik.net/wp-content/uploads/2012/12/netbeans-logo.gif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043" b="-181043"/>
          <a:stretch/>
        </p:blipFill>
        <p:spPr bwMode="auto">
          <a:xfrm>
            <a:off x="74427" y="1159936"/>
            <a:ext cx="2806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28920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namespaces</a:t>
            </a:r>
          </a:p>
          <a:p>
            <a:pPr lvl="1"/>
            <a:r>
              <a:rPr lang="en-US" dirty="0"/>
              <a:t>passthrough </a:t>
            </a:r>
            <a:r>
              <a:rPr lang="en-US" dirty="0" smtClean="0"/>
              <a:t>elements: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xmlns.jcp.org/jsf</a:t>
            </a:r>
            <a:r>
              <a:rPr lang="en-US" dirty="0" smtClean="0"/>
              <a:t> (TagDecorator)</a:t>
            </a:r>
            <a:endParaRPr lang="en-US" dirty="0"/>
          </a:p>
          <a:p>
            <a:pPr lvl="1"/>
            <a:r>
              <a:rPr lang="en-US" dirty="0" smtClean="0"/>
              <a:t>passthrough attributes: </a:t>
            </a:r>
            <a:r>
              <a:rPr lang="en-US" dirty="0" smtClean="0">
                <a:hlinkClick r:id="rId3"/>
              </a:rPr>
              <a:t>http://xmlns.jcp.org/jsf/passthrough</a:t>
            </a:r>
            <a:r>
              <a:rPr lang="en-US" dirty="0" smtClean="0"/>
              <a:t> (RenderKit)</a:t>
            </a:r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and style pure HTML with benefits of </a:t>
            </a:r>
            <a:r>
              <a:rPr lang="en-US" dirty="0" smtClean="0"/>
              <a:t>JSF</a:t>
            </a:r>
          </a:p>
          <a:p>
            <a:pPr lvl="1"/>
            <a:r>
              <a:rPr lang="en-US" dirty="0" smtClean="0"/>
              <a:t>Control over rendered Facelet</a:t>
            </a:r>
          </a:p>
          <a:p>
            <a:pPr lvl="1"/>
            <a:r>
              <a:rPr lang="en-US" dirty="0" smtClean="0"/>
              <a:t>JSF components </a:t>
            </a:r>
            <a:r>
              <a:rPr lang="en-US" dirty="0"/>
              <a:t>/ JavaScript components / </a:t>
            </a:r>
            <a:r>
              <a:rPr lang="en-US" dirty="0" smtClean="0"/>
              <a:t>arbitrary </a:t>
            </a:r>
            <a:r>
              <a:rPr lang="en-US" dirty="0"/>
              <a:t>mixing</a:t>
            </a:r>
          </a:p>
          <a:p>
            <a:pPr lvl="1"/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with usage of HTML friendly markup: validation by Bean Validation API with localized messages, custom Bean Validation annotation, passthrough attributes and elements, usage of jQuery plugin on JSF component.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01-HtmlFriendlyMarkup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32108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</a:t>
            </a:r>
            <a:r>
              <a:rPr lang="en-US" dirty="0" smtClean="0"/>
              <a:t>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10715</TotalTime>
  <Words>1102</Words>
  <Application>Microsoft Macintosh PowerPoint</Application>
  <PresentationFormat>On-screen Show (16:9)</PresentationFormat>
  <Paragraphs>181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JavaOne_PPT_Template_16x9</vt:lpstr>
      <vt:lpstr>1_JavaOne_PPT_Template_16x9</vt:lpstr>
      <vt:lpstr>10 Tips for Java EE 7 with PrimeFaces</vt:lpstr>
      <vt:lpstr>Agenda</vt:lpstr>
      <vt:lpstr>Java EE 7 &amp; JavaServer Faces 2.2</vt:lpstr>
      <vt:lpstr>PrimeFaces</vt:lpstr>
      <vt:lpstr>NetBeans IDE</vt:lpstr>
      <vt:lpstr>HTML(5) Friendly Markup</vt:lpstr>
      <vt:lpstr>HTML(5) Friendly Markup</vt:lpstr>
      <vt:lpstr>HTML(5) Friendly Markup</vt:lpstr>
      <vt:lpstr>Resource Libraries Contracts</vt:lpstr>
      <vt:lpstr>Resource Libraries Contracts</vt:lpstr>
      <vt:lpstr>Resource Libraries Contracts</vt:lpstr>
      <vt:lpstr>Expression Language 3.0</vt:lpstr>
      <vt:lpstr>Expression Language 3.0</vt:lpstr>
      <vt:lpstr>Expression Language 3.0</vt:lpstr>
      <vt:lpstr>­Prime Time with PrimeFaces Components</vt:lpstr>
      <vt:lpstr>­Prime Time with PrimeFaces Components</vt:lpstr>
      <vt:lpstr>­Prime Time with PrimeFaces Components</vt:lpstr>
      <vt:lpstr>In the Jungle of PrimeFaces Themes</vt:lpstr>
      <vt:lpstr>In the Jungle of PrimeFaces Themes</vt:lpstr>
      <vt:lpstr>In the Jungle of PrimeFaces Themes</vt:lpstr>
      <vt:lpstr>PrimePush, PrimeUI and PrimeMobile</vt:lpstr>
      <vt:lpstr>PrimePush, PrimeUI and PrimeMobile</vt:lpstr>
      <vt:lpstr>PrimePush, PrimeUI and PrimeMobile</vt:lpstr>
      <vt:lpstr>JSF scaffolding with PrimeFaces</vt:lpstr>
      <vt:lpstr>JSF scaffolding with PrimeFaces</vt:lpstr>
      <vt:lpstr>JSF scaffolding with PrimeFaces</vt:lpstr>
      <vt:lpstr>Faces Flows</vt:lpstr>
      <vt:lpstr>Faces Flows</vt:lpstr>
      <vt:lpstr>Faces Flows</vt:lpstr>
      <vt:lpstr>Annotation based component registration</vt:lpstr>
      <vt:lpstr>Annotation based component registration</vt:lpstr>
      <vt:lpstr>Annotation based component registration</vt:lpstr>
      <vt:lpstr>File Upload</vt:lpstr>
      <vt:lpstr>File Upload</vt:lpstr>
      <vt:lpstr>File Upload</vt:lpstr>
      <vt:lpstr>PrimeFaces Cookbook</vt:lpstr>
      <vt:lpstr>Useful Links</vt:lpstr>
      <vt:lpstr>Graphic Section Divider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Cawe</dc:creator>
  <cp:lastModifiedBy>Mert Çalışkan</cp:lastModifiedBy>
  <cp:revision>123</cp:revision>
  <cp:lastPrinted>2012-08-21T21:28:08Z</cp:lastPrinted>
  <dcterms:created xsi:type="dcterms:W3CDTF">2013-07-09T18:27:51Z</dcterms:created>
  <dcterms:modified xsi:type="dcterms:W3CDTF">2013-09-03T17:36:44Z</dcterms:modified>
</cp:coreProperties>
</file>