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7010400" cy="9296400"/>
  <p:embeddedFontLst>
    <p:embeddedFont>
      <p:font typeface="Oi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6" roundtripDataSignature="AMtx7mic7eoGVT3eYbuT47BvpR97r9G5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CD46C2-FEFC-4BB6-B743-E19B565234F0}">
  <a:tblStyle styleId="{B3CD46C2-FEFC-4BB6-B743-E19B565234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 b="off" i="off"/>
      <a:tcStyle>
        <a:fill>
          <a:solidFill>
            <a:srgbClr val="DBDF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DF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O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8" name="Google Shape;198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16" name="Google Shape;216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38" name="Google Shape;238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76" name="Google Shape;276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1" name="Google Shape;321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9" name="Google Shape;359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02" name="Google Shape;402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3" name="Google Shape;413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4" name="Google Shape;414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30" name="Google Shape;430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1" name="Google Shape;431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1" name="Google Shape;441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8" name="Google Shape;458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09" name="Google Shape;509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0" name="Google Shape;510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3" name="Google Shape;523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4" name="Google Shape;524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3" name="Google Shape;533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5" name="Google Shape;545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6" name="Google Shape;546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69" name="Google Shape;569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8" name="Google Shape;628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9" name="Google Shape;629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87" name="Google Shape;787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8" name="Google Shape;788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99" name="Google Shape;799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0" name="Google Shape;800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15" name="Google Shape;815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6" name="Google Shape;816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49" name="Google Shape;849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0" name="Google Shape;850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99" name="Google Shape;899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0" name="Google Shape;900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50" name="Google Shape;950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1" name="Google Shape;951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001" name="Google Shape;1001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2" name="Google Shape;1002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054" name="Google Shape;1054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5" name="Google Shape;1055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108" name="Google Shape;1108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9" name="Google Shape;1109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120" name="Google Shape;1120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1" name="Google Shape;1121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182" name="Google Shape;1182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3" name="Google Shape;1183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192" name="Google Shape;1192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3" name="Google Shape;1193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8" name="Google Shape;168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0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3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5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45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5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4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47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4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10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Multidimensional Arrays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One-dimensional Arrays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02" name="Google Shape;202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471488" y="1289050"/>
            <a:ext cx="7948612" cy="5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Preparing an array prior to processing: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0"/>
          <p:cNvGrpSpPr/>
          <p:nvPr/>
        </p:nvGrpSpPr>
        <p:grpSpPr>
          <a:xfrm>
            <a:off x="557135" y="1672680"/>
            <a:ext cx="6568186" cy="2154810"/>
            <a:chOff x="557135" y="1873770"/>
            <a:chExt cx="6568186" cy="2154810"/>
          </a:xfrm>
        </p:grpSpPr>
        <p:sp>
          <p:nvSpPr>
            <p:cNvPr id="207" name="Google Shape;207;p10"/>
            <p:cNvSpPr txBox="1"/>
            <p:nvPr/>
          </p:nvSpPr>
          <p:spPr>
            <a:xfrm>
              <a:off x="808221" y="2273880"/>
              <a:ext cx="6317100" cy="175470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main(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void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{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numbers[] = {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36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};  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...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557135" y="1873770"/>
              <a:ext cx="5996065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Initialization (if values are known beforehand):</a:t>
              </a:r>
              <a:endPara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0"/>
          <p:cNvGrpSpPr/>
          <p:nvPr/>
        </p:nvGrpSpPr>
        <p:grpSpPr>
          <a:xfrm>
            <a:off x="3894943" y="3827116"/>
            <a:ext cx="4791773" cy="2708910"/>
            <a:chOff x="3894943" y="3827116"/>
            <a:chExt cx="4791773" cy="2708910"/>
          </a:xfrm>
        </p:grpSpPr>
        <p:sp>
          <p:nvSpPr>
            <p:cNvPr id="210" name="Google Shape;210;p10"/>
            <p:cNvSpPr txBox="1"/>
            <p:nvPr/>
          </p:nvSpPr>
          <p:spPr>
            <a:xfrm>
              <a:off x="4242216" y="4227226"/>
              <a:ext cx="4444500" cy="230880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main(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void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{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numbers[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], i;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(i =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i &lt;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i++)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scanf(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</a:t>
              </a:r>
              <a:r>
                <a:rPr i="0" lang="en-US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%d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&amp;numbers[i]);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...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894943" y="3827116"/>
              <a:ext cx="3230381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Or, read data into array: </a:t>
              </a:r>
              <a:endPara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0"/>
          <p:cNvSpPr txBox="1"/>
          <p:nvPr/>
        </p:nvSpPr>
        <p:spPr>
          <a:xfrm>
            <a:off x="1106615" y="3113965"/>
            <a:ext cx="3086722" cy="36933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some_fn(numbers,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4526995" y="5769260"/>
            <a:ext cx="3086722" cy="36933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some_fn(numbers,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1.1 Print Array</a:t>
            </a:r>
            <a:endParaRPr/>
          </a:p>
        </p:txBody>
      </p:sp>
      <p:sp>
        <p:nvSpPr>
          <p:cNvPr id="220" name="Google Shape;220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21" name="Google Shape;221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808221" y="1311776"/>
            <a:ext cx="5745000" cy="20319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printArray(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arr[], 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i;  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 =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 &lt; size; i++)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%d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arr[i]);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\n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4" name="Google Shape;224;p11"/>
          <p:cNvGrpSpPr/>
          <p:nvPr/>
        </p:nvGrpSpPr>
        <p:grpSpPr>
          <a:xfrm>
            <a:off x="533400" y="3534944"/>
            <a:ext cx="7724721" cy="2432010"/>
            <a:chOff x="533400" y="3827116"/>
            <a:chExt cx="7724721" cy="2432010"/>
          </a:xfrm>
        </p:grpSpPr>
        <p:sp>
          <p:nvSpPr>
            <p:cNvPr id="225" name="Google Shape;225;p11"/>
            <p:cNvSpPr txBox="1"/>
            <p:nvPr/>
          </p:nvSpPr>
          <p:spPr>
            <a:xfrm>
              <a:off x="808221" y="4227226"/>
              <a:ext cx="7449900" cy="203190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main(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void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{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i="0" lang="en-US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numbers[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];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...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printArray(numbers,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);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printArray(numbers, 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);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533400" y="3827116"/>
              <a:ext cx="1185471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Calling:</a:t>
              </a:r>
              <a:endPara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1"/>
          <p:cNvGrpSpPr/>
          <p:nvPr/>
        </p:nvGrpSpPr>
        <p:grpSpPr>
          <a:xfrm>
            <a:off x="4414605" y="4982033"/>
            <a:ext cx="3843412" cy="400110"/>
            <a:chOff x="4414605" y="5274205"/>
            <a:chExt cx="3843412" cy="400110"/>
          </a:xfrm>
        </p:grpSpPr>
        <p:sp>
          <p:nvSpPr>
            <p:cNvPr id="228" name="Google Shape;228;p11"/>
            <p:cNvSpPr/>
            <p:nvPr/>
          </p:nvSpPr>
          <p:spPr>
            <a:xfrm>
              <a:off x="4414605" y="5360826"/>
              <a:ext cx="434714" cy="221170"/>
            </a:xfrm>
            <a:prstGeom prst="rightArrow">
              <a:avLst>
                <a:gd fmla="val 50000" name="adj1"/>
                <a:gd fmla="val 67241" name="adj2"/>
              </a:avLst>
            </a:prstGeom>
            <a:solidFill>
              <a:srgbClr val="FFCC66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4977045" y="5274205"/>
              <a:ext cx="32809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Print first 6 elements (all)</a:t>
              </a:r>
              <a:endParaRPr b="0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414605" y="5297068"/>
            <a:ext cx="3378717" cy="400110"/>
            <a:chOff x="4414605" y="5589240"/>
            <a:chExt cx="3378717" cy="400110"/>
          </a:xfrm>
        </p:grpSpPr>
        <p:sp>
          <p:nvSpPr>
            <p:cNvPr id="231" name="Google Shape;231;p11"/>
            <p:cNvSpPr/>
            <p:nvPr/>
          </p:nvSpPr>
          <p:spPr>
            <a:xfrm>
              <a:off x="4414605" y="5692166"/>
              <a:ext cx="434714" cy="221170"/>
            </a:xfrm>
            <a:prstGeom prst="rightArrow">
              <a:avLst>
                <a:gd fmla="val 50000" name="adj1"/>
                <a:gd fmla="val 67241" name="adj2"/>
              </a:avLst>
            </a:prstGeom>
            <a:solidFill>
              <a:srgbClr val="FFCC66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 txBox="1"/>
            <p:nvPr/>
          </p:nvSpPr>
          <p:spPr>
            <a:xfrm>
              <a:off x="4977045" y="5589240"/>
              <a:ext cx="28162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Print first 3 elements</a:t>
              </a:r>
              <a:endParaRPr b="0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1"/>
          <p:cNvGrpSpPr/>
          <p:nvPr/>
        </p:nvGrpSpPr>
        <p:grpSpPr>
          <a:xfrm>
            <a:off x="3837482" y="3996181"/>
            <a:ext cx="2715718" cy="1700997"/>
            <a:chOff x="3837482" y="4288353"/>
            <a:chExt cx="2715718" cy="1700997"/>
          </a:xfrm>
        </p:grpSpPr>
        <p:sp>
          <p:nvSpPr>
            <p:cNvPr id="234" name="Google Shape;234;p11"/>
            <p:cNvSpPr/>
            <p:nvPr/>
          </p:nvSpPr>
          <p:spPr>
            <a:xfrm>
              <a:off x="3837482" y="5274205"/>
              <a:ext cx="284813" cy="715145"/>
            </a:xfrm>
            <a:prstGeom prst="ellipse">
              <a:avLst/>
            </a:prstGeom>
            <a:noFill/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4706911" y="4288353"/>
              <a:ext cx="1846289" cy="9858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0000" y="22500"/>
                  </a:moveTo>
                  <a:lnTo>
                    <a:pt x="-20000" y="22500"/>
                  </a:lnTo>
                  <a:lnTo>
                    <a:pt x="-41028" y="116371"/>
                  </a:lnTo>
                </a:path>
              </a:pathLst>
            </a:custGeom>
            <a:solidFill>
              <a:srgbClr val="CDCD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must not exceed actual array size.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1.2 Find Maximum Value</a:t>
            </a:r>
            <a:endParaRPr/>
          </a:p>
        </p:txBody>
      </p:sp>
      <p:sp>
        <p:nvSpPr>
          <p:cNvPr id="242" name="Google Shape;242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670777" y="2796129"/>
            <a:ext cx="5010600" cy="28629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findMax(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arr[], 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max;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max = arr[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 =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 &lt; size; i++)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(arr[i] &gt; max)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max = arr[i];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max;	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71488" y="1289049"/>
            <a:ext cx="7948612" cy="137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findMax(int arr[], int size)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 the maximum value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2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248" name="Google Shape;248;p12"/>
            <p:cNvSpPr/>
            <p:nvPr/>
          </p:nvSpPr>
          <p:spPr>
            <a:xfrm>
              <a:off x="5985390" y="2796129"/>
              <a:ext cx="5678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i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2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51" name="Google Shape;251;p12"/>
            <p:cNvSpPr/>
            <p:nvPr/>
          </p:nvSpPr>
          <p:spPr>
            <a:xfrm>
              <a:off x="7996650" y="2796129"/>
              <a:ext cx="690149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max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2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54" name="Google Shape;254;p12"/>
            <p:cNvSpPr/>
            <p:nvPr/>
          </p:nvSpPr>
          <p:spPr>
            <a:xfrm>
              <a:off x="7005392" y="354718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05392" y="392271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005392" y="429824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005392" y="467377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005392" y="504930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005392" y="317165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005392" y="2796129"/>
              <a:ext cx="8345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arr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  <p:sp>
        <p:nvSpPr>
          <p:cNvPr id="261" name="Google Shape;261;p12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7005392" y="354718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7005392" y="392271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7005392" y="429824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7005392" y="467377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7005392" y="504930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1.3 Sum Elements</a:t>
            </a:r>
            <a:endParaRPr/>
          </a:p>
        </p:txBody>
      </p:sp>
      <p:sp>
        <p:nvSpPr>
          <p:cNvPr id="280" name="Google Shape;280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Unit91-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670778" y="2796129"/>
            <a:ext cx="4680600" cy="23088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sum(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arr[], 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sum =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 =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 &lt; size; i++)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sum += arr[i];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sum;	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471488" y="1289049"/>
            <a:ext cx="7948612" cy="1359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sum(int arr[], int size)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return the sum of elements in </a:t>
            </a:r>
            <a:r>
              <a:rPr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Times New Roman"/>
              <a:buChar char="▪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Precond: </a:t>
            </a:r>
            <a:r>
              <a:rPr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5" name="Google Shape;285;p13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286" name="Google Shape;286;p13"/>
            <p:cNvSpPr/>
            <p:nvPr/>
          </p:nvSpPr>
          <p:spPr>
            <a:xfrm>
              <a:off x="5985390" y="2796129"/>
              <a:ext cx="5678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i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3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89" name="Google Shape;289;p13"/>
            <p:cNvSpPr/>
            <p:nvPr/>
          </p:nvSpPr>
          <p:spPr>
            <a:xfrm>
              <a:off x="7996650" y="2796129"/>
              <a:ext cx="690149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sum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3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92" name="Google Shape;292;p13"/>
            <p:cNvSpPr/>
            <p:nvPr/>
          </p:nvSpPr>
          <p:spPr>
            <a:xfrm>
              <a:off x="7005392" y="354718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005392" y="392271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005392" y="429824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7005392" y="467377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005392" y="504930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005392" y="317165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005392" y="2796129"/>
              <a:ext cx="8345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arr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  <p:sp>
        <p:nvSpPr>
          <p:cNvPr id="299" name="Google Shape;299;p13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7005392" y="317165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7005392" y="354718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7005392" y="392271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005392" y="429824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7005392" y="467377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7005392" y="504930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1.4 Sum Alternate Elements</a:t>
            </a:r>
            <a:endParaRPr/>
          </a:p>
        </p:txBody>
      </p:sp>
      <p:sp>
        <p:nvSpPr>
          <p:cNvPr id="325" name="Google Shape;325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26" name="Google Shape;326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arr[],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sum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 &lt; 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sum +=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sumAlt(int arr[], int size)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 the sum of alternate elements (1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3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4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31" name="Google Shape;331;p14"/>
            <p:cNvSpPr/>
            <p:nvPr/>
          </p:nvSpPr>
          <p:spPr>
            <a:xfrm>
              <a:off x="5985390" y="2796129"/>
              <a:ext cx="5678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i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14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34" name="Google Shape;334;p14"/>
            <p:cNvSpPr/>
            <p:nvPr/>
          </p:nvSpPr>
          <p:spPr>
            <a:xfrm>
              <a:off x="7996650" y="2796129"/>
              <a:ext cx="690149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sum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4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337" name="Google Shape;337;p14"/>
            <p:cNvSpPr/>
            <p:nvPr/>
          </p:nvSpPr>
          <p:spPr>
            <a:xfrm>
              <a:off x="7005392" y="354718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7005392" y="392271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005392" y="429824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005392" y="467377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005392" y="504930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7005392" y="317165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7005392" y="2796129"/>
              <a:ext cx="8345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arr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  <p:sp>
        <p:nvSpPr>
          <p:cNvPr id="344" name="Google Shape;344;p14"/>
          <p:cNvSpPr/>
          <p:nvPr/>
        </p:nvSpPr>
        <p:spPr>
          <a:xfrm>
            <a:off x="7996651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7005392" y="317165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7005392" y="392271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7005392" y="467377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 txBox="1"/>
          <p:nvPr/>
        </p:nvSpPr>
        <p:spPr>
          <a:xfrm>
            <a:off x="670778" y="2796129"/>
            <a:ext cx="5022378" cy="230832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sumAlt(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arr[],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sum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 &lt; size; i+=2)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sum +=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3986935" y="3564014"/>
            <a:ext cx="794479" cy="495055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1.5 Sum Odd Elements</a:t>
            </a:r>
            <a:endParaRPr/>
          </a:p>
        </p:txBody>
      </p:sp>
      <p:sp>
        <p:nvSpPr>
          <p:cNvPr id="363" name="Google Shape;363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64" name="Google Shape;364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66" name="Google Shape;366;p15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arr[],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sum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 &lt; 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sum +=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sumOdd(int arr[], int size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 the sum of elements that are odd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15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69" name="Google Shape;369;p15"/>
            <p:cNvSpPr/>
            <p:nvPr/>
          </p:nvSpPr>
          <p:spPr>
            <a:xfrm>
              <a:off x="5985390" y="2796129"/>
              <a:ext cx="5678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i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5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72" name="Google Shape;372;p15"/>
            <p:cNvSpPr/>
            <p:nvPr/>
          </p:nvSpPr>
          <p:spPr>
            <a:xfrm>
              <a:off x="7996650" y="2796129"/>
              <a:ext cx="690149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sum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375" name="Google Shape;375;p15"/>
            <p:cNvSpPr/>
            <p:nvPr/>
          </p:nvSpPr>
          <p:spPr>
            <a:xfrm>
              <a:off x="7005392" y="354718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7005392" y="392271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7005392" y="429824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7005392" y="467377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7005392" y="504930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7005392" y="3171659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7005392" y="2796129"/>
              <a:ext cx="834510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Oi"/>
                  <a:ea typeface="Oi"/>
                  <a:cs typeface="Oi"/>
                  <a:sym typeface="Oi"/>
                </a:rPr>
                <a:t>arr</a:t>
              </a:r>
              <a:endParaRPr b="1" i="0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  <p:sp>
        <p:nvSpPr>
          <p:cNvPr id="382" name="Google Shape;382;p15"/>
          <p:cNvSpPr/>
          <p:nvPr/>
        </p:nvSpPr>
        <p:spPr>
          <a:xfrm>
            <a:off x="799665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7996651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5985390" y="3171659"/>
            <a:ext cx="846898" cy="375530"/>
          </a:xfrm>
          <a:prstGeom prst="rect">
            <a:avLst/>
          </a:prstGeom>
          <a:solidFill>
            <a:schemeClr val="l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7005392" y="317165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7005392" y="354718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7005392" y="392271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7005392" y="429824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7005392" y="467377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7005392" y="5049309"/>
            <a:ext cx="846898" cy="375530"/>
          </a:xfrm>
          <a:prstGeom prst="rect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670778" y="2793175"/>
            <a:ext cx="4916240" cy="258532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sumOdd(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arr[],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sum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 &lt; 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(arr[i]%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==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	sum +=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1169233" y="3922719"/>
            <a:ext cx="2698229" cy="315036"/>
          </a:xfrm>
          <a:prstGeom prst="roundRect">
            <a:avLst>
              <a:gd fmla="val 16667" name="adj"/>
            </a:avLst>
          </a:prstGeom>
          <a:noFill/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1.6 Sum Last 3 Elements (1/3)</a:t>
            </a:r>
            <a:endParaRPr/>
          </a:p>
        </p:txBody>
      </p:sp>
      <p:sp>
        <p:nvSpPr>
          <p:cNvPr id="406" name="Google Shape;406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07" name="Google Shape;407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09" name="Google Shape;409;p16"/>
          <p:cNvSpPr txBox="1"/>
          <p:nvPr/>
        </p:nvSpPr>
        <p:spPr>
          <a:xfrm>
            <a:off x="471488" y="1289050"/>
            <a:ext cx="7948612" cy="202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sumLast3(int arr[], int size)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 the sum of the last 3 elements among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16"/>
          <p:cNvGraphicFramePr/>
          <p:nvPr/>
        </p:nvGraphicFramePr>
        <p:xfrm>
          <a:off x="806007" y="3146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{B3CD46C2-FEFC-4BB6-B743-E19B565234F0}</a:tableStyleId>
              </a:tblPr>
              <a:tblGrid>
                <a:gridCol w="4013850"/>
                <a:gridCol w="326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numbers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sumLast3(numbers, size)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{ 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{ 5 }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{ 12, -3 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{ 20, 12, 25, 8, 36, 9 }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{ -1, 2, -3, 4, -5, 6, -7, 8, 9, 10 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27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1.6 Sum Last 3 Elements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17" name="Google Shape;417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8" name="Google Shape;418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457200" y="1272570"/>
            <a:ext cx="1642533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Thinking…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139877" y="1672680"/>
            <a:ext cx="4217634" cy="282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3 elements of an array arr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1" marL="795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1" marL="795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1" marL="795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loop to iterate 3 times (hence, need a counter) with index starting 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 and decrementing it in each iteration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7"/>
          <p:cNvSpPr txBox="1"/>
          <p:nvPr/>
        </p:nvSpPr>
        <p:spPr>
          <a:xfrm>
            <a:off x="4357510" y="1734235"/>
            <a:ext cx="4557889" cy="156966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count = 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size - 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count&lt;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i--)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3793067" y="2856089"/>
            <a:ext cx="395111" cy="2822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9F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4697765" y="3601156"/>
            <a:ext cx="4217634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But what if there are fewer than 3 elements in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7"/>
          <p:cNvSpPr txBox="1"/>
          <p:nvPr/>
        </p:nvSpPr>
        <p:spPr>
          <a:xfrm>
            <a:off x="1693334" y="4673600"/>
            <a:ext cx="6678612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count = 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size - 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(i &gt;= 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 &amp;&amp; (count&lt;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 ; i--)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6163733" y="4312356"/>
            <a:ext cx="237067" cy="3612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9F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4025322" y="4934297"/>
            <a:ext cx="2698229" cy="315036"/>
          </a:xfrm>
          <a:prstGeom prst="roundRect">
            <a:avLst>
              <a:gd fmla="val 16667" name="adj"/>
            </a:avLst>
          </a:prstGeom>
          <a:noFill/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1.6 Sum Last 3 Elements (3/3)</a:t>
            </a:r>
            <a:endParaRPr/>
          </a:p>
        </p:txBody>
      </p:sp>
      <p:sp>
        <p:nvSpPr>
          <p:cNvPr id="434" name="Google Shape;434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35" name="Google Shape;435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37" name="Google Shape;437;p18"/>
          <p:cNvSpPr txBox="1"/>
          <p:nvPr/>
        </p:nvSpPr>
        <p:spPr>
          <a:xfrm>
            <a:off x="878774" y="2097024"/>
            <a:ext cx="7305670" cy="286232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sumLast3(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arr[],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size) {</a:t>
            </a:r>
            <a:endParaRPr b="0" i="0" sz="1800" u="none" cap="none" strike="noStrike">
              <a:solidFill>
                <a:srgbClr val="0000FF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	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i, count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, sum =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	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(i = size - 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(i&gt;=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 &amp;&amp; (count&lt;</a:t>
            </a:r>
            <a:r>
              <a:rPr b="0" i="0" lang="en-US" sz="18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); i--)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sum +=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471488" y="1289050"/>
            <a:ext cx="7948612" cy="55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function: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1.7 Minimum Pair Difference (1/3)</a:t>
            </a:r>
            <a:endParaRPr/>
          </a:p>
        </p:txBody>
      </p:sp>
      <p:sp>
        <p:nvSpPr>
          <p:cNvPr id="445" name="Google Shape;445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6" name="Google Shape;446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48" name="Google Shape;448;p19"/>
          <p:cNvSpPr txBox="1"/>
          <p:nvPr/>
        </p:nvSpPr>
        <p:spPr>
          <a:xfrm>
            <a:off x="471488" y="1289049"/>
            <a:ext cx="8215312" cy="3034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true that all problems on 1D arrays can be solved by single loop? Of course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function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minPairDiff(int arr[], int size)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computes the minimum possible difference of any pair of elements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simplicity, assume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1 (i.e. there are at least 2 elements in array).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19"/>
          <p:cNvGraphicFramePr/>
          <p:nvPr/>
        </p:nvGraphicFramePr>
        <p:xfrm>
          <a:off x="1319134" y="4323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{B3CD46C2-FEFC-4BB6-B743-E19B565234F0}</a:tableStyleId>
              </a:tblPr>
              <a:tblGrid>
                <a:gridCol w="2833150"/>
                <a:gridCol w="35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numbers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minPairDiff(numbers, size)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{ 20, 12, 25,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8, 36, 9 </a:t>
                      </a:r>
                      <a:r>
                        <a:rPr lang="en-US" sz="2000" u="none" cap="none" strike="noStrike"/>
                        <a:t>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{ 431, 945, 64, 841, 783, 107, 598 }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43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50" name="Google Shape;450;p19"/>
          <p:cNvGrpSpPr/>
          <p:nvPr/>
        </p:nvGrpSpPr>
        <p:grpSpPr>
          <a:xfrm>
            <a:off x="2912533" y="5080000"/>
            <a:ext cx="940140" cy="0"/>
            <a:chOff x="2912533" y="5080000"/>
            <a:chExt cx="940140" cy="0"/>
          </a:xfrm>
        </p:grpSpPr>
        <p:cxnSp>
          <p:nvCxnSpPr>
            <p:cNvPr id="451" name="Google Shape;451;p19"/>
            <p:cNvCxnSpPr/>
            <p:nvPr/>
          </p:nvCxnSpPr>
          <p:spPr>
            <a:xfrm>
              <a:off x="2912533" y="5080000"/>
              <a:ext cx="225778" cy="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19"/>
            <p:cNvCxnSpPr/>
            <p:nvPr/>
          </p:nvCxnSpPr>
          <p:spPr>
            <a:xfrm>
              <a:off x="3626895" y="5080000"/>
              <a:ext cx="225778" cy="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3" name="Google Shape;453;p19"/>
          <p:cNvGrpSpPr/>
          <p:nvPr/>
        </p:nvGrpSpPr>
        <p:grpSpPr>
          <a:xfrm>
            <a:off x="2456765" y="5452533"/>
            <a:ext cx="681546" cy="316727"/>
            <a:chOff x="2456765" y="5452533"/>
            <a:chExt cx="681546" cy="316727"/>
          </a:xfrm>
        </p:grpSpPr>
        <p:cxnSp>
          <p:nvCxnSpPr>
            <p:cNvPr id="454" name="Google Shape;454;p19"/>
            <p:cNvCxnSpPr/>
            <p:nvPr/>
          </p:nvCxnSpPr>
          <p:spPr>
            <a:xfrm>
              <a:off x="2912533" y="5452533"/>
              <a:ext cx="225778" cy="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19"/>
            <p:cNvCxnSpPr/>
            <p:nvPr/>
          </p:nvCxnSpPr>
          <p:spPr>
            <a:xfrm>
              <a:off x="2456765" y="576926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10: Multidimensional Arrays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1.7 Minimum Pair Difference (2/3)</a:t>
            </a:r>
            <a:endParaRPr/>
          </a:p>
        </p:txBody>
      </p:sp>
      <p:sp>
        <p:nvSpPr>
          <p:cNvPr id="462" name="Google Shape;462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3" name="Google Shape;463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65" name="Google Shape;465;p20"/>
          <p:cNvSpPr txBox="1"/>
          <p:nvPr/>
        </p:nvSpPr>
        <p:spPr>
          <a:xfrm>
            <a:off x="457200" y="1272570"/>
            <a:ext cx="1687689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Thinking…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2226733" y="1334125"/>
            <a:ext cx="53819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5. Need to compute difference of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20"/>
          <p:cNvGrpSpPr/>
          <p:nvPr/>
        </p:nvGrpSpPr>
        <p:grpSpPr>
          <a:xfrm>
            <a:off x="2226733" y="2057470"/>
            <a:ext cx="2339622" cy="4158664"/>
            <a:chOff x="2226733" y="2057470"/>
            <a:chExt cx="2339622" cy="4158664"/>
          </a:xfrm>
        </p:grpSpPr>
        <p:sp>
          <p:nvSpPr>
            <p:cNvPr id="468" name="Google Shape;468;p20"/>
            <p:cNvSpPr txBox="1"/>
            <p:nvPr/>
          </p:nvSpPr>
          <p:spPr>
            <a:xfrm>
              <a:off x="2226733" y="2579202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arr[0]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3649133" y="2057470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arr[1]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0"/>
            <p:cNvSpPr txBox="1"/>
            <p:nvPr/>
          </p:nvSpPr>
          <p:spPr>
            <a:xfrm>
              <a:off x="3649133" y="2394536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0"/>
            <p:cNvSpPr txBox="1"/>
            <p:nvPr/>
          </p:nvSpPr>
          <p:spPr>
            <a:xfrm>
              <a:off x="3649133" y="2763868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0"/>
            <p:cNvSpPr txBox="1"/>
            <p:nvPr/>
          </p:nvSpPr>
          <p:spPr>
            <a:xfrm>
              <a:off x="3649133" y="3133200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arr[4]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2226733" y="4036536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arr[1]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0"/>
            <p:cNvSpPr txBox="1"/>
            <p:nvPr/>
          </p:nvSpPr>
          <p:spPr>
            <a:xfrm>
              <a:off x="3649133" y="3667204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0"/>
            <p:cNvSpPr txBox="1"/>
            <p:nvPr/>
          </p:nvSpPr>
          <p:spPr>
            <a:xfrm>
              <a:off x="3649133" y="4036536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0"/>
            <p:cNvSpPr txBox="1"/>
            <p:nvPr/>
          </p:nvSpPr>
          <p:spPr>
            <a:xfrm>
              <a:off x="3649133" y="4373602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arr[4]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0"/>
            <p:cNvSpPr txBox="1"/>
            <p:nvPr/>
          </p:nvSpPr>
          <p:spPr>
            <a:xfrm>
              <a:off x="2226733" y="5080000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0"/>
            <p:cNvSpPr txBox="1"/>
            <p:nvPr/>
          </p:nvSpPr>
          <p:spPr>
            <a:xfrm>
              <a:off x="3649133" y="4927600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0"/>
            <p:cNvSpPr txBox="1"/>
            <p:nvPr/>
          </p:nvSpPr>
          <p:spPr>
            <a:xfrm>
              <a:off x="3649133" y="5264666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arr[4]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0"/>
            <p:cNvSpPr txBox="1"/>
            <p:nvPr/>
          </p:nvSpPr>
          <p:spPr>
            <a:xfrm>
              <a:off x="2226733" y="5846802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0"/>
            <p:cNvSpPr txBox="1"/>
            <p:nvPr/>
          </p:nvSpPr>
          <p:spPr>
            <a:xfrm>
              <a:off x="3649133" y="5846802"/>
              <a:ext cx="917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arr[4]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20"/>
            <p:cNvCxnSpPr/>
            <p:nvPr/>
          </p:nvCxnSpPr>
          <p:spPr>
            <a:xfrm flipH="1" rot="10800000">
              <a:off x="3071988" y="2242136"/>
              <a:ext cx="649112" cy="369332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3" name="Google Shape;483;p20"/>
            <p:cNvCxnSpPr/>
            <p:nvPr/>
          </p:nvCxnSpPr>
          <p:spPr>
            <a:xfrm flipH="1" rot="10800000">
              <a:off x="3071988" y="2579202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4" name="Google Shape;484;p20"/>
            <p:cNvCxnSpPr/>
            <p:nvPr/>
          </p:nvCxnSpPr>
          <p:spPr>
            <a:xfrm>
              <a:off x="3077748" y="2856674"/>
              <a:ext cx="643352" cy="9186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5" name="Google Shape;485;p20"/>
            <p:cNvCxnSpPr/>
            <p:nvPr/>
          </p:nvCxnSpPr>
          <p:spPr>
            <a:xfrm>
              <a:off x="3071988" y="2963144"/>
              <a:ext cx="649112" cy="334812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6" name="Google Shape;486;p20"/>
            <p:cNvCxnSpPr/>
            <p:nvPr/>
          </p:nvCxnSpPr>
          <p:spPr>
            <a:xfrm>
              <a:off x="3077748" y="4296834"/>
              <a:ext cx="643352" cy="27644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7" name="Google Shape;487;p20"/>
            <p:cNvCxnSpPr/>
            <p:nvPr/>
          </p:nvCxnSpPr>
          <p:spPr>
            <a:xfrm>
              <a:off x="3077748" y="4206824"/>
              <a:ext cx="649112" cy="14378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8" name="Google Shape;488;p20"/>
            <p:cNvCxnSpPr/>
            <p:nvPr/>
          </p:nvCxnSpPr>
          <p:spPr>
            <a:xfrm flipH="1" rot="10800000">
              <a:off x="3077748" y="3944203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9" name="Google Shape;489;p20"/>
            <p:cNvCxnSpPr/>
            <p:nvPr/>
          </p:nvCxnSpPr>
          <p:spPr>
            <a:xfrm flipH="1" rot="10800000">
              <a:off x="3077748" y="5112266"/>
              <a:ext cx="643352" cy="84668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90" name="Google Shape;490;p20"/>
            <p:cNvCxnSpPr/>
            <p:nvPr/>
          </p:nvCxnSpPr>
          <p:spPr>
            <a:xfrm>
              <a:off x="3077748" y="5286944"/>
              <a:ext cx="649112" cy="162388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91" name="Google Shape;491;p20"/>
            <p:cNvCxnSpPr>
              <a:stCxn id="480" idx="3"/>
              <a:endCxn id="481" idx="1"/>
            </p:cNvCxnSpPr>
            <p:nvPr/>
          </p:nvCxnSpPr>
          <p:spPr>
            <a:xfrm>
              <a:off x="3143955" y="6031468"/>
              <a:ext cx="50520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492" name="Google Shape;492;p20"/>
          <p:cNvSpPr/>
          <p:nvPr/>
        </p:nvSpPr>
        <p:spPr>
          <a:xfrm>
            <a:off x="2226733" y="2293702"/>
            <a:ext cx="851015" cy="4006264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0"/>
          <p:cNvSpPr txBox="1"/>
          <p:nvPr/>
        </p:nvSpPr>
        <p:spPr>
          <a:xfrm>
            <a:off x="285045" y="1765082"/>
            <a:ext cx="25371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Outer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i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 from 0 to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-2</a:t>
            </a:r>
            <a:endParaRPr b="0" i="0" sz="1600" u="none" cap="none" strike="noStrike">
              <a:solidFill>
                <a:srgbClr val="8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494" name="Google Shape;494;p20"/>
          <p:cNvSpPr/>
          <p:nvPr/>
        </p:nvSpPr>
        <p:spPr>
          <a:xfrm>
            <a:off x="3726860" y="2125737"/>
            <a:ext cx="851015" cy="1376796"/>
          </a:xfrm>
          <a:prstGeom prst="rect">
            <a:avLst/>
          </a:prstGeom>
          <a:solidFill>
            <a:srgbClr val="FFC000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0"/>
          <p:cNvSpPr txBox="1"/>
          <p:nvPr/>
        </p:nvSpPr>
        <p:spPr>
          <a:xfrm>
            <a:off x="4693355" y="2579202"/>
            <a:ext cx="25766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Inner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j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from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1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to </a:t>
            </a: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-1</a:t>
            </a:r>
            <a:endParaRPr b="0" i="0" sz="1600" u="none" cap="none" strike="noStrike">
              <a:solidFill>
                <a:srgbClr val="0066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496" name="Google Shape;496;p20"/>
          <p:cNvSpPr/>
          <p:nvPr/>
        </p:nvSpPr>
        <p:spPr>
          <a:xfrm>
            <a:off x="3726860" y="3667204"/>
            <a:ext cx="851015" cy="1075730"/>
          </a:xfrm>
          <a:prstGeom prst="rect">
            <a:avLst/>
          </a:prstGeom>
          <a:solidFill>
            <a:srgbClr val="FFC000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4693355" y="3959592"/>
            <a:ext cx="25766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Inner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j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from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to </a:t>
            </a: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-1</a:t>
            </a:r>
            <a:endParaRPr b="0" i="0" sz="1600" u="none" cap="none" strike="noStrike">
              <a:solidFill>
                <a:srgbClr val="0066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3726860" y="4927600"/>
            <a:ext cx="851015" cy="706398"/>
          </a:xfrm>
          <a:prstGeom prst="rect">
            <a:avLst/>
          </a:prstGeom>
          <a:solidFill>
            <a:srgbClr val="FFC000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0"/>
          <p:cNvSpPr txBox="1"/>
          <p:nvPr/>
        </p:nvSpPr>
        <p:spPr>
          <a:xfrm>
            <a:off x="4693355" y="5004544"/>
            <a:ext cx="25766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Inner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j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from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to </a:t>
            </a: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-1</a:t>
            </a:r>
            <a:endParaRPr b="0" i="0" sz="1600" u="none" cap="none" strike="noStrike">
              <a:solidFill>
                <a:srgbClr val="0066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3726860" y="5846802"/>
            <a:ext cx="851015" cy="453164"/>
          </a:xfrm>
          <a:prstGeom prst="rect">
            <a:avLst/>
          </a:prstGeom>
          <a:solidFill>
            <a:srgbClr val="FFC000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0"/>
          <p:cNvSpPr txBox="1"/>
          <p:nvPr/>
        </p:nvSpPr>
        <p:spPr>
          <a:xfrm>
            <a:off x="4693355" y="5739080"/>
            <a:ext cx="25766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Inner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j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from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4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to </a:t>
            </a:r>
            <a:r>
              <a:rPr b="0" i="1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-1</a:t>
            </a:r>
            <a:endParaRPr b="0" i="0" sz="1600" u="none" cap="none" strike="noStrike">
              <a:solidFill>
                <a:srgbClr val="006600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502" name="Google Shape;502;p20"/>
          <p:cNvGrpSpPr/>
          <p:nvPr/>
        </p:nvGrpSpPr>
        <p:grpSpPr>
          <a:xfrm>
            <a:off x="4854222" y="2426802"/>
            <a:ext cx="2094089" cy="3897053"/>
            <a:chOff x="4854222" y="2426802"/>
            <a:chExt cx="2094089" cy="3897053"/>
          </a:xfrm>
        </p:grpSpPr>
        <p:cxnSp>
          <p:nvCxnSpPr>
            <p:cNvPr id="503" name="Google Shape;503;p20"/>
            <p:cNvCxnSpPr/>
            <p:nvPr/>
          </p:nvCxnSpPr>
          <p:spPr>
            <a:xfrm>
              <a:off x="4854222" y="2426802"/>
              <a:ext cx="1941689" cy="3897053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0"/>
            <p:cNvCxnSpPr/>
            <p:nvPr/>
          </p:nvCxnSpPr>
          <p:spPr>
            <a:xfrm flipH="1" rot="10800000">
              <a:off x="5006622" y="2426802"/>
              <a:ext cx="1941689" cy="3897053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5" name="Google Shape;505;p20"/>
          <p:cNvSpPr txBox="1"/>
          <p:nvPr/>
        </p:nvSpPr>
        <p:spPr>
          <a:xfrm>
            <a:off x="6163734" y="1765082"/>
            <a:ext cx="27333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Inner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j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 from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i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+1 to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-1</a:t>
            </a:r>
            <a:endParaRPr b="0" i="0" sz="1600" u="none" cap="none" strike="noStrike">
              <a:solidFill>
                <a:srgbClr val="800000"/>
              </a:solidFill>
              <a:latin typeface="Oi"/>
              <a:ea typeface="Oi"/>
              <a:cs typeface="Oi"/>
              <a:sym typeface="Oi"/>
            </a:endParaRPr>
          </a:p>
        </p:txBody>
      </p:sp>
      <p:cxnSp>
        <p:nvCxnSpPr>
          <p:cNvPr id="506" name="Google Shape;506;p20"/>
          <p:cNvCxnSpPr/>
          <p:nvPr/>
        </p:nvCxnSpPr>
        <p:spPr>
          <a:xfrm>
            <a:off x="7137285" y="2303875"/>
            <a:ext cx="320012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1.7 Minimum Pair Difference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13" name="Google Shape;513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14" name="Google Shape;514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16" name="Google Shape;516;p21"/>
          <p:cNvSpPr txBox="1"/>
          <p:nvPr/>
        </p:nvSpPr>
        <p:spPr>
          <a:xfrm>
            <a:off x="285045" y="1646329"/>
            <a:ext cx="25371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Outer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i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 from 0 to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-2</a:t>
            </a:r>
            <a:endParaRPr b="0" i="0" sz="1600" u="none" cap="none" strike="noStrike">
              <a:solidFill>
                <a:srgbClr val="8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17" name="Google Shape;517;p21"/>
          <p:cNvSpPr txBox="1"/>
          <p:nvPr/>
        </p:nvSpPr>
        <p:spPr>
          <a:xfrm>
            <a:off x="6163734" y="1646329"/>
            <a:ext cx="27333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Inner loop index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j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 from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i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+1 to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size</a:t>
            </a:r>
            <a:r>
              <a:rPr b="0" i="0" lang="en-US" sz="16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-1</a:t>
            </a:r>
            <a:endParaRPr b="0" i="0" sz="1600" u="none" cap="none" strike="noStrike">
              <a:solidFill>
                <a:srgbClr val="8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18" name="Google Shape;518;p21"/>
          <p:cNvSpPr txBox="1"/>
          <p:nvPr/>
        </p:nvSpPr>
        <p:spPr>
          <a:xfrm>
            <a:off x="718930" y="2231195"/>
            <a:ext cx="7495800" cy="39711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minPairDiff(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arr[], 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size) {</a:t>
            </a:r>
            <a:endParaRPr i="0" sz="1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j, diff, minDiff;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minDiff = abs(arr[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– arr[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]); </a:t>
            </a:r>
            <a:r>
              <a:rPr i="0" lang="en-US" sz="1800" u="none" cap="none" strike="noStrike">
                <a:solidFill>
                  <a:srgbClr val="866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init min diff.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 = 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 &lt; size-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i++) 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 = i+</a:t>
            </a:r>
            <a:r>
              <a:rPr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j &lt; size; j++)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diff = abs(arr[i] – arr[j]);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(diff &lt; minDiff)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minDiff = diff;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minDiff;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21"/>
          <p:cNvSpPr txBox="1"/>
          <p:nvPr/>
        </p:nvSpPr>
        <p:spPr>
          <a:xfrm>
            <a:off x="457200" y="1174699"/>
            <a:ext cx="2127956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code…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 txBox="1"/>
          <p:nvPr/>
        </p:nvSpPr>
        <p:spPr>
          <a:xfrm>
            <a:off x="4263242" y="4583875"/>
            <a:ext cx="4633813" cy="2139047"/>
          </a:xfrm>
          <a:prstGeom prst="rect">
            <a:avLst/>
          </a:prstGeom>
          <a:solidFill>
            <a:srgbClr val="F5DBD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kind of nested loop is found in many applications involving 1D array, for example, sorting (to be covered later).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this problem can be solved by first sorting the array, then scan through the array once more to pick the pair of neighbours with the smallest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Code Provided </a:t>
            </a:r>
            <a:endParaRPr/>
          </a:p>
        </p:txBody>
      </p:sp>
      <p:sp>
        <p:nvSpPr>
          <p:cNvPr id="527" name="Google Shape;527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8" name="Google Shape;528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30" name="Google Shape;530;p22"/>
          <p:cNvSpPr txBox="1"/>
          <p:nvPr/>
        </p:nvSpPr>
        <p:spPr>
          <a:xfrm>
            <a:off x="518987" y="1330036"/>
            <a:ext cx="8357719" cy="44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Unit10_FindMax.c: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1.2 Find Maximum Element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Unit10_SumElements.c: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1.3 Sum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1.4 Sum Alternate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1.5 Sum Odd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1.6 Sum Last 3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Unit10_MinPairDiff.c: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 Minimum Pair Difference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00FF"/>
                </a:solidFill>
              </a:rPr>
              <a:t>1.8 Accessing 1D Array Elements in Function (1/2)</a:t>
            </a:r>
            <a:endParaRPr/>
          </a:p>
        </p:txBody>
      </p:sp>
      <p:sp>
        <p:nvSpPr>
          <p:cNvPr id="537" name="Google Shape;537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4976037" y="1219200"/>
            <a:ext cx="2955852" cy="9086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9" y="89898"/>
                </a:moveTo>
                <a:lnTo>
                  <a:pt x="-80113" y="122192"/>
                </a:lnTo>
                <a:lnTo>
                  <a:pt x="-84074" y="81269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it not necessary to have a value in here to indicate the “real” size?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header with array parameter,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  int sum(int a[ ], int size)</a:t>
            </a:r>
            <a:endParaRPr b="0" i="0" sz="1800" u="none" cap="none" strike="noStrike">
              <a:solidFill>
                <a:srgbClr val="0000FF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457200" y="2296633"/>
            <a:ext cx="8215312" cy="4116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value is not necessary (and is ignored by compiler if provided) as accessing a particular array element requires only the following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3" lvl="1" marL="855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of the first element of the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3" lvl="1" marL="855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each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information are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3" lvl="1" marL="855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when the above function is called with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ans = sum(numbers, 6);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main(), the address of the first element, &amp;numbers[0], is copied into the parameter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3" lvl="1" marL="855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each element is determined since the element type (int) is given (in sunfire, an integer takes up 4 bytes)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00FF"/>
                </a:solidFill>
              </a:rPr>
              <a:t>1.8 Accessing 1D Array Elements in Function (2/2)</a:t>
            </a:r>
            <a:endParaRPr/>
          </a:p>
        </p:txBody>
      </p:sp>
      <p:sp>
        <p:nvSpPr>
          <p:cNvPr id="549" name="Google Shape;549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0" name="Google Shape;550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976037" y="1219200"/>
            <a:ext cx="2955852" cy="9086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9" y="89898"/>
                </a:moveTo>
                <a:lnTo>
                  <a:pt x="-80113" y="122192"/>
                </a:lnTo>
                <a:lnTo>
                  <a:pt x="-84074" y="81269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it not necessary to have a value in here to indicate the “real” size?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header with array parameter,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  int sum(int a[ ], int size)</a:t>
            </a:r>
            <a:endParaRPr b="0" i="0" sz="1800" u="none" cap="none" strike="noStrike">
              <a:solidFill>
                <a:srgbClr val="0000FF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54" name="Google Shape;554;p24"/>
          <p:cNvSpPr txBox="1"/>
          <p:nvPr/>
        </p:nvSpPr>
        <p:spPr>
          <a:xfrm>
            <a:off x="457200" y="2296633"/>
            <a:ext cx="8215312" cy="234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this, the system is able to calculate the effective address of the required element, say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following formula: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 of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base address + (2 × size of each element)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base address is the address of the first element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suppose the base address is 2400, then address of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2400 + (2 × 4), or 2408.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24"/>
          <p:cNvGrpSpPr/>
          <p:nvPr/>
        </p:nvGrpSpPr>
        <p:grpSpPr>
          <a:xfrm>
            <a:off x="1101969" y="4738972"/>
            <a:ext cx="4237856" cy="777343"/>
            <a:chOff x="1101969" y="4738972"/>
            <a:chExt cx="4237856" cy="777343"/>
          </a:xfrm>
        </p:grpSpPr>
        <p:grpSp>
          <p:nvGrpSpPr>
            <p:cNvPr id="556" name="Google Shape;556;p24"/>
            <p:cNvGrpSpPr/>
            <p:nvPr/>
          </p:nvGrpSpPr>
          <p:grpSpPr>
            <a:xfrm>
              <a:off x="1101969" y="5139081"/>
              <a:ext cx="3390958" cy="377234"/>
              <a:chOff x="1101969" y="5139081"/>
              <a:chExt cx="3390958" cy="377234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1952233" y="5139081"/>
                <a:ext cx="846898" cy="377233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19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3646029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1" name="Google Shape;561;p24"/>
            <p:cNvSpPr/>
            <p:nvPr/>
          </p:nvSpPr>
          <p:spPr>
            <a:xfrm>
              <a:off x="4492927" y="5140785"/>
              <a:ext cx="846898" cy="37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24"/>
            <p:cNvGrpSpPr/>
            <p:nvPr/>
          </p:nvGrpSpPr>
          <p:grpSpPr>
            <a:xfrm>
              <a:off x="1101969" y="4738972"/>
              <a:ext cx="3390958" cy="400110"/>
              <a:chOff x="1101969" y="4738972"/>
              <a:chExt cx="3390958" cy="400110"/>
            </a:xfrm>
          </p:grpSpPr>
          <p:sp>
            <p:nvSpPr>
              <p:cNvPr id="563" name="Google Shape;563;p24"/>
              <p:cNvSpPr txBox="1"/>
              <p:nvPr/>
            </p:nvSpPr>
            <p:spPr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a[0]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64" name="Google Shape;564;p24"/>
              <p:cNvSpPr txBox="1"/>
              <p:nvPr/>
            </p:nvSpPr>
            <p:spPr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a[1]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65" name="Google Shape;565;p24"/>
              <p:cNvSpPr txBox="1"/>
              <p:nvPr/>
            </p:nvSpPr>
            <p:spPr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a[2]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66" name="Google Shape;566;p24"/>
              <p:cNvSpPr txBox="1"/>
              <p:nvPr/>
            </p:nvSpPr>
            <p:spPr>
              <a:xfrm>
                <a:off x="3646028" y="4738972"/>
                <a:ext cx="8468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a[3]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Multi-dimensional Arrays (1/2)</a:t>
            </a:r>
            <a:endParaRPr/>
          </a:p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76" name="Google Shape;576;p25"/>
          <p:cNvSpPr txBox="1"/>
          <p:nvPr/>
        </p:nvSpPr>
        <p:spPr>
          <a:xfrm>
            <a:off x="471488" y="1182172"/>
            <a:ext cx="7948612" cy="137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an array can have any number of dimensions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2-dimensional (2D) array: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array with 3 rows, 5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a[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5"/>
          <p:cNvSpPr txBox="1"/>
          <p:nvPr/>
        </p:nvSpPr>
        <p:spPr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are stored in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row-major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elements in row 0 comes before row 1, etc.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25"/>
          <p:cNvGrpSpPr/>
          <p:nvPr/>
        </p:nvGrpSpPr>
        <p:grpSpPr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580" name="Google Shape;580;p25"/>
            <p:cNvGrpSpPr/>
            <p:nvPr/>
          </p:nvGrpSpPr>
          <p:grpSpPr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581" name="Google Shape;581;p25"/>
              <p:cNvSpPr txBox="1"/>
              <p:nvPr/>
            </p:nvSpPr>
            <p:spPr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a[0][0]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5"/>
              <p:cNvSpPr txBox="1"/>
              <p:nvPr/>
            </p:nvSpPr>
            <p:spPr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a[0][4]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5"/>
              <p:cNvSpPr txBox="1"/>
              <p:nvPr/>
            </p:nvSpPr>
            <p:spPr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a[1][0]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5"/>
              <p:cNvSpPr txBox="1"/>
              <p:nvPr/>
            </p:nvSpPr>
            <p:spPr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5"/>
              <p:cNvSpPr txBox="1"/>
              <p:nvPr/>
            </p:nvSpPr>
            <p:spPr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a[1][4]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a[2][0]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5"/>
              <p:cNvSpPr txBox="1"/>
              <p:nvPr/>
            </p:nvSpPr>
            <p:spPr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5"/>
              <p:cNvSpPr txBox="1"/>
              <p:nvPr/>
            </p:nvSpPr>
            <p:spPr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a[2][4]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0" name="Google Shape;590;p25"/>
            <p:cNvSpPr txBox="1"/>
            <p:nvPr/>
          </p:nvSpPr>
          <p:spPr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 txBox="1"/>
            <p:nvPr/>
          </p:nvSpPr>
          <p:spPr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 txBox="1"/>
            <p:nvPr/>
          </p:nvSpPr>
          <p:spPr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 rot="5400000">
              <a:off x="2137117" y="4378718"/>
              <a:ext cx="227514" cy="2378529"/>
            </a:xfrm>
            <a:prstGeom prst="rightBrace">
              <a:avLst>
                <a:gd fmla="val 8325" name="adj1"/>
                <a:gd fmla="val 50000" name="adj2"/>
              </a:avLst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 rot="5400000">
              <a:off x="4612393" y="4378718"/>
              <a:ext cx="227514" cy="2378529"/>
            </a:xfrm>
            <a:prstGeom prst="rightBrace">
              <a:avLst>
                <a:gd fmla="val 8325" name="adj1"/>
                <a:gd fmla="val 50000" name="adj2"/>
              </a:avLst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 rot="5400000">
              <a:off x="7079120" y="4378718"/>
              <a:ext cx="227514" cy="2378529"/>
            </a:xfrm>
            <a:prstGeom prst="rightBrace">
              <a:avLst>
                <a:gd fmla="val 8325" name="adj1"/>
                <a:gd fmla="val 50000" name="adj2"/>
              </a:avLst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25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597" name="Google Shape;597;p25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598" name="Google Shape;598;p25"/>
              <p:cNvSpPr/>
              <p:nvPr/>
            </p:nvSpPr>
            <p:spPr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25"/>
            <p:cNvSpPr txBox="1"/>
            <p:nvPr/>
          </p:nvSpPr>
          <p:spPr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 txBox="1"/>
            <p:nvPr/>
          </p:nvSpPr>
          <p:spPr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25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612" name="Google Shape;612;p25"/>
              <p:cNvSpPr/>
              <p:nvPr/>
            </p:nvSpPr>
            <p:spPr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7" name="Google Shape;617;p25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618" name="Google Shape;618;p25"/>
              <p:cNvSpPr/>
              <p:nvPr/>
            </p:nvSpPr>
            <p:spPr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3" name="Google Shape;623;p25"/>
          <p:cNvSpPr txBox="1"/>
          <p:nvPr/>
        </p:nvSpPr>
        <p:spPr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5"/>
          <p:cNvSpPr txBox="1"/>
          <p:nvPr/>
        </p:nvSpPr>
        <p:spPr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5"/>
          <p:cNvSpPr txBox="1"/>
          <p:nvPr/>
        </p:nvSpPr>
        <p:spPr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Multi-dimensional Arrays (2/2)</a:t>
            </a:r>
            <a:endParaRPr/>
          </a:p>
        </p:txBody>
      </p:sp>
      <p:sp>
        <p:nvSpPr>
          <p:cNvPr id="632" name="Google Shape;632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3" name="Google Shape;633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35" name="Google Shape;635;p26"/>
          <p:cNvSpPr txBox="1"/>
          <p:nvPr/>
        </p:nvSpPr>
        <p:spPr>
          <a:xfrm>
            <a:off x="471488" y="1289050"/>
            <a:ext cx="7948612" cy="50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applications: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26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637" name="Google Shape;637;p26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638" name="Google Shape;638;p26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6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6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6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6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Jan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6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Feb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6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Dec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6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6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6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6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31.8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6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31.9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6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6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32.4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6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6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6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33.0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6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6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6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31.8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6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6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30.9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31.6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6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32.2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4" name="Google Shape;664;p26"/>
              <p:cNvCxnSpPr/>
              <p:nvPr/>
            </p:nvCxnSpPr>
            <p:spPr>
              <a:xfrm>
                <a:off x="4029308" y="2098439"/>
                <a:ext cx="4390792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5" name="Google Shape;665;p26"/>
              <p:cNvCxnSpPr/>
              <p:nvPr/>
            </p:nvCxnSpPr>
            <p:spPr>
              <a:xfrm>
                <a:off x="4497659" y="1821440"/>
                <a:ext cx="0" cy="1498964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66" name="Google Shape;666;p26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Daily temperatures: temperatures[12][31]</a:t>
              </a:r>
              <a:endPara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668" name="Google Shape;668;p26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Students’ lab marks: marks[4][5][3]</a:t>
              </a:r>
              <a:endPara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9" name="Google Shape;669;p26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671" name="Google Shape;671;p26"/>
                <p:cNvSpPr/>
                <p:nvPr/>
              </p:nvSpPr>
              <p:spPr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rgbClr val="E9D6D3"/>
                </a:solidFill>
                <a:ln cap="sq" cmpd="sng" w="19050">
                  <a:solidFill>
                    <a:srgbClr val="8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26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26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2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26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2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6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2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Lab4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26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2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26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26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57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26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2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26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59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66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37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1" name="Google Shape;691;p26"/>
                <p:cNvCxnSpPr/>
                <p:nvPr/>
              </p:nvCxnSpPr>
              <p:spPr>
                <a:xfrm>
                  <a:off x="936622" y="4812382"/>
                  <a:ext cx="211264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1551205" y="4550772"/>
                  <a:ext cx="0" cy="1697628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93" name="Google Shape;693;p26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2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26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2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7" name="Google Shape;697;p26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Suise</a:t>
                </a:r>
                <a:endParaRPr b="0" i="0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8" name="Google Shape;698;p26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699" name="Google Shape;699;p26"/>
                <p:cNvSpPr/>
                <p:nvPr/>
              </p:nvSpPr>
              <p:spPr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rgbClr val="E9D6D3"/>
                </a:solidFill>
                <a:ln cap="sq" cmpd="sng" w="19050">
                  <a:solidFill>
                    <a:srgbClr val="8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26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26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2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26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2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26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2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Lab4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26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79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2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26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66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26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26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2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77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26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26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79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26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64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2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19" name="Google Shape;719;p26"/>
                <p:cNvCxnSpPr/>
                <p:nvPr/>
              </p:nvCxnSpPr>
              <p:spPr>
                <a:xfrm>
                  <a:off x="936622" y="4812382"/>
                  <a:ext cx="211264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0" name="Google Shape;720;p26"/>
                <p:cNvCxnSpPr/>
                <p:nvPr/>
              </p:nvCxnSpPr>
              <p:spPr>
                <a:xfrm>
                  <a:off x="1551205" y="4550772"/>
                  <a:ext cx="0" cy="1697628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21" name="Google Shape;721;p26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2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26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2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5" name="Google Shape;725;p2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726" name="Google Shape;726;p26"/>
                <p:cNvSpPr/>
                <p:nvPr/>
              </p:nvSpPr>
              <p:spPr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rgbClr val="E9D6D3"/>
                </a:solidFill>
                <a:ln cap="sq" cmpd="sng" w="19050">
                  <a:solidFill>
                    <a:srgbClr val="8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26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26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2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26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2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26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2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Lab4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26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59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26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26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6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2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26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67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26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2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26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2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46" name="Google Shape;746;p26"/>
                <p:cNvCxnSpPr/>
                <p:nvPr/>
              </p:nvCxnSpPr>
              <p:spPr>
                <a:xfrm>
                  <a:off x="936622" y="4812382"/>
                  <a:ext cx="211264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7" name="Google Shape;747;p26"/>
                <p:cNvCxnSpPr/>
                <p:nvPr/>
              </p:nvCxnSpPr>
              <p:spPr>
                <a:xfrm>
                  <a:off x="1551205" y="4550772"/>
                  <a:ext cx="0" cy="1697628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48" name="Google Shape;748;p26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2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26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86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2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2" name="Google Shape;752;p26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Emily</a:t>
                </a:r>
                <a:endParaRPr b="0" i="0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6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Zass</a:t>
                </a:r>
                <a:endParaRPr b="0" i="0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6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Jerna</a:t>
                </a:r>
                <a:endParaRPr b="0" i="0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5" name="Google Shape;755;p26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756" name="Google Shape;756;p26"/>
                <p:cNvSpPr/>
                <p:nvPr/>
              </p:nvSpPr>
              <p:spPr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rgbClr val="E9D6D3"/>
                </a:solidFill>
                <a:ln cap="sq" cmpd="sng" w="19050">
                  <a:solidFill>
                    <a:srgbClr val="8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26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26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2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6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Lab1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6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Lab4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6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76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2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26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26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6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6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76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26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2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60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26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2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76" name="Google Shape;776;p26"/>
                <p:cNvCxnSpPr/>
                <p:nvPr/>
              </p:nvCxnSpPr>
              <p:spPr>
                <a:xfrm>
                  <a:off x="936622" y="4812382"/>
                  <a:ext cx="211264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7" name="Google Shape;777;p26"/>
                <p:cNvCxnSpPr/>
                <p:nvPr/>
              </p:nvCxnSpPr>
              <p:spPr>
                <a:xfrm>
                  <a:off x="1551205" y="4550772"/>
                  <a:ext cx="0" cy="1697628"/>
                </a:xfrm>
                <a:prstGeom prst="straightConnector1">
                  <a:avLst/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78" name="Google Shape;778;p26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Lab5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26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79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2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73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82" name="Google Shape;782;p26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783" name="Google Shape;783;p2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matrix[3][3]</a:t>
              </a:r>
              <a:endPara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4" name="Google Shape;78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5127" y="2046566"/>
              <a:ext cx="1305255" cy="9876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Multi-dimensional Array Initializers</a:t>
            </a:r>
            <a:endParaRPr/>
          </a:p>
        </p:txBody>
      </p:sp>
      <p:sp>
        <p:nvSpPr>
          <p:cNvPr id="791" name="Google Shape;791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92" name="Google Shape;792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94" name="Google Shape;794;p27"/>
          <p:cNvSpPr txBox="1"/>
          <p:nvPr/>
        </p:nvSpPr>
        <p:spPr>
          <a:xfrm>
            <a:off x="471488" y="1289050"/>
            <a:ext cx="7948612" cy="50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7"/>
          <p:cNvSpPr txBox="1"/>
          <p:nvPr/>
        </p:nvSpPr>
        <p:spPr>
          <a:xfrm>
            <a:off x="909638" y="1829467"/>
            <a:ext cx="6640512" cy="369331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nesting one-dimensional initializers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the first dimension can be unspecified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b[][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initializer with implicit zero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d[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7"/>
          <p:cNvSpPr/>
          <p:nvPr/>
        </p:nvSpPr>
        <p:spPr>
          <a:xfrm>
            <a:off x="6267550" y="5379522"/>
            <a:ext cx="1986295" cy="94154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19" y="83302"/>
                </a:moveTo>
                <a:lnTo>
                  <a:pt x="-16036" y="83302"/>
                </a:lnTo>
                <a:lnTo>
                  <a:pt x="-63204" y="6071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to the uninitialized elements?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Multi-dimensional Array: Example</a:t>
            </a:r>
            <a:endParaRPr/>
          </a:p>
        </p:txBody>
      </p:sp>
      <p:sp>
        <p:nvSpPr>
          <p:cNvPr id="803" name="Google Shape;803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04" name="Google Shape;804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5" name="Google Shape;805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806" name="Google Shape;806;p28"/>
          <p:cNvGrpSpPr/>
          <p:nvPr/>
        </p:nvGrpSpPr>
        <p:grpSpPr>
          <a:xfrm>
            <a:off x="909638" y="1085850"/>
            <a:ext cx="7189787" cy="5398143"/>
            <a:chOff x="909638" y="1085850"/>
            <a:chExt cx="7189787" cy="5398143"/>
          </a:xfrm>
        </p:grpSpPr>
        <p:sp>
          <p:nvSpPr>
            <p:cNvPr id="807" name="Google Shape;807;p28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columns in array</a:t>
              </a:r>
              <a:endParaRPr b="1" i="0" sz="1600" u="none" cap="none" strike="noStrike">
                <a:solidFill>
                  <a:srgbClr val="6600CC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sumArray(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[][N],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// function prototype</a:t>
              </a:r>
              <a:endParaRPr b="1" i="0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foo[][N] = { {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}, {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}, {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is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sumArray(foo,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is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sumArray(foo,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To sum all elements in arr</a:t>
              </a:r>
              <a:endParaRPr b="1" i="0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sumArray(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66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arr[][N],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rows)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j, total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rows;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(j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j &lt; N; j++)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total += arr[i][j];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total;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8"/>
            <p:cNvSpPr txBox="1"/>
            <p:nvPr/>
          </p:nvSpPr>
          <p:spPr>
            <a:xfrm>
              <a:off x="5813425" y="1085850"/>
              <a:ext cx="2286000" cy="3698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Unit10_2DArray.c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28"/>
          <p:cNvGrpSpPr/>
          <p:nvPr/>
        </p:nvGrpSpPr>
        <p:grpSpPr>
          <a:xfrm>
            <a:off x="4093029" y="3500743"/>
            <a:ext cx="4680857" cy="830997"/>
            <a:chOff x="3150320" y="5960772"/>
            <a:chExt cx="4680073" cy="831090"/>
          </a:xfrm>
        </p:grpSpPr>
        <p:cxnSp>
          <p:nvCxnSpPr>
            <p:cNvPr id="810" name="Google Shape;810;p28"/>
            <p:cNvCxnSpPr/>
            <p:nvPr/>
          </p:nvCxnSpPr>
          <p:spPr>
            <a:xfrm flipH="1">
              <a:off x="3150320" y="6312570"/>
              <a:ext cx="1988350" cy="382083"/>
            </a:xfrm>
            <a:prstGeom prst="straightConnector1">
              <a:avLst/>
            </a:prstGeom>
            <a:noFill/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1" name="Google Shape;811;p28"/>
            <p:cNvSpPr txBox="1"/>
            <p:nvPr/>
          </p:nvSpPr>
          <p:spPr>
            <a:xfrm>
              <a:off x="5138671" y="5960772"/>
              <a:ext cx="2691722" cy="831090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Second dimension </a:t>
              </a:r>
              <a:r>
                <a:rPr b="0" i="0" lang="en-US" sz="1600" u="sng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must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be specified; first dimension is not required.</a:t>
              </a:r>
              <a:endParaRPr b="0" i="0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2" name="Google Shape;812;p28"/>
          <p:cNvSpPr txBox="1"/>
          <p:nvPr/>
        </p:nvSpPr>
        <p:spPr>
          <a:xfrm>
            <a:off x="6687880" y="4816549"/>
            <a:ext cx="1553596" cy="646331"/>
          </a:xfrm>
          <a:prstGeom prst="rect">
            <a:avLst/>
          </a:prstGeom>
          <a:solidFill>
            <a:srgbClr val="CCFF99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is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is 14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40"/>
              <a:buFont typeface="Arial"/>
              <a:buNone/>
            </a:pPr>
            <a:r>
              <a:rPr lang="en-US" sz="3240">
                <a:solidFill>
                  <a:srgbClr val="0000FF"/>
                </a:solidFill>
              </a:rPr>
              <a:t>2.3 Accessing 2D Array Elements in Function</a:t>
            </a:r>
            <a:endParaRPr/>
          </a:p>
        </p:txBody>
      </p:sp>
      <p:sp>
        <p:nvSpPr>
          <p:cNvPr id="819" name="Google Shape;819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20" name="Google Shape;820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1" name="Google Shape;821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>
            <a:off x="5401340" y="1219200"/>
            <a:ext cx="2955852" cy="9086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9" y="89898"/>
                </a:moveTo>
                <a:lnTo>
                  <a:pt x="-80113" y="122192"/>
                </a:lnTo>
                <a:lnTo>
                  <a:pt x="-84074" y="81269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second dimension must be specified, but not the first dimension?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9"/>
          <p:cNvSpPr txBox="1"/>
          <p:nvPr/>
        </p:nvSpPr>
        <p:spPr>
          <a:xfrm>
            <a:off x="533400" y="1219200"/>
            <a:ext cx="486794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header with 2D array parameter,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  function(int a[][5], ...)</a:t>
            </a:r>
            <a:endParaRPr b="0" i="0" sz="1800" u="none" cap="none" strike="noStrike">
              <a:solidFill>
                <a:srgbClr val="0000FF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457200" y="2127893"/>
            <a:ext cx="8215312" cy="9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access an element in a 2D array, it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know the number of columns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needs not know the number of rows.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given the following two 2D-arrays: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29"/>
          <p:cNvGrpSpPr/>
          <p:nvPr/>
        </p:nvGrpSpPr>
        <p:grpSpPr>
          <a:xfrm>
            <a:off x="1630324" y="3125973"/>
            <a:ext cx="5582094" cy="1146603"/>
            <a:chOff x="1396408" y="3560812"/>
            <a:chExt cx="5582094" cy="1146603"/>
          </a:xfrm>
        </p:grpSpPr>
        <p:sp>
          <p:nvSpPr>
            <p:cNvPr id="826" name="Google Shape;826;p29"/>
            <p:cNvSpPr/>
            <p:nvPr/>
          </p:nvSpPr>
          <p:spPr>
            <a:xfrm>
              <a:off x="1981200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406502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2831804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981200" y="4104167"/>
              <a:ext cx="425302" cy="233916"/>
            </a:xfrm>
            <a:prstGeom prst="rect">
              <a:avLst/>
            </a:prstGeom>
            <a:solidFill>
              <a:srgbClr val="CCEC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406502" y="4104167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831804" y="4104167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 txBox="1"/>
            <p:nvPr/>
          </p:nvSpPr>
          <p:spPr>
            <a:xfrm>
              <a:off x="2459664" y="4338083"/>
              <a:ext cx="372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4851992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277294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702596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4851992" y="4104167"/>
              <a:ext cx="425302" cy="233916"/>
            </a:xfrm>
            <a:prstGeom prst="rect">
              <a:avLst/>
            </a:prstGeom>
            <a:solidFill>
              <a:srgbClr val="FFCC66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277294" y="4104167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702596" y="4104167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127898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6553200" y="3870251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127898" y="4104167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6553200" y="4104167"/>
              <a:ext cx="425302" cy="233916"/>
            </a:xfrm>
            <a:prstGeom prst="rect">
              <a:avLst/>
            </a:prstGeom>
            <a:solidFill>
              <a:schemeClr val="l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 txBox="1"/>
            <p:nvPr/>
          </p:nvSpPr>
          <p:spPr>
            <a:xfrm>
              <a:off x="5755758" y="4338083"/>
              <a:ext cx="372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1396408" y="3560812"/>
              <a:ext cx="2193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3-column 2D array:</a:t>
              </a:r>
              <a:endPara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9"/>
            <p:cNvSpPr txBox="1"/>
            <p:nvPr/>
          </p:nvSpPr>
          <p:spPr>
            <a:xfrm>
              <a:off x="4658832" y="3560812"/>
              <a:ext cx="2193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5-column 2D array:</a:t>
              </a:r>
              <a:endPara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p29"/>
          <p:cNvSpPr txBox="1"/>
          <p:nvPr/>
        </p:nvSpPr>
        <p:spPr>
          <a:xfrm>
            <a:off x="457200" y="4272576"/>
            <a:ext cx="8458200" cy="2306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elements are stored linearly in memory in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row-major order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element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a[1][0]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be the 4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in the 3-column array, whereas it would be the 6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in the 5-column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to access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a[1][0]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correctly, we need to provide the number of columns in the array.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multi-dimensional arrays, all but the first dimension must be specified in the array parameter.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Class Enrolment (1/5)</a:t>
            </a:r>
            <a:endParaRPr/>
          </a:p>
        </p:txBody>
      </p:sp>
      <p:sp>
        <p:nvSpPr>
          <p:cNvPr id="853" name="Google Shape;853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54" name="Google Shape;854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5" name="Google Shape;855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56" name="Google Shape;856;p30"/>
          <p:cNvSpPr txBox="1"/>
          <p:nvPr/>
        </p:nvSpPr>
        <p:spPr>
          <a:xfrm>
            <a:off x="471488" y="1289050"/>
            <a:ext cx="8443912" cy="289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enrolment system can be represented by a 2D array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enrol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the rows represent the classes, and columns the students. For simplicity, classes and students are identified by non-negative integers.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‘1’ in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enrol[c][s]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student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enrolled in class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a ‘0’ means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enrolled in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at most 10 classes and 30 students.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enrolment system with 3 classes and 8 students: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0"/>
          <p:cNvSpPr txBox="1"/>
          <p:nvPr/>
        </p:nvSpPr>
        <p:spPr>
          <a:xfrm>
            <a:off x="4136064" y="4051680"/>
            <a:ext cx="4350377" cy="180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6" lvl="1" marL="712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any class with the most number of 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6" lvl="1" marL="712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all students who are enrolled in all the classes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30"/>
          <p:cNvGrpSpPr/>
          <p:nvPr/>
        </p:nvGrpSpPr>
        <p:grpSpPr>
          <a:xfrm>
            <a:off x="806240" y="4188691"/>
            <a:ext cx="2686320" cy="1306562"/>
            <a:chOff x="806240" y="4188691"/>
            <a:chExt cx="2686320" cy="1306562"/>
          </a:xfrm>
        </p:grpSpPr>
        <p:grpSp>
          <p:nvGrpSpPr>
            <p:cNvPr id="859" name="Google Shape;859;p3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860" name="Google Shape;860;p30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0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0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0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0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0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0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0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0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0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0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0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0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0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0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0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0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0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0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0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0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0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0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0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4" name="Google Shape;884;p30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885" name="Google Shape;885;p30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0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0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30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</p:grpSpPr>
          <p:sp>
            <p:nvSpPr>
              <p:cNvPr id="889" name="Google Shape;889;p30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0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0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0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0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0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0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0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Class Enrolment (2/5)</a:t>
            </a:r>
            <a:endParaRPr/>
          </a:p>
        </p:txBody>
      </p:sp>
      <p:sp>
        <p:nvSpPr>
          <p:cNvPr id="903" name="Google Shape;903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04" name="Google Shape;904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5" name="Google Shape;905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06" name="Google Shape;906;p31"/>
          <p:cNvSpPr txBox="1"/>
          <p:nvPr/>
        </p:nvSpPr>
        <p:spPr>
          <a:xfrm>
            <a:off x="471488" y="1219201"/>
            <a:ext cx="8443912" cy="201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1" marL="795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classes and 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1" marL="795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data entries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1" marL="795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 entry consists of 2 integers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indicating that student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enrolled in class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3225" lvl="0" marL="4032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input: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1"/>
          <p:cNvSpPr txBox="1"/>
          <p:nvPr/>
        </p:nvSpPr>
        <p:spPr>
          <a:xfrm>
            <a:off x="1558290" y="3108960"/>
            <a:ext cx="3589020" cy="3416320"/>
          </a:xfrm>
          <a:prstGeom prst="rect">
            <a:avLst/>
          </a:prstGeom>
          <a:solidFill>
            <a:srgbClr val="CCECFF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Number of classes and students: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Number of data entries: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Enter 15 entries (student class):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1 2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7 1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6 0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5 0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4 1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4 0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6 2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6 1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1"/>
          <p:cNvSpPr/>
          <p:nvPr/>
        </p:nvSpPr>
        <p:spPr>
          <a:xfrm>
            <a:off x="4909185" y="4051679"/>
            <a:ext cx="476250" cy="3216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9F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p31"/>
          <p:cNvGrpSpPr/>
          <p:nvPr/>
        </p:nvGrpSpPr>
        <p:grpSpPr>
          <a:xfrm>
            <a:off x="5649400" y="3497683"/>
            <a:ext cx="2686320" cy="1306562"/>
            <a:chOff x="806240" y="4188691"/>
            <a:chExt cx="2686320" cy="1306562"/>
          </a:xfrm>
        </p:grpSpPr>
        <p:grpSp>
          <p:nvGrpSpPr>
            <p:cNvPr id="910" name="Google Shape;910;p31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911" name="Google Shape;911;p31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1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1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1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1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1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1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1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1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1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1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1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1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1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1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1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1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1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1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1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1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1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1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1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31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936" name="Google Shape;936;p31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1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1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9" name="Google Shape;939;p3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</p:grpSpPr>
          <p:sp>
            <p:nvSpPr>
              <p:cNvPr id="940" name="Google Shape;940;p31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1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1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1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1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1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1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1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4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Class Enrolment (3/5)</a:t>
            </a:r>
            <a:endParaRPr/>
          </a:p>
        </p:txBody>
      </p:sp>
      <p:sp>
        <p:nvSpPr>
          <p:cNvPr id="954" name="Google Shape;954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55" name="Google Shape;955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57" name="Google Shape;957;p32"/>
          <p:cNvSpPr txBox="1"/>
          <p:nvPr/>
        </p:nvSpPr>
        <p:spPr>
          <a:xfrm>
            <a:off x="312420" y="1074420"/>
            <a:ext cx="7811672" cy="2092881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030A0"/>
                </a:solidFill>
                <a:latin typeface="Oi"/>
                <a:ea typeface="Oi"/>
                <a:cs typeface="Oi"/>
                <a:sym typeface="Oi"/>
              </a:rPr>
              <a:t>#define MAX_CLASSES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030A0"/>
                </a:solidFill>
                <a:latin typeface="Oi"/>
                <a:ea typeface="Oi"/>
                <a:cs typeface="Oi"/>
                <a:sym typeface="Oi"/>
              </a:rPr>
              <a:t>#define MAX_STUDENTS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main(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void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enrol[MAX_CLASSES][MAX_STUDENTS] = { {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 }, numClasses, numStudents;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printf(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"Number of classes and students: "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);</a:t>
            </a:r>
            <a:endParaRPr b="0" i="0" sz="12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scanf(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2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%d %d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, &amp;numClasses, &amp;numStudents);</a:t>
            </a:r>
            <a:endParaRPr b="0" i="0" sz="12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readInputs(enrol, numClasses, numStudents);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2"/>
          <p:cNvSpPr txBox="1"/>
          <p:nvPr/>
        </p:nvSpPr>
        <p:spPr>
          <a:xfrm>
            <a:off x="1908810" y="2805595"/>
            <a:ext cx="7006590" cy="353943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// Read data into array enrol</a:t>
            </a:r>
            <a:endParaRPr b="0" i="0" sz="1400" u="none" cap="none" strike="noStrike">
              <a:solidFill>
                <a:srgbClr val="800000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void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readInputs(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enrol[][MAX_STUDENTS],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                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numClasses,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numStudents)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entries;  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// number of data entries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i, class, student;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printf(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"Number of data entries: "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scanf(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4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%d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, &amp;entries);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printf(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"Enter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%d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data entries (student class):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\n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, entries);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// Read data into array enrol</a:t>
            </a:r>
            <a:endParaRPr b="0" i="0" sz="1400" u="none" cap="none" strike="noStrike">
              <a:solidFill>
                <a:srgbClr val="800000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(i =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 &lt; entries;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scanf(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4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%d %d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"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, &amp;student, &amp;class);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enrol[class][student] =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2"/>
          <p:cNvSpPr txBox="1"/>
          <p:nvPr/>
        </p:nvSpPr>
        <p:spPr>
          <a:xfrm>
            <a:off x="810145" y="2959483"/>
            <a:ext cx="706928" cy="3231654"/>
          </a:xfrm>
          <a:prstGeom prst="rect">
            <a:avLst/>
          </a:prstGeom>
          <a:solidFill>
            <a:srgbClr val="CCECFF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1 5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1 2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2 2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3 2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7 1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6 0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5 0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4 1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4 0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6 2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6 1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0" name="Google Shape;960;p32"/>
          <p:cNvGrpSpPr/>
          <p:nvPr/>
        </p:nvGrpSpPr>
        <p:grpSpPr>
          <a:xfrm>
            <a:off x="6336270" y="5252419"/>
            <a:ext cx="2350530" cy="995981"/>
            <a:chOff x="4909859" y="5862019"/>
            <a:chExt cx="2350530" cy="995981"/>
          </a:xfrm>
        </p:grpSpPr>
        <p:grpSp>
          <p:nvGrpSpPr>
            <p:cNvPr id="961" name="Google Shape;961;p3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962" name="Google Shape;962;p32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2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2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32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</p:grpSpPr>
          <p:sp>
            <p:nvSpPr>
              <p:cNvPr id="966" name="Google Shape;966;p32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2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2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2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2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2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2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2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4" name="Google Shape;974;p32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975" name="Google Shape;975;p32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2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2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2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2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2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2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2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2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2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2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2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2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2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2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2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32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2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2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2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2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2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2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2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Class Enrolment (4/5)</a:t>
            </a:r>
            <a:endParaRPr/>
          </a:p>
        </p:txBody>
      </p:sp>
      <p:sp>
        <p:nvSpPr>
          <p:cNvPr id="1005" name="Google Shape;1005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006" name="Google Shape;1006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7" name="Google Shape;1007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008" name="Google Shape;1008;p33"/>
          <p:cNvSpPr txBox="1"/>
          <p:nvPr/>
        </p:nvSpPr>
        <p:spPr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any class with the most number of students</a:t>
            </a:r>
            <a:endParaRPr b="1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p33"/>
          <p:cNvGrpSpPr/>
          <p:nvPr/>
        </p:nvGrpSpPr>
        <p:grpSpPr>
          <a:xfrm>
            <a:off x="7710054" y="1621274"/>
            <a:ext cx="1205346" cy="1272143"/>
            <a:chOff x="6712528" y="1621274"/>
            <a:chExt cx="1205346" cy="1272143"/>
          </a:xfrm>
        </p:grpSpPr>
        <p:sp>
          <p:nvSpPr>
            <p:cNvPr id="1010" name="Google Shape;1010;p33"/>
            <p:cNvSpPr txBox="1"/>
            <p:nvPr/>
          </p:nvSpPr>
          <p:spPr>
            <a:xfrm>
              <a:off x="6712528" y="1621274"/>
              <a:ext cx="12053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Row sums</a:t>
              </a:r>
              <a:endParaRPr b="0" i="1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3"/>
            <p:cNvSpPr txBox="1"/>
            <p:nvPr/>
          </p:nvSpPr>
          <p:spPr>
            <a:xfrm>
              <a:off x="7164592" y="1959828"/>
              <a:ext cx="329005" cy="933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2" name="Google Shape;1012;p33"/>
          <p:cNvSpPr txBox="1"/>
          <p:nvPr/>
        </p:nvSpPr>
        <p:spPr>
          <a:xfrm>
            <a:off x="802970" y="1805940"/>
            <a:ext cx="6149856" cy="4616648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classWithMostStudents</a:t>
            </a:r>
            <a:endParaRPr b="0" i="0" sz="14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     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enrol[][MAX_STUDENTS],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  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numClasses,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numStudents)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classSizes[MAX_CLASSES];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r, c;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// row and column indices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maxClass,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(r =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 0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r &lt; numClasses; r++)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classSizes[r] =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(c =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c &lt; numStudents; c++)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	classSizes[r] += enrol[r][c];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// find the one with most 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maxClass =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Oi"/>
                <a:ea typeface="Oi"/>
                <a:cs typeface="Oi"/>
                <a:sym typeface="Oi"/>
              </a:rPr>
              <a:t>// assume class 0 has most 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for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(i =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; i &lt; numClasses;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if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(classSizes[i] &gt; classSizes[maxClass])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		maxClass =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maxClass;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33"/>
          <p:cNvGrpSpPr/>
          <p:nvPr/>
        </p:nvGrpSpPr>
        <p:grpSpPr>
          <a:xfrm>
            <a:off x="5422175" y="1805940"/>
            <a:ext cx="2350530" cy="995981"/>
            <a:chOff x="4909859" y="5862019"/>
            <a:chExt cx="2350530" cy="995981"/>
          </a:xfrm>
        </p:grpSpPr>
        <p:grpSp>
          <p:nvGrpSpPr>
            <p:cNvPr id="1014" name="Google Shape;1014;p33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015" name="Google Shape;1015;p33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3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3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8" name="Google Shape;1018;p33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</p:grpSpPr>
          <p:sp>
            <p:nvSpPr>
              <p:cNvPr id="1019" name="Google Shape;1019;p33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3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3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3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3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3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3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3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7" name="Google Shape;1027;p33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1028" name="Google Shape;1028;p33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3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3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3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3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3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3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3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3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3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3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3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3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3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3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3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3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3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3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3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3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3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3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3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Class Enrolment (5/5)</a:t>
            </a:r>
            <a:endParaRPr/>
          </a:p>
        </p:txBody>
      </p:sp>
      <p:sp>
        <p:nvSpPr>
          <p:cNvPr id="1058" name="Google Shape;1058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059" name="Google Shape;1059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061" name="Google Shape;1061;p34"/>
          <p:cNvSpPr txBox="1"/>
          <p:nvPr/>
        </p:nvSpPr>
        <p:spPr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Query 2: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all students who are enrolled in all classes</a:t>
            </a:r>
            <a:endParaRPr b="1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4"/>
          <p:cNvSpPr txBox="1"/>
          <p:nvPr/>
        </p:nvSpPr>
        <p:spPr>
          <a:xfrm>
            <a:off x="802970" y="1805940"/>
            <a:ext cx="6150000" cy="37557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Find students who are enrolled in all classes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busiestStudents(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enrol[][MAX_STUDENTS], 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numClasses, 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numStudents)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sum; 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 c;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"Students who take all classes: "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 = 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c &lt; numStudents; c++)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sum = 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 = 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r &lt; numClasses; r++) {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sum += enrol[r][c];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(sum == numClasses)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printf(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%d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c);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\n</a:t>
            </a:r>
            <a:r>
              <a:rPr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63" name="Google Shape;1063;p34"/>
          <p:cNvGrpSpPr/>
          <p:nvPr/>
        </p:nvGrpSpPr>
        <p:grpSpPr>
          <a:xfrm>
            <a:off x="6553200" y="2636937"/>
            <a:ext cx="2190506" cy="677108"/>
            <a:chOff x="6553200" y="2636937"/>
            <a:chExt cx="2190506" cy="677108"/>
          </a:xfrm>
        </p:grpSpPr>
        <p:sp>
          <p:nvSpPr>
            <p:cNvPr id="1064" name="Google Shape;1064;p34"/>
            <p:cNvSpPr txBox="1"/>
            <p:nvPr/>
          </p:nvSpPr>
          <p:spPr>
            <a:xfrm>
              <a:off x="6695124" y="2975491"/>
              <a:ext cx="17339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Column sums</a:t>
              </a:r>
              <a:endParaRPr b="0" i="1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 txBox="1"/>
            <p:nvPr/>
          </p:nvSpPr>
          <p:spPr>
            <a:xfrm>
              <a:off x="6553200" y="2636937"/>
              <a:ext cx="21905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2   1  3   2   2   1  3   1</a:t>
              </a:r>
              <a:endPara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34"/>
          <p:cNvSpPr txBox="1"/>
          <p:nvPr/>
        </p:nvSpPr>
        <p:spPr>
          <a:xfrm>
            <a:off x="4935682" y="5091545"/>
            <a:ext cx="3808024" cy="646331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Unit10_ClassEnrolment.c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complete program.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34"/>
          <p:cNvGrpSpPr/>
          <p:nvPr/>
        </p:nvGrpSpPr>
        <p:grpSpPr>
          <a:xfrm>
            <a:off x="6336270" y="1640956"/>
            <a:ext cx="2350530" cy="995981"/>
            <a:chOff x="4909859" y="5862019"/>
            <a:chExt cx="2350530" cy="995981"/>
          </a:xfrm>
        </p:grpSpPr>
        <p:grpSp>
          <p:nvGrpSpPr>
            <p:cNvPr id="1068" name="Google Shape;1068;p34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069" name="Google Shape;1069;p34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4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4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1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2" name="Google Shape;1072;p34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</p:grpSpPr>
          <p:sp>
            <p:nvSpPr>
              <p:cNvPr id="1073" name="Google Shape;1073;p34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4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4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4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4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4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4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4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1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1" name="Google Shape;1081;p34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1082" name="Google Shape;1082;p34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34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4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34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34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4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34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34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34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4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34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34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34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34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34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34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34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34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34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34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34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34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4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4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2.5 Matrix Addition (1/2)</a:t>
            </a:r>
            <a:endParaRPr/>
          </a:p>
        </p:txBody>
      </p:sp>
      <p:sp>
        <p:nvSpPr>
          <p:cNvPr id="1112" name="Google Shape;1112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13" name="Google Shape;1113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4" name="Google Shape;1114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533400" y="1298575"/>
            <a:ext cx="8077200" cy="23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two matrices, both must have the same size (same number of rows and columns).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C = A + B, where A, B, C are matrices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i,j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="0" baseline="-2500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+ b</a:t>
            </a:r>
            <a:r>
              <a:rPr b="0" baseline="-2500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Google Shape;11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009" y="3498112"/>
            <a:ext cx="4344765" cy="106162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17" name="Google Shape;111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575" y="4840288"/>
            <a:ext cx="6831013" cy="7778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2.5 Matrix Addition (2/2)</a:t>
            </a:r>
            <a:endParaRPr/>
          </a:p>
        </p:txBody>
      </p:sp>
      <p:sp>
        <p:nvSpPr>
          <p:cNvPr id="1124" name="Google Shape;1124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25" name="Google Shape;1125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6" name="Google Shape;1126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1127" name="Google Shape;1127;p36"/>
          <p:cNvGrpSpPr/>
          <p:nvPr/>
        </p:nvGrpSpPr>
        <p:grpSpPr>
          <a:xfrm>
            <a:off x="308344" y="1219200"/>
            <a:ext cx="8454656" cy="2647630"/>
            <a:chOff x="308344" y="1219200"/>
            <a:chExt cx="8454656" cy="2647630"/>
          </a:xfrm>
        </p:grpSpPr>
        <p:sp>
          <p:nvSpPr>
            <p:cNvPr id="1128" name="Google Shape;1128;p36"/>
            <p:cNvSpPr txBox="1"/>
            <p:nvPr/>
          </p:nvSpPr>
          <p:spPr>
            <a:xfrm>
              <a:off x="308344" y="1435395"/>
              <a:ext cx="8454656" cy="243143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To sum mtxA and mtxB to obtain mtxC</a:t>
              </a:r>
              <a:endParaRPr b="1" i="0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sumMatrix(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mtxA[][MAX_COL],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mtxB[][MAX_COL],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         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mtxC[][MAX_COL],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row_size,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col_size)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row, col;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(row=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row&lt;row_size; row++)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(col=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col&lt;col_size; col++)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mtxC[row][col] = mtxA[row][col] + mtxB[row][col];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9" name="Google Shape;1129;p36"/>
            <p:cNvSpPr txBox="1"/>
            <p:nvPr/>
          </p:nvSpPr>
          <p:spPr>
            <a:xfrm>
              <a:off x="450998" y="1219200"/>
              <a:ext cx="2462324" cy="369332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Unit10_MatrixOps.c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1440938" y="4210493"/>
            <a:ext cx="6592843" cy="765544"/>
            <a:chOff x="1440938" y="4210493"/>
            <a:chExt cx="6592843" cy="765544"/>
          </a:xfrm>
        </p:grpSpPr>
        <p:sp>
          <p:nvSpPr>
            <p:cNvPr id="1131" name="Google Shape;1131;p36"/>
            <p:cNvSpPr txBox="1"/>
            <p:nvPr/>
          </p:nvSpPr>
          <p:spPr>
            <a:xfrm>
              <a:off x="3268850" y="4401879"/>
              <a:ext cx="456978" cy="3827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6"/>
            <p:cNvSpPr txBox="1"/>
            <p:nvPr/>
          </p:nvSpPr>
          <p:spPr>
            <a:xfrm>
              <a:off x="5553740" y="4401879"/>
              <a:ext cx="456978" cy="3827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3" name="Google Shape;1133;p36"/>
            <p:cNvGrpSpPr/>
            <p:nvPr/>
          </p:nvGrpSpPr>
          <p:grpSpPr>
            <a:xfrm>
              <a:off x="1440938" y="4210493"/>
              <a:ext cx="1827912" cy="765544"/>
              <a:chOff x="1440938" y="4210493"/>
              <a:chExt cx="1827912" cy="765544"/>
            </a:xfrm>
          </p:grpSpPr>
          <p:sp>
            <p:nvSpPr>
              <p:cNvPr id="1134" name="Google Shape;1134;p36"/>
              <p:cNvSpPr txBox="1"/>
              <p:nvPr/>
            </p:nvSpPr>
            <p:spPr>
              <a:xfrm>
                <a:off x="1440938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6"/>
              <p:cNvSpPr txBox="1"/>
              <p:nvPr/>
            </p:nvSpPr>
            <p:spPr>
              <a:xfrm>
                <a:off x="1440938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6"/>
              <p:cNvSpPr txBox="1"/>
              <p:nvPr/>
            </p:nvSpPr>
            <p:spPr>
              <a:xfrm>
                <a:off x="1897916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6"/>
              <p:cNvSpPr txBox="1"/>
              <p:nvPr/>
            </p:nvSpPr>
            <p:spPr>
              <a:xfrm>
                <a:off x="1897916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6"/>
              <p:cNvSpPr txBox="1"/>
              <p:nvPr/>
            </p:nvSpPr>
            <p:spPr>
              <a:xfrm>
                <a:off x="2354894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6"/>
              <p:cNvSpPr txBox="1"/>
              <p:nvPr/>
            </p:nvSpPr>
            <p:spPr>
              <a:xfrm>
                <a:off x="2354894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6"/>
              <p:cNvSpPr txBox="1"/>
              <p:nvPr/>
            </p:nvSpPr>
            <p:spPr>
              <a:xfrm>
                <a:off x="2811872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6"/>
              <p:cNvSpPr txBox="1"/>
              <p:nvPr/>
            </p:nvSpPr>
            <p:spPr>
              <a:xfrm>
                <a:off x="2811872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1440938" y="4210493"/>
                <a:ext cx="111637" cy="765544"/>
              </a:xfrm>
              <a:prstGeom prst="leftBracket">
                <a:avLst>
                  <a:gd fmla="val 8333" name="adj"/>
                </a:avLst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6"/>
              <p:cNvSpPr/>
              <p:nvPr/>
            </p:nvSpPr>
            <p:spPr>
              <a:xfrm flipH="1">
                <a:off x="3157213" y="4210493"/>
                <a:ext cx="111637" cy="765544"/>
              </a:xfrm>
              <a:prstGeom prst="leftBracket">
                <a:avLst>
                  <a:gd fmla="val 8333" name="adj"/>
                </a:avLst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4" name="Google Shape;1144;p36"/>
            <p:cNvGrpSpPr/>
            <p:nvPr/>
          </p:nvGrpSpPr>
          <p:grpSpPr>
            <a:xfrm>
              <a:off x="3725828" y="4210493"/>
              <a:ext cx="1827912" cy="765544"/>
              <a:chOff x="3725828" y="4210493"/>
              <a:chExt cx="1827912" cy="765544"/>
            </a:xfrm>
          </p:grpSpPr>
          <p:sp>
            <p:nvSpPr>
              <p:cNvPr id="1145" name="Google Shape;1145;p36"/>
              <p:cNvSpPr txBox="1"/>
              <p:nvPr/>
            </p:nvSpPr>
            <p:spPr>
              <a:xfrm>
                <a:off x="3725828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6"/>
              <p:cNvSpPr txBox="1"/>
              <p:nvPr/>
            </p:nvSpPr>
            <p:spPr>
              <a:xfrm>
                <a:off x="3725828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6"/>
              <p:cNvSpPr txBox="1"/>
              <p:nvPr/>
            </p:nvSpPr>
            <p:spPr>
              <a:xfrm>
                <a:off x="4182806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6"/>
              <p:cNvSpPr txBox="1"/>
              <p:nvPr/>
            </p:nvSpPr>
            <p:spPr>
              <a:xfrm>
                <a:off x="4182806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6"/>
              <p:cNvSpPr txBox="1"/>
              <p:nvPr/>
            </p:nvSpPr>
            <p:spPr>
              <a:xfrm>
                <a:off x="4639784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18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6"/>
              <p:cNvSpPr txBox="1"/>
              <p:nvPr/>
            </p:nvSpPr>
            <p:spPr>
              <a:xfrm>
                <a:off x="4639784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6"/>
              <p:cNvSpPr txBox="1"/>
              <p:nvPr/>
            </p:nvSpPr>
            <p:spPr>
              <a:xfrm>
                <a:off x="5096762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6"/>
              <p:cNvSpPr txBox="1"/>
              <p:nvPr/>
            </p:nvSpPr>
            <p:spPr>
              <a:xfrm>
                <a:off x="5096762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3725828" y="4210493"/>
                <a:ext cx="111637" cy="765544"/>
              </a:xfrm>
              <a:prstGeom prst="leftBracket">
                <a:avLst>
                  <a:gd fmla="val 8333" name="adj"/>
                </a:avLst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 flipH="1">
                <a:off x="5442103" y="4210493"/>
                <a:ext cx="111637" cy="765544"/>
              </a:xfrm>
              <a:prstGeom prst="leftBracket">
                <a:avLst>
                  <a:gd fmla="val 8333" name="adj"/>
                </a:avLst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5" name="Google Shape;1155;p36"/>
            <p:cNvGrpSpPr/>
            <p:nvPr/>
          </p:nvGrpSpPr>
          <p:grpSpPr>
            <a:xfrm>
              <a:off x="6094232" y="4210493"/>
              <a:ext cx="1939549" cy="765544"/>
              <a:chOff x="6094232" y="4210493"/>
              <a:chExt cx="1939549" cy="765544"/>
            </a:xfrm>
          </p:grpSpPr>
          <p:sp>
            <p:nvSpPr>
              <p:cNvPr id="1156" name="Google Shape;1156;p36"/>
              <p:cNvSpPr txBox="1"/>
              <p:nvPr/>
            </p:nvSpPr>
            <p:spPr>
              <a:xfrm>
                <a:off x="7520985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6"/>
              <p:cNvSpPr txBox="1"/>
              <p:nvPr/>
            </p:nvSpPr>
            <p:spPr>
              <a:xfrm>
                <a:off x="6150051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6"/>
              <p:cNvSpPr txBox="1"/>
              <p:nvPr/>
            </p:nvSpPr>
            <p:spPr>
              <a:xfrm>
                <a:off x="6150051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6"/>
              <p:cNvSpPr txBox="1"/>
              <p:nvPr/>
            </p:nvSpPr>
            <p:spPr>
              <a:xfrm>
                <a:off x="6607029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6"/>
              <p:cNvSpPr txBox="1"/>
              <p:nvPr/>
            </p:nvSpPr>
            <p:spPr>
              <a:xfrm>
                <a:off x="6607029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6"/>
              <p:cNvSpPr txBox="1"/>
              <p:nvPr/>
            </p:nvSpPr>
            <p:spPr>
              <a:xfrm>
                <a:off x="7064007" y="4210493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6"/>
              <p:cNvSpPr txBox="1"/>
              <p:nvPr/>
            </p:nvSpPr>
            <p:spPr>
              <a:xfrm>
                <a:off x="7064007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6"/>
              <p:cNvSpPr txBox="1"/>
              <p:nvPr/>
            </p:nvSpPr>
            <p:spPr>
              <a:xfrm>
                <a:off x="7520985" y="4593265"/>
                <a:ext cx="456978" cy="382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6094232" y="4210493"/>
                <a:ext cx="111637" cy="765544"/>
              </a:xfrm>
              <a:prstGeom prst="leftBracket">
                <a:avLst>
                  <a:gd fmla="val 8333" name="adj"/>
                </a:avLst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 flipH="1">
                <a:off x="7922144" y="4210493"/>
                <a:ext cx="111637" cy="765544"/>
              </a:xfrm>
              <a:prstGeom prst="leftBracket">
                <a:avLst>
                  <a:gd fmla="val 8333" name="adj"/>
                </a:avLst>
              </a:prstGeom>
              <a:solidFill>
                <a:schemeClr val="l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6" name="Google Shape;1166;p36"/>
          <p:cNvSpPr/>
          <p:nvPr/>
        </p:nvSpPr>
        <p:spPr>
          <a:xfrm>
            <a:off x="1440938" y="4210493"/>
            <a:ext cx="456978" cy="382772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36"/>
          <p:cNvSpPr/>
          <p:nvPr/>
        </p:nvSpPr>
        <p:spPr>
          <a:xfrm>
            <a:off x="3725828" y="4210493"/>
            <a:ext cx="456978" cy="382772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36"/>
          <p:cNvSpPr txBox="1"/>
          <p:nvPr/>
        </p:nvSpPr>
        <p:spPr>
          <a:xfrm>
            <a:off x="6150051" y="4210493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6"/>
          <p:cNvSpPr/>
          <p:nvPr/>
        </p:nvSpPr>
        <p:spPr>
          <a:xfrm>
            <a:off x="1897916" y="4210493"/>
            <a:ext cx="456978" cy="382772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6"/>
          <p:cNvSpPr/>
          <p:nvPr/>
        </p:nvSpPr>
        <p:spPr>
          <a:xfrm>
            <a:off x="4182806" y="4210493"/>
            <a:ext cx="456978" cy="382772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6"/>
          <p:cNvSpPr txBox="1"/>
          <p:nvPr/>
        </p:nvSpPr>
        <p:spPr>
          <a:xfrm>
            <a:off x="6607029" y="4210493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6"/>
          <p:cNvSpPr txBox="1"/>
          <p:nvPr/>
        </p:nvSpPr>
        <p:spPr>
          <a:xfrm>
            <a:off x="6150051" y="4593265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6"/>
          <p:cNvSpPr txBox="1"/>
          <p:nvPr/>
        </p:nvSpPr>
        <p:spPr>
          <a:xfrm>
            <a:off x="6607029" y="4593265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36"/>
          <p:cNvSpPr txBox="1"/>
          <p:nvPr/>
        </p:nvSpPr>
        <p:spPr>
          <a:xfrm>
            <a:off x="7064007" y="4210493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36"/>
          <p:cNvSpPr txBox="1"/>
          <p:nvPr/>
        </p:nvSpPr>
        <p:spPr>
          <a:xfrm>
            <a:off x="7064007" y="4593265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6"/>
          <p:cNvSpPr txBox="1"/>
          <p:nvPr/>
        </p:nvSpPr>
        <p:spPr>
          <a:xfrm>
            <a:off x="7520985" y="4593265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6"/>
          <p:cNvSpPr txBox="1"/>
          <p:nvPr/>
        </p:nvSpPr>
        <p:spPr>
          <a:xfrm>
            <a:off x="7520985" y="4210493"/>
            <a:ext cx="456978" cy="382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6"/>
          <p:cNvSpPr/>
          <p:nvPr/>
        </p:nvSpPr>
        <p:spPr>
          <a:xfrm>
            <a:off x="2354894" y="4210493"/>
            <a:ext cx="456978" cy="382772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6"/>
          <p:cNvSpPr/>
          <p:nvPr/>
        </p:nvSpPr>
        <p:spPr>
          <a:xfrm>
            <a:off x="4639784" y="4210493"/>
            <a:ext cx="456978" cy="382772"/>
          </a:xfrm>
          <a:prstGeom prst="ellipse">
            <a:avLst/>
          </a:prstGeom>
          <a:noFill/>
          <a:ln cap="sq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/>
          </a:p>
        </p:txBody>
      </p:sp>
      <p:sp>
        <p:nvSpPr>
          <p:cNvPr id="1186" name="Google Shape;1186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87" name="Google Shape;1187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8" name="Google Shape;1188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2D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2D arrays in problem solving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8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1196" name="Google Shape;1196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97" name="Google Shape;1197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8" name="Google Shape;1198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10: Multidimensional Arrays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Unit10 -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424354"/>
            <a:ext cx="7620000" cy="2180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concept and application of multi-dimensional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603113"/>
            <a:ext cx="7620000" cy="119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6: Numeric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10: Multidimensional Arrays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One-dimensional Arrays (review)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1.1	Print Array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1.2	Find Maximum Value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1.3	Sum Elements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1.4	Sum Alternate Elements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1.5	Sum Odd Elements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1.6	Sum Last 3 Elements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1.7	Minimum Pair Difference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1.8	Accessing 1D Array Elements in Function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10: Multidimensional Arrays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/>
              <a:t>Multi-dimensional Arrays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2.1	Initalizers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2.2	Example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2.3	Accessing 2D Array Elements in Function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2.4	Class Enrolment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2.5	Matrix Addition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One-dimensional Arrays (1/2)</a:t>
            </a:r>
            <a:endParaRPr/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Unit10 -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533400" y="1219200"/>
            <a:ext cx="3872345" cy="196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A collection of data, called ele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ments, of homogeneous 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5358983" y="3015895"/>
            <a:ext cx="6745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6553200" y="2234970"/>
            <a:ext cx="1652666" cy="4347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3824" y="234311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name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499548" y="3015895"/>
            <a:ext cx="8594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int</a:t>
            </a:r>
            <a:endParaRPr b="0" i="0" sz="2800" u="none" cap="none" strike="noStrike">
              <a:solidFill>
                <a:srgbClr val="C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5726867" y="1573967"/>
            <a:ext cx="1888136" cy="4347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3824" y="391552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type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5788076" y="3015895"/>
            <a:ext cx="8569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[6]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6788670" y="3687580"/>
            <a:ext cx="1652666" cy="4347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9674" y="-67758"/>
                </a:lnTo>
              </a:path>
            </a:pathLst>
          </a:custGeom>
          <a:solidFill>
            <a:srgbClr val="CDCDFF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size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9"/>
          <p:cNvGrpSpPr/>
          <p:nvPr/>
        </p:nvGrpSpPr>
        <p:grpSpPr>
          <a:xfrm>
            <a:off x="1101969" y="5139081"/>
            <a:ext cx="5084754" cy="377234"/>
            <a:chOff x="1101969" y="5139081"/>
            <a:chExt cx="5084754" cy="377234"/>
          </a:xfrm>
        </p:grpSpPr>
        <p:sp>
          <p:nvSpPr>
            <p:cNvPr id="183" name="Google Shape;183;p9"/>
            <p:cNvSpPr/>
            <p:nvPr/>
          </p:nvSpPr>
          <p:spPr>
            <a:xfrm>
              <a:off x="1952233" y="5139081"/>
              <a:ext cx="846898" cy="377233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799131" y="5140785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101969" y="5140785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3646029" y="5140785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492927" y="5140785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339825" y="5140785"/>
              <a:ext cx="846898" cy="37553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1101969" y="4738972"/>
            <a:ext cx="5078133" cy="401813"/>
            <a:chOff x="1101969" y="4738972"/>
            <a:chExt cx="5078133" cy="401813"/>
          </a:xfrm>
        </p:grpSpPr>
        <p:sp>
          <p:nvSpPr>
            <p:cNvPr id="190" name="Google Shape;190;p9"/>
            <p:cNvSpPr txBox="1"/>
            <p:nvPr/>
          </p:nvSpPr>
          <p:spPr>
            <a:xfrm>
              <a:off x="1101969" y="4738972"/>
              <a:ext cx="8468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1948868" y="4738972"/>
              <a:ext cx="8468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a[1]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2792997" y="4738972"/>
              <a:ext cx="8468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a[2]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3646028" y="4738972"/>
              <a:ext cx="8468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a[3]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4499548" y="4738972"/>
              <a:ext cx="8402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a[4]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5339825" y="4740675"/>
              <a:ext cx="8402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a[5]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