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7" roundtripDataSignature="AMtx7micjhIlN/UqWx0XI/4eMnZgJ3u5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06CE0B-960A-49B0-B79F-52632005B142}">
  <a:tblStyle styleId="{4406CE0B-960A-49B0-B79F-52632005B14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fill>
          <a:solidFill>
            <a:srgbClr val="DBDFDD"/>
          </a:solidFill>
        </a:fill>
      </a:tcStyle>
    </a:band1H>
    <a:band2H>
      <a:tcTxStyle/>
    </a:band2H>
    <a:band1V>
      <a:tcTxStyle/>
      <a:tcStyle>
        <a:fill>
          <a:solidFill>
            <a:srgbClr val="DBDF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2" name="Google Shape;92;p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84" name="Google Shape;184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99" name="Google Shape;199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41" name="Google Shape;241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76" name="Google Shape;276;p1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23" name="Google Shape;323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4" name="Google Shape;324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75" name="Google Shape;375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6" name="Google Shape;376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44" name="Google Shape;444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5" name="Google Shape;445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61" name="Google Shape;461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2" name="Google Shape;462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84" name="Google Shape;484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5" name="Google Shape;485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94" name="Google Shape;494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5" name="Google Shape;495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13" name="Google Shape;513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23" name="Google Shape;523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4" name="Google Shape;524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34" name="Google Shape;534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5" name="Google Shape;535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45" name="Google Shape;545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6" name="Google Shape;546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56" name="Google Shape;556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7" name="Google Shape;557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67" name="Google Shape;567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8" name="Google Shape;568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79" name="Google Shape;579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0" name="Google Shape;580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89" name="Google Shape;589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0" name="Google Shape;590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01" name="Google Shape;601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2" name="Google Shape;602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14" name="Google Shape;614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5" name="Google Shape;615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24" name="Google Shape;624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5" name="Google Shape;625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37" name="Google Shape;137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48" name="Google Shape;148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58" name="Google Shape;158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70" name="Google Shape;170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3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36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37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7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37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3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3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www.comp.nus.edu.sg/~cs1010" TargetMode="External"/><Relationship Id="rId6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719667" y="2252133"/>
            <a:ext cx="4004733" cy="364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-US" sz="18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http://www.comp.nus.edu.sg/~cs1010/</a:t>
            </a:r>
            <a:endParaRPr sz="1800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9913" y="4696884"/>
            <a:ext cx="2445774" cy="1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292" y="1368425"/>
            <a:ext cx="5687149" cy="9345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14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Functions with Pointer Parameters</a:t>
            </a:r>
            <a:endParaRPr b="0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Introduction (3/4)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88" name="Google Shape;188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90" name="Google Shape;190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191" name="Google Shape;191;p10"/>
          <p:cNvSpPr txBox="1"/>
          <p:nvPr>
            <p:ph idx="1" type="body"/>
          </p:nvPr>
        </p:nvSpPr>
        <p:spPr>
          <a:xfrm>
            <a:off x="587375" y="1187450"/>
            <a:ext cx="8229600" cy="477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This is a modularised version of the previous program:</a:t>
            </a:r>
            <a:endParaRPr/>
          </a:p>
        </p:txBody>
      </p:sp>
      <p:grpSp>
        <p:nvGrpSpPr>
          <p:cNvPr id="192" name="Google Shape;192;p10"/>
          <p:cNvGrpSpPr/>
          <p:nvPr/>
        </p:nvGrpSpPr>
        <p:grpSpPr>
          <a:xfrm>
            <a:off x="549881" y="1629353"/>
            <a:ext cx="8090706" cy="5016758"/>
            <a:chOff x="549881" y="1629353"/>
            <a:chExt cx="8090706" cy="5016758"/>
          </a:xfrm>
        </p:grpSpPr>
        <p:sp>
          <p:nvSpPr>
            <p:cNvPr id="193" name="Google Shape;193;p10"/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swap(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var1, var2;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two integers: 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 %d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&amp;var1, &amp;var2);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swap(var1, var2);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"var1 =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var2 =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var1, var2);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swap(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para1,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para2)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temp;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temp = para1; para1 = para2; para2 = temp;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" name="Google Shape;194;p10"/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Unit14_Swap_v2.c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0"/>
          <p:cNvSpPr txBox="1"/>
          <p:nvPr/>
        </p:nvSpPr>
        <p:spPr>
          <a:xfrm>
            <a:off x="4326340" y="2064774"/>
            <a:ext cx="4076703" cy="707886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two integers: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72 9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var1 = 72; var2 = 9</a:t>
            </a:r>
            <a:endParaRPr/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1329" y="2418717"/>
            <a:ext cx="283713" cy="102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Introduction (4/4)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03" name="Google Shape;203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04" name="Google Shape;204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05" name="Google Shape;205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587375" y="1187450"/>
            <a:ext cx="8229600" cy="10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What happens in </a:t>
            </a:r>
            <a:r>
              <a:rPr lang="en-US">
                <a:solidFill>
                  <a:srgbClr val="0000FF"/>
                </a:solidFill>
              </a:rPr>
              <a:t>Unit14_Swap_v2.c</a:t>
            </a:r>
            <a:r>
              <a:rPr lang="en-US"/>
              <a:t>?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It’s all about </a:t>
            </a:r>
            <a:r>
              <a:rPr lang="en-US">
                <a:solidFill>
                  <a:srgbClr val="C00000"/>
                </a:solidFill>
              </a:rPr>
              <a:t>pass-by-value </a:t>
            </a:r>
            <a:r>
              <a:rPr lang="en-US"/>
              <a:t>and</a:t>
            </a:r>
            <a:r>
              <a:rPr lang="en-US">
                <a:solidFill>
                  <a:srgbClr val="C00000"/>
                </a:solidFill>
              </a:rPr>
              <a:t> scope rule</a:t>
            </a:r>
            <a:r>
              <a:rPr lang="en-US"/>
              <a:t>! (See Unit #4)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2429302" y="2462410"/>
            <a:ext cx="15421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main():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11"/>
          <p:cNvGrpSpPr/>
          <p:nvPr/>
        </p:nvGrpSpPr>
        <p:grpSpPr>
          <a:xfrm>
            <a:off x="4510585" y="2425931"/>
            <a:ext cx="3380096" cy="769246"/>
            <a:chOff x="4510585" y="2158620"/>
            <a:chExt cx="3380096" cy="769246"/>
          </a:xfrm>
        </p:grpSpPr>
        <p:grpSp>
          <p:nvGrpSpPr>
            <p:cNvPr id="209" name="Google Shape;209;p11"/>
            <p:cNvGrpSpPr/>
            <p:nvPr/>
          </p:nvGrpSpPr>
          <p:grpSpPr>
            <a:xfrm>
              <a:off x="4510585" y="2158620"/>
              <a:ext cx="1508078" cy="769246"/>
              <a:chOff x="4510585" y="2158620"/>
              <a:chExt cx="1508078" cy="769246"/>
            </a:xfrm>
          </p:grpSpPr>
          <p:grpSp>
            <p:nvGrpSpPr>
              <p:cNvPr id="210" name="Google Shape;210;p11"/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211" name="Google Shape;211;p11"/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72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11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 cap="flat" cmpd="sng" w="26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3" name="Google Shape;213;p11"/>
              <p:cNvSpPr txBox="1"/>
              <p:nvPr/>
            </p:nvSpPr>
            <p:spPr>
              <a:xfrm>
                <a:off x="4510585" y="2158620"/>
                <a:ext cx="6619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var1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6382603" y="2158620"/>
              <a:ext cx="1508078" cy="769246"/>
              <a:chOff x="6382603" y="2158620"/>
              <a:chExt cx="1508078" cy="769246"/>
            </a:xfrm>
          </p:grpSpPr>
          <p:grpSp>
            <p:nvGrpSpPr>
              <p:cNvPr id="215" name="Google Shape;215;p11"/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216" name="Google Shape;216;p11"/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 cap="flat" cmpd="sng" w="26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8" name="Google Shape;218;p11"/>
              <p:cNvSpPr txBox="1"/>
              <p:nvPr/>
            </p:nvSpPr>
            <p:spPr>
              <a:xfrm>
                <a:off x="6382603" y="2158620"/>
                <a:ext cx="6619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var2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19" name="Google Shape;219;p11"/>
          <p:cNvCxnSpPr/>
          <p:nvPr/>
        </p:nvCxnSpPr>
        <p:spPr>
          <a:xfrm>
            <a:off x="1337481" y="3501830"/>
            <a:ext cx="7369791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11"/>
          <p:cNvSpPr txBox="1"/>
          <p:nvPr/>
        </p:nvSpPr>
        <p:spPr>
          <a:xfrm>
            <a:off x="2429302" y="3938642"/>
            <a:ext cx="15421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swap():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11"/>
          <p:cNvGrpSpPr/>
          <p:nvPr/>
        </p:nvGrpSpPr>
        <p:grpSpPr>
          <a:xfrm>
            <a:off x="4510585" y="3784851"/>
            <a:ext cx="3380096" cy="769246"/>
            <a:chOff x="4510585" y="2158620"/>
            <a:chExt cx="3380096" cy="769246"/>
          </a:xfrm>
        </p:grpSpPr>
        <p:grpSp>
          <p:nvGrpSpPr>
            <p:cNvPr id="222" name="Google Shape;222;p11"/>
            <p:cNvGrpSpPr/>
            <p:nvPr/>
          </p:nvGrpSpPr>
          <p:grpSpPr>
            <a:xfrm>
              <a:off x="4510585" y="2158620"/>
              <a:ext cx="1508078" cy="769246"/>
              <a:chOff x="4510585" y="2158620"/>
              <a:chExt cx="1508078" cy="769246"/>
            </a:xfrm>
          </p:grpSpPr>
          <p:grpSp>
            <p:nvGrpSpPr>
              <p:cNvPr id="223" name="Google Shape;223;p11"/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224" name="Google Shape;224;p11"/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72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1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 cap="flat" cmpd="sng" w="26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6" name="Google Shape;226;p11"/>
              <p:cNvSpPr txBox="1"/>
              <p:nvPr/>
            </p:nvSpPr>
            <p:spPr>
              <a:xfrm>
                <a:off x="4510585" y="2158620"/>
                <a:ext cx="8052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para1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6382603" y="2158620"/>
              <a:ext cx="1508078" cy="769246"/>
              <a:chOff x="6382603" y="2158620"/>
              <a:chExt cx="1508078" cy="769246"/>
            </a:xfrm>
          </p:grpSpPr>
          <p:grpSp>
            <p:nvGrpSpPr>
              <p:cNvPr id="228" name="Google Shape;228;p11"/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229" name="Google Shape;229;p11"/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1"/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 cap="flat" cmpd="sng" w="26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1" name="Google Shape;231;p11"/>
              <p:cNvSpPr txBox="1"/>
              <p:nvPr/>
            </p:nvSpPr>
            <p:spPr>
              <a:xfrm>
                <a:off x="6382603" y="2158620"/>
                <a:ext cx="8052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para2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2" name="Google Shape;232;p11"/>
          <p:cNvGrpSpPr/>
          <p:nvPr/>
        </p:nvGrpSpPr>
        <p:grpSpPr>
          <a:xfrm>
            <a:off x="5315803" y="4076425"/>
            <a:ext cx="2431576" cy="423502"/>
            <a:chOff x="5315803" y="4076425"/>
            <a:chExt cx="2431576" cy="423502"/>
          </a:xfrm>
        </p:grpSpPr>
        <p:cxnSp>
          <p:nvCxnSpPr>
            <p:cNvPr id="233" name="Google Shape;233;p11"/>
            <p:cNvCxnSpPr/>
            <p:nvPr/>
          </p:nvCxnSpPr>
          <p:spPr>
            <a:xfrm flipH="1">
              <a:off x="5315803" y="4076425"/>
              <a:ext cx="559558" cy="423502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11"/>
            <p:cNvCxnSpPr/>
            <p:nvPr/>
          </p:nvCxnSpPr>
          <p:spPr>
            <a:xfrm flipH="1">
              <a:off x="7187821" y="4076425"/>
              <a:ext cx="559558" cy="423502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5" name="Google Shape;235;p11"/>
          <p:cNvGrpSpPr/>
          <p:nvPr/>
        </p:nvGrpSpPr>
        <p:grpSpPr>
          <a:xfrm>
            <a:off x="5459105" y="4540491"/>
            <a:ext cx="2431576" cy="383822"/>
            <a:chOff x="5459105" y="4540491"/>
            <a:chExt cx="2431576" cy="383822"/>
          </a:xfrm>
        </p:grpSpPr>
        <p:sp>
          <p:nvSpPr>
            <p:cNvPr id="236" name="Google Shape;236;p11"/>
            <p:cNvSpPr txBox="1"/>
            <p:nvPr/>
          </p:nvSpPr>
          <p:spPr>
            <a:xfrm>
              <a:off x="5459105" y="4540491"/>
              <a:ext cx="559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 txBox="1"/>
            <p:nvPr/>
          </p:nvSpPr>
          <p:spPr>
            <a:xfrm>
              <a:off x="7331123" y="4554981"/>
              <a:ext cx="559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11"/>
          <p:cNvSpPr txBox="1"/>
          <p:nvPr/>
        </p:nvSpPr>
        <p:spPr>
          <a:xfrm>
            <a:off x="587375" y="4967626"/>
            <a:ext cx="8229600" cy="10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way for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swap()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modify the values of variables that are outside its scope (i.e. var1 and var2), unless...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Functions with Pointer Parameters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45" name="Google Shape;245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46" name="Google Shape;246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47" name="Google Shape;247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248" name="Google Shape;248;p12"/>
          <p:cNvSpPr txBox="1"/>
          <p:nvPr>
            <p:ph idx="1" type="body"/>
          </p:nvPr>
        </p:nvSpPr>
        <p:spPr>
          <a:xfrm>
            <a:off x="587375" y="1187450"/>
            <a:ext cx="8229600" cy="49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The only way for a function to modify the value of a variable outside its scope, is to find a way for the function to access that variable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Solution: Use </a:t>
            </a:r>
            <a:r>
              <a:rPr lang="en-US">
                <a:solidFill>
                  <a:srgbClr val="C00000"/>
                </a:solidFill>
              </a:rPr>
              <a:t>pointers</a:t>
            </a:r>
            <a:r>
              <a:rPr lang="en-US"/>
              <a:t>! (See Unit #8)</a:t>
            </a:r>
            <a:endParaRPr/>
          </a:p>
          <a:p>
            <a:pPr indent="-1952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pSp>
        <p:nvGrpSpPr>
          <p:cNvPr id="249" name="Google Shape;249;p12"/>
          <p:cNvGrpSpPr/>
          <p:nvPr/>
        </p:nvGrpSpPr>
        <p:grpSpPr>
          <a:xfrm>
            <a:off x="1337481" y="3195177"/>
            <a:ext cx="7369791" cy="2128166"/>
            <a:chOff x="1337481" y="3195177"/>
            <a:chExt cx="7369791" cy="2128166"/>
          </a:xfrm>
        </p:grpSpPr>
        <p:sp>
          <p:nvSpPr>
            <p:cNvPr id="250" name="Google Shape;250;p12"/>
            <p:cNvSpPr txBox="1"/>
            <p:nvPr/>
          </p:nvSpPr>
          <p:spPr>
            <a:xfrm>
              <a:off x="2429302" y="3231656"/>
              <a:ext cx="15421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main():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" name="Google Shape;251;p12"/>
            <p:cNvGrpSpPr/>
            <p:nvPr/>
          </p:nvGrpSpPr>
          <p:grpSpPr>
            <a:xfrm>
              <a:off x="4510585" y="3195177"/>
              <a:ext cx="3380096" cy="769246"/>
              <a:chOff x="4510585" y="2158620"/>
              <a:chExt cx="3380096" cy="769246"/>
            </a:xfrm>
          </p:grpSpPr>
          <p:grpSp>
            <p:nvGrpSpPr>
              <p:cNvPr id="252" name="Google Shape;252;p12"/>
              <p:cNvGrpSpPr/>
              <p:nvPr/>
            </p:nvGrpSpPr>
            <p:grpSpPr>
              <a:xfrm>
                <a:off x="4510585" y="2158620"/>
                <a:ext cx="1508078" cy="769246"/>
                <a:chOff x="4510585" y="2158620"/>
                <a:chExt cx="1508078" cy="769246"/>
              </a:xfrm>
            </p:grpSpPr>
            <p:grpSp>
              <p:nvGrpSpPr>
                <p:cNvPr id="253" name="Google Shape;253;p12"/>
                <p:cNvGrpSpPr/>
                <p:nvPr/>
              </p:nvGrpSpPr>
              <p:grpSpPr>
                <a:xfrm>
                  <a:off x="5172501" y="2450194"/>
                  <a:ext cx="846162" cy="477672"/>
                  <a:chOff x="5172501" y="2450194"/>
                  <a:chExt cx="846162" cy="477672"/>
                </a:xfrm>
              </p:grpSpPr>
              <p:sp>
                <p:nvSpPr>
                  <p:cNvPr id="254" name="Google Shape;254;p12"/>
                  <p:cNvSpPr txBox="1"/>
                  <p:nvPr/>
                </p:nvSpPr>
                <p:spPr>
                  <a:xfrm>
                    <a:off x="5315803" y="2504364"/>
                    <a:ext cx="55955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72</a:t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5" name="Google Shape;255;p12"/>
                  <p:cNvSpPr/>
                  <p:nvPr/>
                </p:nvSpPr>
                <p:spPr>
                  <a:xfrm>
                    <a:off x="5172501" y="2450194"/>
                    <a:ext cx="846162" cy="477672"/>
                  </a:xfrm>
                  <a:prstGeom prst="rect">
                    <a:avLst/>
                  </a:prstGeom>
                  <a:noFill/>
                  <a:ln cap="flat" cmpd="sng" w="26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56" name="Google Shape;256;p12"/>
                <p:cNvSpPr txBox="1"/>
                <p:nvPr/>
              </p:nvSpPr>
              <p:spPr>
                <a:xfrm>
                  <a:off x="4510585" y="2158620"/>
                  <a:ext cx="66191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var1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" name="Google Shape;257;p12"/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grpSp>
              <p:nvGrpSpPr>
                <p:cNvPr id="258" name="Google Shape;258;p12"/>
                <p:cNvGrpSpPr/>
                <p:nvPr/>
              </p:nvGrpSpPr>
              <p:grpSpPr>
                <a:xfrm>
                  <a:off x="7044519" y="2450194"/>
                  <a:ext cx="846162" cy="477672"/>
                  <a:chOff x="7044519" y="2417928"/>
                  <a:chExt cx="846162" cy="477672"/>
                </a:xfrm>
              </p:grpSpPr>
              <p:sp>
                <p:nvSpPr>
                  <p:cNvPr id="259" name="Google Shape;259;p12"/>
                  <p:cNvSpPr txBox="1"/>
                  <p:nvPr/>
                </p:nvSpPr>
                <p:spPr>
                  <a:xfrm>
                    <a:off x="7187821" y="2472098"/>
                    <a:ext cx="55955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9</a:t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" name="Google Shape;260;p12"/>
                  <p:cNvSpPr/>
                  <p:nvPr/>
                </p:nvSpPr>
                <p:spPr>
                  <a:xfrm>
                    <a:off x="7044519" y="2417928"/>
                    <a:ext cx="846162" cy="477672"/>
                  </a:xfrm>
                  <a:prstGeom prst="rect">
                    <a:avLst/>
                  </a:prstGeom>
                  <a:noFill/>
                  <a:ln cap="flat" cmpd="sng" w="26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61" name="Google Shape;261;p12"/>
                <p:cNvSpPr txBox="1"/>
                <p:nvPr/>
              </p:nvSpPr>
              <p:spPr>
                <a:xfrm>
                  <a:off x="6382603" y="2158620"/>
                  <a:ext cx="66191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var2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62" name="Google Shape;262;p12"/>
            <p:cNvCxnSpPr/>
            <p:nvPr/>
          </p:nvCxnSpPr>
          <p:spPr>
            <a:xfrm>
              <a:off x="1337481" y="4271076"/>
              <a:ext cx="7369791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" name="Google Shape;263;p12"/>
            <p:cNvSpPr txBox="1"/>
            <p:nvPr/>
          </p:nvSpPr>
          <p:spPr>
            <a:xfrm>
              <a:off x="2429302" y="4707888"/>
              <a:ext cx="15421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swap():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12"/>
            <p:cNvGrpSpPr/>
            <p:nvPr/>
          </p:nvGrpSpPr>
          <p:grpSpPr>
            <a:xfrm>
              <a:off x="4380931" y="4554097"/>
              <a:ext cx="3509750" cy="769246"/>
              <a:chOff x="4380931" y="2158620"/>
              <a:chExt cx="3509750" cy="769246"/>
            </a:xfrm>
          </p:grpSpPr>
          <p:grpSp>
            <p:nvGrpSpPr>
              <p:cNvPr id="265" name="Google Shape;265;p12"/>
              <p:cNvGrpSpPr/>
              <p:nvPr/>
            </p:nvGrpSpPr>
            <p:grpSpPr>
              <a:xfrm>
                <a:off x="4380931" y="2158620"/>
                <a:ext cx="1637732" cy="769246"/>
                <a:chOff x="4380931" y="2158620"/>
                <a:chExt cx="1637732" cy="769246"/>
              </a:xfrm>
            </p:grpSpPr>
            <p:sp>
              <p:nvSpPr>
                <p:cNvPr id="266" name="Google Shape;266;p12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 cap="flat" cmpd="sng" w="264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12"/>
                <p:cNvSpPr txBox="1"/>
                <p:nvPr/>
              </p:nvSpPr>
              <p:spPr>
                <a:xfrm>
                  <a:off x="4380931" y="2158620"/>
                  <a:ext cx="93487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ptr1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8" name="Google Shape;268;p12"/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sp>
              <p:nvSpPr>
                <p:cNvPr id="269" name="Google Shape;269;p12"/>
                <p:cNvSpPr/>
                <p:nvPr/>
              </p:nvSpPr>
              <p:spPr>
                <a:xfrm>
                  <a:off x="7044519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 cap="flat" cmpd="sng" w="264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2"/>
                <p:cNvSpPr txBox="1"/>
                <p:nvPr/>
              </p:nvSpPr>
              <p:spPr>
                <a:xfrm>
                  <a:off x="6382603" y="2158620"/>
                  <a:ext cx="80521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ptr2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71" name="Google Shape;271;p12"/>
          <p:cNvGrpSpPr/>
          <p:nvPr/>
        </p:nvGrpSpPr>
        <p:grpSpPr>
          <a:xfrm>
            <a:off x="5595582" y="3964423"/>
            <a:ext cx="1872018" cy="1120200"/>
            <a:chOff x="5595582" y="3964423"/>
            <a:chExt cx="1872018" cy="1120200"/>
          </a:xfrm>
        </p:grpSpPr>
        <p:cxnSp>
          <p:nvCxnSpPr>
            <p:cNvPr id="272" name="Google Shape;272;p12"/>
            <p:cNvCxnSpPr>
              <a:endCxn id="255" idx="2"/>
            </p:cNvCxnSpPr>
            <p:nvPr/>
          </p:nvCxnSpPr>
          <p:spPr>
            <a:xfrm rot="10800000">
              <a:off x="5595582" y="3964423"/>
              <a:ext cx="0" cy="11202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" name="Google Shape;273;p12"/>
            <p:cNvCxnSpPr/>
            <p:nvPr/>
          </p:nvCxnSpPr>
          <p:spPr>
            <a:xfrm rot="10800000">
              <a:off x="7467600" y="3964423"/>
              <a:ext cx="0" cy="1120084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2.1 Function to Swap Two Variables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80" name="Google Shape;280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81" name="Google Shape;281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82" name="Google Shape;282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587375" y="1187450"/>
            <a:ext cx="82296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Here’s the solution</a:t>
            </a:r>
            <a:endParaRPr/>
          </a:p>
        </p:txBody>
      </p:sp>
      <p:grpSp>
        <p:nvGrpSpPr>
          <p:cNvPr id="284" name="Google Shape;284;p13"/>
          <p:cNvGrpSpPr/>
          <p:nvPr/>
        </p:nvGrpSpPr>
        <p:grpSpPr>
          <a:xfrm>
            <a:off x="549881" y="1681484"/>
            <a:ext cx="8090706" cy="5016758"/>
            <a:chOff x="549881" y="1629353"/>
            <a:chExt cx="8090706" cy="5016758"/>
          </a:xfrm>
        </p:grpSpPr>
        <p:sp>
          <p:nvSpPr>
            <p:cNvPr id="285" name="Google Shape;285;p13"/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swap(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*,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int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var1, var2;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two integers: 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 %d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&amp;var1, &amp;var2);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swap(&amp;var1, &amp;var2);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"var1 =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var2 =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var1, var2);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swap(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*ptr1,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*ptr2)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temp;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temp = *ptr1; *ptr1 = *ptr2; *ptr2 = temp;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286" name="Google Shape;286;p13"/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Unit14_Swap_v3.c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13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288" name="Google Shape;288;p13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main():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p13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290" name="Google Shape;290;p13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291" name="Google Shape;291;p13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292" name="Google Shape;292;p13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72</a:t>
                    </a:r>
                    <a:endParaRPr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3" name="Google Shape;293;p13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 cap="flat" cmpd="sng" w="26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94" name="Google Shape;294;p13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var1</a:t>
                  </a: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5" name="Google Shape;295;p13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296" name="Google Shape;296;p13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297" name="Google Shape;297;p13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9</a:t>
                    </a:r>
                    <a:endParaRPr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8" name="Google Shape;298;p1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 cap="flat" cmpd="sng" w="26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99" name="Google Shape;299;p13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var2</a:t>
                  </a: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00" name="Google Shape;300;p1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301" name="Google Shape;301;p13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swap():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" name="Google Shape;302;p13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303" name="Google Shape;303;p13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304" name="Google Shape;304;p13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 cap="flat" cmpd="sng" w="264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3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ptr1</a:t>
                  </a: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6" name="Google Shape;306;p1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307" name="Google Shape;307;p13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 cap="flat" cmpd="sng" w="264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3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ptr2</a:t>
                  </a: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09" name="Google Shape;309;p13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310" name="Google Shape;310;p13"/>
            <p:cNvCxnSpPr/>
            <p:nvPr/>
          </p:nvCxnSpPr>
          <p:spPr>
            <a:xfrm rot="10800000">
              <a:off x="5614936" y="3895366"/>
              <a:ext cx="0" cy="629099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>
              <a:off x="7044324" y="3895366"/>
              <a:ext cx="0" cy="629099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2" name="Google Shape;312;p13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313" name="Google Shape;313;p13"/>
            <p:cNvCxnSpPr/>
            <p:nvPr/>
          </p:nvCxnSpPr>
          <p:spPr>
            <a:xfrm flipH="1">
              <a:off x="5315803" y="4178747"/>
              <a:ext cx="448646" cy="32118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3"/>
            <p:cNvCxnSpPr/>
            <p:nvPr/>
          </p:nvCxnSpPr>
          <p:spPr>
            <a:xfrm flipH="1">
              <a:off x="6764741" y="4178747"/>
              <a:ext cx="308755" cy="29388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5" name="Google Shape;315;p13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316" name="Google Shape;316;p13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3"/>
          <p:cNvSpPr/>
          <p:nvPr/>
        </p:nvSpPr>
        <p:spPr>
          <a:xfrm>
            <a:off x="1621548" y="4016013"/>
            <a:ext cx="1825327" cy="268082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1934639" y="2198269"/>
            <a:ext cx="1825327" cy="268082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1927764" y="5403655"/>
            <a:ext cx="2852783" cy="268082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Examples (1/4)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27" name="Google Shape;327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28" name="Google Shape;328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29" name="Google Shape;329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grpSp>
        <p:nvGrpSpPr>
          <p:cNvPr id="330" name="Google Shape;330;p14"/>
          <p:cNvGrpSpPr/>
          <p:nvPr/>
        </p:nvGrpSpPr>
        <p:grpSpPr>
          <a:xfrm>
            <a:off x="846138" y="1129884"/>
            <a:ext cx="7005637" cy="4194214"/>
            <a:chOff x="846138" y="1129884"/>
            <a:chExt cx="7005637" cy="4194214"/>
          </a:xfrm>
        </p:grpSpPr>
        <p:sp>
          <p:nvSpPr>
            <p:cNvPr id="331" name="Google Shape;331;p14"/>
            <p:cNvSpPr txBox="1"/>
            <p:nvPr/>
          </p:nvSpPr>
          <p:spPr>
            <a:xfrm>
              <a:off x="846138" y="1292225"/>
              <a:ext cx="7005637" cy="4031873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b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-2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f(a, b, 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b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a, b, 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y,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z) {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x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y;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y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x;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z = x + y + z;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"x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y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z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x, y, z);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</a:t>
              </a:r>
              <a:endParaRPr/>
            </a:p>
          </p:txBody>
        </p:sp>
        <p:sp>
          <p:nvSpPr>
            <p:cNvPr id="332" name="Google Shape;332;p14"/>
            <p:cNvSpPr txBox="1"/>
            <p:nvPr/>
          </p:nvSpPr>
          <p:spPr>
            <a:xfrm>
              <a:off x="5501263" y="1129884"/>
              <a:ext cx="218521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Unit14_Example1.c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14"/>
          <p:cNvSpPr txBox="1"/>
          <p:nvPr/>
        </p:nvSpPr>
        <p:spPr>
          <a:xfrm>
            <a:off x="4354513" y="5199841"/>
            <a:ext cx="3686175" cy="708025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1, y = 10, z =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9, b = -2, c = 5</a:t>
            </a:r>
            <a:endParaRPr/>
          </a:p>
        </p:txBody>
      </p:sp>
      <p:grpSp>
        <p:nvGrpSpPr>
          <p:cNvPr id="334" name="Google Shape;334;p14"/>
          <p:cNvGrpSpPr/>
          <p:nvPr/>
        </p:nvGrpSpPr>
        <p:grpSpPr>
          <a:xfrm>
            <a:off x="4708525" y="2008188"/>
            <a:ext cx="2879725" cy="511175"/>
            <a:chOff x="4708632" y="2007475"/>
            <a:chExt cx="2879836" cy="511975"/>
          </a:xfrm>
        </p:grpSpPr>
        <p:grpSp>
          <p:nvGrpSpPr>
            <p:cNvPr id="335" name="Google Shape;335;p14"/>
            <p:cNvGrpSpPr/>
            <p:nvPr/>
          </p:nvGrpSpPr>
          <p:grpSpPr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336" name="Google Shape;336;p14"/>
              <p:cNvSpPr txBox="1"/>
              <p:nvPr/>
            </p:nvSpPr>
            <p:spPr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4"/>
              <p:cNvSpPr txBox="1"/>
              <p:nvPr/>
            </p:nvSpPr>
            <p:spPr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339" name="Google Shape;339;p14"/>
              <p:cNvSpPr txBox="1"/>
              <p:nvPr/>
            </p:nvSpPr>
            <p:spPr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4"/>
              <p:cNvSpPr txBox="1"/>
              <p:nvPr/>
            </p:nvSpPr>
            <p:spPr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14"/>
            <p:cNvGrpSpPr/>
            <p:nvPr/>
          </p:nvGrpSpPr>
          <p:grpSpPr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342" name="Google Shape;342;p14"/>
              <p:cNvSpPr txBox="1"/>
              <p:nvPr/>
            </p:nvSpPr>
            <p:spPr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4"/>
              <p:cNvSpPr txBox="1"/>
              <p:nvPr/>
            </p:nvSpPr>
            <p:spPr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4" name="Google Shape;344;p14"/>
          <p:cNvGrpSpPr/>
          <p:nvPr/>
        </p:nvGrpSpPr>
        <p:grpSpPr>
          <a:xfrm>
            <a:off x="4703763" y="3572423"/>
            <a:ext cx="2879725" cy="511175"/>
            <a:chOff x="4703376" y="3873061"/>
            <a:chExt cx="2879836" cy="511975"/>
          </a:xfrm>
        </p:grpSpPr>
        <p:grpSp>
          <p:nvGrpSpPr>
            <p:cNvPr id="345" name="Google Shape;345;p14"/>
            <p:cNvGrpSpPr/>
            <p:nvPr/>
          </p:nvGrpSpPr>
          <p:grpSpPr>
            <a:xfrm>
              <a:off x="4703376" y="3873061"/>
              <a:ext cx="798787" cy="511975"/>
              <a:chOff x="4834756" y="1996965"/>
              <a:chExt cx="798787" cy="511975"/>
            </a:xfrm>
          </p:grpSpPr>
          <p:sp>
            <p:nvSpPr>
              <p:cNvPr id="346" name="Google Shape;346;p14"/>
              <p:cNvSpPr txBox="1"/>
              <p:nvPr/>
            </p:nvSpPr>
            <p:spPr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4"/>
              <p:cNvSpPr txBox="1"/>
              <p:nvPr/>
            </p:nvSpPr>
            <p:spPr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8" name="Google Shape;348;p14"/>
            <p:cNvGrpSpPr/>
            <p:nvPr/>
          </p:nvGrpSpPr>
          <p:grpSpPr>
            <a:xfrm>
              <a:off x="5791197" y="3873061"/>
              <a:ext cx="798787" cy="511975"/>
              <a:chOff x="6027681" y="2023240"/>
              <a:chExt cx="798787" cy="511975"/>
            </a:xfrm>
          </p:grpSpPr>
          <p:sp>
            <p:nvSpPr>
              <p:cNvPr id="349" name="Google Shape;349;p14"/>
              <p:cNvSpPr txBox="1"/>
              <p:nvPr/>
            </p:nvSpPr>
            <p:spPr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4"/>
              <p:cNvSpPr txBox="1"/>
              <p:nvPr/>
            </p:nvSpPr>
            <p:spPr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1" name="Google Shape;351;p14"/>
            <p:cNvGrpSpPr/>
            <p:nvPr/>
          </p:nvGrpSpPr>
          <p:grpSpPr>
            <a:xfrm>
              <a:off x="6784425" y="3873061"/>
              <a:ext cx="798787" cy="511975"/>
              <a:chOff x="6027681" y="2023240"/>
              <a:chExt cx="798787" cy="511975"/>
            </a:xfrm>
          </p:grpSpPr>
          <p:sp>
            <p:nvSpPr>
              <p:cNvPr id="352" name="Google Shape;352;p14"/>
              <p:cNvSpPr txBox="1"/>
              <p:nvPr/>
            </p:nvSpPr>
            <p:spPr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4"/>
              <p:cNvSpPr txBox="1"/>
              <p:nvPr/>
            </p:nvSpPr>
            <p:spPr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4" name="Google Shape;354;p14"/>
          <p:cNvGrpSpPr/>
          <p:nvPr/>
        </p:nvGrpSpPr>
        <p:grpSpPr>
          <a:xfrm>
            <a:off x="5081588" y="3745461"/>
            <a:ext cx="530225" cy="649287"/>
            <a:chOff x="5081748" y="4046483"/>
            <a:chExt cx="530773" cy="648608"/>
          </a:xfrm>
        </p:grpSpPr>
        <p:cxnSp>
          <p:nvCxnSpPr>
            <p:cNvPr id="355" name="Google Shape;355;p14"/>
            <p:cNvCxnSpPr/>
            <p:nvPr/>
          </p:nvCxnSpPr>
          <p:spPr>
            <a:xfrm rot="5400000">
              <a:off x="5087008" y="4056993"/>
              <a:ext cx="294289" cy="273269"/>
            </a:xfrm>
            <a:prstGeom prst="straightConnector1">
              <a:avLst/>
            </a:prstGeom>
            <a:noFill/>
            <a:ln cap="sq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6" name="Google Shape;356;p14"/>
            <p:cNvSpPr txBox="1"/>
            <p:nvPr/>
          </p:nvSpPr>
          <p:spPr>
            <a:xfrm>
              <a:off x="5081748" y="4356537"/>
              <a:ext cx="5307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14"/>
          <p:cNvGrpSpPr/>
          <p:nvPr/>
        </p:nvGrpSpPr>
        <p:grpSpPr>
          <a:xfrm>
            <a:off x="6191250" y="3772448"/>
            <a:ext cx="530225" cy="647700"/>
            <a:chOff x="6190589" y="4072759"/>
            <a:chExt cx="530773" cy="648608"/>
          </a:xfrm>
        </p:grpSpPr>
        <p:cxnSp>
          <p:nvCxnSpPr>
            <p:cNvPr id="358" name="Google Shape;358;p14"/>
            <p:cNvCxnSpPr/>
            <p:nvPr/>
          </p:nvCxnSpPr>
          <p:spPr>
            <a:xfrm rot="5400000">
              <a:off x="6195849" y="4083269"/>
              <a:ext cx="294289" cy="273269"/>
            </a:xfrm>
            <a:prstGeom prst="straightConnector1">
              <a:avLst/>
            </a:prstGeom>
            <a:noFill/>
            <a:ln cap="sq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9" name="Google Shape;359;p14"/>
            <p:cNvSpPr txBox="1"/>
            <p:nvPr/>
          </p:nvSpPr>
          <p:spPr>
            <a:xfrm>
              <a:off x="6190589" y="4382813"/>
              <a:ext cx="5307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14"/>
          <p:cNvGrpSpPr/>
          <p:nvPr/>
        </p:nvGrpSpPr>
        <p:grpSpPr>
          <a:xfrm>
            <a:off x="7167563" y="3761336"/>
            <a:ext cx="531812" cy="647700"/>
            <a:chOff x="7168052" y="4062248"/>
            <a:chExt cx="530773" cy="648608"/>
          </a:xfrm>
        </p:grpSpPr>
        <p:cxnSp>
          <p:nvCxnSpPr>
            <p:cNvPr id="361" name="Google Shape;361;p14"/>
            <p:cNvCxnSpPr/>
            <p:nvPr/>
          </p:nvCxnSpPr>
          <p:spPr>
            <a:xfrm rot="5400000">
              <a:off x="7173312" y="4072758"/>
              <a:ext cx="294289" cy="273269"/>
            </a:xfrm>
            <a:prstGeom prst="straightConnector1">
              <a:avLst/>
            </a:prstGeom>
            <a:noFill/>
            <a:ln cap="sq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2" name="Google Shape;362;p14"/>
            <p:cNvSpPr txBox="1"/>
            <p:nvPr/>
          </p:nvSpPr>
          <p:spPr>
            <a:xfrm>
              <a:off x="7168052" y="4372302"/>
              <a:ext cx="5307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3" name="Google Shape;363;p14"/>
          <p:cNvCxnSpPr/>
          <p:nvPr/>
        </p:nvCxnSpPr>
        <p:spPr>
          <a:xfrm rot="10800000">
            <a:off x="7890933" y="5407378"/>
            <a:ext cx="666046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4" name="Google Shape;364;p14"/>
          <p:cNvCxnSpPr/>
          <p:nvPr/>
        </p:nvCxnSpPr>
        <p:spPr>
          <a:xfrm>
            <a:off x="993422" y="2460978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993422" y="2681112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412044" y="3905957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948267" y="4137379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948267" y="4402668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948267" y="4656668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948267" y="4899379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1" name="Google Shape;371;p14"/>
          <p:cNvCxnSpPr/>
          <p:nvPr/>
        </p:nvCxnSpPr>
        <p:spPr>
          <a:xfrm>
            <a:off x="993422" y="2935112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2" name="Google Shape;372;p14"/>
          <p:cNvCxnSpPr/>
          <p:nvPr/>
        </p:nvCxnSpPr>
        <p:spPr>
          <a:xfrm rot="10800000">
            <a:off x="7890933" y="5683956"/>
            <a:ext cx="666046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Examples (2/4)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79" name="Google Shape;379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80" name="Google Shape;380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81" name="Google Shape;381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grpSp>
        <p:nvGrpSpPr>
          <p:cNvPr id="382" name="Google Shape;382;p15"/>
          <p:cNvGrpSpPr/>
          <p:nvPr/>
        </p:nvGrpSpPr>
        <p:grpSpPr>
          <a:xfrm>
            <a:off x="846138" y="1088940"/>
            <a:ext cx="7005637" cy="4486366"/>
            <a:chOff x="846138" y="1240285"/>
            <a:chExt cx="7005637" cy="4486366"/>
          </a:xfrm>
        </p:grpSpPr>
        <p:sp>
          <p:nvSpPr>
            <p:cNvPr id="383" name="Google Shape;383;p15"/>
            <p:cNvSpPr txBox="1"/>
            <p:nvPr/>
          </p:nvSpPr>
          <p:spPr>
            <a:xfrm>
              <a:off x="846138" y="1448557"/>
              <a:ext cx="7005637" cy="4278094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b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-2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f(&amp;a, &amp;b, &amp;c);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b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a, b, 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return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f(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*x,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*y,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*z)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*x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*y;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*y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*x;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*z = *x + *y + *z;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"*x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*y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*z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*x, *y, *z);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</a:t>
              </a:r>
              <a:endParaRPr/>
            </a:p>
          </p:txBody>
        </p:sp>
        <p:sp>
          <p:nvSpPr>
            <p:cNvPr id="384" name="Google Shape;384;p15"/>
            <p:cNvSpPr txBox="1"/>
            <p:nvPr/>
          </p:nvSpPr>
          <p:spPr>
            <a:xfrm>
              <a:off x="5612773" y="1240285"/>
              <a:ext cx="218521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Unit14_Example2.c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15"/>
          <p:cNvSpPr txBox="1"/>
          <p:nvPr/>
        </p:nvSpPr>
        <p:spPr>
          <a:xfrm>
            <a:off x="4032427" y="5372983"/>
            <a:ext cx="4033837" cy="708025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*x = 1, *y = 10, *z =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1, b = 10, c = 16</a:t>
            </a:r>
            <a:endParaRPr/>
          </a:p>
        </p:txBody>
      </p:sp>
      <p:grpSp>
        <p:nvGrpSpPr>
          <p:cNvPr id="386" name="Google Shape;386;p15"/>
          <p:cNvGrpSpPr/>
          <p:nvPr/>
        </p:nvGrpSpPr>
        <p:grpSpPr>
          <a:xfrm>
            <a:off x="4708525" y="2034156"/>
            <a:ext cx="2879725" cy="511175"/>
            <a:chOff x="4708632" y="2007475"/>
            <a:chExt cx="2879836" cy="511975"/>
          </a:xfrm>
        </p:grpSpPr>
        <p:grpSp>
          <p:nvGrpSpPr>
            <p:cNvPr id="387" name="Google Shape;387;p15"/>
            <p:cNvGrpSpPr/>
            <p:nvPr/>
          </p:nvGrpSpPr>
          <p:grpSpPr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388" name="Google Shape;388;p15"/>
              <p:cNvSpPr txBox="1"/>
              <p:nvPr/>
            </p:nvSpPr>
            <p:spPr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5"/>
              <p:cNvSpPr txBox="1"/>
              <p:nvPr/>
            </p:nvSpPr>
            <p:spPr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5"/>
            <p:cNvGrpSpPr/>
            <p:nvPr/>
          </p:nvGrpSpPr>
          <p:grpSpPr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391" name="Google Shape;391;p15"/>
              <p:cNvSpPr txBox="1"/>
              <p:nvPr/>
            </p:nvSpPr>
            <p:spPr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5"/>
              <p:cNvSpPr txBox="1"/>
              <p:nvPr/>
            </p:nvSpPr>
            <p:spPr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5"/>
            <p:cNvGrpSpPr/>
            <p:nvPr/>
          </p:nvGrpSpPr>
          <p:grpSpPr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394" name="Google Shape;394;p15"/>
              <p:cNvSpPr txBox="1"/>
              <p:nvPr/>
            </p:nvSpPr>
            <p:spPr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5"/>
              <p:cNvSpPr txBox="1"/>
              <p:nvPr/>
            </p:nvSpPr>
            <p:spPr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6" name="Google Shape;396;p15"/>
          <p:cNvGrpSpPr/>
          <p:nvPr/>
        </p:nvGrpSpPr>
        <p:grpSpPr>
          <a:xfrm>
            <a:off x="4703763" y="2534998"/>
            <a:ext cx="2879725" cy="1608020"/>
            <a:chOff x="4703376" y="2776876"/>
            <a:chExt cx="2879836" cy="1608160"/>
          </a:xfrm>
        </p:grpSpPr>
        <p:grpSp>
          <p:nvGrpSpPr>
            <p:cNvPr id="397" name="Google Shape;397;p15"/>
            <p:cNvGrpSpPr/>
            <p:nvPr/>
          </p:nvGrpSpPr>
          <p:grpSpPr>
            <a:xfrm>
              <a:off x="4703376" y="3873061"/>
              <a:ext cx="2879836" cy="511975"/>
              <a:chOff x="4703376" y="3873061"/>
              <a:chExt cx="2879836" cy="511975"/>
            </a:xfrm>
          </p:grpSpPr>
          <p:grpSp>
            <p:nvGrpSpPr>
              <p:cNvPr id="398" name="Google Shape;398;p15"/>
              <p:cNvGrpSpPr/>
              <p:nvPr/>
            </p:nvGrpSpPr>
            <p:grpSpPr>
              <a:xfrm>
                <a:off x="4703376" y="3873061"/>
                <a:ext cx="798543" cy="511975"/>
                <a:chOff x="4834756" y="1996965"/>
                <a:chExt cx="798543" cy="511975"/>
              </a:xfrm>
            </p:grpSpPr>
            <p:sp>
              <p:nvSpPr>
                <p:cNvPr id="399" name="Google Shape;399;p15"/>
                <p:cNvSpPr txBox="1"/>
                <p:nvPr/>
              </p:nvSpPr>
              <p:spPr>
                <a:xfrm>
                  <a:off x="4834756" y="1996965"/>
                  <a:ext cx="33633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5"/>
                <p:cNvSpPr txBox="1"/>
                <p:nvPr/>
              </p:nvSpPr>
              <p:spPr>
                <a:xfrm>
                  <a:off x="5103053" y="2170774"/>
                  <a:ext cx="530246" cy="338166"/>
                </a:xfrm>
                <a:prstGeom prst="rect">
                  <a:avLst/>
                </a:prstGeom>
                <a:solidFill>
                  <a:srgbClr val="6F7E9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1" name="Google Shape;401;p15"/>
              <p:cNvGrpSpPr/>
              <p:nvPr/>
            </p:nvGrpSpPr>
            <p:grpSpPr>
              <a:xfrm>
                <a:off x="5791197" y="3873061"/>
                <a:ext cx="798202" cy="511975"/>
                <a:chOff x="6027681" y="2023240"/>
                <a:chExt cx="798202" cy="511975"/>
              </a:xfrm>
            </p:grpSpPr>
            <p:sp>
              <p:nvSpPr>
                <p:cNvPr id="402" name="Google Shape;402;p15"/>
                <p:cNvSpPr txBox="1"/>
                <p:nvPr/>
              </p:nvSpPr>
              <p:spPr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5"/>
                <p:cNvSpPr txBox="1"/>
                <p:nvPr/>
              </p:nvSpPr>
              <p:spPr>
                <a:xfrm>
                  <a:off x="6295637" y="2197049"/>
                  <a:ext cx="530246" cy="338166"/>
                </a:xfrm>
                <a:prstGeom prst="rect">
                  <a:avLst/>
                </a:prstGeom>
                <a:solidFill>
                  <a:srgbClr val="6F7E9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4" name="Google Shape;404;p15"/>
              <p:cNvGrpSpPr/>
              <p:nvPr/>
            </p:nvGrpSpPr>
            <p:grpSpPr>
              <a:xfrm>
                <a:off x="6784425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405" name="Google Shape;405;p15"/>
                <p:cNvSpPr txBox="1"/>
                <p:nvPr/>
              </p:nvSpPr>
              <p:spPr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z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15"/>
                <p:cNvSpPr txBox="1"/>
                <p:nvPr/>
              </p:nvSpPr>
              <p:spPr>
                <a:xfrm>
                  <a:off x="6296222" y="2197049"/>
                  <a:ext cx="530246" cy="338166"/>
                </a:xfrm>
                <a:prstGeom prst="rect">
                  <a:avLst/>
                </a:prstGeom>
                <a:solidFill>
                  <a:srgbClr val="6F7E9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407" name="Google Shape;407;p15"/>
            <p:cNvCxnSpPr/>
            <p:nvPr/>
          </p:nvCxnSpPr>
          <p:spPr>
            <a:xfrm rot="10800000">
              <a:off x="5241539" y="2808230"/>
              <a:ext cx="10319" cy="1417146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408" name="Google Shape;408;p15"/>
            <p:cNvCxnSpPr/>
            <p:nvPr/>
          </p:nvCxnSpPr>
          <p:spPr>
            <a:xfrm rot="10800000">
              <a:off x="6342993" y="2776876"/>
              <a:ext cx="0" cy="1443029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409" name="Google Shape;409;p15"/>
            <p:cNvCxnSpPr/>
            <p:nvPr/>
          </p:nvCxnSpPr>
          <p:spPr>
            <a:xfrm flipH="1" rot="10800000">
              <a:off x="7320456" y="2808230"/>
              <a:ext cx="2132" cy="1411675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10" name="Google Shape;410;p15"/>
          <p:cNvGrpSpPr/>
          <p:nvPr/>
        </p:nvGrpSpPr>
        <p:grpSpPr>
          <a:xfrm>
            <a:off x="5092700" y="1866645"/>
            <a:ext cx="530225" cy="650302"/>
            <a:chOff x="5092259" y="1839738"/>
            <a:chExt cx="530773" cy="651213"/>
          </a:xfrm>
        </p:grpSpPr>
        <p:cxnSp>
          <p:nvCxnSpPr>
            <p:cNvPr id="411" name="Google Shape;411;p15"/>
            <p:cNvCxnSpPr/>
            <p:nvPr/>
          </p:nvCxnSpPr>
          <p:spPr>
            <a:xfrm rot="5400000">
              <a:off x="5097519" y="2207172"/>
              <a:ext cx="294289" cy="273269"/>
            </a:xfrm>
            <a:prstGeom prst="straightConnector1">
              <a:avLst/>
            </a:prstGeom>
            <a:noFill/>
            <a:ln cap="sq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2" name="Google Shape;412;p15"/>
            <p:cNvSpPr txBox="1"/>
            <p:nvPr/>
          </p:nvSpPr>
          <p:spPr>
            <a:xfrm>
              <a:off x="5092259" y="1839738"/>
              <a:ext cx="5307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15"/>
          <p:cNvGrpSpPr/>
          <p:nvPr/>
        </p:nvGrpSpPr>
        <p:grpSpPr>
          <a:xfrm>
            <a:off x="6200775" y="1872165"/>
            <a:ext cx="531813" cy="650263"/>
            <a:chOff x="5092259" y="1841368"/>
            <a:chExt cx="530773" cy="649583"/>
          </a:xfrm>
        </p:grpSpPr>
        <p:cxnSp>
          <p:nvCxnSpPr>
            <p:cNvPr id="414" name="Google Shape;414;p15"/>
            <p:cNvCxnSpPr/>
            <p:nvPr/>
          </p:nvCxnSpPr>
          <p:spPr>
            <a:xfrm rot="5400000">
              <a:off x="5097519" y="2207172"/>
              <a:ext cx="294289" cy="273269"/>
            </a:xfrm>
            <a:prstGeom prst="straightConnector1">
              <a:avLst/>
            </a:prstGeom>
            <a:noFill/>
            <a:ln cap="sq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5" name="Google Shape;415;p15"/>
            <p:cNvSpPr txBox="1"/>
            <p:nvPr/>
          </p:nvSpPr>
          <p:spPr>
            <a:xfrm>
              <a:off x="5092259" y="1841368"/>
              <a:ext cx="5307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15"/>
          <p:cNvGrpSpPr/>
          <p:nvPr/>
        </p:nvGrpSpPr>
        <p:grpSpPr>
          <a:xfrm>
            <a:off x="7199313" y="1872342"/>
            <a:ext cx="531812" cy="638973"/>
            <a:chOff x="5092259" y="1852647"/>
            <a:chExt cx="530773" cy="638304"/>
          </a:xfrm>
        </p:grpSpPr>
        <p:cxnSp>
          <p:nvCxnSpPr>
            <p:cNvPr id="417" name="Google Shape;417;p15"/>
            <p:cNvCxnSpPr/>
            <p:nvPr/>
          </p:nvCxnSpPr>
          <p:spPr>
            <a:xfrm rot="5400000">
              <a:off x="5097519" y="2207172"/>
              <a:ext cx="294289" cy="273269"/>
            </a:xfrm>
            <a:prstGeom prst="straightConnector1">
              <a:avLst/>
            </a:prstGeom>
            <a:noFill/>
            <a:ln cap="sq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8" name="Google Shape;418;p15"/>
            <p:cNvSpPr txBox="1"/>
            <p:nvPr/>
          </p:nvSpPr>
          <p:spPr>
            <a:xfrm>
              <a:off x="5092259" y="1852647"/>
              <a:ext cx="5307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15"/>
          <p:cNvSpPr txBox="1"/>
          <p:nvPr/>
        </p:nvSpPr>
        <p:spPr>
          <a:xfrm>
            <a:off x="5602288" y="4376382"/>
            <a:ext cx="3292475" cy="406400"/>
          </a:xfrm>
          <a:prstGeom prst="rect">
            <a:avLst/>
          </a:prstGeom>
          <a:solidFill>
            <a:srgbClr val="CCFF99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*x is a, *y is b, and *z is c!</a:t>
            </a:r>
            <a:endParaRPr/>
          </a:p>
        </p:txBody>
      </p:sp>
      <p:grpSp>
        <p:nvGrpSpPr>
          <p:cNvPr id="420" name="Google Shape;420;p15"/>
          <p:cNvGrpSpPr/>
          <p:nvPr/>
        </p:nvGrpSpPr>
        <p:grpSpPr>
          <a:xfrm>
            <a:off x="2217738" y="1529994"/>
            <a:ext cx="1908175" cy="304800"/>
            <a:chOff x="2217684" y="1770994"/>
            <a:chExt cx="1907628" cy="304800"/>
          </a:xfrm>
        </p:grpSpPr>
        <p:sp>
          <p:nvSpPr>
            <p:cNvPr id="421" name="Google Shape;421;p15"/>
            <p:cNvSpPr/>
            <p:nvPr/>
          </p:nvSpPr>
          <p:spPr>
            <a:xfrm>
              <a:off x="2217684" y="1770994"/>
              <a:ext cx="199696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063767" y="1770994"/>
              <a:ext cx="199696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925616" y="1770994"/>
              <a:ext cx="199696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15"/>
          <p:cNvGrpSpPr/>
          <p:nvPr/>
        </p:nvGrpSpPr>
        <p:grpSpPr>
          <a:xfrm>
            <a:off x="1655763" y="2512657"/>
            <a:ext cx="1250950" cy="304800"/>
            <a:chOff x="1655379" y="2753711"/>
            <a:chExt cx="1250730" cy="304800"/>
          </a:xfrm>
        </p:grpSpPr>
        <p:sp>
          <p:nvSpPr>
            <p:cNvPr id="425" name="Google Shape;425;p15"/>
            <p:cNvSpPr/>
            <p:nvPr/>
          </p:nvSpPr>
          <p:spPr>
            <a:xfrm>
              <a:off x="1655379" y="2753711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144110" y="2753711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38096" y="2753711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5"/>
          <p:cNvGrpSpPr/>
          <p:nvPr/>
        </p:nvGrpSpPr>
        <p:grpSpPr>
          <a:xfrm>
            <a:off x="2249488" y="3736619"/>
            <a:ext cx="2254250" cy="304800"/>
            <a:chOff x="2249213" y="3978166"/>
            <a:chExt cx="2254468" cy="304800"/>
          </a:xfrm>
        </p:grpSpPr>
        <p:sp>
          <p:nvSpPr>
            <p:cNvPr id="429" name="Google Shape;429;p15"/>
            <p:cNvSpPr/>
            <p:nvPr/>
          </p:nvSpPr>
          <p:spPr>
            <a:xfrm>
              <a:off x="2249213" y="3978166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3247696" y="3978166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4235668" y="3978166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2" name="Google Shape;432;p15"/>
          <p:cNvCxnSpPr/>
          <p:nvPr/>
        </p:nvCxnSpPr>
        <p:spPr>
          <a:xfrm>
            <a:off x="982133" y="2433810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3" name="Google Shape;433;p15"/>
          <p:cNvCxnSpPr/>
          <p:nvPr/>
        </p:nvCxnSpPr>
        <p:spPr>
          <a:xfrm>
            <a:off x="982133" y="2687810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4" name="Google Shape;434;p15"/>
          <p:cNvCxnSpPr/>
          <p:nvPr/>
        </p:nvCxnSpPr>
        <p:spPr>
          <a:xfrm>
            <a:off x="479778" y="3923943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5" name="Google Shape;435;p15"/>
          <p:cNvCxnSpPr/>
          <p:nvPr/>
        </p:nvCxnSpPr>
        <p:spPr>
          <a:xfrm>
            <a:off x="970845" y="4369855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6" name="Google Shape;436;p15"/>
          <p:cNvCxnSpPr/>
          <p:nvPr/>
        </p:nvCxnSpPr>
        <p:spPr>
          <a:xfrm>
            <a:off x="970845" y="4612566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7" name="Google Shape;437;p15"/>
          <p:cNvCxnSpPr/>
          <p:nvPr/>
        </p:nvCxnSpPr>
        <p:spPr>
          <a:xfrm>
            <a:off x="970845" y="4855278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8" name="Google Shape;438;p15"/>
          <p:cNvCxnSpPr/>
          <p:nvPr/>
        </p:nvCxnSpPr>
        <p:spPr>
          <a:xfrm>
            <a:off x="970845" y="5109278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9" name="Google Shape;439;p15"/>
          <p:cNvCxnSpPr/>
          <p:nvPr/>
        </p:nvCxnSpPr>
        <p:spPr>
          <a:xfrm rot="10800000">
            <a:off x="7913510" y="5572121"/>
            <a:ext cx="666046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0" name="Google Shape;440;p15"/>
          <p:cNvCxnSpPr/>
          <p:nvPr/>
        </p:nvCxnSpPr>
        <p:spPr>
          <a:xfrm>
            <a:off x="982133" y="2964388"/>
            <a:ext cx="372534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1" name="Google Shape;441;p15"/>
          <p:cNvCxnSpPr/>
          <p:nvPr/>
        </p:nvCxnSpPr>
        <p:spPr>
          <a:xfrm rot="10800000">
            <a:off x="7913510" y="5859988"/>
            <a:ext cx="666046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Examples (3/4)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48" name="Google Shape;448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49" name="Google Shape;449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50" name="Google Shape;450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grpSp>
        <p:nvGrpSpPr>
          <p:cNvPr id="451" name="Google Shape;451;p16"/>
          <p:cNvGrpSpPr/>
          <p:nvPr/>
        </p:nvGrpSpPr>
        <p:grpSpPr>
          <a:xfrm>
            <a:off x="834987" y="1136360"/>
            <a:ext cx="7005637" cy="4475214"/>
            <a:chOff x="834987" y="1386353"/>
            <a:chExt cx="7005637" cy="4475214"/>
          </a:xfrm>
        </p:grpSpPr>
        <p:sp>
          <p:nvSpPr>
            <p:cNvPr id="452" name="Google Shape;452;p16"/>
            <p:cNvSpPr txBox="1"/>
            <p:nvPr/>
          </p:nvSpPr>
          <p:spPr>
            <a:xfrm>
              <a:off x="834987" y="1561171"/>
              <a:ext cx="7005637" cy="4300396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b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-2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f(&amp;a, &amp;b, &amp;c);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b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a, b, 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*x,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*y,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*z)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*x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*y;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*y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*x;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*z = *x + *y + *z;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"x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y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z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x, y, z);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</a:t>
              </a:r>
              <a:endParaRPr/>
            </a:p>
          </p:txBody>
        </p:sp>
        <p:sp>
          <p:nvSpPr>
            <p:cNvPr id="453" name="Google Shape;453;p16"/>
            <p:cNvSpPr txBox="1"/>
            <p:nvPr/>
          </p:nvSpPr>
          <p:spPr>
            <a:xfrm>
              <a:off x="5601622" y="1386353"/>
              <a:ext cx="218521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Unit14_Example3.c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16"/>
          <p:cNvSpPr txBox="1"/>
          <p:nvPr/>
        </p:nvSpPr>
        <p:spPr>
          <a:xfrm>
            <a:off x="5195888" y="3191707"/>
            <a:ext cx="3292475" cy="1631216"/>
          </a:xfrm>
          <a:prstGeom prst="rect">
            <a:avLst/>
          </a:prstGeom>
          <a:solidFill>
            <a:srgbClr val="CCFF99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warnings, because x, y, z are NOT integer variables!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addresses (or pointers).</a:t>
            </a:r>
            <a:endParaRPr/>
          </a:p>
        </p:txBody>
      </p:sp>
      <p:grpSp>
        <p:nvGrpSpPr>
          <p:cNvPr id="455" name="Google Shape;455;p16"/>
          <p:cNvGrpSpPr/>
          <p:nvPr/>
        </p:nvGrpSpPr>
        <p:grpSpPr>
          <a:xfrm>
            <a:off x="2873375" y="5015215"/>
            <a:ext cx="2254250" cy="304800"/>
            <a:chOff x="2249213" y="3978166"/>
            <a:chExt cx="2254468" cy="304800"/>
          </a:xfrm>
        </p:grpSpPr>
        <p:sp>
          <p:nvSpPr>
            <p:cNvPr id="456" name="Google Shape;456;p16"/>
            <p:cNvSpPr/>
            <p:nvPr/>
          </p:nvSpPr>
          <p:spPr>
            <a:xfrm>
              <a:off x="2249213" y="3978166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247696" y="3978166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4235668" y="3978166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Examples (4/4)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65" name="Google Shape;465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66" name="Google Shape;466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67" name="Google Shape;467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grpSp>
        <p:nvGrpSpPr>
          <p:cNvPr id="468" name="Google Shape;468;p17"/>
          <p:cNvGrpSpPr/>
          <p:nvPr/>
        </p:nvGrpSpPr>
        <p:grpSpPr>
          <a:xfrm>
            <a:off x="846138" y="1144987"/>
            <a:ext cx="7005637" cy="4508681"/>
            <a:chOff x="846138" y="1285978"/>
            <a:chExt cx="7005637" cy="4508681"/>
          </a:xfrm>
        </p:grpSpPr>
        <p:sp>
          <p:nvSpPr>
            <p:cNvPr id="469" name="Google Shape;469;p17"/>
            <p:cNvSpPr txBox="1"/>
            <p:nvPr/>
          </p:nvSpPr>
          <p:spPr>
            <a:xfrm>
              <a:off x="846138" y="1516565"/>
              <a:ext cx="7005637" cy="4278094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b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-2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f(&amp;a, &amp;b, &amp;c);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b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a, b, 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*x,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*y,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*z)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*x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*y;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*y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*x;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*z = *x + *y + *z;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"x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%p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y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%p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z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%p\n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x, y, z);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</a:t>
              </a:r>
              <a:endParaRPr/>
            </a:p>
          </p:txBody>
        </p:sp>
        <p:sp>
          <p:nvSpPr>
            <p:cNvPr id="470" name="Google Shape;470;p17"/>
            <p:cNvSpPr txBox="1"/>
            <p:nvPr/>
          </p:nvSpPr>
          <p:spPr>
            <a:xfrm>
              <a:off x="5612773" y="1285978"/>
              <a:ext cx="218521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Unit14_Example4.c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17"/>
          <p:cNvSpPr txBox="1"/>
          <p:nvPr/>
        </p:nvSpPr>
        <p:spPr>
          <a:xfrm>
            <a:off x="3253141" y="4415443"/>
            <a:ext cx="2032542" cy="338554"/>
          </a:xfrm>
          <a:prstGeom prst="rect">
            <a:avLst/>
          </a:prstGeom>
          <a:solidFill>
            <a:srgbClr val="CCFF99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%p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pointers.</a:t>
            </a:r>
            <a:endParaRPr/>
          </a:p>
        </p:txBody>
      </p:sp>
      <p:grpSp>
        <p:nvGrpSpPr>
          <p:cNvPr id="472" name="Google Shape;472;p17"/>
          <p:cNvGrpSpPr/>
          <p:nvPr/>
        </p:nvGrpSpPr>
        <p:grpSpPr>
          <a:xfrm>
            <a:off x="2862224" y="5056484"/>
            <a:ext cx="2243099" cy="304800"/>
            <a:chOff x="2249213" y="3978166"/>
            <a:chExt cx="2243316" cy="304800"/>
          </a:xfrm>
        </p:grpSpPr>
        <p:sp>
          <p:nvSpPr>
            <p:cNvPr id="473" name="Google Shape;473;p17"/>
            <p:cNvSpPr/>
            <p:nvPr/>
          </p:nvSpPr>
          <p:spPr>
            <a:xfrm>
              <a:off x="2249213" y="3978166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3247696" y="3978166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24516" y="3978166"/>
              <a:ext cx="268013" cy="304800"/>
            </a:xfrm>
            <a:prstGeom prst="ellipse">
              <a:avLst/>
            </a:prstGeom>
            <a:noFill/>
            <a:ln cap="sq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17"/>
          <p:cNvSpPr txBox="1"/>
          <p:nvPr/>
        </p:nvSpPr>
        <p:spPr>
          <a:xfrm>
            <a:off x="3614738" y="5440194"/>
            <a:ext cx="5253037" cy="585788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ffbff78c, y = ffbff788, z = ffbff784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1, b = 10, c = 16</a:t>
            </a:r>
            <a:endParaRPr/>
          </a:p>
        </p:txBody>
      </p:sp>
      <p:grpSp>
        <p:nvGrpSpPr>
          <p:cNvPr id="477" name="Google Shape;477;p17"/>
          <p:cNvGrpSpPr/>
          <p:nvPr/>
        </p:nvGrpSpPr>
        <p:grpSpPr>
          <a:xfrm>
            <a:off x="5085056" y="4163376"/>
            <a:ext cx="3702109" cy="1349158"/>
            <a:chOff x="4950674" y="3022555"/>
            <a:chExt cx="3702313" cy="1349188"/>
          </a:xfrm>
        </p:grpSpPr>
        <p:cxnSp>
          <p:nvCxnSpPr>
            <p:cNvPr id="478" name="Google Shape;478;p17"/>
            <p:cNvCxnSpPr>
              <a:stCxn id="479" idx="2"/>
            </p:cNvCxnSpPr>
            <p:nvPr/>
          </p:nvCxnSpPr>
          <p:spPr>
            <a:xfrm flipH="1">
              <a:off x="4950674" y="3607343"/>
              <a:ext cx="2048100" cy="753300"/>
            </a:xfrm>
            <a:prstGeom prst="straightConnector1">
              <a:avLst/>
            </a:prstGeom>
            <a:noFill/>
            <a:ln cap="sq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0" name="Google Shape;480;p17"/>
            <p:cNvCxnSpPr>
              <a:stCxn id="479" idx="2"/>
            </p:cNvCxnSpPr>
            <p:nvPr/>
          </p:nvCxnSpPr>
          <p:spPr>
            <a:xfrm flipH="1">
              <a:off x="6244274" y="3607343"/>
              <a:ext cx="754500" cy="764400"/>
            </a:xfrm>
            <a:prstGeom prst="straightConnector1">
              <a:avLst/>
            </a:prstGeom>
            <a:noFill/>
            <a:ln cap="sq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1" name="Google Shape;481;p17"/>
            <p:cNvCxnSpPr>
              <a:stCxn id="479" idx="2"/>
            </p:cNvCxnSpPr>
            <p:nvPr/>
          </p:nvCxnSpPr>
          <p:spPr>
            <a:xfrm>
              <a:off x="6998774" y="3607343"/>
              <a:ext cx="929400" cy="753300"/>
            </a:xfrm>
            <a:prstGeom prst="straightConnector1">
              <a:avLst/>
            </a:prstGeom>
            <a:noFill/>
            <a:ln cap="sq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9" name="Google Shape;479;p17"/>
            <p:cNvSpPr txBox="1"/>
            <p:nvPr/>
          </p:nvSpPr>
          <p:spPr>
            <a:xfrm>
              <a:off x="5344561" y="3022555"/>
              <a:ext cx="3308426" cy="584788"/>
            </a:xfrm>
            <a:prstGeom prst="rect">
              <a:avLst/>
            </a:prstGeom>
            <a:solidFill>
              <a:srgbClr val="CCFF99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Addresses of variables a, b and c. (Values change from run to run.)</a:t>
              </a: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Design Issues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88" name="Google Shape;488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89" name="Google Shape;489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90" name="Google Shape;490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491" name="Google Shape;491;p18"/>
          <p:cNvSpPr txBox="1"/>
          <p:nvPr>
            <p:ph idx="1" type="body"/>
          </p:nvPr>
        </p:nvSpPr>
        <p:spPr>
          <a:xfrm>
            <a:off x="587375" y="1328644"/>
            <a:ext cx="8229600" cy="520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We will discuss some design issues relating to the use of pointer parameters.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/>
              <a:t>When should pointer parameters be avoided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/>
              <a:t>Situations when the use of pointer parameters may violate cohesion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9"/>
          <p:cNvSpPr txBox="1"/>
          <p:nvPr>
            <p:ph type="title"/>
          </p:nvPr>
        </p:nvSpPr>
        <p:spPr>
          <a:xfrm>
            <a:off x="533400" y="3810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3.1 When Not to Use Pointer Parameters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98" name="Google Shape;498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99" name="Google Shape;499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00" name="Google Shape;500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501" name="Google Shape;501;p19"/>
          <p:cNvSpPr txBox="1"/>
          <p:nvPr>
            <p:ph idx="1" type="body"/>
          </p:nvPr>
        </p:nvSpPr>
        <p:spPr>
          <a:xfrm>
            <a:off x="587375" y="1055689"/>
            <a:ext cx="8229600" cy="573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Both programs are correct, but which is preferred? Why?</a:t>
            </a:r>
            <a:endParaRPr/>
          </a:p>
          <a:p>
            <a:pPr indent="-1952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02" name="Google Shape;502;p19"/>
          <p:cNvSpPr txBox="1"/>
          <p:nvPr/>
        </p:nvSpPr>
        <p:spPr>
          <a:xfrm>
            <a:off x="940225" y="1702819"/>
            <a:ext cx="4766308" cy="2339102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num1 =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num2 =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print_values(num1, num2);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print_values(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n1,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n2)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"Values: 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%d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n1, n2);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3" name="Google Shape;503;p19"/>
          <p:cNvSpPr txBox="1"/>
          <p:nvPr/>
        </p:nvSpPr>
        <p:spPr>
          <a:xfrm>
            <a:off x="319489" y="1762699"/>
            <a:ext cx="738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356123" y="5012674"/>
            <a:ext cx="664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940225" y="4212455"/>
            <a:ext cx="4766307" cy="2339102"/>
          </a:xfrm>
          <a:prstGeom prst="rect">
            <a:avLst/>
          </a:prstGeom>
          <a:solidFill>
            <a:srgbClr val="CC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num1 =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num2 =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print_values(&amp;num1, &amp;num2);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print_values(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*n1,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*n2)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"Values: 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%d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*n1, *n2);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6" name="Google Shape;506;p19"/>
          <p:cNvSpPr/>
          <p:nvPr/>
        </p:nvSpPr>
        <p:spPr>
          <a:xfrm>
            <a:off x="892365" y="1628800"/>
            <a:ext cx="4849765" cy="2475275"/>
          </a:xfrm>
          <a:prstGeom prst="rect">
            <a:avLst/>
          </a:prstGeom>
          <a:noFill/>
          <a:ln cap="sq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ick_small.jpg" id="507" name="Google Shape;5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3368" y="2016316"/>
            <a:ext cx="723135" cy="5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9"/>
          <p:cNvSpPr txBox="1"/>
          <p:nvPr/>
        </p:nvSpPr>
        <p:spPr>
          <a:xfrm>
            <a:off x="3782157" y="1578033"/>
            <a:ext cx="2005677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Unit14_Print_v1.c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3782157" y="6246759"/>
            <a:ext cx="2005677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Unit14_Print_v2.c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5883368" y="2866437"/>
            <a:ext cx="3069563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does not allow calls like print_values(3, 4), print_values(a+b, c*d), etc., whereas (A) does.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pointer parameters only if absolutely necessary.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" y="3781012"/>
            <a:ext cx="91439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14: Functions with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Pointer Parameters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Pointer Parameters vs Cohesion (1/6)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17" name="Google Shape;517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18" name="Google Shape;518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19" name="Google Shape;519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520" name="Google Shape;520;p20"/>
          <p:cNvSpPr txBox="1"/>
          <p:nvPr>
            <p:ph idx="1" type="body"/>
          </p:nvPr>
        </p:nvSpPr>
        <p:spPr>
          <a:xfrm>
            <a:off x="587375" y="1205815"/>
            <a:ext cx="8229600" cy="482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Task: find the maximum value and average of an array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2 versions are shown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Version 1: </a:t>
            </a:r>
            <a:r>
              <a:rPr lang="en-US">
                <a:solidFill>
                  <a:srgbClr val="0000FF"/>
                </a:solidFill>
              </a:rPr>
              <a:t>Unit14_Max_and_Average_v1.c</a:t>
            </a:r>
            <a:r>
              <a:rPr lang="en-US"/>
              <a:t> uses 2 functions to separately compute the maximum and average.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Version 2: </a:t>
            </a:r>
            <a:r>
              <a:rPr lang="en-US">
                <a:solidFill>
                  <a:srgbClr val="0000FF"/>
                </a:solidFill>
              </a:rPr>
              <a:t>Unit14_Max_and_average_v2.c</a:t>
            </a:r>
            <a:r>
              <a:rPr lang="en-US"/>
              <a:t> uses a single function, with pointer parameters, to return both maximum and average.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Pointer Parameters vs Cohesion (2/6)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27" name="Google Shape;527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28" name="Google Shape;528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29" name="Google Shape;529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530" name="Google Shape;530;p21"/>
          <p:cNvSpPr txBox="1"/>
          <p:nvPr/>
        </p:nvSpPr>
        <p:spPr>
          <a:xfrm>
            <a:off x="491319" y="1378424"/>
            <a:ext cx="8215953" cy="347787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CC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findMaximum(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findAverage(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numbers[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{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max = findMaximum(numbers,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ave = findAverage(numbers,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"max =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%.2f\n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max, ave);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21"/>
          <p:cNvSpPr txBox="1"/>
          <p:nvPr/>
        </p:nvSpPr>
        <p:spPr>
          <a:xfrm>
            <a:off x="5133285" y="1193758"/>
            <a:ext cx="3463449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Unit14_Max_and_Average_v1.c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Pointer Parameters vs Cohesion (3/6)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38" name="Google Shape;538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39" name="Google Shape;539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40" name="Google Shape;540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541" name="Google Shape;541;p22"/>
          <p:cNvSpPr txBox="1"/>
          <p:nvPr/>
        </p:nvSpPr>
        <p:spPr>
          <a:xfrm>
            <a:off x="491319" y="1193758"/>
            <a:ext cx="8215953" cy="55092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maximum value in arr</a:t>
            </a:r>
            <a:endParaRPr b="1" sz="1800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Precond: size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findMaximum(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i, max = arr[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(arr[i] &gt; max)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max = arr[i];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average value in arr</a:t>
            </a:r>
            <a:endParaRPr b="1" sz="1800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Precond: size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findAverage(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sum += arr[i];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sum/size;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22"/>
          <p:cNvSpPr txBox="1"/>
          <p:nvPr/>
        </p:nvSpPr>
        <p:spPr>
          <a:xfrm>
            <a:off x="5133285" y="1016337"/>
            <a:ext cx="3463449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Unit14_Max_and_Average_v1.c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Pointer Parameters vs Cohesion (4/6)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49" name="Google Shape;549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50" name="Google Shape;550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51" name="Google Shape;551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552" name="Google Shape;552;p23"/>
          <p:cNvSpPr txBox="1"/>
          <p:nvPr/>
        </p:nvSpPr>
        <p:spPr>
          <a:xfrm>
            <a:off x="491319" y="1378424"/>
            <a:ext cx="8215953" cy="3477875"/>
          </a:xfrm>
          <a:prstGeom prst="rect">
            <a:avLst/>
          </a:prstGeom>
          <a:solidFill>
            <a:srgbClr val="E4E8EB"/>
          </a:solidFill>
          <a:ln cap="flat" cmpd="sng" w="952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CC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findMaxAndAverage(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numbers[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{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ave;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findMaxAndAverage(numbers,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&amp;max, &amp;ave);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"max =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%.2f\n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max, ave);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23"/>
          <p:cNvSpPr txBox="1"/>
          <p:nvPr/>
        </p:nvSpPr>
        <p:spPr>
          <a:xfrm>
            <a:off x="5133285" y="1193758"/>
            <a:ext cx="3463449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Unit14_Max_and_Average_v2.c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Pointer Parameters vs Cohesion (5/6)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60" name="Google Shape;560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61" name="Google Shape;561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62" name="Google Shape;562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563" name="Google Shape;563;p24"/>
          <p:cNvSpPr txBox="1"/>
          <p:nvPr/>
        </p:nvSpPr>
        <p:spPr>
          <a:xfrm>
            <a:off x="491319" y="1193758"/>
            <a:ext cx="8215953" cy="4801314"/>
          </a:xfrm>
          <a:prstGeom prst="rect">
            <a:avLst/>
          </a:prstGeom>
          <a:solidFill>
            <a:srgbClr val="E4E8EB"/>
          </a:solidFill>
          <a:ln cap="flat" cmpd="sng" w="952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maximum value and average value in arr</a:t>
            </a:r>
            <a:endParaRPr b="1" sz="1800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Precond: size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findMaxAndAverage(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*max_ptr,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*ave_ptr)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 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*max_ptr = arr[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(arr[i] &gt; *max_ptr)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*max_ptr = arr[i];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sum += arr[i];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*ave_ptr = sum/size;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24"/>
          <p:cNvSpPr txBox="1"/>
          <p:nvPr/>
        </p:nvSpPr>
        <p:spPr>
          <a:xfrm>
            <a:off x="4992608" y="5810406"/>
            <a:ext cx="3463449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Unit14_Max_and_Average_v2.c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Pointer Parameters vs Cohesion (6/6)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71" name="Google Shape;571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72" name="Google Shape;572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73" name="Google Shape;573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574" name="Google Shape;574;p25"/>
          <p:cNvSpPr txBox="1"/>
          <p:nvPr>
            <p:ph idx="1" type="body"/>
          </p:nvPr>
        </p:nvSpPr>
        <p:spPr>
          <a:xfrm>
            <a:off x="587375" y="1205815"/>
            <a:ext cx="8229600" cy="47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Which version is better?</a:t>
            </a:r>
            <a:endParaRPr/>
          </a:p>
        </p:txBody>
      </p:sp>
      <p:graphicFrame>
        <p:nvGraphicFramePr>
          <p:cNvPr id="575" name="Google Shape;575;p25"/>
          <p:cNvGraphicFramePr/>
          <p:nvPr/>
        </p:nvGraphicFramePr>
        <p:xfrm>
          <a:off x="1507067" y="16679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{4406CE0B-960A-49B0-B79F-52632005B142}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Version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CB9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Version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CB9B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Uses separate functions 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findMaximum() </a:t>
                      </a:r>
                      <a:r>
                        <a:rPr lang="en-US" sz="1800"/>
                        <a:t>and 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findAverage() 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Uses one function 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findMaxAndAverage()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pointer parameter</a:t>
                      </a:r>
                      <a:r>
                        <a:rPr lang="en-US" sz="1800"/>
                        <a:t> in functions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Uses pointer parameters in function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Functions</a:t>
                      </a:r>
                      <a:r>
                        <a:rPr lang="en-US" sz="1800"/>
                        <a:t> are cohesive </a:t>
                      </a:r>
                      <a:r>
                        <a:rPr lang="en-US" sz="1600"/>
                        <a:t>(refer to Week 3 Exercise 4: Cohesion) </a:t>
                      </a:r>
                      <a:r>
                        <a:rPr lang="en-US" sz="1800"/>
                        <a:t>because each function does one task. Allows code reusability.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More</a:t>
                      </a:r>
                      <a:r>
                        <a:rPr lang="en-US" sz="1800"/>
                        <a:t> efficient because overall one loop is used to compute the results, instead of two separate loops in version 1.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</a:tr>
            </a:tbl>
          </a:graphicData>
        </a:graphic>
      </p:graphicFrame>
      <p:sp>
        <p:nvSpPr>
          <p:cNvPr id="576" name="Google Shape;576;p25"/>
          <p:cNvSpPr txBox="1"/>
          <p:nvPr/>
        </p:nvSpPr>
        <p:spPr>
          <a:xfrm>
            <a:off x="587375" y="5159749"/>
            <a:ext cx="8229600" cy="902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Trade-off between cohesion and efficiency. </a:t>
            </a:r>
            <a:endParaRPr/>
          </a:p>
          <a:p>
            <a:pPr indent="-347663" lvl="1" marL="621983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this point, we shall value cohesion more.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 Lab #3 Exercise #2: Subsequence (1/3)</a:t>
            </a:r>
            <a:endParaRPr/>
          </a:p>
        </p:txBody>
      </p:sp>
      <p:sp>
        <p:nvSpPr>
          <p:cNvPr id="583" name="Google Shape;583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84" name="Google Shape;584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85" name="Google Shape;585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586" name="Google Shape;586;p26"/>
          <p:cNvSpPr txBox="1"/>
          <p:nvPr>
            <p:ph idx="1" type="body"/>
          </p:nvPr>
        </p:nvSpPr>
        <p:spPr>
          <a:xfrm>
            <a:off x="587375" y="1205815"/>
            <a:ext cx="8229600" cy="50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In this exercise, you are required to compute 3 values of the solution subsequence:</a:t>
            </a:r>
            <a:endParaRPr/>
          </a:p>
          <a:p>
            <a:pPr indent="-347663" lvl="1" marL="855663" rtl="0" algn="l">
              <a:spcBef>
                <a:spcPts val="3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Sum</a:t>
            </a:r>
            <a:endParaRPr/>
          </a:p>
          <a:p>
            <a:pPr indent="-347663" lvl="1" marL="855663" rtl="0" algn="l">
              <a:spcBef>
                <a:spcPts val="3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Interval</a:t>
            </a:r>
            <a:endParaRPr/>
          </a:p>
          <a:p>
            <a:pPr indent="-347663" lvl="1" marL="855663" rtl="0" algn="l">
              <a:spcBef>
                <a:spcPts val="3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Start position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As the topic on pointer parameters hasn’t been covered then, you are told to use a 3-element array </a:t>
            </a:r>
            <a:r>
              <a:rPr lang="en-US">
                <a:solidFill>
                  <a:srgbClr val="0000FF"/>
                </a:solidFill>
              </a:rPr>
              <a:t>ans</a:t>
            </a:r>
            <a:r>
              <a:rPr lang="en-US"/>
              <a:t> to hold these 3 values.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This is only possible because the 3 values happen to be of the same type, i.e. int.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As arrays are actually pointers, the function </a:t>
            </a:r>
            <a:r>
              <a:rPr lang="en-US">
                <a:solidFill>
                  <a:srgbClr val="0000FF"/>
                </a:solidFill>
              </a:rPr>
              <a:t>sum_subsequence() </a:t>
            </a:r>
            <a:r>
              <a:rPr lang="en-US"/>
              <a:t>is able to put the 3 answers into the array </a:t>
            </a:r>
            <a:r>
              <a:rPr lang="en-US">
                <a:solidFill>
                  <a:srgbClr val="0000FF"/>
                </a:solidFill>
              </a:rPr>
              <a:t>ans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 Lab #3 Exercise #2: Subsequence (2/3)</a:t>
            </a:r>
            <a:endParaRPr/>
          </a:p>
        </p:txBody>
      </p:sp>
      <p:sp>
        <p:nvSpPr>
          <p:cNvPr id="593" name="Google Shape;593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94" name="Google Shape;594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95" name="Google Shape;595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596" name="Google Shape;596;p27"/>
          <p:cNvSpPr txBox="1"/>
          <p:nvPr>
            <p:ph idx="1" type="body"/>
          </p:nvPr>
        </p:nvSpPr>
        <p:spPr>
          <a:xfrm>
            <a:off x="587375" y="1205816"/>
            <a:ext cx="8229600" cy="470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We modify the function to return the 3 values through 3 pointers.</a:t>
            </a:r>
            <a:endParaRPr/>
          </a:p>
        </p:txBody>
      </p:sp>
      <p:sp>
        <p:nvSpPr>
          <p:cNvPr id="597" name="Google Shape;597;p27"/>
          <p:cNvSpPr txBox="1"/>
          <p:nvPr/>
        </p:nvSpPr>
        <p:spPr>
          <a:xfrm>
            <a:off x="369276" y="1812178"/>
            <a:ext cx="8452339" cy="473975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CC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scan_list(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sum_subsequence(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list[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answers[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    </a:t>
            </a:r>
            <a:r>
              <a:rPr b="1" lang="en-US" sz="1800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// stores the required answers</a:t>
            </a:r>
            <a:endParaRPr b="1" sz="1800">
              <a:solidFill>
                <a:srgbClr val="5A34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size = scan_list(list);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sum_subsequence(list, size, answers);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"Max sum ..."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answers[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answers[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answers[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sub_subsequence(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ans[])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27"/>
          <p:cNvSpPr txBox="1"/>
          <p:nvPr/>
        </p:nvSpPr>
        <p:spPr>
          <a:xfrm>
            <a:off x="7025780" y="1628530"/>
            <a:ext cx="1467068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 program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 Lab #3 Exercise #2: Subsequence (3/3)</a:t>
            </a:r>
            <a:endParaRPr/>
          </a:p>
        </p:txBody>
      </p:sp>
      <p:sp>
        <p:nvSpPr>
          <p:cNvPr id="605" name="Google Shape;605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06" name="Google Shape;606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07" name="Google Shape;607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608" name="Google Shape;608;p28"/>
          <p:cNvSpPr txBox="1"/>
          <p:nvPr>
            <p:ph idx="1" type="body"/>
          </p:nvPr>
        </p:nvSpPr>
        <p:spPr>
          <a:xfrm>
            <a:off x="587375" y="1205816"/>
            <a:ext cx="8229600" cy="470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We modify the function to return the 3 values through 3 pointers.</a:t>
            </a:r>
            <a:endParaRPr/>
          </a:p>
        </p:txBody>
      </p:sp>
      <p:sp>
        <p:nvSpPr>
          <p:cNvPr id="609" name="Google Shape;609;p28"/>
          <p:cNvSpPr txBox="1"/>
          <p:nvPr/>
        </p:nvSpPr>
        <p:spPr>
          <a:xfrm>
            <a:off x="369276" y="1812178"/>
            <a:ext cx="8452339" cy="5016758"/>
          </a:xfrm>
          <a:prstGeom prst="rect">
            <a:avLst/>
          </a:prstGeom>
          <a:solidFill>
            <a:srgbClr val="E9D6D3"/>
          </a:solidFill>
          <a:ln cap="flat" cmpd="sng" w="952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CC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scan_list(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sum_subsequence(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list[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sum, interval, start;</a:t>
            </a:r>
            <a:endParaRPr b="1" sz="1800">
              <a:solidFill>
                <a:srgbClr val="5A34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size = scan_list(list);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sum_subsequence(list, size, &amp;sum, &amp;interval, &amp;start);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"Max sum ..."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sum, interval, start);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sub_subsequence(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*sum_ptr,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*interval_ptr,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*start_ptr)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7025780" y="1628530"/>
            <a:ext cx="1569660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program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4595445" y="4230255"/>
            <a:ext cx="3292410" cy="295563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Summary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18" name="Google Shape;618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19" name="Google Shape;619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20" name="Google Shape;620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 learned about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pointer parameters in functions, to allow a function to modify the values of variables outside the function</a:t>
            </a:r>
            <a:endParaRPr/>
          </a:p>
          <a:p>
            <a:pPr indent="-2286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4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628" name="Google Shape;628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29" name="Google Shape;629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Unit14 -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0" name="Google Shape;630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14: Functions with Pointer Parameters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73100" y="1280212"/>
            <a:ext cx="7620000" cy="2773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407988" lvl="1" marL="6826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use pointers to return more than one value in a function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73100" y="3235570"/>
            <a:ext cx="7620000" cy="220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699" lvl="1" marL="6826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Chapter 5 Functions: Lessons 5.4 – 5.5 </a:t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14: Functions with Pointer Parameters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52" name="Google Shape;152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54" name="Google Shape;154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18641" y="1371599"/>
            <a:ext cx="8420559" cy="511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C00000"/>
                </a:solidFill>
              </a:rPr>
              <a:t>Introduction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C00000"/>
                </a:solidFill>
              </a:rPr>
              <a:t>Functions with Pointer Parameters</a:t>
            </a:r>
            <a:endParaRPr>
              <a:solidFill>
                <a:srgbClr val="C00000"/>
              </a:solidFill>
            </a:endParaRPr>
          </a:p>
          <a:p>
            <a:pPr indent="-749300" lvl="1" marL="1377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2.1	Function To Swap Two Variables</a:t>
            </a:r>
            <a:endParaRPr/>
          </a:p>
          <a:p>
            <a:pPr indent="-749300" lvl="1" marL="1377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2.2	Examples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C00000"/>
                </a:solidFill>
              </a:rPr>
              <a:t>Design Issues</a:t>
            </a:r>
            <a:endParaRPr/>
          </a:p>
          <a:p>
            <a:pPr indent="-806450" lvl="1" marL="1433513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3.1	When Not to Use Pointer Parameters</a:t>
            </a:r>
            <a:endParaRPr/>
          </a:p>
          <a:p>
            <a:pPr indent="-806450" lvl="1" marL="1433513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3.2	Pointer Parameters vs Cohesion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C00000"/>
                </a:solidFill>
              </a:rPr>
              <a:t>Lab #3 Exercise #2: Subsequence</a:t>
            </a:r>
            <a:endParaRPr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Introduction (1/4)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64" name="Google Shape;164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587375" y="1187450"/>
            <a:ext cx="8229600" cy="1842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In Unit #4, we learned that a function may return a value, or it may not return any value at all (void function)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9900CC"/>
                </a:solidFill>
              </a:rPr>
              <a:t>Is it possible for a function to return 2 or more values? 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Does the following function </a:t>
            </a:r>
            <a:r>
              <a:rPr lang="en-US">
                <a:solidFill>
                  <a:srgbClr val="C00000"/>
                </a:solidFill>
              </a:rPr>
              <a:t>f(</a:t>
            </a:r>
            <a:r>
              <a:rPr i="1" lang="en-US">
                <a:solidFill>
                  <a:srgbClr val="C00000"/>
                </a:solidFill>
              </a:rPr>
              <a:t>n</a:t>
            </a:r>
            <a:r>
              <a:rPr lang="en-US">
                <a:solidFill>
                  <a:srgbClr val="C00000"/>
                </a:solidFill>
              </a:rPr>
              <a:t>) </a:t>
            </a:r>
            <a:r>
              <a:rPr lang="en-US"/>
              <a:t>return both 2</a:t>
            </a:r>
            <a:r>
              <a:rPr i="1" lang="en-US"/>
              <a:t>n</a:t>
            </a:r>
            <a:r>
              <a:rPr lang="en-US"/>
              <a:t> and 3</a:t>
            </a:r>
            <a:r>
              <a:rPr i="1" lang="en-US"/>
              <a:t>n</a:t>
            </a:r>
            <a:r>
              <a:rPr lang="en-US"/>
              <a:t>?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2487863" y="3009992"/>
            <a:ext cx="3148662" cy="132343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en-US" sz="20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n;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587375" y="4510852"/>
            <a:ext cx="8229600" cy="1842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f(</a:t>
            </a:r>
            <a:r>
              <a:rPr b="0" i="1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only 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7663" lvl="0" marL="347663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return statement is executed, the function terminates immediately.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Introduction (2/4)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74" name="Google Shape;174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Unit14 -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76" name="Google Shape;176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– TDT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587375" y="1187450"/>
            <a:ext cx="8229600" cy="477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Below is a program that swaps two variables:</a:t>
            </a:r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>
            <a:off x="549881" y="1793126"/>
            <a:ext cx="8090706" cy="4216539"/>
            <a:chOff x="549881" y="1793126"/>
            <a:chExt cx="8090706" cy="4216539"/>
          </a:xfrm>
        </p:grpSpPr>
        <p:sp>
          <p:nvSpPr>
            <p:cNvPr id="179" name="Google Shape;179;p9"/>
            <p:cNvSpPr txBox="1"/>
            <p:nvPr/>
          </p:nvSpPr>
          <p:spPr>
            <a:xfrm>
              <a:off x="549881" y="1793126"/>
              <a:ext cx="8090706" cy="4031873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var1, var2, temp;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two integers: 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 %d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&amp;var1, &amp;var2);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6D261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Swap the values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temp = var1;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var1 = var2;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var2 = temp;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"var1 = 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var2 = 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var1, var2);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800" u="none" cap="none" strike="noStrike">
                  <a:solidFill>
                    <a:srgbClr val="00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" name="Google Shape;180;p9"/>
            <p:cNvSpPr txBox="1"/>
            <p:nvPr/>
          </p:nvSpPr>
          <p:spPr>
            <a:xfrm>
              <a:off x="6264322" y="5640333"/>
              <a:ext cx="2138721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Unit14_Swap_v1.c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9"/>
          <p:cNvSpPr txBox="1"/>
          <p:nvPr/>
        </p:nvSpPr>
        <p:spPr>
          <a:xfrm>
            <a:off x="4326340" y="2064774"/>
            <a:ext cx="4076703" cy="707886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two integers: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72 9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var1 = 9; var2 = 72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