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6" roundtripDataSignature="AMtx7miS/k43/8yoBvMD4424OhbG6t/x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81D6EC-6B9E-434B-84F8-BCB89DC885BC}">
  <a:tblStyle styleId="{6F81D6EC-6B9E-434B-84F8-BCB89DC885B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fill>
          <a:solidFill>
            <a:srgbClr val="DBDFDD"/>
          </a:solidFill>
        </a:fill>
      </a:tcStyle>
    </a:band1H>
    <a:band2H>
      <a:tcTxStyle/>
    </a:band2H>
    <a:band1V>
      <a:tcTxStyle/>
      <a:tcStyle>
        <a:fill>
          <a:solidFill>
            <a:srgbClr val="DBDF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71614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037117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92" name="Google Shape;92;p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94" name="Google Shape;194;p1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04" name="Google Shape;204;p1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16" name="Google Shape;216;p1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27" name="Google Shape;227;p1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38" name="Google Shape;238;p1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50" name="Google Shape;250;p1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61" name="Google Shape;261;p1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284" name="Google Shape;284;p1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02" name="Google Shape;302;p1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13" name="Google Shape;313;p1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27" name="Google Shape;327;p2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p2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37" name="Google Shape;337;p2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2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47" name="Google Shape;347;p2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58" name="Google Shape;358;p2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76" name="Google Shape;376;p2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2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391" name="Google Shape;391;p2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10" name="Google Shape;410;p2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1" name="Google Shape;411;p2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20" name="Google Shape;420;p2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1" name="Google Shape;421;p2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40" name="Google Shape;440;p2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1" name="Google Shape;441;p2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52" name="Google Shape;452;p2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3" name="Google Shape;453;p2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64" name="Google Shape;464;p30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5" name="Google Shape;465;p30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76" name="Google Shape;476;p31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7" name="Google Shape;477;p31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87" name="Google Shape;487;p32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8" name="Google Shape;488;p32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499" name="Google Shape;499;p33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p33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11" name="Google Shape;511;p34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2" name="Google Shape;512;p3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5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21" name="Google Shape;521;p35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2" name="Google Shape;522;p3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31" name="Google Shape;531;p3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2" name="Google Shape;532;p3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41" name="Google Shape;541;p3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2" name="Google Shape;542;p3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52" name="Google Shape;552;p3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3" name="Google Shape;553;p3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562" name="Google Shape;562;p3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3" name="Google Shape;563;p3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971614" y="8831059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7925" lIns="95875" spcFirstLastPara="1" rIns="95875" wrap="square" tIns="47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37" name="Google Shape;137;p6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48" name="Google Shape;148;p7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58" name="Google Shape;158;p8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2" type="hdr"/>
          </p:nvPr>
        </p:nvSpPr>
        <p:spPr>
          <a:xfrm>
            <a:off x="0" y="0"/>
            <a:ext cx="3038786" cy="465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CS1010 Programming Methodology</a:t>
            </a:r>
            <a:endParaRPr/>
          </a:p>
        </p:txBody>
      </p:sp>
      <p:sp>
        <p:nvSpPr>
          <p:cNvPr id="169" name="Google Shape;169;p9:notes"/>
          <p:cNvSpPr/>
          <p:nvPr>
            <p:ph idx="3" type="sldImg"/>
          </p:nvPr>
        </p:nvSpPr>
        <p:spPr>
          <a:xfrm>
            <a:off x="1182688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7925" lIns="95875" spcFirstLastPara="1" rIns="95875" wrap="square" tIns="4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1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1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4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45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46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46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6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46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48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4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48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9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omp.nus.edu.sg/~cs1010/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://www.comp.nus.edu.sg/~cs1010" TargetMode="External"/><Relationship Id="rId6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gidnetwork.com/b-58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8.jpg"/><Relationship Id="rId6" Type="http://schemas.openxmlformats.org/officeDocument/2006/relationships/image" Target="../media/image6.jpg"/><Relationship Id="rId7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719667" y="2252133"/>
            <a:ext cx="4004733" cy="364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-US" sz="18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http://www.comp.nus.edu.sg/~cs1010/</a:t>
            </a:r>
            <a:endParaRPr sz="1800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9913" y="4696884"/>
            <a:ext cx="2445774" cy="1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292" y="1368425"/>
            <a:ext cx="5687149" cy="9345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15</a:t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File Processing</a:t>
            </a:r>
            <a:endParaRPr b="0" i="0" sz="32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Introduction (3/4)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98" name="Google Shape;198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00" name="Google Shape;200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587375" y="1187450"/>
            <a:ext cx="8229600" cy="4968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 stream is accessed using </a:t>
            </a:r>
            <a:r>
              <a:rPr lang="en-US">
                <a:solidFill>
                  <a:srgbClr val="C00000"/>
                </a:solidFill>
              </a:rPr>
              <a:t>file pointer </a:t>
            </a:r>
            <a:r>
              <a:rPr lang="en-US"/>
              <a:t>variable of type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/>
              <a:t> *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The I/O functions/macros are defined in </a:t>
            </a:r>
            <a:r>
              <a:rPr lang="en-US">
                <a:solidFill>
                  <a:srgbClr val="0000FF"/>
                </a:solidFill>
              </a:rPr>
              <a:t>stdio.h</a:t>
            </a:r>
            <a:endParaRPr>
              <a:solidFill>
                <a:srgbClr val="0000FF"/>
              </a:solidFill>
            </a:endParaRPr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Two types of streams: </a:t>
            </a:r>
            <a:r>
              <a:rPr lang="en-US">
                <a:solidFill>
                  <a:srgbClr val="C00000"/>
                </a:solidFill>
              </a:rPr>
              <a:t>text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binary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We will focus on text stream: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Consists of a sequence of characters organized into lines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Each line contains 0 or more characters followed by a newline character ‘</a:t>
            </a:r>
            <a:r>
              <a:rPr lang="en-US">
                <a:solidFill>
                  <a:srgbClr val="C00000"/>
                </a:solidFill>
              </a:rPr>
              <a:t>\n</a:t>
            </a:r>
            <a:r>
              <a:rPr lang="en-US"/>
              <a:t>’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Text streams stored in files can be viewed/edited easily using a text editor like vim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Introduction (4/4)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08" name="Google Shape;208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09" name="Google Shape;209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10" name="Google Shape;210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587375" y="1187449"/>
            <a:ext cx="8229600" cy="5073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3 standard streams are predefined: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stdin</a:t>
            </a:r>
            <a:r>
              <a:rPr lang="en-US"/>
              <a:t> points to a default input stream (keyboard)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stdout</a:t>
            </a:r>
            <a:r>
              <a:rPr lang="en-US"/>
              <a:t> points to a default output stream (screen)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>
                <a:solidFill>
                  <a:srgbClr val="0000FF"/>
                </a:solidFill>
              </a:rPr>
              <a:t>stderr</a:t>
            </a:r>
            <a:r>
              <a:rPr lang="en-US"/>
              <a:t> points to a default output stream for error messages (screen) 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printf()</a:t>
            </a:r>
            <a:r>
              <a:rPr lang="en-US"/>
              <a:t> writes output to </a:t>
            </a:r>
            <a:r>
              <a:rPr lang="en-US">
                <a:solidFill>
                  <a:srgbClr val="0000FF"/>
                </a:solidFill>
              </a:rPr>
              <a:t>stdout</a:t>
            </a:r>
            <a:r>
              <a:rPr lang="en-US"/>
              <a:t> 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scanf()</a:t>
            </a:r>
            <a:r>
              <a:rPr lang="en-US"/>
              <a:t> reads input from </a:t>
            </a:r>
            <a:r>
              <a:rPr lang="en-US">
                <a:solidFill>
                  <a:srgbClr val="0000FF"/>
                </a:solidFill>
              </a:rPr>
              <a:t>stdin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The 3 standard streams do </a:t>
            </a:r>
            <a:r>
              <a:rPr lang="en-US" u="sng"/>
              <a:t>not</a:t>
            </a:r>
            <a:r>
              <a:rPr lang="en-US"/>
              <a:t> need to be declared, opened, and closed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There are 2 useful constants in file processing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1" lang="en-US">
                <a:solidFill>
                  <a:srgbClr val="0000FF"/>
                </a:solidFill>
              </a:rPr>
              <a:t>NULL</a:t>
            </a:r>
            <a:r>
              <a:rPr lang="en-US"/>
              <a:t>: null pointer constant</a:t>
            </a:r>
            <a:endParaRPr/>
          </a:p>
          <a:p>
            <a:pPr indent="-347663" lvl="1" marL="62198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1" lang="en-US">
                <a:solidFill>
                  <a:srgbClr val="0000FF"/>
                </a:solidFill>
              </a:rPr>
              <a:t>EOF</a:t>
            </a:r>
            <a:r>
              <a:rPr lang="en-US"/>
              <a:t>: used to represent end of file or error condition</a:t>
            </a:r>
            <a:endParaRPr/>
          </a:p>
          <a:p>
            <a:pPr indent="-1952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5218841" y="5926310"/>
            <a:ext cx="3625516" cy="707886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null pointer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20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null character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‘\0’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!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tantc\Pictures\cliparts\exlamation-hi.png"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012" y="5967515"/>
            <a:ext cx="174122" cy="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Demo: Sum Array (1/6)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20" name="Google Shape;220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21" name="Google Shape;221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22" name="Google Shape;222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842328" y="1015187"/>
            <a:ext cx="7466099" cy="5663089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900CC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900CC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600">
                <a:solidFill>
                  <a:srgbClr val="6D2619"/>
                </a:solidFill>
                <a:latin typeface="Courier New"/>
                <a:ea typeface="Courier New"/>
                <a:cs typeface="Courier New"/>
                <a:sym typeface="Courier New"/>
              </a:rPr>
              <a:t>// maximum number of elements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scanPrices(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sumPrices(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printResult(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prices[MAX];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 = scanPrices(prices);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printResult(sumPrices(prices, size));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D2619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sum of elements in arr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sumPrices(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arr[],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sum += arr[i];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5848105" y="830521"/>
            <a:ext cx="2168094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Unit15_SumArray.c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Demo: Sum Array (2/6)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31" name="Google Shape;231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32" name="Google Shape;232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33" name="Google Shape;233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842328" y="1199853"/>
            <a:ext cx="7466099" cy="5109091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Read number of prices and prices into array arr.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 number of prices read.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scanPrices(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size,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number of prices: 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&amp;size);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p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ices: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scanf(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&amp;arr[i]);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total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printResult(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total_price)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"Total price = $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%.2f\n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total_price);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35" name="Google Shape;235;p13"/>
          <p:cNvSpPr txBox="1"/>
          <p:nvPr/>
        </p:nvSpPr>
        <p:spPr>
          <a:xfrm>
            <a:off x="5848105" y="830521"/>
            <a:ext cx="2168094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Unit15_SumArray.c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Demo: Sum Array (3/6)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42" name="Google Shape;242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44" name="Google Shape;244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45" name="Google Shape;245;p14"/>
          <p:cNvSpPr txBox="1"/>
          <p:nvPr/>
        </p:nvSpPr>
        <p:spPr>
          <a:xfrm>
            <a:off x="842328" y="1015187"/>
            <a:ext cx="7466099" cy="5663089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900CC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900CC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600">
                <a:solidFill>
                  <a:srgbClr val="6D2619"/>
                </a:solidFill>
                <a:latin typeface="Courier New"/>
                <a:ea typeface="Courier New"/>
                <a:cs typeface="Courier New"/>
                <a:sym typeface="Courier New"/>
              </a:rPr>
              <a:t>// maximum number of elements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scanPrices(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sumPrices(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printResult(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prices[MAX];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 = scanPrices(prices);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printResult(sumPrices(prices, size));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D2619"/>
                </a:solidFill>
                <a:latin typeface="Courier New"/>
                <a:ea typeface="Courier New"/>
                <a:cs typeface="Courier New"/>
                <a:sym typeface="Courier New"/>
              </a:rPr>
              <a:t>// Compute sum of elements in arr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sumPrices(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arr[],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(i=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sum += arr[i];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5562355" y="830521"/>
            <a:ext cx="3339376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Unit15_SumArray_with_Files.c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5562355" y="1912472"/>
            <a:ext cx="3042723" cy="830997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difference from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Unit15_SumArray.c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Demo: Sum Array (4/6)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54" name="Google Shape;254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55" name="Google Shape;255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56" name="Google Shape;256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842328" y="1097876"/>
            <a:ext cx="8046215" cy="5693866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Read number of prices and prices into array arr.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 number of prices read.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scanPrices(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*infile;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size,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infile = fopen(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"prices.in"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-US" sz="14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open file for reading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fscanf(infile,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&amp;size);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i&lt;size; i++) fscanf(infile,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&amp;arr[i]);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fclose(infile);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total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printResult(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total_price)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*outfile;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outfile = fopen(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"prices.out"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-US" sz="14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open file for writing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fprintf(outfile,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"Total price = $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%.2f\n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total_price);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fclose(outfile);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5549167" y="830521"/>
            <a:ext cx="3339376" cy="36933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Unit15_SumArray_with_Files.c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Demo: Compare Input Functions (5/6)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65" name="Google Shape;265;p1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66" name="Google Shape;266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67" name="Google Shape;267;p1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268" name="Google Shape;268;p16"/>
          <p:cNvGrpSpPr/>
          <p:nvPr/>
        </p:nvGrpSpPr>
        <p:grpSpPr>
          <a:xfrm>
            <a:off x="318761" y="1029177"/>
            <a:ext cx="6411563" cy="3180495"/>
            <a:chOff x="318761" y="1029177"/>
            <a:chExt cx="6411563" cy="3180495"/>
          </a:xfrm>
        </p:grpSpPr>
        <p:sp>
          <p:nvSpPr>
            <p:cNvPr id="269" name="Google Shape;269;p16"/>
            <p:cNvSpPr txBox="1"/>
            <p:nvPr/>
          </p:nvSpPr>
          <p:spPr>
            <a:xfrm>
              <a:off x="318761" y="1162684"/>
              <a:ext cx="5484730" cy="3046988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scanPrices(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arr[])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size, i;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number of prices: 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scanf(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&amp;size);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"Enter p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ices: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(i=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i&lt;size; i++)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scanf(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%f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&amp;arr[i]);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size;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270" name="Google Shape;270;p16"/>
            <p:cNvSpPr txBox="1"/>
            <p:nvPr/>
          </p:nvSpPr>
          <p:spPr>
            <a:xfrm>
              <a:off x="4562230" y="1029177"/>
              <a:ext cx="216809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Unit15_SumArray.c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6"/>
          <p:cNvGrpSpPr/>
          <p:nvPr/>
        </p:nvGrpSpPr>
        <p:grpSpPr>
          <a:xfrm>
            <a:off x="3416008" y="3499490"/>
            <a:ext cx="5569645" cy="3323987"/>
            <a:chOff x="3416008" y="3499490"/>
            <a:chExt cx="5569645" cy="3323987"/>
          </a:xfrm>
        </p:grpSpPr>
        <p:sp>
          <p:nvSpPr>
            <p:cNvPr id="272" name="Google Shape;272;p16"/>
            <p:cNvSpPr txBox="1"/>
            <p:nvPr/>
          </p:nvSpPr>
          <p:spPr>
            <a:xfrm>
              <a:off x="3416008" y="3499490"/>
              <a:ext cx="5232165" cy="3323987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scanPrices(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arr[])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FILE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*infile;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size, i;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infile = fopen(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"prices.in"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"r"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</a:t>
              </a:r>
              <a:endParaRPr b="1" sz="14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fscanf(infile,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&amp;size);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(i=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i&lt;size; i++) 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fscanf(infile,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%f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&amp;arr[i]);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fclose(infile);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size;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273" name="Google Shape;273;p16"/>
            <p:cNvSpPr txBox="1"/>
            <p:nvPr/>
          </p:nvSpPr>
          <p:spPr>
            <a:xfrm>
              <a:off x="5646277" y="6439263"/>
              <a:ext cx="3339376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Unit15_SumArray_with_Files.c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16"/>
          <p:cNvSpPr/>
          <p:nvPr/>
        </p:nvSpPr>
        <p:spPr>
          <a:xfrm>
            <a:off x="3857625" y="3771900"/>
            <a:ext cx="2057400" cy="328613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3851920" y="4464115"/>
            <a:ext cx="4614863" cy="328613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3857625" y="5853112"/>
            <a:ext cx="2057400" cy="328613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6"/>
          <p:cNvCxnSpPr/>
          <p:nvPr/>
        </p:nvCxnSpPr>
        <p:spPr>
          <a:xfrm>
            <a:off x="3857624" y="5022303"/>
            <a:ext cx="900114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16"/>
          <p:cNvCxnSpPr/>
          <p:nvPr/>
        </p:nvCxnSpPr>
        <p:spPr>
          <a:xfrm>
            <a:off x="4869988" y="5022303"/>
            <a:ext cx="776289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6"/>
          <p:cNvCxnSpPr/>
          <p:nvPr/>
        </p:nvCxnSpPr>
        <p:spPr>
          <a:xfrm>
            <a:off x="4162424" y="5727153"/>
            <a:ext cx="900114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16"/>
          <p:cNvCxnSpPr/>
          <p:nvPr/>
        </p:nvCxnSpPr>
        <p:spPr>
          <a:xfrm>
            <a:off x="5139402" y="5744068"/>
            <a:ext cx="776289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16"/>
          <p:cNvSpPr txBox="1"/>
          <p:nvPr/>
        </p:nvSpPr>
        <p:spPr>
          <a:xfrm>
            <a:off x="457200" y="4315605"/>
            <a:ext cx="281353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when we use an input file, prompts for interactive input become unnecessary.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2. Demo: Compare Output Functions (6/6)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288" name="Google Shape;288;p1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289" name="Google Shape;289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90" name="Google Shape;290;p1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291" name="Google Shape;291;p17"/>
          <p:cNvGrpSpPr/>
          <p:nvPr/>
        </p:nvGrpSpPr>
        <p:grpSpPr>
          <a:xfrm>
            <a:off x="318760" y="1393516"/>
            <a:ext cx="6839278" cy="1292662"/>
            <a:chOff x="318760" y="1393516"/>
            <a:chExt cx="6839278" cy="1292662"/>
          </a:xfrm>
        </p:grpSpPr>
        <p:sp>
          <p:nvSpPr>
            <p:cNvPr id="292" name="Google Shape;292;p17"/>
            <p:cNvSpPr txBox="1"/>
            <p:nvPr/>
          </p:nvSpPr>
          <p:spPr>
            <a:xfrm>
              <a:off x="318760" y="1762848"/>
              <a:ext cx="6839278" cy="923330"/>
            </a:xfrm>
            <a:prstGeom prst="rect">
              <a:avLst/>
            </a:prstGeom>
            <a:solidFill>
              <a:srgbClr val="FF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printResult(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total_price)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"Total price = $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%.2f\n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total_price);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4562230" y="1393516"/>
              <a:ext cx="2168094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Unit15_SumArray.c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17"/>
          <p:cNvGrpSpPr/>
          <p:nvPr/>
        </p:nvGrpSpPr>
        <p:grpSpPr>
          <a:xfrm>
            <a:off x="501446" y="3517629"/>
            <a:ext cx="8326280" cy="2246769"/>
            <a:chOff x="501446" y="3517629"/>
            <a:chExt cx="8326280" cy="2246769"/>
          </a:xfrm>
        </p:grpSpPr>
        <p:sp>
          <p:nvSpPr>
            <p:cNvPr id="295" name="Google Shape;295;p17"/>
            <p:cNvSpPr txBox="1"/>
            <p:nvPr/>
          </p:nvSpPr>
          <p:spPr>
            <a:xfrm>
              <a:off x="501446" y="3517629"/>
              <a:ext cx="8146728" cy="2062103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printResult(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total_price)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FILE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*outfile;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outfile = fopen(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"prices.out"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"w"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 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fprintf(outfile,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"Total price = $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%.2f\n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total_price);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fclose(outfile);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296" name="Google Shape;296;p17"/>
            <p:cNvSpPr txBox="1"/>
            <p:nvPr/>
          </p:nvSpPr>
          <p:spPr>
            <a:xfrm>
              <a:off x="5488350" y="5395066"/>
              <a:ext cx="3339376" cy="369332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Unit15_SumArray_with_Files.c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7"/>
          <p:cNvSpPr/>
          <p:nvPr/>
        </p:nvSpPr>
        <p:spPr>
          <a:xfrm>
            <a:off x="902985" y="3851633"/>
            <a:ext cx="2057400" cy="297447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902984" y="4223599"/>
            <a:ext cx="4869166" cy="325081"/>
          </a:xfrm>
          <a:prstGeom prst="roundRect">
            <a:avLst>
              <a:gd fmla="val 16667" name="adj"/>
            </a:avLst>
          </a:prstGeom>
          <a:noFill/>
          <a:ln cap="flat" cmpd="sng" w="264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17"/>
          <p:cNvCxnSpPr/>
          <p:nvPr/>
        </p:nvCxnSpPr>
        <p:spPr>
          <a:xfrm>
            <a:off x="2098881" y="4765127"/>
            <a:ext cx="861504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Opening File and File Modes (1/2)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06" name="Google Shape;306;p1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08" name="Google Shape;308;p1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587375" y="1328644"/>
            <a:ext cx="8229600" cy="2575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Prototype:</a:t>
            </a:r>
            <a:endParaRPr/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FILE *</a:t>
            </a:r>
            <a:r>
              <a:rPr b="1" lang="en-US" sz="18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fopen</a:t>
            </a:r>
            <a:r>
              <a:rPr lang="en-US" sz="1800">
                <a:latin typeface="Droid Sans Mono"/>
                <a:ea typeface="Droid Sans Mono"/>
                <a:cs typeface="Droid Sans Mono"/>
                <a:sym typeface="Droid Sans Mono"/>
              </a:rPr>
              <a:t>(const char *filename, const char *mode)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Returns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000"/>
              <a:t> if error; otherwise, returns a pointer of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000"/>
              <a:t> type</a:t>
            </a:r>
            <a:endParaRPr/>
          </a:p>
          <a:p>
            <a:pPr indent="-352425" lvl="0" marL="35242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/>
              <a:t>Possible errors: non-existent file (for input), or no permission to open the file</a:t>
            </a:r>
            <a:endParaRPr/>
          </a:p>
          <a:p>
            <a:pPr indent="-352425" lvl="0" marL="35242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FF"/>
                </a:solidFill>
              </a:rPr>
              <a:t>File mode </a:t>
            </a:r>
            <a:r>
              <a:rPr lang="en-US" sz="2000"/>
              <a:t>for text files (we will focus only on “r” and “w”):</a:t>
            </a:r>
            <a:endParaRPr/>
          </a:p>
        </p:txBody>
      </p:sp>
      <p:graphicFrame>
        <p:nvGraphicFramePr>
          <p:cNvPr id="310" name="Google Shape;310;p18"/>
          <p:cNvGraphicFramePr/>
          <p:nvPr/>
        </p:nvGraphicFramePr>
        <p:xfrm>
          <a:off x="1296760" y="36692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{6F81D6EC-6B9E-434B-84F8-BCB89DC885BC}</a:tableStyleId>
              </a:tblPr>
              <a:tblGrid>
                <a:gridCol w="1111050"/>
                <a:gridCol w="553900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Mode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3968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Meaning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E3968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“r”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Open for reading </a:t>
                      </a:r>
                      <a:r>
                        <a:rPr lang="en-US" sz="1800" u="none" cap="none" strike="noStrike">
                          <a:solidFill>
                            <a:srgbClr val="C00000"/>
                          </a:solidFill>
                        </a:rPr>
                        <a:t>(file must already exist)</a:t>
                      </a:r>
                      <a:endParaRPr sz="1800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“w”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Open for writing (file needs not exist; </a:t>
                      </a:r>
                      <a:r>
                        <a:rPr lang="en-US" sz="1800">
                          <a:solidFill>
                            <a:srgbClr val="C00000"/>
                          </a:solidFill>
                        </a:rPr>
                        <a:t>if exists, old data are overwritten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“a”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Open for appending (file needs not exist)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“r+”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Open for reading and writing,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starting at beginning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“w+”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Open for reading and writing (truncate if file exists)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5DBD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“a+”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Open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for reading and writing (append if file exists)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3. Opening File and File Modes (2/2)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17" name="Google Shape;317;p1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18" name="Google Shape;318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19" name="Google Shape;319;p1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587375" y="1152799"/>
            <a:ext cx="8229600" cy="816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To ensure a file is opened properly, we may add a check. Example: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562796" y="1978423"/>
            <a:ext cx="8062913" cy="25853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scanPrices(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arr[])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*infile;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size,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((infile = fopen(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"prices.in"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==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"Cannot open file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prices.in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\"\n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exit(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22" name="Google Shape;322;p19"/>
          <p:cNvSpPr txBox="1"/>
          <p:nvPr/>
        </p:nvSpPr>
        <p:spPr>
          <a:xfrm>
            <a:off x="587375" y="4739592"/>
            <a:ext cx="8229600" cy="17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exit(</a:t>
            </a:r>
            <a:r>
              <a:rPr i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terminates the program immediately, passing the value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operating system.  Putting different values for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different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exit()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allows us to trace where the program terminates.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typically a positive integer (as 0 means good run)</a:t>
            </a:r>
            <a:endParaRPr/>
          </a:p>
          <a:p>
            <a:pPr indent="-352425" lvl="0" marL="352425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the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exit()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function, need to include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&lt;stdlib.h&gt;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6258658" y="2853535"/>
            <a:ext cx="1080522" cy="297590"/>
          </a:xfrm>
          <a:prstGeom prst="rect">
            <a:avLst/>
          </a:prstGeom>
          <a:solidFill>
            <a:srgbClr val="FFC000">
              <a:alpha val="29803"/>
            </a:srgbClr>
          </a:solidFill>
          <a:ln cap="sq" cmpd="sng" w="12700">
            <a:solidFill>
              <a:srgbClr val="CC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1235585" y="3400790"/>
            <a:ext cx="1219067" cy="297590"/>
          </a:xfrm>
          <a:prstGeom prst="rect">
            <a:avLst/>
          </a:prstGeom>
          <a:solidFill>
            <a:srgbClr val="FFC000">
              <a:alpha val="29803"/>
            </a:srgbClr>
          </a:solidFill>
          <a:ln cap="sq" cmpd="sng" w="12700">
            <a:solidFill>
              <a:srgbClr val="CC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0" y="1865222"/>
            <a:ext cx="9144000" cy="1249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8160E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48160E"/>
                </a:solidFill>
              </a:rPr>
              <a:t>PROGRAMMING METHODOLOGY</a:t>
            </a:r>
            <a:br>
              <a:rPr b="1" lang="en-US" sz="3200">
                <a:solidFill>
                  <a:srgbClr val="48160E"/>
                </a:solidFill>
              </a:rPr>
            </a:br>
            <a:r>
              <a:rPr b="1" lang="en-US" sz="3200">
                <a:solidFill>
                  <a:srgbClr val="48160E"/>
                </a:solidFill>
              </a:rPr>
              <a:t>(PHƯƠNG PHÁP LẬP TRÌNH) </a:t>
            </a:r>
            <a:endParaRPr b="1" sz="3200">
              <a:solidFill>
                <a:srgbClr val="48160E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UNIT 15: File Processing</a:t>
            </a:r>
            <a:endParaRPr b="1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7" y="670904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4. Closing File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31" name="Google Shape;331;p2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32" name="Google Shape;332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33" name="Google Shape;333;p2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587375" y="1328645"/>
            <a:ext cx="8229600" cy="2627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Prototype:</a:t>
            </a:r>
            <a:endParaRPr/>
          </a:p>
          <a:p>
            <a:pPr indent="0" lvl="1" marL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None/>
            </a:pP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	int *</a:t>
            </a:r>
            <a:r>
              <a:rPr b="1" lang="en-US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fclose</a:t>
            </a:r>
            <a:r>
              <a:rPr lang="en-US">
                <a:latin typeface="Droid Sans Mono"/>
                <a:ea typeface="Droid Sans Mono"/>
                <a:cs typeface="Droid Sans Mono"/>
                <a:sym typeface="Droid Sans Mono"/>
              </a:rPr>
              <a:t>(FILE *fp)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Allows a file that is no longer used to be closed</a:t>
            </a:r>
            <a:endParaRPr/>
          </a:p>
          <a:p>
            <a:pPr indent="-352425" lvl="0" marL="35242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Returns </a:t>
            </a:r>
            <a:r>
              <a:rPr b="1"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n-US"/>
              <a:t> if error is detected; otherwise, returns 0</a:t>
            </a:r>
            <a:endParaRPr/>
          </a:p>
          <a:p>
            <a:pPr indent="-352425" lvl="0" marL="35242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It is good practice to close a file after use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 I/O Functions to Read and Write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41" name="Google Shape;341;p2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42" name="Google Shape;342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43" name="Google Shape;343;p2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44" name="Google Shape;344;p21"/>
          <p:cNvSpPr txBox="1"/>
          <p:nvPr>
            <p:ph idx="1" type="body"/>
          </p:nvPr>
        </p:nvSpPr>
        <p:spPr>
          <a:xfrm>
            <a:off x="587375" y="1195754"/>
            <a:ext cx="8229600" cy="5011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Formatted I/O: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/>
              <a:t>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Uses </a:t>
            </a:r>
            <a:r>
              <a:rPr lang="en-US">
                <a:solidFill>
                  <a:srgbClr val="0000FF"/>
                </a:solidFill>
              </a:rPr>
              <a:t>format strings </a:t>
            </a:r>
            <a:r>
              <a:rPr lang="en-US"/>
              <a:t>to control conversion between character and numeric data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Character I/O: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fputc</a:t>
            </a:r>
            <a:r>
              <a:rPr lang="en-US"/>
              <a:t>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putc</a:t>
            </a:r>
            <a:r>
              <a:rPr lang="en-US"/>
              <a:t> 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putchar</a:t>
            </a:r>
            <a:r>
              <a:rPr lang="en-US"/>
              <a:t> 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fgetc</a:t>
            </a:r>
            <a:r>
              <a:rPr lang="en-US"/>
              <a:t> 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getc</a:t>
            </a:r>
            <a:r>
              <a:rPr lang="en-US"/>
              <a:t> 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getchar</a:t>
            </a:r>
            <a:r>
              <a:rPr lang="en-US"/>
              <a:t> 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ungetc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Reads and writes single characters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Line I/O: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en-US"/>
              <a:t>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r>
              <a:rPr lang="en-US"/>
              <a:t> 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-US"/>
              <a:t> 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Reads and writes lines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Used mostly for text streams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Block I/O: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r>
              <a:rPr lang="en-US"/>
              <a:t>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fwrite</a:t>
            </a:r>
            <a:endParaRPr b="1">
              <a:solidFill>
                <a:srgbClr val="C00000"/>
              </a:solidFill>
            </a:endParaRPr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Used mostly for binary streams 🡨 we won’t cover this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5.1 Formatted I/O (1/4)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51" name="Google Shape;351;p2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52" name="Google Shape;352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53" name="Google Shape;353;p2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54" name="Google Shape;354;p22"/>
          <p:cNvSpPr txBox="1"/>
          <p:nvPr>
            <p:ph idx="1" type="body"/>
          </p:nvPr>
        </p:nvSpPr>
        <p:spPr>
          <a:xfrm>
            <a:off x="587375" y="1213338"/>
            <a:ext cx="8229600" cy="3938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Uses </a:t>
            </a:r>
            <a:r>
              <a:rPr lang="en-US">
                <a:solidFill>
                  <a:srgbClr val="0000FF"/>
                </a:solidFill>
              </a:rPr>
              <a:t>format strings </a:t>
            </a:r>
            <a:r>
              <a:rPr lang="en-US"/>
              <a:t>to control conversion between  character and numeric data</a:t>
            </a:r>
            <a:endParaRPr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/>
              <a:t>: converts numeric data to character form and writes to an output stream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en-US"/>
              <a:t>: reads and converts character data from an input stream to numeric form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Both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/>
              <a:t> and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en-US"/>
              <a:t> functions can have  variable numbers of arguments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Example:</a:t>
            </a: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1062038" y="4881563"/>
            <a:ext cx="7069137" cy="147637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weight, height;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*fp1, *fp2;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fscanf(fp1,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%f %f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&amp;weight, &amp;height);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fprintf(fp2,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"Wt: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, Ht: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%f\n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weight, height);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5.1 Formatted I/O (2/4)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62" name="Google Shape;362;p2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63" name="Google Shape;363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64" name="Google Shape;364;p2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365" name="Google Shape;365;p23"/>
          <p:cNvSpPr txBox="1"/>
          <p:nvPr>
            <p:ph idx="1" type="body"/>
          </p:nvPr>
        </p:nvSpPr>
        <p:spPr>
          <a:xfrm>
            <a:off x="587375" y="1213339"/>
            <a:ext cx="8229600" cy="2338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/>
              <a:t> returns a negative value if an error occurs; otherwise, returns the number of characters written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en-US"/>
              <a:t> returns </a:t>
            </a:r>
            <a:r>
              <a:rPr b="1"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n-US"/>
              <a:t> if an input failure occurs before any data items can be read; otherwise, returns the number of data items that were read and stored</a:t>
            </a:r>
            <a:endParaRPr/>
          </a:p>
        </p:txBody>
      </p:sp>
      <p:grpSp>
        <p:nvGrpSpPr>
          <p:cNvPr id="366" name="Google Shape;366;p23"/>
          <p:cNvGrpSpPr/>
          <p:nvPr/>
        </p:nvGrpSpPr>
        <p:grpSpPr>
          <a:xfrm>
            <a:off x="422275" y="3613150"/>
            <a:ext cx="8201025" cy="460375"/>
            <a:chOff x="412955" y="4073013"/>
            <a:chExt cx="8200104" cy="461665"/>
          </a:xfrm>
        </p:grpSpPr>
        <p:sp>
          <p:nvSpPr>
            <p:cNvPr id="367" name="Google Shape;367;p23"/>
            <p:cNvSpPr txBox="1"/>
            <p:nvPr/>
          </p:nvSpPr>
          <p:spPr>
            <a:xfrm>
              <a:off x="3451089" y="4073013"/>
              <a:ext cx="604770" cy="461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 b="1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" name="Google Shape;368;p23"/>
            <p:cNvSpPr txBox="1"/>
            <p:nvPr/>
          </p:nvSpPr>
          <p:spPr>
            <a:xfrm>
              <a:off x="412955" y="4073013"/>
              <a:ext cx="3007975" cy="461665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(" … "); </a:t>
              </a:r>
              <a:endParaRPr/>
            </a:p>
          </p:txBody>
        </p:sp>
        <p:sp>
          <p:nvSpPr>
            <p:cNvPr id="369" name="Google Shape;369;p23"/>
            <p:cNvSpPr txBox="1"/>
            <p:nvPr/>
          </p:nvSpPr>
          <p:spPr>
            <a:xfrm>
              <a:off x="4100304" y="4073013"/>
              <a:ext cx="4512755" cy="461665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fprintf</a:t>
              </a: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n-US" sz="2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stdout</a:t>
              </a: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" … ");</a:t>
              </a:r>
              <a:endParaRPr/>
            </a:p>
          </p:txBody>
        </p:sp>
      </p:grpSp>
      <p:grpSp>
        <p:nvGrpSpPr>
          <p:cNvPr id="370" name="Google Shape;370;p23"/>
          <p:cNvGrpSpPr/>
          <p:nvPr/>
        </p:nvGrpSpPr>
        <p:grpSpPr>
          <a:xfrm>
            <a:off x="422275" y="4316413"/>
            <a:ext cx="8210550" cy="461962"/>
            <a:chOff x="412955" y="4777249"/>
            <a:chExt cx="8209936" cy="461665"/>
          </a:xfrm>
        </p:grpSpPr>
        <p:sp>
          <p:nvSpPr>
            <p:cNvPr id="371" name="Google Shape;371;p23"/>
            <p:cNvSpPr txBox="1"/>
            <p:nvPr/>
          </p:nvSpPr>
          <p:spPr>
            <a:xfrm>
              <a:off x="412955" y="4777249"/>
              <a:ext cx="3023962" cy="461665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scanf</a:t>
              </a: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(" … ");</a:t>
              </a:r>
              <a:endParaRPr/>
            </a:p>
          </p:txBody>
        </p:sp>
        <p:sp>
          <p:nvSpPr>
            <p:cNvPr id="372" name="Google Shape;372;p23"/>
            <p:cNvSpPr txBox="1"/>
            <p:nvPr/>
          </p:nvSpPr>
          <p:spPr>
            <a:xfrm>
              <a:off x="4100442" y="4777249"/>
              <a:ext cx="4522449" cy="461665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fscanf</a:t>
              </a: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n-US" sz="24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stdin</a:t>
              </a: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" … ");</a:t>
              </a:r>
              <a:endParaRPr/>
            </a:p>
          </p:txBody>
        </p:sp>
        <p:sp>
          <p:nvSpPr>
            <p:cNvPr id="373" name="Google Shape;373;p23"/>
            <p:cNvSpPr txBox="1"/>
            <p:nvPr/>
          </p:nvSpPr>
          <p:spPr>
            <a:xfrm>
              <a:off x="3470251" y="4777249"/>
              <a:ext cx="604793" cy="461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 b="1" sz="24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5.1 Formatted I/O (3/4)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80" name="Google Shape;380;p2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81" name="Google Shape;381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82" name="Google Shape;382;p2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383" name="Google Shape;383;p24"/>
          <p:cNvGrpSpPr/>
          <p:nvPr/>
        </p:nvGrpSpPr>
        <p:grpSpPr>
          <a:xfrm>
            <a:off x="530225" y="1301750"/>
            <a:ext cx="8053388" cy="4912439"/>
            <a:chOff x="530942" y="1302502"/>
            <a:chExt cx="8052619" cy="4911383"/>
          </a:xfrm>
        </p:grpSpPr>
        <p:sp>
          <p:nvSpPr>
            <p:cNvPr id="384" name="Google Shape;384;p24"/>
            <p:cNvSpPr txBox="1"/>
            <p:nvPr/>
          </p:nvSpPr>
          <p:spPr>
            <a:xfrm>
              <a:off x="530942" y="1413603"/>
              <a:ext cx="8052619" cy="4800282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99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FILE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*infile, *outfile;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y;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float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infile = fopen(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"formatted.in"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"r"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outfile = fopen(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"formatted.out"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"w"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fscanf(infile,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%c %d %f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&amp;x, &amp;y, &amp;z);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fprintf(outfile,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"Data read: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%c %d %.2f\n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x, y, z);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fclose(infile);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fclose(outfile);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5" name="Google Shape;385;p24"/>
            <p:cNvSpPr txBox="1"/>
            <p:nvPr/>
          </p:nvSpPr>
          <p:spPr>
            <a:xfrm>
              <a:off x="5732806" y="1302502"/>
              <a:ext cx="2571382" cy="369253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Unit15_Formatted_IO.c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24"/>
          <p:cNvSpPr txBox="1"/>
          <p:nvPr/>
        </p:nvSpPr>
        <p:spPr>
          <a:xfrm>
            <a:off x="4556919" y="1745357"/>
            <a:ext cx="2627330" cy="707886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“formatted.in”: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10 20 30</a:t>
            </a:r>
            <a:endParaRPr b="1" sz="20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2157412" y="2453243"/>
            <a:ext cx="4546601" cy="400110"/>
          </a:xfrm>
          <a:prstGeom prst="rect">
            <a:avLst/>
          </a:prstGeom>
          <a:solidFill>
            <a:srgbClr val="CCFFCC"/>
          </a:solidFill>
          <a:ln cap="flat" cmpd="sng" w="19050">
            <a:solidFill>
              <a:srgbClr val="F9F9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output in “formatted.out”?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4556919" y="2954592"/>
            <a:ext cx="3470276" cy="400110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 read: 1 0 20.00</a:t>
            </a:r>
            <a:endParaRPr b="1" sz="2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5.1 Formatted I/O (4/4)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395" name="Google Shape;395;p2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396" name="Google Shape;396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397" name="Google Shape;397;p2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grpSp>
        <p:nvGrpSpPr>
          <p:cNvPr id="398" name="Google Shape;398;p25"/>
          <p:cNvGrpSpPr/>
          <p:nvPr/>
        </p:nvGrpSpPr>
        <p:grpSpPr>
          <a:xfrm>
            <a:off x="530225" y="1301750"/>
            <a:ext cx="8053388" cy="4912439"/>
            <a:chOff x="530942" y="1302502"/>
            <a:chExt cx="8052619" cy="4911381"/>
          </a:xfrm>
        </p:grpSpPr>
        <p:sp>
          <p:nvSpPr>
            <p:cNvPr id="399" name="Google Shape;399;p25"/>
            <p:cNvSpPr txBox="1"/>
            <p:nvPr/>
          </p:nvSpPr>
          <p:spPr>
            <a:xfrm>
              <a:off x="530942" y="1413603"/>
              <a:ext cx="8052619" cy="4800280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&lt;stdlib.h&gt;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 main(void) {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. . .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if ((infile = fopen("formatted.in", "r")) == NULL)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printf("Cannot open file \"formatted.in\"\n");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exit(1);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if ((outfile = fopen("formatted.out", "w")) == NULL) {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printf("Cannot open file \"formatted.out\"\n");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exit(2);</a:t>
              </a:r>
              <a:endParaRPr b="1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. . .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0" name="Google Shape;400;p25"/>
            <p:cNvSpPr txBox="1"/>
            <p:nvPr/>
          </p:nvSpPr>
          <p:spPr>
            <a:xfrm>
              <a:off x="5275649" y="1302502"/>
              <a:ext cx="3028540" cy="369253"/>
            </a:xfrm>
            <a:prstGeom prst="rect">
              <a:avLst/>
            </a:prstGeom>
            <a:solidFill>
              <a:srgbClr val="FFFF99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Unit15_Formatted_IO_v2.c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5"/>
          <p:cNvSpPr txBox="1"/>
          <p:nvPr/>
        </p:nvSpPr>
        <p:spPr>
          <a:xfrm>
            <a:off x="4940666" y="4873200"/>
            <a:ext cx="3698265" cy="830997"/>
          </a:xfrm>
          <a:prstGeom prst="rect">
            <a:avLst/>
          </a:prstGeom>
          <a:solidFill>
            <a:srgbClr val="CCFFCC"/>
          </a:solidFill>
          <a:ln cap="flat" cmpd="sng" w="19050">
            <a:solidFill>
              <a:srgbClr val="F9F9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better to check that the files can be opened.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/>
          <p:nvPr/>
        </p:nvSpPr>
        <p:spPr>
          <a:xfrm>
            <a:off x="4260483" y="2468562"/>
            <a:ext cx="1643062" cy="560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6787" y="0"/>
                </a:moveTo>
                <a:close/>
                <a:lnTo>
                  <a:pt x="126787" y="120000"/>
                </a:lnTo>
              </a:path>
              <a:path extrusionOk="0" fill="none" h="120000" w="120000">
                <a:moveTo>
                  <a:pt x="126787" y="84719"/>
                </a:moveTo>
                <a:lnTo>
                  <a:pt x="154500" y="84719"/>
                </a:lnTo>
                <a:lnTo>
                  <a:pt x="183310" y="133613"/>
                </a:lnTo>
              </a:path>
            </a:pathLst>
          </a:custGeom>
          <a:solidFill>
            <a:srgbClr val="EEE7DF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if file can be opened.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3867150" y="1839913"/>
            <a:ext cx="1354138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397" y="0"/>
                </a:moveTo>
                <a:close/>
                <a:lnTo>
                  <a:pt x="-9397" y="120000"/>
                </a:lnTo>
              </a:path>
              <a:path extrusionOk="0" fill="none" h="120000" w="120000">
                <a:moveTo>
                  <a:pt x="-9397" y="73552"/>
                </a:moveTo>
                <a:lnTo>
                  <a:pt x="-25988" y="72737"/>
                </a:lnTo>
                <a:lnTo>
                  <a:pt x="-52901" y="27438"/>
                </a:lnTo>
              </a:path>
            </a:pathLst>
          </a:custGeom>
          <a:solidFill>
            <a:srgbClr val="EEE7DF"/>
          </a:solidFill>
          <a:ln cap="sq" cmpd="sng" w="1270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exit()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25"/>
          <p:cNvGrpSpPr/>
          <p:nvPr/>
        </p:nvGrpSpPr>
        <p:grpSpPr>
          <a:xfrm>
            <a:off x="2180492" y="3974123"/>
            <a:ext cx="2112659" cy="2488780"/>
            <a:chOff x="2180492" y="3974123"/>
            <a:chExt cx="2112659" cy="2488780"/>
          </a:xfrm>
        </p:grpSpPr>
        <p:cxnSp>
          <p:nvCxnSpPr>
            <p:cNvPr id="405" name="Google Shape;405;p25"/>
            <p:cNvCxnSpPr/>
            <p:nvPr/>
          </p:nvCxnSpPr>
          <p:spPr>
            <a:xfrm rot="10800000">
              <a:off x="2180492" y="3974123"/>
              <a:ext cx="844062" cy="16002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6" name="Google Shape;406;p25"/>
            <p:cNvCxnSpPr/>
            <p:nvPr/>
          </p:nvCxnSpPr>
          <p:spPr>
            <a:xfrm rot="10800000">
              <a:off x="2180492" y="5003076"/>
              <a:ext cx="844062" cy="571247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07" name="Google Shape;407;p25"/>
            <p:cNvSpPr txBox="1"/>
            <p:nvPr/>
          </p:nvSpPr>
          <p:spPr>
            <a:xfrm>
              <a:off x="2602523" y="5262574"/>
              <a:ext cx="1690628" cy="1200329"/>
            </a:xfrm>
            <a:prstGeom prst="rect">
              <a:avLst/>
            </a:prstGeom>
            <a:solidFill>
              <a:srgbClr val="E8ECEA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different exit values for debugging purpose.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5.2 Detecting End of File &amp; Errors (1/2)</a:t>
            </a:r>
            <a:endParaRPr/>
          </a:p>
        </p:txBody>
      </p:sp>
      <p:sp>
        <p:nvSpPr>
          <p:cNvPr id="414" name="Google Shape;414;p2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15" name="Google Shape;415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16" name="Google Shape;416;p2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17" name="Google Shape;417;p26"/>
          <p:cNvSpPr txBox="1"/>
          <p:nvPr>
            <p:ph idx="1" type="body"/>
          </p:nvPr>
        </p:nvSpPr>
        <p:spPr>
          <a:xfrm>
            <a:off x="587375" y="1213338"/>
            <a:ext cx="8229600" cy="5154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Each stream is associated with two indicators: </a:t>
            </a:r>
            <a:r>
              <a:rPr lang="en-US">
                <a:solidFill>
                  <a:srgbClr val="C00000"/>
                </a:solidFill>
              </a:rPr>
              <a:t>error indicator </a:t>
            </a:r>
            <a:r>
              <a:rPr lang="en-US"/>
              <a:t>&amp; </a:t>
            </a:r>
            <a:r>
              <a:rPr lang="en-US">
                <a:solidFill>
                  <a:srgbClr val="C00000"/>
                </a:solidFill>
              </a:rPr>
              <a:t>end-of-file (EOF) indicator</a:t>
            </a:r>
            <a:endParaRPr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Both indicators are cleared when the stream is opened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Encountering end-of-file sets end-of-file indicator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Encountering read/write error sets error indicator</a:t>
            </a:r>
            <a:endParaRPr/>
          </a:p>
          <a:p>
            <a:pPr indent="-342900" lvl="1" marL="80010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▪"/>
            </a:pPr>
            <a:r>
              <a:rPr lang="en-US"/>
              <a:t>An indicator once set remains set until it is explicitly cleared by calling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clearerr</a:t>
            </a:r>
            <a:r>
              <a:rPr lang="en-US"/>
              <a:t> or some other library function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feof()</a:t>
            </a:r>
            <a:r>
              <a:rPr lang="en-US"/>
              <a:t> returns a non-zero value if the end-of-file indicator is set; otherwise returns 0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ferror() </a:t>
            </a:r>
            <a:r>
              <a:rPr lang="en-US"/>
              <a:t>returns a non-zero value if the error indicator is set; otherwise returns 0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Need to include &lt;stdio.h&gt;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5.2 Detecting End of File &amp; Errors (2/2)</a:t>
            </a:r>
            <a:endParaRPr/>
          </a:p>
        </p:txBody>
      </p:sp>
      <p:sp>
        <p:nvSpPr>
          <p:cNvPr id="424" name="Google Shape;424;p2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25" name="Google Shape;425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26" name="Google Shape;426;p2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27" name="Google Shape;427;p27"/>
          <p:cNvSpPr txBox="1"/>
          <p:nvPr>
            <p:ph idx="1" type="body"/>
          </p:nvPr>
        </p:nvSpPr>
        <p:spPr>
          <a:xfrm>
            <a:off x="587375" y="1213338"/>
            <a:ext cx="8229600" cy="515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Caution on using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feof()</a:t>
            </a:r>
            <a:r>
              <a:rPr lang="en-US"/>
              <a:t> </a:t>
            </a:r>
            <a:endParaRPr/>
          </a:p>
        </p:txBody>
      </p:sp>
      <p:grpSp>
        <p:nvGrpSpPr>
          <p:cNvPr id="428" name="Google Shape;428;p27"/>
          <p:cNvGrpSpPr/>
          <p:nvPr/>
        </p:nvGrpSpPr>
        <p:grpSpPr>
          <a:xfrm>
            <a:off x="663575" y="1802884"/>
            <a:ext cx="5572125" cy="3323987"/>
            <a:chOff x="530943" y="1230260"/>
            <a:chExt cx="5572402" cy="3324043"/>
          </a:xfrm>
        </p:grpSpPr>
        <p:sp>
          <p:nvSpPr>
            <p:cNvPr id="429" name="Google Shape;429;p27"/>
            <p:cNvSpPr txBox="1"/>
            <p:nvPr/>
          </p:nvSpPr>
          <p:spPr>
            <a:xfrm>
              <a:off x="530943" y="1414929"/>
              <a:ext cx="5572402" cy="3139374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99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&lt;stdio.h&gt;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99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&lt;stdlib.h&gt;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main(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. . 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(!feof(infile)) {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fscanf(infile,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&amp;num);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printf(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"Value read: </a:t>
              </a:r>
              <a:r>
                <a:rPr b="1" lang="en-US" sz="1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%d\n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num);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. . 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0" name="Google Shape;430;p27"/>
            <p:cNvSpPr txBox="1"/>
            <p:nvPr/>
          </p:nvSpPr>
          <p:spPr>
            <a:xfrm>
              <a:off x="4149617" y="1230260"/>
              <a:ext cx="1822425" cy="369338"/>
            </a:xfrm>
            <a:prstGeom prst="rect">
              <a:avLst/>
            </a:prstGeom>
            <a:solidFill>
              <a:srgbClr val="FF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Unit15_feof.c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27"/>
          <p:cNvGrpSpPr/>
          <p:nvPr/>
        </p:nvGrpSpPr>
        <p:grpSpPr>
          <a:xfrm>
            <a:off x="5841846" y="3557588"/>
            <a:ext cx="3001072" cy="1530350"/>
            <a:chOff x="5429480" y="3557286"/>
            <a:chExt cx="3000513" cy="1530162"/>
          </a:xfrm>
        </p:grpSpPr>
        <p:sp>
          <p:nvSpPr>
            <p:cNvPr id="432" name="Google Shape;432;p27"/>
            <p:cNvSpPr txBox="1"/>
            <p:nvPr/>
          </p:nvSpPr>
          <p:spPr>
            <a:xfrm>
              <a:off x="5948496" y="3887445"/>
              <a:ext cx="2481497" cy="1200003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Value read: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Value read: 20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Value read: 30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Value read: 30</a:t>
              </a:r>
              <a:endParaRPr/>
            </a:p>
          </p:txBody>
        </p:sp>
        <p:sp>
          <p:nvSpPr>
            <p:cNvPr id="433" name="Google Shape;433;p27"/>
            <p:cNvSpPr txBox="1"/>
            <p:nvPr/>
          </p:nvSpPr>
          <p:spPr>
            <a:xfrm>
              <a:off x="5429480" y="3557286"/>
              <a:ext cx="2326841" cy="369842"/>
            </a:xfrm>
            <a:prstGeom prst="rect">
              <a:avLst/>
            </a:prstGeom>
            <a:solidFill>
              <a:srgbClr val="CCFFCC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Output: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27"/>
          <p:cNvGrpSpPr/>
          <p:nvPr/>
        </p:nvGrpSpPr>
        <p:grpSpPr>
          <a:xfrm>
            <a:off x="5841846" y="2622550"/>
            <a:ext cx="3001072" cy="709613"/>
            <a:chOff x="5429480" y="2622689"/>
            <a:chExt cx="3000513" cy="710181"/>
          </a:xfrm>
        </p:grpSpPr>
        <p:sp>
          <p:nvSpPr>
            <p:cNvPr id="435" name="Google Shape;435;p27"/>
            <p:cNvSpPr txBox="1"/>
            <p:nvPr/>
          </p:nvSpPr>
          <p:spPr>
            <a:xfrm>
              <a:off x="5948497" y="2964275"/>
              <a:ext cx="2481496" cy="368595"/>
            </a:xfrm>
            <a:prstGeom prst="rect">
              <a:avLst/>
            </a:prstGeom>
            <a:solidFill>
              <a:schemeClr val="lt1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10 20 30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6" name="Google Shape;436;p27"/>
            <p:cNvSpPr txBox="1"/>
            <p:nvPr/>
          </p:nvSpPr>
          <p:spPr>
            <a:xfrm>
              <a:off x="5429480" y="2622689"/>
              <a:ext cx="2326841" cy="368595"/>
            </a:xfrm>
            <a:prstGeom prst="rect">
              <a:avLst/>
            </a:prstGeom>
            <a:solidFill>
              <a:srgbClr val="CCECFF"/>
            </a:solidFill>
            <a:ln cap="flat" cmpd="sng" w="26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 file “feof.in”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27"/>
          <p:cNvSpPr txBox="1"/>
          <p:nvPr/>
        </p:nvSpPr>
        <p:spPr>
          <a:xfrm>
            <a:off x="1538504" y="5378378"/>
            <a:ext cx="6233896" cy="1015663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rgbClr val="5A34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the last line appear twice?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discussed in discussion session.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(Hint: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http://www.gidnetwork.com/b-58.html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5.3 Character I/O: Output (1/4)</a:t>
            </a:r>
            <a:endParaRPr/>
          </a:p>
        </p:txBody>
      </p:sp>
      <p:sp>
        <p:nvSpPr>
          <p:cNvPr id="444" name="Google Shape;444;p2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45" name="Google Shape;445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46" name="Google Shape;446;p2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47" name="Google Shape;447;p28"/>
          <p:cNvSpPr txBox="1"/>
          <p:nvPr>
            <p:ph idx="1" type="body"/>
          </p:nvPr>
        </p:nvSpPr>
        <p:spPr>
          <a:xfrm>
            <a:off x="587375" y="1213339"/>
            <a:ext cx="8229600" cy="638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Functions: </a:t>
            </a:r>
            <a:r>
              <a:rPr lang="en-US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fputc()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putchar()</a:t>
            </a:r>
            <a:endParaRPr b="1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48" name="Google Shape;448;p28"/>
          <p:cNvSpPr txBox="1"/>
          <p:nvPr/>
        </p:nvSpPr>
        <p:spPr>
          <a:xfrm>
            <a:off x="1176338" y="1864043"/>
            <a:ext cx="7069137" cy="203132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 = 'A';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*fp;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putchar(ch); </a:t>
            </a:r>
            <a:r>
              <a:rPr b="1" lang="en-US" sz="1800">
                <a:solidFill>
                  <a:srgbClr val="594730"/>
                </a:solidFill>
                <a:latin typeface="Courier New"/>
                <a:ea typeface="Courier New"/>
                <a:cs typeface="Courier New"/>
                <a:sym typeface="Courier New"/>
              </a:rPr>
              <a:t>// writes ch to stdout</a:t>
            </a:r>
            <a:endParaRPr b="1" sz="1800">
              <a:solidFill>
                <a:srgbClr val="5947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 = fopen( ...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fputc(ch, fp); </a:t>
            </a:r>
            <a:r>
              <a:rPr b="1" lang="en-US" sz="1800">
                <a:solidFill>
                  <a:srgbClr val="594730"/>
                </a:solidFill>
                <a:latin typeface="Courier New"/>
                <a:ea typeface="Courier New"/>
                <a:cs typeface="Courier New"/>
                <a:sym typeface="Courier New"/>
              </a:rPr>
              <a:t>// writes ch to fp</a:t>
            </a:r>
            <a:endParaRPr b="1" sz="1800">
              <a:solidFill>
                <a:srgbClr val="5947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28"/>
          <p:cNvSpPr txBox="1"/>
          <p:nvPr/>
        </p:nvSpPr>
        <p:spPr>
          <a:xfrm>
            <a:off x="587375" y="4223239"/>
            <a:ext cx="8229600" cy="1091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fputc()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putchar()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EOF if a write error occurs; otherwise, they return character written</a:t>
            </a:r>
            <a:endParaRPr b="1" sz="2400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5.3 Character I/O: Input (2/4)</a:t>
            </a:r>
            <a:endParaRPr/>
          </a:p>
        </p:txBody>
      </p:sp>
      <p:sp>
        <p:nvSpPr>
          <p:cNvPr id="456" name="Google Shape;456;p2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57" name="Google Shape;457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58" name="Google Shape;458;p2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59" name="Google Shape;459;p29"/>
          <p:cNvSpPr txBox="1"/>
          <p:nvPr>
            <p:ph idx="1" type="body"/>
          </p:nvPr>
        </p:nvSpPr>
        <p:spPr>
          <a:xfrm>
            <a:off x="587375" y="1213339"/>
            <a:ext cx="8229600" cy="638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Functions: </a:t>
            </a:r>
            <a:r>
              <a:rPr lang="en-US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fgetc()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getchar()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ungetc()</a:t>
            </a:r>
            <a:endParaRPr b="1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000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None/>
            </a:pPr>
            <a:r>
              <a:t/>
            </a:r>
            <a:endParaRPr b="1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60" name="Google Shape;460;p29"/>
          <p:cNvSpPr txBox="1"/>
          <p:nvPr/>
        </p:nvSpPr>
        <p:spPr>
          <a:xfrm>
            <a:off x="1176338" y="1864043"/>
            <a:ext cx="7069137" cy="2031325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*fp;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 = getchar() </a:t>
            </a:r>
            <a:r>
              <a:rPr b="1" lang="en-US" sz="1800">
                <a:solidFill>
                  <a:srgbClr val="594730"/>
                </a:solidFill>
                <a:latin typeface="Courier New"/>
                <a:ea typeface="Courier New"/>
                <a:cs typeface="Courier New"/>
                <a:sym typeface="Courier New"/>
              </a:rPr>
              <a:t>// reads a char from stdin</a:t>
            </a:r>
            <a:endParaRPr b="1" sz="1800">
              <a:solidFill>
                <a:srgbClr val="5947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 = fopen( ...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 = fgetc(fp); </a:t>
            </a:r>
            <a:r>
              <a:rPr b="1" lang="en-US" sz="1800">
                <a:solidFill>
                  <a:srgbClr val="594730"/>
                </a:solidFill>
                <a:latin typeface="Courier New"/>
                <a:ea typeface="Courier New"/>
                <a:cs typeface="Courier New"/>
                <a:sym typeface="Courier New"/>
              </a:rPr>
              <a:t>// reads a char from fp</a:t>
            </a:r>
            <a:endParaRPr b="1" sz="1800">
              <a:solidFill>
                <a:srgbClr val="5947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29"/>
          <p:cNvSpPr txBox="1"/>
          <p:nvPr/>
        </p:nvSpPr>
        <p:spPr>
          <a:xfrm>
            <a:off x="587375" y="4223239"/>
            <a:ext cx="8229600" cy="197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fgetc()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getchar()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EOF if a read error occurs or end of file is reached; otherwise, they return character read</a:t>
            </a:r>
            <a:endParaRPr/>
          </a:p>
          <a:p>
            <a:pPr indent="-352424" lvl="1" marL="626745" marR="0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call either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feof()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ferror()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distinguish the 2 cases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We greatly appreciate support from Mr. Aaron Tan Tuck Choy for kindly sharing these materials.</a:t>
            </a:r>
            <a:endParaRPr/>
          </a:p>
        </p:txBody>
      </p:sp>
      <p:sp>
        <p:nvSpPr>
          <p:cNvPr id="113" name="Google Shape;113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5.3 Character I/O: ungetc (3/4)</a:t>
            </a:r>
            <a:endParaRPr/>
          </a:p>
        </p:txBody>
      </p:sp>
      <p:sp>
        <p:nvSpPr>
          <p:cNvPr id="468" name="Google Shape;468;p3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69" name="Google Shape;469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70" name="Google Shape;470;p3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71" name="Google Shape;471;p30"/>
          <p:cNvSpPr txBox="1"/>
          <p:nvPr>
            <p:ph idx="1" type="body"/>
          </p:nvPr>
        </p:nvSpPr>
        <p:spPr>
          <a:xfrm>
            <a:off x="587375" y="1213339"/>
            <a:ext cx="8229600" cy="190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ungetc()</a:t>
            </a:r>
            <a:r>
              <a:rPr lang="en-US"/>
              <a:t> pushes back a character read from a stream and returns</a:t>
            </a:r>
            <a:r>
              <a:rPr lang="en-US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/>
              <a:t>the character it pushes back</a:t>
            </a:r>
            <a:endParaRPr b="1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Example: Read a sequence of digits and stop at the first non-digit</a:t>
            </a:r>
            <a:endParaRPr b="1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72" name="Google Shape;472;p30"/>
          <p:cNvSpPr txBox="1"/>
          <p:nvPr/>
        </p:nvSpPr>
        <p:spPr>
          <a:xfrm>
            <a:off x="1176338" y="3132773"/>
            <a:ext cx="7069137" cy="2308324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*fp = fopen( ... 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(isdigit(ch = getc(fp)))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594730"/>
                </a:solidFill>
                <a:latin typeface="Courier New"/>
                <a:ea typeface="Courier New"/>
                <a:cs typeface="Courier New"/>
                <a:sym typeface="Courier New"/>
              </a:rPr>
              <a:t>// process digit 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ungetc(ch, fp); </a:t>
            </a:r>
            <a:r>
              <a:rPr b="1" lang="en-US" sz="1800">
                <a:solidFill>
                  <a:srgbClr val="594730"/>
                </a:solidFill>
                <a:latin typeface="Courier New"/>
                <a:ea typeface="Courier New"/>
                <a:cs typeface="Courier New"/>
                <a:sym typeface="Courier New"/>
              </a:rPr>
              <a:t>// pushes back last char read</a:t>
            </a:r>
            <a:endParaRPr b="1" sz="1800">
              <a:solidFill>
                <a:srgbClr val="59473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30"/>
          <p:cNvSpPr txBox="1"/>
          <p:nvPr/>
        </p:nvSpPr>
        <p:spPr>
          <a:xfrm>
            <a:off x="3806190" y="5577840"/>
            <a:ext cx="4846320" cy="923330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isdigit(ch)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function to check whether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contains a digit character; it returns 1 if so, or 0 otherwise.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5.3 Character I/O: Demo Copy File (4/4)</a:t>
            </a:r>
            <a:endParaRPr/>
          </a:p>
        </p:txBody>
      </p:sp>
      <p:sp>
        <p:nvSpPr>
          <p:cNvPr id="480" name="Google Shape;480;p3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81" name="Google Shape;481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82" name="Google Shape;482;p3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83" name="Google Shape;483;p31"/>
          <p:cNvSpPr txBox="1"/>
          <p:nvPr/>
        </p:nvSpPr>
        <p:spPr>
          <a:xfrm>
            <a:off x="719138" y="1281112"/>
            <a:ext cx="7990522" cy="5232202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copyFile(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sourcefile[],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destfile[])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*sfp, *dfp;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((sfp = fopen(sourcefile,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==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exit(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en-US" sz="1800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// error - can't open source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((dfp = fopen(destfile,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==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fclose(sfp); </a:t>
            </a:r>
            <a:r>
              <a:rPr b="1" lang="en-US" sz="1800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// close source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exit(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en-US" sz="1800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// error - can't open destination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((ch = fgetc(sfp)) !=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(fputc(ch, dfp) ==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fclose(sfp); fclose(dfp);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exit(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en-US" sz="1800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// error - can't write to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fclose(sfp); fclose(dfp);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31"/>
          <p:cNvSpPr txBox="1"/>
          <p:nvPr/>
        </p:nvSpPr>
        <p:spPr>
          <a:xfrm>
            <a:off x="6583680" y="993576"/>
            <a:ext cx="2125980" cy="369332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Unit15_CopyFile.c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5.4 Line I/O: Output (1/6)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491" name="Google Shape;491;p3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492" name="Google Shape;492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493" name="Google Shape;493;p3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494" name="Google Shape;494;p32"/>
          <p:cNvSpPr txBox="1"/>
          <p:nvPr>
            <p:ph idx="1" type="body"/>
          </p:nvPr>
        </p:nvSpPr>
        <p:spPr>
          <a:xfrm>
            <a:off x="587375" y="1213339"/>
            <a:ext cx="8229600" cy="638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Functions: </a:t>
            </a:r>
            <a:r>
              <a:rPr lang="en-US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fputs()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puts()</a:t>
            </a:r>
            <a:endParaRPr b="1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95" name="Google Shape;495;p32"/>
          <p:cNvSpPr txBox="1"/>
          <p:nvPr/>
        </p:nvSpPr>
        <p:spPr>
          <a:xfrm>
            <a:off x="969804" y="1864042"/>
            <a:ext cx="7464742" cy="2308324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*fp;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// writes to stdout with newline character appended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puts(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 = fopen( ...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// writes to fp </a:t>
            </a:r>
            <a:r>
              <a:rPr b="1" lang="en-US" sz="1800" u="sng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without</a:t>
            </a:r>
            <a:r>
              <a:rPr b="1" lang="en-US" sz="1800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 newline character appended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fputs(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fp); </a:t>
            </a:r>
            <a:endParaRPr/>
          </a:p>
        </p:txBody>
      </p:sp>
      <p:sp>
        <p:nvSpPr>
          <p:cNvPr id="496" name="Google Shape;496;p32"/>
          <p:cNvSpPr txBox="1"/>
          <p:nvPr/>
        </p:nvSpPr>
        <p:spPr>
          <a:xfrm>
            <a:off x="587375" y="4394689"/>
            <a:ext cx="8229600" cy="1091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fputs()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4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puts()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</a:t>
            </a:r>
            <a:r>
              <a:rPr b="1"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 write error occurs; otherwise, they return a non-negative number</a:t>
            </a:r>
            <a:endParaRPr b="1" sz="2400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5.4 Line I/O: Input (2/6)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03" name="Google Shape;503;p3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04" name="Google Shape;504;p3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05" name="Google Shape;505;p3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06" name="Google Shape;506;p33"/>
          <p:cNvSpPr txBox="1"/>
          <p:nvPr>
            <p:ph idx="1" type="body"/>
          </p:nvPr>
        </p:nvSpPr>
        <p:spPr>
          <a:xfrm>
            <a:off x="587375" y="1213339"/>
            <a:ext cx="8229600" cy="638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Functions: </a:t>
            </a:r>
            <a:r>
              <a:rPr lang="en-US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fgets()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gets()</a:t>
            </a:r>
            <a:endParaRPr b="1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07" name="Google Shape;507;p33"/>
          <p:cNvSpPr txBox="1"/>
          <p:nvPr/>
        </p:nvSpPr>
        <p:spPr>
          <a:xfrm>
            <a:off x="969804" y="1864042"/>
            <a:ext cx="7464742" cy="2062103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s[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*fp;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gets(s);  </a:t>
            </a:r>
            <a:r>
              <a:rPr b="1" lang="en-US" sz="1800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// reads a line from stdin</a:t>
            </a:r>
            <a:endParaRPr b="1" sz="1800">
              <a:solidFill>
                <a:srgbClr val="5A34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fp = fopen( ...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fgets(s, 100, fp); </a:t>
            </a:r>
            <a:r>
              <a:rPr b="1" lang="en-US" sz="1800">
                <a:solidFill>
                  <a:srgbClr val="5A342D"/>
                </a:solidFill>
                <a:latin typeface="Courier New"/>
                <a:ea typeface="Courier New"/>
                <a:cs typeface="Courier New"/>
                <a:sym typeface="Courier New"/>
              </a:rPr>
              <a:t>// reads a line from fp</a:t>
            </a:r>
            <a:endParaRPr b="1" sz="1800">
              <a:solidFill>
                <a:srgbClr val="5A342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33"/>
          <p:cNvSpPr txBox="1"/>
          <p:nvPr/>
        </p:nvSpPr>
        <p:spPr>
          <a:xfrm>
            <a:off x="587375" y="4120369"/>
            <a:ext cx="8229600" cy="214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marR="0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fgets()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gets()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store a null character at the end of the string</a:t>
            </a:r>
            <a:endParaRPr/>
          </a:p>
          <a:p>
            <a:pPr indent="-352425" lvl="0" marL="352425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fgets()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gets()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a null pointer if a read error occurs or end-of-file is encountered before storing any character; otherwise, return first argument</a:t>
            </a:r>
            <a:endParaRPr/>
          </a:p>
          <a:p>
            <a:pPr indent="-352425" lvl="0" marL="352425" marR="0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using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gets()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due to security issue</a:t>
            </a:r>
            <a:endParaRPr b="1" sz="2000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5.4 Line I/O: fgets() (3/6)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15" name="Google Shape;515;p3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16" name="Google Shape;516;p3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17" name="Google Shape;517;p3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18" name="Google Shape;518;p34"/>
          <p:cNvSpPr txBox="1"/>
          <p:nvPr>
            <p:ph idx="1" type="body"/>
          </p:nvPr>
        </p:nvSpPr>
        <p:spPr>
          <a:xfrm>
            <a:off x="587375" y="1213339"/>
            <a:ext cx="8229600" cy="5011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Prototype:</a:t>
            </a:r>
            <a:br>
              <a:rPr lang="en-US"/>
            </a:br>
            <a:r>
              <a:rPr lang="en-US"/>
              <a:t> 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char *fgets(char *s, int n, FILE *fp)</a:t>
            </a:r>
            <a:endParaRPr/>
          </a:p>
          <a:p>
            <a:pPr indent="-352424" lvl="1" marL="62674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i="1" lang="en-US"/>
              <a:t>s</a:t>
            </a:r>
            <a:r>
              <a:rPr lang="en-US"/>
              <a:t> is a pointer to the beginning of a character array</a:t>
            </a:r>
            <a:endParaRPr/>
          </a:p>
          <a:p>
            <a:pPr indent="-352424" lvl="1" marL="62674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i="1" lang="en-US"/>
              <a:t>n</a:t>
            </a:r>
            <a:r>
              <a:rPr lang="en-US"/>
              <a:t> is a count</a:t>
            </a:r>
            <a:endParaRPr/>
          </a:p>
          <a:p>
            <a:pPr indent="-352424" lvl="1" marL="62674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i="1" lang="en-US"/>
              <a:t>fp</a:t>
            </a:r>
            <a:r>
              <a:rPr lang="en-US"/>
              <a:t> is an input stream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Characters are read from the input stream </a:t>
            </a:r>
            <a:r>
              <a:rPr i="1" lang="en-US"/>
              <a:t>fp</a:t>
            </a:r>
            <a:r>
              <a:rPr lang="en-US"/>
              <a:t> into </a:t>
            </a:r>
            <a:r>
              <a:rPr i="1" lang="en-US"/>
              <a:t>s</a:t>
            </a:r>
            <a:r>
              <a:rPr lang="en-US"/>
              <a:t> until</a:t>
            </a:r>
            <a:endParaRPr/>
          </a:p>
          <a:p>
            <a:pPr indent="-352424" lvl="1" marL="62674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a newline character is seen,</a:t>
            </a:r>
            <a:endParaRPr/>
          </a:p>
          <a:p>
            <a:pPr indent="-352424" lvl="1" marL="62674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end-of-file is reached, or</a:t>
            </a:r>
            <a:endParaRPr/>
          </a:p>
          <a:p>
            <a:pPr indent="-352424" lvl="1" marL="62674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i="1" lang="en-US"/>
              <a:t>n</a:t>
            </a:r>
            <a:r>
              <a:rPr lang="en-US"/>
              <a:t> – 1 characters have been read without encountering newline character or end-of-file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If the input was terminated because of a newline character, the newline character will be stored in the array before the terminating null character (‘\0’)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5.4 Line I/O: fgets() (4/6)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25" name="Google Shape;525;p3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26" name="Google Shape;526;p3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27" name="Google Shape;527;p3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28" name="Google Shape;528;p35"/>
          <p:cNvSpPr txBox="1"/>
          <p:nvPr>
            <p:ph idx="1" type="body"/>
          </p:nvPr>
        </p:nvSpPr>
        <p:spPr>
          <a:xfrm>
            <a:off x="587375" y="1213339"/>
            <a:ext cx="8229600" cy="5011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If end-of-file is encountered before any characters have been read from the stream,</a:t>
            </a:r>
            <a:endParaRPr/>
          </a:p>
          <a:p>
            <a:pPr indent="-352424" lvl="1" marL="62674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fgets()</a:t>
            </a:r>
            <a:r>
              <a:rPr lang="en-US"/>
              <a:t> returns a null pointer</a:t>
            </a:r>
            <a:endParaRPr/>
          </a:p>
          <a:p>
            <a:pPr indent="-352424" lvl="1" marL="62674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The contents of the array </a:t>
            </a:r>
            <a:r>
              <a:rPr i="1" lang="en-US"/>
              <a:t>s</a:t>
            </a:r>
            <a:r>
              <a:rPr lang="en-US"/>
              <a:t> are unchanged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If a read error is encountered,</a:t>
            </a:r>
            <a:endParaRPr/>
          </a:p>
          <a:p>
            <a:pPr indent="-352424" lvl="1" marL="62674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fgets()</a:t>
            </a:r>
            <a:r>
              <a:rPr lang="en-US"/>
              <a:t> returns a null pointer</a:t>
            </a:r>
            <a:endParaRPr/>
          </a:p>
          <a:p>
            <a:pPr indent="-352424" lvl="1" marL="626745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000"/>
              <a:buFont typeface="Noto Sans Symbols"/>
              <a:buChar char="▪"/>
            </a:pPr>
            <a:r>
              <a:rPr lang="en-US"/>
              <a:t>The contents of the array </a:t>
            </a:r>
            <a:r>
              <a:rPr i="1" lang="en-US"/>
              <a:t>s</a:t>
            </a:r>
            <a:r>
              <a:rPr lang="en-US"/>
              <a:t> are indeterminate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Whenever </a:t>
            </a:r>
            <a:r>
              <a:rPr b="1"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/>
              <a:t> is returned,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feof</a:t>
            </a:r>
            <a:r>
              <a:rPr b="1" lang="en-US"/>
              <a:t> </a:t>
            </a:r>
            <a:r>
              <a:rPr lang="en-US"/>
              <a:t>or </a:t>
            </a: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ferror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should be used to determine the status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5.4 Line I/O: Demo Counting Lines (5/6)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35" name="Google Shape;535;p3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36" name="Google Shape;536;p3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37" name="Google Shape;537;p3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38" name="Google Shape;538;p36"/>
          <p:cNvSpPr txBox="1"/>
          <p:nvPr>
            <p:ph idx="1" type="body"/>
          </p:nvPr>
        </p:nvSpPr>
        <p:spPr>
          <a:xfrm>
            <a:off x="587375" y="1213339"/>
            <a:ext cx="8229600" cy="5011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52425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Write a function that takes as input the name of a text file and returns the number of lines in the input file.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If an error occurs, the function should return a negative number.</a:t>
            </a:r>
            <a:endParaRPr/>
          </a:p>
          <a:p>
            <a:pPr indent="-352425" lvl="0" marL="352425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Assume that the length of each line in the file is at most 80 characters.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5.4 Line I/O: Demo Counting Lines (6/6)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45" name="Google Shape;545;p3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46" name="Google Shape;546;p3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47" name="Google Shape;547;p3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48" name="Google Shape;548;p37"/>
          <p:cNvSpPr txBox="1"/>
          <p:nvPr/>
        </p:nvSpPr>
        <p:spPr>
          <a:xfrm>
            <a:off x="719138" y="1281112"/>
            <a:ext cx="7990522" cy="4708981"/>
          </a:xfrm>
          <a:prstGeom prst="rect">
            <a:avLst/>
          </a:prstGeom>
          <a:solidFill>
            <a:schemeClr val="lt1"/>
          </a:solidFill>
          <a:ln cap="flat" cmpd="sng" w="264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CC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MAX_LINE_LENGTH 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countLines(char filename[]) 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*fp;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 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s[MAX_LINE_LENGTH+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((fp = fopen(filename, "r")) ==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1800">
                <a:solidFill>
                  <a:srgbClr val="594730"/>
                </a:solidFill>
                <a:latin typeface="Courier New"/>
                <a:ea typeface="Courier New"/>
                <a:cs typeface="Courier New"/>
                <a:sym typeface="Courier New"/>
              </a:rPr>
              <a:t>// error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(fgets(s, MAX_LINE_LENGTH+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fp) !=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count++;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(!feof(fp))	</a:t>
            </a:r>
            <a:r>
              <a:rPr b="1" lang="en-US" sz="1800">
                <a:solidFill>
                  <a:srgbClr val="594730"/>
                </a:solidFill>
                <a:latin typeface="Courier New"/>
                <a:ea typeface="Courier New"/>
                <a:cs typeface="Courier New"/>
                <a:sym typeface="Courier New"/>
              </a:rPr>
              <a:t>// read error encountered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count =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fclose(fp);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37"/>
          <p:cNvSpPr txBox="1"/>
          <p:nvPr/>
        </p:nvSpPr>
        <p:spPr>
          <a:xfrm>
            <a:off x="6583679" y="1096446"/>
            <a:ext cx="2314135" cy="369332"/>
          </a:xfrm>
          <a:prstGeom prst="rect">
            <a:avLst/>
          </a:prstGeom>
          <a:solidFill>
            <a:srgbClr val="FFFFCC"/>
          </a:solidFill>
          <a:ln cap="flat" cmpd="sng" w="264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Unit15_CountLines.c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Summary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556" name="Google Shape;556;p3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57" name="Google Shape;557;p3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558" name="Google Shape;558;p3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491320" y="1219200"/>
            <a:ext cx="812738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B9CAC"/>
              </a:buClr>
              <a:buSzPts val="21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unit, you have learned about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open text files for reading or writing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read input from text files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write output to text files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8B9CAC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"/>
          <p:cNvSpPr txBox="1"/>
          <p:nvPr>
            <p:ph type="title"/>
          </p:nvPr>
        </p:nvSpPr>
        <p:spPr>
          <a:xfrm>
            <a:off x="1173163" y="2824163"/>
            <a:ext cx="6751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933FF"/>
              </a:buClr>
              <a:buSzPts val="4000"/>
              <a:buFont typeface="Arial"/>
              <a:buNone/>
            </a:pPr>
            <a:r>
              <a:rPr lang="en-US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End of File</a:t>
            </a:r>
            <a:endParaRPr/>
          </a:p>
        </p:txBody>
      </p:sp>
      <p:sp>
        <p:nvSpPr>
          <p:cNvPr id="566" name="Google Shape;566;p3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567" name="Google Shape;567;p3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Unit15 -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8" name="Google Shape;568;p3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These contents are only used for students PERSONALLY.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Unit1 -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15: File Processing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41" name="Google Shape;14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43" name="Google Shape;14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73100" y="1280213"/>
            <a:ext cx="7620000" cy="194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407988" lvl="1" marL="6826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concepts of file I/O</a:t>
            </a:r>
            <a:endParaRPr/>
          </a:p>
          <a:p>
            <a:pPr indent="-407988" lvl="1" marL="6826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about functions to read and write text files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673100" y="3605741"/>
            <a:ext cx="7620000" cy="1958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Reference: </a:t>
            </a:r>
            <a:endParaRPr b="0" i="0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699" lvl="1" marL="6826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Chapter 3, Lessons 3.3 – 3.4</a:t>
            </a:r>
            <a:endParaRPr/>
          </a:p>
          <a:p>
            <a:pPr indent="-393699" lvl="1" marL="682625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Chapter 7, Lesson 7.4</a:t>
            </a:r>
            <a:endParaRPr b="0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Unit 15: File Processing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52" name="Google Shape;152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54" name="Google Shape;154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418641" y="1371599"/>
            <a:ext cx="8420559" cy="511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Introduction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Demo: Sum Array</a:t>
            </a:r>
            <a:endParaRPr sz="2000">
              <a:solidFill>
                <a:srgbClr val="C00000"/>
              </a:solidFill>
            </a:endParaRPr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Opening File and File Modes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Closing File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AutoNum type="arabicPeriod"/>
            </a:pPr>
            <a:r>
              <a:rPr lang="en-US">
                <a:solidFill>
                  <a:srgbClr val="C00000"/>
                </a:solidFill>
              </a:rPr>
              <a:t>I/O Functions to Read and Write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5.1	Formatted I/O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5.2	Detecting End of File &amp; Errors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5.3	Character I/O</a:t>
            </a:r>
            <a:endParaRPr/>
          </a:p>
          <a:p>
            <a:pPr indent="-627063" lvl="1" marL="12573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5.4	Line I/O</a:t>
            </a:r>
            <a:endParaRPr sz="180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Introduction (1/4)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62" name="Google Shape;162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64" name="Google Shape;164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587375" y="1187449"/>
            <a:ext cx="8229600" cy="383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Problems on arrays usually involve a lot of data, so it is impractical to enter the data through the keyboard.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We have been using the UNIX input file redirection </a:t>
            </a:r>
            <a:r>
              <a:rPr lang="en-US">
                <a:solidFill>
                  <a:srgbClr val="C00000"/>
                </a:solidFill>
              </a:rPr>
              <a:t>&lt;</a:t>
            </a:r>
            <a:r>
              <a:rPr lang="en-US"/>
              <a:t> to redirect data from a text file. Eg: </a:t>
            </a:r>
            <a:r>
              <a:rPr lang="en-US">
                <a:solidFill>
                  <a:srgbClr val="C00000"/>
                </a:solidFill>
              </a:rPr>
              <a:t>a.out &lt; data1</a:t>
            </a:r>
            <a:r>
              <a:rPr lang="en-US">
                <a:solidFill>
                  <a:srgbClr val="9900CC"/>
                </a:solidFill>
              </a:rPr>
              <a:t> 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However, that is not a C mechanism. C provides functions to handle file input/output (I/O).</a:t>
            </a:r>
            <a:endParaRPr/>
          </a:p>
          <a:p>
            <a:pPr indent="-347663" lvl="0" marL="347663" rtl="0" algn="l">
              <a:spcBef>
                <a:spcPts val="6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We will focus on these basic file I/O functions on text files: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3141354" y="4434604"/>
            <a:ext cx="2576434" cy="1569660"/>
          </a:xfrm>
          <a:prstGeom prst="rect">
            <a:avLst/>
          </a:prstGeom>
          <a:solidFill>
            <a:srgbClr val="CCFFFF"/>
          </a:solidFill>
          <a:ln cap="flat" cmpd="sng" w="264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fopen()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fclose()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fscanf()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fprintf()</a:t>
            </a:r>
            <a:endParaRPr b="0" i="0" sz="24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533400" y="381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FF"/>
                </a:solidFill>
              </a:rPr>
              <a:t>1. Introduction (2/4)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73" name="Google Shape;173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Methodology</a:t>
            </a:r>
            <a:endParaRPr/>
          </a:p>
        </p:txBody>
      </p:sp>
      <p:sp>
        <p:nvSpPr>
          <p:cNvPr id="174" name="Google Shape;174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Unit15 - </a:t>
            </a: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75" name="Google Shape;175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IT - TDT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587375" y="1187450"/>
            <a:ext cx="8229600" cy="1465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7663" lvl="0" marL="347663" rtl="0" algn="l">
              <a:spcBef>
                <a:spcPts val="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In C, input/output is done based on the concept of a </a:t>
            </a:r>
            <a:r>
              <a:rPr lang="en-US">
                <a:solidFill>
                  <a:srgbClr val="C00000"/>
                </a:solidFill>
              </a:rPr>
              <a:t>stream</a:t>
            </a:r>
            <a:endParaRPr/>
          </a:p>
          <a:p>
            <a:pPr indent="-347663" lvl="0" marL="347663" rtl="0" algn="l">
              <a:spcBef>
                <a:spcPts val="1200"/>
              </a:spcBef>
              <a:spcAft>
                <a:spcPts val="0"/>
              </a:spcAft>
              <a:buClr>
                <a:srgbClr val="3A3A4A"/>
              </a:buClr>
              <a:buSzPts val="2400"/>
              <a:buFont typeface="Noto Sans Symbols"/>
              <a:buChar char="▪"/>
            </a:pPr>
            <a:r>
              <a:rPr lang="en-US"/>
              <a:t>A stream can be a file or a consumer/producer of data</a:t>
            </a:r>
            <a:endParaRPr/>
          </a:p>
        </p:txBody>
      </p:sp>
      <p:grpSp>
        <p:nvGrpSpPr>
          <p:cNvPr id="177" name="Google Shape;177;p9"/>
          <p:cNvGrpSpPr/>
          <p:nvPr/>
        </p:nvGrpSpPr>
        <p:grpSpPr>
          <a:xfrm>
            <a:off x="1088980" y="3406114"/>
            <a:ext cx="1622478" cy="2038305"/>
            <a:chOff x="1244708" y="3325354"/>
            <a:chExt cx="1622478" cy="2038305"/>
          </a:xfrm>
        </p:grpSpPr>
        <p:pic>
          <p:nvPicPr>
            <p:cNvPr id="178" name="Google Shape;17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4708" y="3325354"/>
              <a:ext cx="1622478" cy="1622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9"/>
            <p:cNvSpPr txBox="1"/>
            <p:nvPr/>
          </p:nvSpPr>
          <p:spPr>
            <a:xfrm>
              <a:off x="1467012" y="4994327"/>
              <a:ext cx="1177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Monitor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9"/>
          <p:cNvGrpSpPr/>
          <p:nvPr/>
        </p:nvGrpSpPr>
        <p:grpSpPr>
          <a:xfrm>
            <a:off x="3364262" y="2821321"/>
            <a:ext cx="1781175" cy="1012270"/>
            <a:chOff x="3364262" y="3124323"/>
            <a:chExt cx="1781175" cy="1012270"/>
          </a:xfrm>
        </p:grpSpPr>
        <p:pic>
          <p:nvPicPr>
            <p:cNvPr id="181" name="Google Shape;18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64262" y="3124323"/>
              <a:ext cx="1781175" cy="642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9"/>
            <p:cNvSpPr txBox="1"/>
            <p:nvPr/>
          </p:nvSpPr>
          <p:spPr>
            <a:xfrm>
              <a:off x="3665913" y="3767261"/>
              <a:ext cx="1177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Keyboard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9"/>
          <p:cNvGrpSpPr/>
          <p:nvPr/>
        </p:nvGrpSpPr>
        <p:grpSpPr>
          <a:xfrm>
            <a:off x="5919828" y="2661364"/>
            <a:ext cx="1319534" cy="1728852"/>
            <a:chOff x="5848997" y="3087501"/>
            <a:chExt cx="1319534" cy="1728852"/>
          </a:xfrm>
        </p:grpSpPr>
        <p:pic>
          <p:nvPicPr>
            <p:cNvPr id="184" name="Google Shape;18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8997" y="3087501"/>
              <a:ext cx="1319534" cy="1359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9"/>
            <p:cNvSpPr txBox="1"/>
            <p:nvPr/>
          </p:nvSpPr>
          <p:spPr>
            <a:xfrm>
              <a:off x="5919828" y="4447021"/>
              <a:ext cx="1177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Hard disk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9"/>
          <p:cNvGrpSpPr/>
          <p:nvPr/>
        </p:nvGrpSpPr>
        <p:grpSpPr>
          <a:xfrm>
            <a:off x="3239146" y="4390216"/>
            <a:ext cx="1797803" cy="1364267"/>
            <a:chOff x="3239146" y="4693218"/>
            <a:chExt cx="1797803" cy="1364267"/>
          </a:xfrm>
        </p:grpSpPr>
        <p:pic>
          <p:nvPicPr>
            <p:cNvPr id="187" name="Google Shape;187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52272" y="4693218"/>
              <a:ext cx="971550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9"/>
            <p:cNvSpPr txBox="1"/>
            <p:nvPr/>
          </p:nvSpPr>
          <p:spPr>
            <a:xfrm>
              <a:off x="3239146" y="5688153"/>
              <a:ext cx="17978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 port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9"/>
          <p:cNvGrpSpPr/>
          <p:nvPr/>
        </p:nvGrpSpPr>
        <p:grpSpPr>
          <a:xfrm>
            <a:off x="6065455" y="4515376"/>
            <a:ext cx="1798449" cy="1552437"/>
            <a:chOff x="5931816" y="5003044"/>
            <a:chExt cx="1798449" cy="1552437"/>
          </a:xfrm>
        </p:grpSpPr>
        <p:pic>
          <p:nvPicPr>
            <p:cNvPr id="190" name="Google Shape;190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31816" y="5003044"/>
              <a:ext cx="1798449" cy="11561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9"/>
            <p:cNvSpPr txBox="1"/>
            <p:nvPr/>
          </p:nvSpPr>
          <p:spPr>
            <a:xfrm>
              <a:off x="6242105" y="6186149"/>
              <a:ext cx="11778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Printer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1998-09-05T15:03:32Z</dcterms:created>
  <dc:creator>Aaron Tan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