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7010400" cy="9296400"/>
  <p:embeddedFontLst>
    <p:embeddedFont>
      <p:font typeface="Arim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9" roundtripDataSignature="AMtx7mhtrRsIBxeZ5ReKY/u6ximLDMw4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FB087-B2FA-4D2E-8DC9-31F3CB315E69}">
  <a:tblStyle styleId="{D80FB087-B2FA-4D2E-8DC9-31F3CB315E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rimo-bold.fntdata"/><Relationship Id="rId45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mo-boldItalic.fntdata"/><Relationship Id="rId47" Type="http://schemas.openxmlformats.org/officeDocument/2006/relationships/font" Target="fonts/Arimo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79" name="Google Shape;179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89" name="Google Shape;189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09" name="Google Shape;209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26" name="Google Shape;226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41" name="Google Shape;241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57" name="Google Shape;257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75" name="Google Shape;275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91" name="Google Shape;291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02" name="Google Shape;302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0" name="Google Shape;320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31" name="Google Shape;331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43" name="Google Shape;343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65" name="Google Shape;365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6" name="Google Shape;376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89" name="Google Shape;389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07" name="Google Shape;407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7" name="Google Shape;417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6" name="Google Shape;456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6" name="Google Shape;466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81" name="Google Shape;481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5" name="Google Shape;535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6" name="Google Shape;536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6" name="Google Shape;546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7" name="Google Shape;547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7" name="Google Shape;557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8" name="Google Shape;558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71" name="Google Shape;571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2" name="Google Shape;572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84" name="Google Shape;584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98" name="Google Shape;598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9" name="Google Shape;599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16" name="Google Shape;616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7" name="Google Shape;617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6" name="Google Shape;626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7" name="Google Shape;627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36" name="Google Shape;636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8" name="Google Shape;168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0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3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5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45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5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4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47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4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sd.uwo.ca/staff/magi/175/refs/char-func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edcc.edu/faculty/paul.bladek/c_string_functions.htm" TargetMode="External"/><Relationship Id="rId4" Type="http://schemas.openxmlformats.org/officeDocument/2006/relationships/hyperlink" Target="http://www.edcc.edu/faculty/paul.bladek/c_string_functions.htm" TargetMode="External"/><Relationship Id="rId5" Type="http://schemas.openxmlformats.org/officeDocument/2006/relationships/hyperlink" Target="http://www.cs.cf.ac.uk/Dave/C/node19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hangman.no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16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Characters and Strings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Characters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83" name="Google Shape;183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85" name="Google Shape;18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587375" y="1187450"/>
            <a:ext cx="8229600" cy="538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C, </a:t>
            </a:r>
            <a:r>
              <a:rPr lang="en-US" u="sng"/>
              <a:t>single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characters</a:t>
            </a:r>
            <a:r>
              <a:rPr lang="en-US"/>
              <a:t> are represented using the data type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Character constants</a:t>
            </a:r>
            <a:r>
              <a:rPr lang="en-US"/>
              <a:t> are written as symbols enclosed in single quotes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Examples: 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en-US"/>
              <a:t>, 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lang="en-US"/>
              <a:t>, 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/>
              <a:t> 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Recall: Week 3 Exercise #7 NRIC Check Code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Characters are stored in one byte, and are encoded as numbers using the </a:t>
            </a:r>
            <a:r>
              <a:rPr lang="en-US">
                <a:solidFill>
                  <a:srgbClr val="0000FF"/>
                </a:solidFill>
              </a:rPr>
              <a:t>ASCII</a:t>
            </a:r>
            <a:r>
              <a:rPr lang="en-US"/>
              <a:t> scheme.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i="1" lang="en-US"/>
              <a:t>ASCII</a:t>
            </a:r>
            <a:r>
              <a:rPr lang="en-US"/>
              <a:t> (</a:t>
            </a:r>
            <a:r>
              <a:rPr i="1" lang="en-US"/>
              <a:t>American Standard Code for Information Interchange</a:t>
            </a:r>
            <a:r>
              <a:rPr lang="en-US"/>
              <a:t>), is one of the document coding schemes widely used today.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i="1" lang="en-US"/>
              <a:t>Unicode</a:t>
            </a:r>
            <a:r>
              <a:rPr lang="en-US"/>
              <a:t> is another commonly used standard for multi-language texts.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Characters: ASCII Table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93" name="Google Shape;193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95" name="Google Shape;195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228599" y="6166884"/>
            <a:ext cx="4981353" cy="29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©The McGraw-Hill Companies, Inc. Permission required for reproduction or display.</a:t>
            </a:r>
            <a:endParaRPr sz="1100">
              <a:solidFill>
                <a:srgbClr val="CC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7" name="Google Shape;197;p11"/>
          <p:cNvGrpSpPr/>
          <p:nvPr/>
        </p:nvGrpSpPr>
        <p:grpSpPr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98" name="Google Shape;198;p11"/>
            <p:cNvSpPr/>
            <p:nvPr/>
          </p:nvSpPr>
          <p:spPr>
            <a:xfrm>
              <a:off x="687" y="681"/>
              <a:ext cx="3989" cy="289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99" name="Google Shape;19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" y="744"/>
              <a:ext cx="3816" cy="27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1"/>
          <p:cNvGrpSpPr/>
          <p:nvPr/>
        </p:nvGrpSpPr>
        <p:grpSpPr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201" name="Google Shape;201;p11"/>
            <p:cNvGrpSpPr/>
            <p:nvPr/>
          </p:nvGrpSpPr>
          <p:grpSpPr>
            <a:xfrm>
              <a:off x="4059" y="2082"/>
              <a:ext cx="1595" cy="753"/>
              <a:chOff x="4059" y="2082"/>
              <a:chExt cx="1595" cy="753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4659" y="2082"/>
                <a:ext cx="995" cy="753"/>
              </a:xfrm>
              <a:prstGeom prst="roundRect">
                <a:avLst>
                  <a:gd fmla="val 16667" name="adj"/>
                </a:avLst>
              </a:prstGeom>
              <a:solidFill>
                <a:srgbClr val="CCECFF"/>
              </a:solidFill>
              <a:ln cap="flat" cmpd="sng" w="9525">
                <a:solidFill>
                  <a:srgbClr val="CCEC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2700000" dist="89803">
                  <a:schemeClr val="dk1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 example, character </a:t>
                </a:r>
                <a:r>
                  <a:rPr lang="en-US" sz="14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'O'</a:t>
                </a: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is </a:t>
                </a:r>
                <a:r>
                  <a:rPr lang="en-US" sz="14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79</a:t>
                </a: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(row value </a:t>
                </a:r>
                <a:r>
                  <a:rPr lang="en-US" sz="14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+ col value </a:t>
                </a:r>
                <a:r>
                  <a:rPr lang="en-US" sz="14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= </a:t>
                </a:r>
                <a:r>
                  <a:rPr lang="en-US" sz="14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79</a:t>
                </a:r>
                <a:r>
                  <a:rPr lang="en-US"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).</a:t>
                </a:r>
                <a:endParaRPr/>
              </a:p>
            </p:txBody>
          </p:sp>
          <p:cxnSp>
            <p:nvCxnSpPr>
              <p:cNvPr id="203" name="Google Shape;203;p11"/>
              <p:cNvCxnSpPr>
                <a:stCxn id="202" idx="1"/>
              </p:cNvCxnSpPr>
              <p:nvPr/>
            </p:nvCxnSpPr>
            <p:spPr>
              <a:xfrm rot="10800000">
                <a:off x="4059" y="2459"/>
                <a:ext cx="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204" name="Google Shape;204;p11"/>
            <p:cNvSpPr/>
            <p:nvPr/>
          </p:nvSpPr>
          <p:spPr>
            <a:xfrm>
              <a:off x="3981" y="2371"/>
              <a:ext cx="192" cy="192"/>
            </a:xfrm>
            <a:prstGeom prst="roundRect">
              <a:avLst>
                <a:gd fmla="val 625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CF9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</a:t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978" y="838"/>
              <a:ext cx="192" cy="169"/>
            </a:xfrm>
            <a:prstGeom prst="roundRect">
              <a:avLst>
                <a:gd fmla="val 625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CF9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43" y="2402"/>
              <a:ext cx="192" cy="169"/>
            </a:xfrm>
            <a:prstGeom prst="roundRect">
              <a:avLst>
                <a:gd fmla="val 625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CF9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70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Demo #1: Using Characters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13" name="Google Shape;213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15" name="Google Shape;215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16" name="Google Shape;216;p12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217" name="Google Shape;217;p12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Unit16_CharacterDemo1.c</a:t>
              </a:r>
              <a:endParaRPr b="1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grade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'A'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newgrade, ch;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"grade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grade);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newgrade = grade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"newgrade 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newgrade);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"newgrade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newgrade);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value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65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"value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value);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"value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value);</a:t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8" name="Google Shape;218;p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Unit16_CharacterDemo1.c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2"/>
          <p:cNvSpPr/>
          <p:nvPr/>
        </p:nvSpPr>
        <p:spPr>
          <a:xfrm>
            <a:off x="3230292" y="2293568"/>
            <a:ext cx="2193925" cy="492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and initialising char variables.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4953717" y="5494343"/>
            <a:ext cx="2195512" cy="557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79986" y="-209443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character and integer.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422094" y="3102576"/>
            <a:ext cx="1066800" cy="334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62590" y="160958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%c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grade = A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newgrade = C newgrade = 67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 = 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 = A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Demo #1: Using Characters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0" name="Google Shape;230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31" name="Google Shape;231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32" name="Google Shape;232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"'A' is less than 'c'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"'A' is not less than 'c'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(ch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ch &lt;=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ch++)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("ch =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%c\n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ch);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3063875" y="1543050"/>
            <a:ext cx="2193925" cy="354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0375" y="162097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characters.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 is less than 'c'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 = 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 =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 =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 =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 = t</a:t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5970588" y="3135313"/>
            <a:ext cx="2193925" cy="557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72251" y="50418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character variable as a loop variable.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 value of 'A' is 65. ASCII value of 'c' is 99.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2.3 Demo #2: Character I/O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45" name="Google Shape;245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47" name="Google Shape;247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587375" y="1152799"/>
            <a:ext cx="8229600" cy="104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below:</a:t>
            </a: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250" name="Google Shape;250;p14"/>
            <p:cNvSpPr/>
            <p:nvPr/>
          </p:nvSpPr>
          <p:spPr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8A8AB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Unit16_CharacterDemo2.c</a:t>
              </a:r>
              <a:endParaRPr b="1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main(void) {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char ch;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printf("Enter a character: ");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 =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getchar();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"The character entered is 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putchar(ch)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putchar('\n')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0;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51" name="Google Shape;251;p14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Unit16_CharacterDemo2.c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4"/>
          <p:cNvSpPr/>
          <p:nvPr/>
        </p:nvSpPr>
        <p:spPr>
          <a:xfrm>
            <a:off x="3286464" y="2907285"/>
            <a:ext cx="1828800" cy="560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8874" y="236041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 character from stdin.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Enter a character: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Character entered is W </a:t>
            </a:r>
            <a:endParaRPr/>
          </a:p>
        </p:txBody>
      </p:sp>
      <p:sp>
        <p:nvSpPr>
          <p:cNvPr id="254" name="Google Shape;254;p14"/>
          <p:cNvSpPr/>
          <p:nvPr/>
        </p:nvSpPr>
        <p:spPr>
          <a:xfrm>
            <a:off x="3295650" y="5387975"/>
            <a:ext cx="1654175" cy="520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5341" y="-35074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 character to stdout.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Demo #3: Character Functions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61" name="Google Shape;261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63" name="Google Shape;263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587375" y="1152799"/>
            <a:ext cx="8229600" cy="493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functions.</a:t>
            </a:r>
            <a:endParaRPr/>
          </a:p>
        </p:txBody>
      </p:sp>
      <p:grpSp>
        <p:nvGrpSpPr>
          <p:cNvPr id="265" name="Google Shape;265;p15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266" name="Google Shape;266;p15"/>
            <p:cNvSpPr/>
            <p:nvPr/>
          </p:nvSpPr>
          <p:spPr>
            <a:xfrm>
              <a:off x="492125" y="1908174"/>
              <a:ext cx="7966075" cy="4949825"/>
            </a:xfrm>
            <a:prstGeom prst="rect">
              <a:avLst/>
            </a:prstGeom>
            <a:noFill/>
            <a:ln cap="flat" cmpd="sng" w="25400">
              <a:solidFill>
                <a:srgbClr val="8A8AB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Unit16_CharacterDemo3.c</a:t>
              </a:r>
              <a:endParaRPr b="1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&lt;ctype.h&gt;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main(void) {</a:t>
              </a:r>
              <a:endParaRPr b="1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char ch;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printf("Enter a character: 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 = getchar();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isalpha(ch)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isupper(ch)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printf("'%c' is a uppercase-letter.\n", 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printf("Converted to lowercase: %c\n",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tolower(ch)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islower(ch)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printf("'%c' is a lowercase-letter.\n", 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printf("Converted to uppercase: %c\n",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toupper(ch))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isdigit(ch)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printf("'%c' is a digit character.\n", 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isalnum(ch)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printf("'%c' is an alphanumeric character.\n", 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isspace(ch)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printf("'%c' is a whitespace character.\n", 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ispunct(ch)</a:t>
              </a:r>
              <a:r>
                <a:rPr b="1"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printf("'%c' is a punctuation character.\n", 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Unit16_CharacterDemo3.c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5"/>
          <p:cNvSpPr txBox="1"/>
          <p:nvPr/>
        </p:nvSpPr>
        <p:spPr>
          <a:xfrm>
            <a:off x="4149725" y="2071500"/>
            <a:ext cx="4514850" cy="1490662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this program and test it out.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complete list of character functions, refer to the Internet (eg: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http://www.csd.uwo.ca/staff/magi/175/refs/char-funcs.html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>
            <a:off x="6134200" y="3689162"/>
            <a:ext cx="2717700" cy="1077218"/>
            <a:chOff x="6134200" y="3835400"/>
            <a:chExt cx="2717700" cy="1077218"/>
          </a:xfrm>
        </p:grpSpPr>
        <p:cxnSp>
          <p:nvCxnSpPr>
            <p:cNvPr id="270" name="Google Shape;270;p15"/>
            <p:cNvCxnSpPr>
              <a:stCxn id="271" idx="1"/>
            </p:cNvCxnSpPr>
            <p:nvPr/>
          </p:nvCxnSpPr>
          <p:spPr>
            <a:xfrm rot="10800000">
              <a:off x="6134200" y="4216509"/>
              <a:ext cx="812700" cy="15750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" name="Google Shape;272;p15"/>
            <p:cNvCxnSpPr/>
            <p:nvPr/>
          </p:nvCxnSpPr>
          <p:spPr>
            <a:xfrm flipH="1">
              <a:off x="6261100" y="4419600"/>
              <a:ext cx="800100" cy="21590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1" name="Google Shape;271;p1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 that </a:t>
              </a:r>
              <a:r>
                <a:rPr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tolower(ch)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</a:t>
              </a:r>
              <a:r>
                <a:rPr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toupper(ch)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 NOT change ch!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2.5 Characters: Common Error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79" name="Google Shape;279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80" name="Google Shape;280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81" name="Google Shape;281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587375" y="1328645"/>
            <a:ext cx="8229600" cy="97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'z'!</a:t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4300980" y="2232289"/>
            <a:ext cx="3500357" cy="189935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A8AB9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855664" y="2232289"/>
            <a:ext cx="3230199" cy="244336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A8AB9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A, B, C, D, F;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4291334" y="4294511"/>
            <a:ext cx="3500357" cy="23295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A8AB9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grade;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6" name="Google Shape;2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131" y="3453972"/>
            <a:ext cx="473119" cy="5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132" y="4388580"/>
            <a:ext cx="424563" cy="5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471" y="5785411"/>
            <a:ext cx="473119" cy="59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Strings - stop at this slide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95" name="Google Shape;295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96" name="Google Shape;296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97" name="Google Shape;297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587375" y="1195754"/>
            <a:ext cx="8229600" cy="3974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We have seen arrays of numeric values (types </a:t>
            </a:r>
            <a:r>
              <a:rPr lang="en-US" sz="2800">
                <a:solidFill>
                  <a:srgbClr val="0000FF"/>
                </a:solidFill>
              </a:rPr>
              <a:t>int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float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double</a:t>
            </a:r>
            <a:r>
              <a:rPr lang="en-US" sz="2800"/>
              <a:t>)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We have seen </a:t>
            </a:r>
            <a:r>
              <a:rPr lang="en-US" sz="2800">
                <a:solidFill>
                  <a:srgbClr val="0000FF"/>
                </a:solidFill>
              </a:rPr>
              <a:t>string constants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"Average = %.2f"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, avg);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#define ERROR </a:t>
            </a:r>
            <a:r>
              <a:rPr b="1"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"*****Error –"</a:t>
            </a:r>
            <a:endParaRPr b="1" sz="2400">
              <a:solidFill>
                <a:srgbClr val="006600"/>
              </a:solidFill>
            </a:endParaRPr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A </a:t>
            </a:r>
            <a:r>
              <a:rPr lang="en-US" sz="2800">
                <a:solidFill>
                  <a:srgbClr val="C00000"/>
                </a:solidFill>
              </a:rPr>
              <a:t>string</a:t>
            </a:r>
            <a:r>
              <a:rPr lang="en-US" sz="2800"/>
              <a:t> is an array of characters, </a:t>
            </a:r>
            <a:r>
              <a:rPr lang="en-US" sz="2800" u="sng"/>
              <a:t>terminated by a null character </a:t>
            </a:r>
            <a:r>
              <a:rPr lang="en-US" sz="2800" u="sng">
                <a:solidFill>
                  <a:srgbClr val="0000FF"/>
                </a:solidFill>
              </a:rPr>
              <a:t>'\0'</a:t>
            </a:r>
            <a:r>
              <a:rPr lang="en-US" sz="2800"/>
              <a:t> (which has ASCII value of zero)</a:t>
            </a:r>
            <a:endParaRPr sz="2800"/>
          </a:p>
        </p:txBody>
      </p:sp>
      <p:graphicFrame>
        <p:nvGraphicFramePr>
          <p:cNvPr id="299" name="Google Shape;299;p17"/>
          <p:cNvGraphicFramePr/>
          <p:nvPr/>
        </p:nvGraphicFramePr>
        <p:xfrm>
          <a:off x="2362142" y="5084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{D80FB087-B2FA-4D2E-8DC9-31F3CB315E69}</a:tableStyleId>
              </a:tblPr>
              <a:tblGrid>
                <a:gridCol w="601150"/>
                <a:gridCol w="601150"/>
                <a:gridCol w="602750"/>
                <a:gridCol w="602750"/>
                <a:gridCol w="602750"/>
                <a:gridCol w="602750"/>
                <a:gridCol w="601150"/>
              </a:tblGrid>
              <a:tr h="57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3.1 Strings: Basics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06" name="Google Shape;306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08" name="Google Shape;308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587375" y="1213338"/>
            <a:ext cx="8229600" cy="51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Declaration an array of characters</a:t>
            </a:r>
            <a:endParaRPr b="1" sz="20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str[6];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Assigning character to an element of an array of characters</a:t>
            </a:r>
            <a:endParaRPr b="1" sz="20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str[0] = 'e';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str[1] = 'g';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str[2] = 'g';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str[3] = '\0';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Initializer for string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Two ways:</a:t>
            </a:r>
            <a:endParaRPr/>
          </a:p>
          <a:p>
            <a:pPr indent="-4763" lvl="1" marL="347663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char fruit_name[] = "apple";</a:t>
            </a:r>
            <a:endParaRPr/>
          </a:p>
          <a:p>
            <a:pPr indent="-4763" lvl="1" marL="34766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char fruit_name[] = {'a','p','p','l','e','\0'}; </a:t>
            </a:r>
            <a:endParaRPr b="1">
              <a:solidFill>
                <a:srgbClr val="800000"/>
              </a:solidFill>
            </a:endParaRPr>
          </a:p>
        </p:txBody>
      </p:sp>
      <p:graphicFrame>
        <p:nvGraphicFramePr>
          <p:cNvPr id="310" name="Google Shape;310;p18"/>
          <p:cNvGraphicFramePr/>
          <p:nvPr/>
        </p:nvGraphicFramePr>
        <p:xfrm>
          <a:off x="4561712" y="2935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{D80FB087-B2FA-4D2E-8DC9-31F3CB315E69}</a:tableStyleId>
              </a:tblPr>
              <a:tblGrid>
                <a:gridCol w="592150"/>
                <a:gridCol w="592125"/>
                <a:gridCol w="593725"/>
                <a:gridCol w="774700"/>
                <a:gridCol w="409575"/>
                <a:gridCol w="592150"/>
              </a:tblGrid>
              <a:tr h="4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1" name="Google Shape;311;p18"/>
          <p:cNvGrpSpPr/>
          <p:nvPr/>
        </p:nvGrpSpPr>
        <p:grpSpPr>
          <a:xfrm>
            <a:off x="5081954" y="3494671"/>
            <a:ext cx="3541185" cy="1066686"/>
            <a:chOff x="5081954" y="3194629"/>
            <a:chExt cx="3541185" cy="1066686"/>
          </a:xfrm>
        </p:grpSpPr>
        <p:sp>
          <p:nvSpPr>
            <p:cNvPr id="312" name="Google Shape;312;p18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rgbClr val="F9F9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Without ‘\0’, it is just an array of character, </a:t>
              </a:r>
              <a:r>
                <a:rPr lang="en-US" sz="2000" u="sng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not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 string. 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18"/>
            <p:cNvCxnSpPr>
              <a:stCxn id="312" idx="0"/>
            </p:cNvCxnSpPr>
            <p:nvPr/>
          </p:nvCxnSpPr>
          <p:spPr>
            <a:xfrm rot="10800000">
              <a:off x="6794346" y="3194629"/>
              <a:ext cx="58200" cy="358800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14" name="Google Shape;314;p18"/>
          <p:cNvCxnSpPr/>
          <p:nvPr/>
        </p:nvCxnSpPr>
        <p:spPr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5" name="Google Shape;315;p18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316" name="Google Shape;316;p18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 not need ‘\0’ as it is automatically added.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18"/>
            <p:cNvCxnSpPr/>
            <p:nvPr/>
          </p:nvCxnSpPr>
          <p:spPr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Strings: I/O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24" name="Google Shape;324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26" name="Google Shape;326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587375" y="1213339"/>
            <a:ext cx="8240102" cy="367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Read string from stdin</a:t>
            </a:r>
            <a:endParaRPr/>
          </a:p>
          <a:p>
            <a:pPr indent="-182879" lvl="1" marL="719138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fgets(str, size, stdin) </a:t>
            </a:r>
            <a:r>
              <a:rPr b="1" lang="en-US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reads size – 1 char, </a:t>
            </a:r>
            <a:endParaRPr/>
          </a:p>
          <a:p>
            <a:pPr indent="-182879" lvl="1" marL="71913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     // or until newline</a:t>
            </a:r>
            <a:endParaRPr/>
          </a:p>
          <a:p>
            <a:pPr indent="-182879" lvl="1" marL="719138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scanf("%s", str);  </a:t>
            </a:r>
            <a:r>
              <a:rPr b="1" lang="en-US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reads until white space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latin typeface="Arimo"/>
              <a:ea typeface="Arimo"/>
              <a:cs typeface="Arimo"/>
              <a:sym typeface="Arimo"/>
            </a:endParaRPr>
          </a:p>
          <a:p>
            <a:pPr indent="-352425" lvl="0" marL="352425" rtl="0" algn="l">
              <a:spcBef>
                <a:spcPts val="56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latin typeface="Arimo"/>
                <a:ea typeface="Arimo"/>
                <a:cs typeface="Arimo"/>
                <a:sym typeface="Arimo"/>
              </a:rPr>
              <a:t>Print string to stdout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4" marL="581978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puts(str); 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terminates with newline</a:t>
            </a:r>
            <a:endParaRPr/>
          </a:p>
          <a:p>
            <a:pPr indent="0" lvl="4" marL="581978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printf("%s\n", str);</a:t>
            </a:r>
            <a:endParaRPr b="1" sz="20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There is another function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gets(str)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read a string interactively. However, due to security reason, we avoid it and use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fgets()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instead.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16: Characters and Strings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Strings: I/O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35" name="Google Shape;335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36" name="Google Shape;336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37" name="Google Shape;337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587375" y="1213339"/>
            <a:ext cx="8240102" cy="4923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fgets()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fgets(str, size, stdin);</a:t>
            </a:r>
            <a:b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len = strlen(str);</a:t>
            </a:r>
            <a:b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if (str[len – 1] == '\n')</a:t>
            </a:r>
            <a:b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	str[len – 1] = '\0';</a:t>
            </a:r>
            <a:endParaRPr sz="2800"/>
          </a:p>
        </p:txBody>
      </p:sp>
      <p:graphicFrame>
        <p:nvGraphicFramePr>
          <p:cNvPr id="339" name="Google Shape;339;p20"/>
          <p:cNvGraphicFramePr/>
          <p:nvPr/>
        </p:nvGraphicFramePr>
        <p:xfrm>
          <a:off x="4927541" y="26197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{D80FB087-B2FA-4D2E-8DC9-31F3CB315E69}</a:tableStyleId>
              </a:tblPr>
              <a:tblGrid>
                <a:gridCol w="496850"/>
                <a:gridCol w="496850"/>
                <a:gridCol w="498175"/>
                <a:gridCol w="498175"/>
                <a:gridCol w="498175"/>
                <a:gridCol w="498175"/>
                <a:gridCol w="496850"/>
              </a:tblGrid>
              <a:tr h="25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20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input: </a:t>
            </a:r>
            <a:r>
              <a:rPr b="1" lang="en-US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eat </a:t>
            </a:r>
            <a:endParaRPr b="1" sz="2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3.3 Demo #4: String I/O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47" name="Google Shape;347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49" name="Google Shape;349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350" name="Google Shape;350;p21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351" name="Google Shape;351;p21"/>
            <p:cNvSpPr/>
            <p:nvPr/>
          </p:nvSpPr>
          <p:spPr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8A8AB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LENGTH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str[LENGTH];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string (at most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characters): 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LENGTH-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%s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str);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"str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%s\n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str);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Unit16_StringIO1.c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1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354" name="Google Shape;354;p21"/>
            <p:cNvSpPr/>
            <p:nvPr/>
          </p:nvSpPr>
          <p:spPr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8A8AB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LENGTH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str[LENGTH];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string (at most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characters): 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LENGTH-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fgets(str, LENGTH,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stdin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"str =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puts(str);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Unit16_StringIO2.c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21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out the programs with this input: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 book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7" name="Google Shape;357;p21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358" name="Google Shape;358;p21"/>
            <p:cNvSpPr/>
            <p:nvPr/>
          </p:nvSpPr>
          <p:spPr>
            <a:xfrm>
              <a:off x="836023" y="5907003"/>
              <a:ext cx="1434737" cy="222069"/>
            </a:xfrm>
            <a:prstGeom prst="rect">
              <a:avLst/>
            </a:prstGeom>
            <a:noFill/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836022" y="5373384"/>
              <a:ext cx="3321449" cy="247127"/>
            </a:xfrm>
            <a:prstGeom prst="rect">
              <a:avLst/>
            </a:prstGeom>
            <a:noFill/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 = My</a:t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 = My book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puts(str) adds a newline automatically.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3.4 Demo #5: Remove Vowels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69" name="Google Shape;369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70" name="Google Shape;370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71" name="Google Shape;371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72" name="Google Shape;372;p22"/>
          <p:cNvSpPr txBox="1"/>
          <p:nvPr>
            <p:ph idx="1" type="body"/>
          </p:nvPr>
        </p:nvSpPr>
        <p:spPr>
          <a:xfrm>
            <a:off x="587375" y="1195755"/>
            <a:ext cx="8229600" cy="2637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Write a program </a:t>
            </a:r>
            <a:r>
              <a:rPr lang="en-US" sz="2800">
                <a:solidFill>
                  <a:srgbClr val="0000FF"/>
                </a:solidFill>
              </a:rPr>
              <a:t>Unit16_RemoveVowels.c</a:t>
            </a:r>
            <a:r>
              <a:rPr lang="en-US" sz="2800"/>
              <a:t> to remove all vowels in a given input string.</a:t>
            </a:r>
            <a:endParaRPr sz="2800"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Assume the input string has at most 100 characters.</a:t>
            </a:r>
            <a:endParaRPr b="1" sz="2400">
              <a:solidFill>
                <a:srgbClr val="006600"/>
              </a:solidFill>
            </a:endParaRPr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Sample run:</a:t>
            </a:r>
            <a:endParaRPr sz="2800"/>
          </a:p>
        </p:txBody>
      </p:sp>
      <p:sp>
        <p:nvSpPr>
          <p:cNvPr id="373" name="Google Shape;373;p22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How HAVE you been, James?</a:t>
            </a:r>
            <a:endParaRPr b="1"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Changed string: Hw HV y bn, Jms?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533400" y="381000"/>
            <a:ext cx="8382000" cy="445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</a:rPr>
              <a:t>3.4 Demo #5: Remove Vowels (2/2)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380" name="Google Shape;380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82" name="Google Shape;382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72427" y="748815"/>
            <a:ext cx="8377555" cy="59960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A8AB9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&lt;string.h&gt;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&lt;ctype.h&gt;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i, len, count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str[101], newstr[101];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printf("Enter a string (at most 100 characters):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fgets(str, 101, stdin);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//what happens if you use scanf() here?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len = 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strlen(str)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strlen() returns number of char in string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(str[len – 1] == '\n')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str[len – 1] = '\0';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len = 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strlen(str)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check length again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(i=0; i&lt;len;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switch (toupper(str[i]))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case 'A': case 'E':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case 'I': case 'O': case 'U': break;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default: newstr[count++] = str[i];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newstr[count] = '\0';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printf("New string: %s\n", newstr);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Unit16_RemoveVowels.c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4470780" y="1543295"/>
            <a:ext cx="2776538" cy="815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919" y="0"/>
                </a:moveTo>
                <a:close/>
                <a:lnTo>
                  <a:pt x="-3919" y="120000"/>
                </a:lnTo>
              </a:path>
              <a:path extrusionOk="0" fill="none" h="120000" w="120000">
                <a:moveTo>
                  <a:pt x="-3919" y="22500"/>
                </a:moveTo>
                <a:lnTo>
                  <a:pt x="-20000" y="22500"/>
                </a:lnTo>
                <a:lnTo>
                  <a:pt x="-69715" y="-34831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include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&lt;string.h&gt;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string functions such as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strlen()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2578532" y="4991031"/>
            <a:ext cx="3282845" cy="299804"/>
          </a:xfrm>
          <a:prstGeom prst="rect">
            <a:avLst/>
          </a:prstGeom>
          <a:noFill/>
          <a:ln cap="sq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533400" y="3810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00FF"/>
                </a:solidFill>
              </a:rPr>
              <a:t>3.5 Demo #6: Character Array without terminating ‘\0’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393" name="Google Shape;393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4" name="Google Shape;394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95" name="Google Shape;395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587375" y="1213338"/>
            <a:ext cx="8229600" cy="509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What is the output of this code?</a:t>
            </a:r>
            <a:endParaRPr/>
          </a:p>
        </p:txBody>
      </p:sp>
      <p:grpSp>
        <p:nvGrpSpPr>
          <p:cNvPr id="397" name="Google Shape;397;p24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398" name="Google Shape;398;p24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&lt;string.h&gt;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str[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'a'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str[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'p'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str[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'p'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str[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'l'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str[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'e'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"Length =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strlen(str));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"str = </a:t>
              </a:r>
              <a:r>
                <a:rPr b="1" lang="en-US" sz="16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%s\n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str);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Unit16_without_null_char.c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24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F9F9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possible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Length =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 = apple¿ø&lt;</a:t>
            </a:r>
            <a:endParaRPr/>
          </a:p>
        </p:txBody>
      </p:sp>
      <p:sp>
        <p:nvSpPr>
          <p:cNvPr id="401" name="Google Shape;401;p24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rgbClr val="F9F9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output if you add: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str[5] = '\0';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you have: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char str[10] = "apple";</a:t>
            </a:r>
            <a:endParaRPr b="1"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9F9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%s and string functions work only on “true” strings. Without the terminating null character ‘\0’, string functions will not work properly.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printf() will print %s from the starting address of str until it encounters the ‘\0’ character.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tantc\Pictures\cliparts\exlamation-hi.png" id="404" name="Google Shape;4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950" y="5603730"/>
            <a:ext cx="174122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String Functions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11" name="Google Shape;411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2" name="Google Shape;412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13" name="Google Shape;413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587375" y="1213338"/>
            <a:ext cx="8229600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 provides a library of string functions 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Must include &lt;string.h&gt;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Table 7.3 (pg 509 – 514)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http://www.edcc.edu/faculty/paul.bladek/c_string_functions.htm</a:t>
            </a:r>
            <a:r>
              <a:rPr lang="en-US"/>
              <a:t> 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http://www.cs.cf.ac.uk/Dave/C/node19.html</a:t>
            </a:r>
            <a:r>
              <a:rPr lang="en-US"/>
              <a:t> 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and other links you can find on the Internet</a:t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800000"/>
                </a:solidFill>
              </a:rPr>
              <a:t>strcmp(s1, s2)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Compare the ASCII values of the corresponding characters in strings s1 and s2. 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Return </a:t>
            </a:r>
            <a:endParaRPr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Noto Sans Symbols"/>
              <a:buChar char="▪"/>
            </a:pPr>
            <a:r>
              <a:rPr lang="en-US"/>
              <a:t>a negative integer if s1 is lexicographically less than s2, or</a:t>
            </a:r>
            <a:endParaRPr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Noto Sans Symbols"/>
              <a:buChar char="▪"/>
            </a:pPr>
            <a:r>
              <a:rPr lang="en-US"/>
              <a:t>a positive integer if s1 is lexicographically greater than s2, or </a:t>
            </a:r>
            <a:endParaRPr/>
          </a:p>
          <a:p>
            <a:pPr indent="-342900" lvl="2" marL="12573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Noto Sans Symbols"/>
              <a:buChar char="▪"/>
            </a:pPr>
            <a:r>
              <a:rPr lang="en-US"/>
              <a:t>0 if s1 and s2 are equal. </a:t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800000"/>
                </a:solidFill>
              </a:rPr>
              <a:t>strncmp(s1, s2, n)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Compare first n characters of s1 and s2.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String Functions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21" name="Google Shape;421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22" name="Google Shape;422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23" name="Google Shape;423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24" name="Google Shape;424;p26"/>
          <p:cNvSpPr txBox="1"/>
          <p:nvPr>
            <p:ph idx="1" type="body"/>
          </p:nvPr>
        </p:nvSpPr>
        <p:spPr>
          <a:xfrm>
            <a:off x="587375" y="1213338"/>
            <a:ext cx="8229600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800000"/>
                </a:solidFill>
              </a:rPr>
              <a:t>strcpy(s1, s2)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Copy the string pointed to by s2 into array pointed to by s1. 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Function returns s1.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name[10];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strcpy(name, "Matthew");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The following assignment statement </a:t>
            </a:r>
            <a:r>
              <a:rPr lang="en-US" u="sng">
                <a:solidFill>
                  <a:srgbClr val="0000FF"/>
                </a:solidFill>
              </a:rPr>
              <a:t>does not work</a:t>
            </a:r>
            <a:r>
              <a:rPr lang="en-US">
                <a:solidFill>
                  <a:srgbClr val="0000FF"/>
                </a:solidFill>
              </a:rPr>
              <a:t>: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</a:pPr>
            <a:r>
              <a:rPr lang="en-US"/>
              <a:t>		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 = "Matthew";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What happens when string to be copied is too long?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strcpy(name, "A very long name");</a:t>
            </a:r>
            <a:endParaRPr/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8001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800000"/>
                </a:solidFill>
              </a:rPr>
              <a:t>strncpy(s1, s2, n)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Copy first n characters of string pointed to by s2 to s1.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5" name="Google Shape;425;p26"/>
          <p:cNvGrpSpPr/>
          <p:nvPr/>
        </p:nvGrpSpPr>
        <p:grpSpPr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426" name="Google Shape;426;p26"/>
            <p:cNvSpPr txBox="1"/>
            <p:nvPr/>
          </p:nvSpPr>
          <p:spPr>
            <a:xfrm>
              <a:off x="4495801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427" name="Google Shape;427;p26"/>
            <p:cNvSpPr txBox="1"/>
            <p:nvPr/>
          </p:nvSpPr>
          <p:spPr>
            <a:xfrm>
              <a:off x="4909458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28" name="Google Shape;428;p26"/>
            <p:cNvSpPr txBox="1"/>
            <p:nvPr/>
          </p:nvSpPr>
          <p:spPr>
            <a:xfrm>
              <a:off x="5323116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29" name="Google Shape;429;p26"/>
            <p:cNvSpPr txBox="1"/>
            <p:nvPr/>
          </p:nvSpPr>
          <p:spPr>
            <a:xfrm>
              <a:off x="5736773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30" name="Google Shape;430;p26"/>
            <p:cNvSpPr txBox="1"/>
            <p:nvPr/>
          </p:nvSpPr>
          <p:spPr>
            <a:xfrm>
              <a:off x="6150430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431" name="Google Shape;431;p26"/>
            <p:cNvSpPr txBox="1"/>
            <p:nvPr/>
          </p:nvSpPr>
          <p:spPr>
            <a:xfrm>
              <a:off x="6564088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32" name="Google Shape;432;p26"/>
            <p:cNvSpPr txBox="1"/>
            <p:nvPr/>
          </p:nvSpPr>
          <p:spPr>
            <a:xfrm>
              <a:off x="6977743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433" name="Google Shape;433;p26"/>
            <p:cNvSpPr txBox="1"/>
            <p:nvPr/>
          </p:nvSpPr>
          <p:spPr>
            <a:xfrm>
              <a:off x="7391400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\0</a:t>
              </a:r>
              <a:endParaRPr/>
            </a:p>
          </p:txBody>
        </p:sp>
        <p:sp>
          <p:nvSpPr>
            <p:cNvPr id="434" name="Google Shape;434;p26"/>
            <p:cNvSpPr txBox="1"/>
            <p:nvPr/>
          </p:nvSpPr>
          <p:spPr>
            <a:xfrm>
              <a:off x="7805058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435" name="Google Shape;435;p26"/>
            <p:cNvSpPr txBox="1"/>
            <p:nvPr/>
          </p:nvSpPr>
          <p:spPr>
            <a:xfrm>
              <a:off x="8218715" y="2786744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grpSp>
        <p:nvGrpSpPr>
          <p:cNvPr id="436" name="Google Shape;436;p26"/>
          <p:cNvGrpSpPr/>
          <p:nvPr/>
        </p:nvGrpSpPr>
        <p:grpSpPr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437" name="Google Shape;437;p26"/>
            <p:cNvSpPr txBox="1"/>
            <p:nvPr/>
          </p:nvSpPr>
          <p:spPr>
            <a:xfrm>
              <a:off x="968830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38" name="Google Shape;438;p26"/>
            <p:cNvSpPr txBox="1"/>
            <p:nvPr/>
          </p:nvSpPr>
          <p:spPr>
            <a:xfrm>
              <a:off x="1382487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6"/>
            <p:cNvSpPr txBox="1"/>
            <p:nvPr/>
          </p:nvSpPr>
          <p:spPr>
            <a:xfrm>
              <a:off x="1796145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440" name="Google Shape;440;p26"/>
            <p:cNvSpPr txBox="1"/>
            <p:nvPr/>
          </p:nvSpPr>
          <p:spPr>
            <a:xfrm>
              <a:off x="2209802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41" name="Google Shape;441;p26"/>
            <p:cNvSpPr txBox="1"/>
            <p:nvPr/>
          </p:nvSpPr>
          <p:spPr>
            <a:xfrm>
              <a:off x="2623459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442" name="Google Shape;442;p26"/>
            <p:cNvSpPr txBox="1"/>
            <p:nvPr/>
          </p:nvSpPr>
          <p:spPr>
            <a:xfrm>
              <a:off x="3037117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43" name="Google Shape;443;p26"/>
            <p:cNvSpPr txBox="1"/>
            <p:nvPr/>
          </p:nvSpPr>
          <p:spPr>
            <a:xfrm>
              <a:off x="3450772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 txBox="1"/>
            <p:nvPr/>
          </p:nvSpPr>
          <p:spPr>
            <a:xfrm>
              <a:off x="3864429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445" name="Google Shape;445;p26"/>
            <p:cNvSpPr txBox="1"/>
            <p:nvPr/>
          </p:nvSpPr>
          <p:spPr>
            <a:xfrm>
              <a:off x="4278087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446" name="Google Shape;446;p26"/>
            <p:cNvSpPr txBox="1"/>
            <p:nvPr/>
          </p:nvSpPr>
          <p:spPr>
            <a:xfrm>
              <a:off x="4691744" y="5399316"/>
              <a:ext cx="413657" cy="37011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447" name="Google Shape;447;p26"/>
            <p:cNvSpPr txBox="1"/>
            <p:nvPr/>
          </p:nvSpPr>
          <p:spPr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448" name="Google Shape;448;p26"/>
            <p:cNvSpPr txBox="1"/>
            <p:nvPr/>
          </p:nvSpPr>
          <p:spPr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 txBox="1"/>
            <p:nvPr/>
          </p:nvSpPr>
          <p:spPr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450" name="Google Shape;450;p26"/>
            <p:cNvSpPr txBox="1"/>
            <p:nvPr/>
          </p:nvSpPr>
          <p:spPr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51" name="Google Shape;451;p26"/>
            <p:cNvSpPr txBox="1"/>
            <p:nvPr/>
          </p:nvSpPr>
          <p:spPr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452" name="Google Shape;452;p26"/>
            <p:cNvSpPr txBox="1"/>
            <p:nvPr/>
          </p:nvSpPr>
          <p:spPr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53" name="Google Shape;453;p26"/>
            <p:cNvSpPr txBox="1"/>
            <p:nvPr/>
          </p:nvSpPr>
          <p:spPr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\0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String Functions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60" name="Google Shape;460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1" name="Google Shape;461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62" name="Google Shape;462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63" name="Google Shape;463;p27"/>
          <p:cNvSpPr txBox="1"/>
          <p:nvPr>
            <p:ph idx="1" type="body"/>
          </p:nvPr>
        </p:nvSpPr>
        <p:spPr>
          <a:xfrm>
            <a:off x="587375" y="1213338"/>
            <a:ext cx="8229600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800000"/>
                </a:solidFill>
              </a:rPr>
              <a:t>strstr(s1, s2)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Returns a pointer to the first instance of string s2 in s1.</a:t>
            </a:r>
            <a:endParaRPr/>
          </a:p>
          <a:p>
            <a:pPr indent="-342900" lvl="1" marL="8001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Returns a NULL pointer if s2 is not found in s1,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We will use the functions above in Demo #7.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Read up on the above functions (Table 7.3 [pg 405 – 411] and Table 7.4 [pg 412 – 413])</a:t>
            </a:r>
            <a:endParaRPr/>
          </a:p>
          <a:p>
            <a:pPr indent="-352424" lvl="1" marL="62674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We will do some more exercises on them next week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Other functions (atoi, strcat, strchr, strtok, etc.)</a:t>
            </a:r>
            <a:endParaRPr/>
          </a:p>
          <a:p>
            <a:pPr indent="-352424" lvl="1" marL="62674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We will explore these in your discussion session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Pointer to String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70" name="Google Shape;470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1" name="Google Shape;471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72" name="Google Shape;472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473" name="Google Shape;473;p28"/>
          <p:cNvGrpSpPr/>
          <p:nvPr/>
        </p:nvGrpSpPr>
        <p:grpSpPr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474" name="Google Shape;474;p28"/>
            <p:cNvSpPr/>
            <p:nvPr/>
          </p:nvSpPr>
          <p:spPr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&lt;string.h&gt;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main(void) {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char name[12] = "Chan Tan";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char *namePtr = "Chan Tan";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				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printf("name = %s\n", name);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printf("namePtr = %s\n", namePtr);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printf("Address of 1st array element for name = %p\n", name);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printf("Address of 1st array element for namePtr = %p\n",namePtr);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strcpy(name, "Lee Hsu");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namePtr = "Lee Hsu";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printf("name = %s\n", name);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printf("namePtr = %s\n", namePtr);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printf("Address of 1st array element for name = %p\n", name);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printf("Address of 1st array element for namePtr = %p\n",namePtr);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5" name="Google Shape;475;p28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Unit16_StringPointer.c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28"/>
          <p:cNvSpPr/>
          <p:nvPr/>
        </p:nvSpPr>
        <p:spPr>
          <a:xfrm>
            <a:off x="4757738" y="1139825"/>
            <a:ext cx="4154487" cy="184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617" y="0"/>
                </a:moveTo>
                <a:close/>
                <a:lnTo>
                  <a:pt x="-2617" y="120000"/>
                </a:lnTo>
              </a:path>
              <a:path extrusionOk="0" fill="none" h="120000" w="120000">
                <a:moveTo>
                  <a:pt x="-2617" y="43238"/>
                </a:moveTo>
                <a:lnTo>
                  <a:pt x="-7838" y="43238"/>
                </a:lnTo>
                <a:lnTo>
                  <a:pt x="-21354" y="67348"/>
                </a:lnTo>
              </a:path>
            </a:pathLst>
          </a:custGeom>
          <a:solidFill>
            <a:srgbClr val="EBEBF5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character array of 12 elements.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namePtr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pointer to a character.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have strings assigned.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sets aside space for 12 characters, but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namePtr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char pointer variable that is initialized to point to a string constant of 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4315207" y="3797707"/>
            <a:ext cx="4254500" cy="671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150" y="0"/>
                </a:moveTo>
                <a:close/>
                <a:lnTo>
                  <a:pt x="-2150" y="120000"/>
                </a:lnTo>
              </a:path>
              <a:path extrusionOk="0" fill="none" h="120000" w="120000">
                <a:moveTo>
                  <a:pt x="-2150" y="20428"/>
                </a:moveTo>
                <a:lnTo>
                  <a:pt x="-7344" y="20428"/>
                </a:lnTo>
                <a:lnTo>
                  <a:pt x="-20996" y="49688"/>
                </a:lnTo>
              </a:path>
            </a:pathLst>
          </a:custGeom>
          <a:solidFill>
            <a:srgbClr val="EBEBF5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updated using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strcpy()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namePtr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assigned to another string using =.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8"/>
          <p:cNvSpPr/>
          <p:nvPr/>
        </p:nvSpPr>
        <p:spPr>
          <a:xfrm>
            <a:off x="4953000" y="5612568"/>
            <a:ext cx="3892550" cy="828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350" y="0"/>
                </a:moveTo>
                <a:close/>
                <a:lnTo>
                  <a:pt x="-2350" y="120000"/>
                </a:lnTo>
              </a:path>
              <a:path extrusionOk="0" fill="none" h="120000" w="120000">
                <a:moveTo>
                  <a:pt x="-2350" y="16550"/>
                </a:moveTo>
                <a:lnTo>
                  <a:pt x="-12139" y="16550"/>
                </a:lnTo>
                <a:lnTo>
                  <a:pt x="-23868" y="5754"/>
                </a:lnTo>
              </a:path>
            </a:pathLst>
          </a:custGeom>
          <a:solidFill>
            <a:srgbClr val="EBEBF5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of first array element for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remains constant, string assigned to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namePtr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on new assignment.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Pointer to String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85" name="Google Shape;485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87" name="Google Shape;487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88" name="Google Shape;488;p29"/>
          <p:cNvSpPr txBox="1"/>
          <p:nvPr>
            <p:ph idx="1" type="body"/>
          </p:nvPr>
        </p:nvSpPr>
        <p:spPr>
          <a:xfrm>
            <a:off x="587375" y="1213338"/>
            <a:ext cx="8229600" cy="509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Comparison</a:t>
            </a:r>
            <a:endParaRPr sz="2800"/>
          </a:p>
        </p:txBody>
      </p:sp>
      <p:sp>
        <p:nvSpPr>
          <p:cNvPr id="489" name="Google Shape;489;p29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 name[12] = "Chan Tan";</a:t>
            </a:r>
            <a:endParaRPr/>
          </a:p>
        </p:txBody>
      </p:sp>
      <p:sp>
        <p:nvSpPr>
          <p:cNvPr id="490" name="Google Shape;490;p29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 *namePtr = "Chan Tan";</a:t>
            </a:r>
            <a:endParaRPr/>
          </a:p>
        </p:txBody>
      </p:sp>
      <p:grpSp>
        <p:nvGrpSpPr>
          <p:cNvPr id="491" name="Google Shape;491;p29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492" name="Google Shape;492;p29"/>
            <p:cNvGrpSpPr/>
            <p:nvPr/>
          </p:nvGrpSpPr>
          <p:grpSpPr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493" name="Google Shape;493;p29"/>
              <p:cNvSpPr txBox="1"/>
              <p:nvPr/>
            </p:nvSpPr>
            <p:spPr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namePtr</a:t>
                </a: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rgbClr val="CBD1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5" name="Google Shape;495;p29"/>
              <p:cNvCxnSpPr/>
              <p:nvPr/>
            </p:nvCxnSpPr>
            <p:spPr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cap="sq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96" name="Google Shape;496;p29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497" name="Google Shape;497;p29"/>
              <p:cNvSpPr txBox="1"/>
              <p:nvPr/>
            </p:nvSpPr>
            <p:spPr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498" name="Google Shape;498;p29"/>
              <p:cNvSpPr txBox="1"/>
              <p:nvPr/>
            </p:nvSpPr>
            <p:spPr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9"/>
              <p:cNvSpPr txBox="1"/>
              <p:nvPr/>
            </p:nvSpPr>
            <p:spPr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9"/>
              <p:cNvSpPr txBox="1"/>
              <p:nvPr/>
            </p:nvSpPr>
            <p:spPr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9"/>
              <p:cNvSpPr txBox="1"/>
              <p:nvPr/>
            </p:nvSpPr>
            <p:spPr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9"/>
              <p:cNvSpPr txBox="1"/>
              <p:nvPr/>
            </p:nvSpPr>
            <p:spPr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9"/>
              <p:cNvSpPr txBox="1"/>
              <p:nvPr/>
            </p:nvSpPr>
            <p:spPr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9"/>
              <p:cNvSpPr txBox="1"/>
              <p:nvPr/>
            </p:nvSpPr>
            <p:spPr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9"/>
              <p:cNvSpPr txBox="1"/>
              <p:nvPr/>
            </p:nvSpPr>
            <p:spPr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\0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6" name="Google Shape;506;p29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507" name="Google Shape;507;p29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08" name="Google Shape;508;p29"/>
              <p:cNvSpPr txBox="1"/>
              <p:nvPr/>
            </p:nvSpPr>
            <p:spPr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509" name="Google Shape;509;p29"/>
              <p:cNvSpPr txBox="1"/>
              <p:nvPr/>
            </p:nvSpPr>
            <p:spPr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9"/>
              <p:cNvSpPr txBox="1"/>
              <p:nvPr/>
            </p:nvSpPr>
            <p:spPr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9"/>
              <p:cNvSpPr txBox="1"/>
              <p:nvPr/>
            </p:nvSpPr>
            <p:spPr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9"/>
              <p:cNvSpPr txBox="1"/>
              <p:nvPr/>
            </p:nvSpPr>
            <p:spPr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9"/>
              <p:cNvSpPr txBox="1"/>
              <p:nvPr/>
            </p:nvSpPr>
            <p:spPr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9"/>
              <p:cNvSpPr txBox="1"/>
              <p:nvPr/>
            </p:nvSpPr>
            <p:spPr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9"/>
              <p:cNvSpPr txBox="1"/>
              <p:nvPr/>
            </p:nvSpPr>
            <p:spPr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9"/>
              <p:cNvSpPr txBox="1"/>
              <p:nvPr/>
            </p:nvSpPr>
            <p:spPr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\0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9"/>
              <p:cNvSpPr txBox="1"/>
              <p:nvPr/>
            </p:nvSpPr>
            <p:spPr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\0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9"/>
              <p:cNvSpPr txBox="1"/>
              <p:nvPr/>
            </p:nvSpPr>
            <p:spPr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\0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9"/>
              <p:cNvSpPr txBox="1"/>
              <p:nvPr/>
            </p:nvSpPr>
            <p:spPr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\0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29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521" name="Google Shape;521;p29"/>
              <p:cNvSpPr txBox="1"/>
              <p:nvPr/>
            </p:nvSpPr>
            <p:spPr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name[0]</a:t>
                </a:r>
                <a:endParaRPr/>
              </a:p>
            </p:txBody>
          </p:sp>
          <p:sp>
            <p:nvSpPr>
              <p:cNvPr id="522" name="Google Shape;522;p29"/>
              <p:cNvSpPr txBox="1"/>
              <p:nvPr/>
            </p:nvSpPr>
            <p:spPr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[1]</a:t>
                </a:r>
                <a:endParaRPr/>
              </a:p>
            </p:txBody>
          </p:sp>
          <p:sp>
            <p:nvSpPr>
              <p:cNvPr id="523" name="Google Shape;523;p29"/>
              <p:cNvSpPr txBox="1"/>
              <p:nvPr/>
            </p:nvSpPr>
            <p:spPr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[2]</a:t>
                </a:r>
                <a:endParaRPr/>
              </a:p>
            </p:txBody>
          </p:sp>
          <p:sp>
            <p:nvSpPr>
              <p:cNvPr id="524" name="Google Shape;524;p29"/>
              <p:cNvSpPr txBox="1"/>
              <p:nvPr/>
            </p:nvSpPr>
            <p:spPr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[3]</a:t>
                </a:r>
                <a:endParaRPr/>
              </a:p>
            </p:txBody>
          </p:sp>
          <p:sp>
            <p:nvSpPr>
              <p:cNvPr id="525" name="Google Shape;525;p29"/>
              <p:cNvSpPr txBox="1"/>
              <p:nvPr/>
            </p:nvSpPr>
            <p:spPr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[4]</a:t>
                </a:r>
                <a:endParaRPr/>
              </a:p>
            </p:txBody>
          </p:sp>
          <p:sp>
            <p:nvSpPr>
              <p:cNvPr id="526" name="Google Shape;526;p29"/>
              <p:cNvSpPr txBox="1"/>
              <p:nvPr/>
            </p:nvSpPr>
            <p:spPr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[5]</a:t>
                </a:r>
                <a:endParaRPr/>
              </a:p>
            </p:txBody>
          </p:sp>
          <p:sp>
            <p:nvSpPr>
              <p:cNvPr id="527" name="Google Shape;527;p29"/>
              <p:cNvSpPr txBox="1"/>
              <p:nvPr/>
            </p:nvSpPr>
            <p:spPr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[6]</a:t>
                </a:r>
                <a:endParaRPr/>
              </a:p>
            </p:txBody>
          </p:sp>
          <p:sp>
            <p:nvSpPr>
              <p:cNvPr id="528" name="Google Shape;528;p29"/>
              <p:cNvSpPr txBox="1"/>
              <p:nvPr/>
            </p:nvSpPr>
            <p:spPr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[7]</a:t>
                </a:r>
                <a:endParaRPr/>
              </a:p>
            </p:txBody>
          </p:sp>
          <p:sp>
            <p:nvSpPr>
              <p:cNvPr id="529" name="Google Shape;529;p29"/>
              <p:cNvSpPr txBox="1"/>
              <p:nvPr/>
            </p:nvSpPr>
            <p:spPr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[8]</a:t>
                </a:r>
                <a:endParaRPr/>
              </a:p>
            </p:txBody>
          </p:sp>
          <p:sp>
            <p:nvSpPr>
              <p:cNvPr id="530" name="Google Shape;530;p29"/>
              <p:cNvSpPr txBox="1"/>
              <p:nvPr/>
            </p:nvSpPr>
            <p:spPr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[9]</a:t>
                </a:r>
                <a:endParaRPr/>
              </a:p>
            </p:txBody>
          </p:sp>
          <p:sp>
            <p:nvSpPr>
              <p:cNvPr id="531" name="Google Shape;531;p29"/>
              <p:cNvSpPr txBox="1"/>
              <p:nvPr/>
            </p:nvSpPr>
            <p:spPr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[10]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9"/>
              <p:cNvSpPr txBox="1"/>
              <p:nvPr/>
            </p:nvSpPr>
            <p:spPr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[11]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Array of Strings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39" name="Google Shape;539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40" name="Google Shape;540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41" name="Google Shape;541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373063" y="1284791"/>
            <a:ext cx="8453437" cy="45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fruits[MAXNUM][STRSIZE];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where MAXNUM is the maximum number of names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// and STRSIZE is the size of each name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 fruits[][6] = {"apple", "mango",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pear"};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fruits[3][6] = {"apple", "mango",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pear"};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printf("fruits: %s %s\n", fruits[0], fruits[1]);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printf("character: %c\n", fruits[2][1]);</a:t>
            </a:r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fruits: apple mango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character: 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Demo #7: Using String Functions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50" name="Google Shape;550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1" name="Google Shape;551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52" name="Google Shape;552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2125" y="1143000"/>
            <a:ext cx="7915275" cy="54300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A8AB9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381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MAX_LEN 10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s1[MAX_LEN + 1], s2[MAX_LEN + 1], *p;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len;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printf("Enter string (at most %d characters) for s1: ", MAX_LEN);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fgets(s1, MAX_LEN+1, stdin);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len = strlen(s1);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(s1[len – 1] == '\n') s1[len – 1] = '\0';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printf("Enter string (at most %d characters) for s2: ", MAX_LEN);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fgets(s2, MAX_LEN+1, stdin);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len = strlen(s2);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(s2[len – 1] == '\n') s2[len – 1] = '\0';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printf("strcmp(s1,s2) = %d\n", </a:t>
            </a:r>
            <a:r>
              <a:rPr b="1" lang="en-US" sz="18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strcmp(s1,s2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strstr(s1,s2)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 != NULL) printf("strstr(s1,s2) returns %s\n", p);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printf("strstr(s1,s2) returns NULL\n");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strcpy(s1,s2)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printf("After strcpy(s1,s2), s1 = %s\n", s1);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31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Unit16_StringFunctions.c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Strings and Pointers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61" name="Google Shape;561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2" name="Google Shape;562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63" name="Google Shape;563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373063" y="1284791"/>
            <a:ext cx="8453437" cy="45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discussed in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 #9 Section 4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an array name is a pointer (that points to the first array element)</a:t>
            </a:r>
            <a:endParaRPr b="1" sz="240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Likewise, since a string is physically an array of characters, the name of a string is also a pointer (that points to the first character of the string)</a:t>
            </a:r>
            <a:endParaRPr b="1" sz="24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65" name="Google Shape;565;p32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566" name="Google Shape;566;p32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str[]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"apple"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"1st character: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str[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"1st character: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*str);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"5th character: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str[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]);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"5th character: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*(str+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Unit16_String_vs_Pointer.c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32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character: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character: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5th character: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5th character: 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Strings and Pointers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75" name="Google Shape;575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76" name="Google Shape;576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77" name="Google Shape;577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373063" y="1284791"/>
            <a:ext cx="8453437" cy="1519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Unit16_strlen.c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shows how we could compute the length of a string if we are not using strlen()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full program on CS1010 website</a:t>
            </a:r>
            <a:endParaRPr/>
          </a:p>
        </p:txBody>
      </p:sp>
      <p:grpSp>
        <p:nvGrpSpPr>
          <p:cNvPr id="579" name="Google Shape;579;p33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580" name="Google Shape;580;p33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mystrlen(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*p)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(*p != </a:t>
              </a:r>
              <a:r>
                <a:rPr b="1" lang="en-US" sz="20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'\0'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count++;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Unit16_strlen.c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Strings and Pointers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88" name="Google Shape;588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89" name="Google Shape;589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90" name="Google Shape;590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373063" y="1284791"/>
            <a:ext cx="8453437" cy="2009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ASCII value of null character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'\0'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zero, the condition in the while loop is equivalent to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 != 0)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that can be further simplified to just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left box)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combine *p with p++ (see right box) (why?)</a:t>
            </a:r>
            <a:endParaRPr/>
          </a:p>
        </p:txBody>
      </p:sp>
      <p:sp>
        <p:nvSpPr>
          <p:cNvPr id="592" name="Google Shape;592;p34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mystrlen(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593" name="Google Shape;593;p34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594" name="Google Shape;594;p34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mystrlen(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*p)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 = </a:t>
              </a:r>
              <a:r>
                <a:rPr b="1" lang="en-US" sz="20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(*p++)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count++;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595" name="Google Shape;595;p34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Unit16_strlen_v2.c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Strings and Pointers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02" name="Google Shape;602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3" name="Google Shape;603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04" name="Google Shape;604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05" name="Google Shape;605;p35"/>
          <p:cNvSpPr/>
          <p:nvPr/>
        </p:nvSpPr>
        <p:spPr>
          <a:xfrm>
            <a:off x="373063" y="1284791"/>
            <a:ext cx="8453437" cy="72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interpret the following?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5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(*p++)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7" name="Google Shape;607;p35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608" name="Google Shape;608;p35"/>
            <p:cNvCxnSpPr/>
            <p:nvPr/>
          </p:nvCxnSpPr>
          <p:spPr>
            <a:xfrm flipH="1" rot="10800000">
              <a:off x="3154680" y="2324070"/>
              <a:ext cx="609600" cy="83061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09" name="Google Shape;609;p35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 whether </a:t>
              </a: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*p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0 (that is, whether </a:t>
              </a: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*p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the null character ‘\0’)…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611" name="Google Shape;611;p35"/>
            <p:cNvCxnSpPr/>
            <p:nvPr/>
          </p:nvCxnSpPr>
          <p:spPr>
            <a:xfrm rot="10800000">
              <a:off x="4599782" y="2324071"/>
              <a:ext cx="2014378" cy="622956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2" name="Google Shape;612;p35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Then, increment </a:t>
              </a: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by 1 (so that </a:t>
              </a: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points to the next character).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increment </a:t>
              </a: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*p 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1!</a:t>
              </a:r>
              <a:endParaRPr/>
            </a:p>
          </p:txBody>
        </p:sp>
      </p:grpSp>
      <p:sp>
        <p:nvSpPr>
          <p:cNvPr id="613" name="Google Shape;613;p35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(*p++)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same as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(*p)++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increment *p (the character that p points to) by 1.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(Hence, if p is pointing to character ‘a’, that character becomes ‘b’.)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Extra topics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20" name="Google Shape;620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1" name="Google Shape;621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22" name="Google Shape;622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additional topics that are not in the syllabus are in the file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Unit16_Extra.pptx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Array of Pointers to Strings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Command-line arguments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30" name="Google Shape;630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1" name="Google Shape;631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32" name="Google Shape;632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and using characters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Characters I/O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functions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and initialising strings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I/O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functions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strings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8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640" name="Google Shape;640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41" name="Google Shape;641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Unit16 -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2" name="Google Shape;642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16: Characters and Strings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3"/>
            <a:ext cx="7620000" cy="194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11163" lvl="1" marL="685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and manipulate data of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type </a:t>
            </a:r>
            <a:endParaRPr/>
          </a:p>
          <a:p>
            <a:pPr indent="-411163" lvl="1" marL="685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fundamental operations on strings</a:t>
            </a:r>
            <a:endParaRPr/>
          </a:p>
          <a:p>
            <a:pPr indent="-411163" lvl="1" marL="685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string processing programs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605741"/>
            <a:ext cx="7620000" cy="1958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38188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 1.4.1 Characters and Symbols</a:t>
            </a:r>
            <a:endParaRPr/>
          </a:p>
          <a:p>
            <a:pPr indent="-457200" lvl="1" marL="738188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7: Strings and Pointers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16: Characters and Strings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178169"/>
            <a:ext cx="8420559" cy="53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Motivation</a:t>
            </a:r>
            <a:endParaRPr>
              <a:solidFill>
                <a:srgbClr val="C00000"/>
              </a:solidFill>
            </a:endParaRPr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Characters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2.1	ASCII Table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2.2	Demo #1: Using Characters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2.3	Demo #2: Character I/O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2.4	Demo #3: Character Functions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2.5	Common Error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Strings</a:t>
            </a:r>
            <a:endParaRPr>
              <a:solidFill>
                <a:srgbClr val="C00000"/>
              </a:solidFill>
            </a:endParaRPr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3.1	Basics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3.2	String I/O 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3.3	Demo #4: String I/O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3.4	Demo #5: Remove Vowels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3.5	Demo #6: Character Array without terminating ‘\0’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16: Characters and Strings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Unit16 -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18641" y="1178169"/>
            <a:ext cx="8420559" cy="5310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 startAt="4"/>
            </a:pPr>
            <a:r>
              <a:rPr lang="en-US">
                <a:solidFill>
                  <a:srgbClr val="C00000"/>
                </a:solidFill>
              </a:rPr>
              <a:t>String Functions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 startAt="4"/>
            </a:pPr>
            <a:r>
              <a:rPr lang="en-US">
                <a:solidFill>
                  <a:srgbClr val="C00000"/>
                </a:solidFill>
              </a:rPr>
              <a:t>Pointer to String</a:t>
            </a:r>
            <a:endParaRPr>
              <a:solidFill>
                <a:srgbClr val="C00000"/>
              </a:solidFill>
            </a:endParaRPr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 startAt="4"/>
            </a:pPr>
            <a:r>
              <a:rPr lang="en-US">
                <a:solidFill>
                  <a:srgbClr val="C00000"/>
                </a:solidFill>
              </a:rPr>
              <a:t>Array of Strings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 startAt="4"/>
            </a:pPr>
            <a:r>
              <a:rPr lang="en-US">
                <a:solidFill>
                  <a:srgbClr val="C00000"/>
                </a:solidFill>
              </a:rPr>
              <a:t>Demo #7: Using String Functions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 startAt="4"/>
            </a:pPr>
            <a:r>
              <a:rPr lang="en-US">
                <a:solidFill>
                  <a:srgbClr val="C00000"/>
                </a:solidFill>
              </a:rPr>
              <a:t>Strings and Pointers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Motivation 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</a:t>
            </a:r>
            <a:r>
              <a:rPr lang="en-US"/>
              <a:t>6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587375" y="1187450"/>
            <a:ext cx="8229600" cy="2259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Why study characters and strings?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Hangman</a:t>
            </a:r>
            <a:r>
              <a:rPr lang="en-US"/>
              <a:t> game – Player tries to guess a word by filling in the blanks. Each incorrect guess brings the player closer to being “hanged”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Let’s play!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http://www.hangman.no/</a:t>
            </a:r>
            <a:endParaRPr/>
          </a:p>
        </p:txBody>
      </p:sp>
      <p:pic>
        <p:nvPicPr>
          <p:cNvPr descr="hangman.gif" id="176" name="Google Shape;1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9948" y="3370996"/>
            <a:ext cx="4114800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