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image/gif" Extension="gif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50" roundtripDataSignature="AMtx7mjQXrD6CL1XogQC52Iovq5TCAyV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9" orient="horz"/>
        <p:guide pos="220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6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1" type="ftr"/>
          </p:nvPr>
        </p:nvSpPr>
        <p:spPr>
          <a:xfrm>
            <a:off x="0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971614" y="0"/>
            <a:ext cx="3037117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3" type="hdr"/>
          </p:nvPr>
        </p:nvSpPr>
        <p:spPr>
          <a:xfrm>
            <a:off x="0" y="0"/>
            <a:ext cx="3037117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92" name="Google Shape;92;p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97" name="Google Shape;197;p10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208" name="Google Shape;208;p1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222" name="Google Shape;222;p12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3" name="Google Shape;223;p1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239" name="Google Shape;239;p13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254" name="Google Shape;254;p14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5" name="Google Shape;255;p1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288" name="Google Shape;288;p15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9" name="Google Shape;289;p1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04" name="Google Shape;304;p1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5" name="Google Shape;305;p1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19" name="Google Shape;319;p1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0" name="Google Shape;320;p1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37" name="Google Shape;337;p1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8" name="Google Shape;338;p1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9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12" name="Google Shape;412;p19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3" name="Google Shape;413;p1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0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45" name="Google Shape;445;p20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6" name="Google Shape;446;p2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55" name="Google Shape;455;p2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6" name="Google Shape;456;p2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2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71" name="Google Shape;471;p22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2" name="Google Shape;472;p2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3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85" name="Google Shape;485;p23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6" name="Google Shape;486;p2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4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95" name="Google Shape;495;p24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6" name="Google Shape;496;p2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5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09" name="Google Shape;609;p25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0" name="Google Shape;610;p2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20" name="Google Shape;620;p2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1" name="Google Shape;621;p2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31" name="Google Shape;631;p2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2" name="Google Shape;632;p2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44" name="Google Shape;644;p2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5" name="Google Shape;645;p2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9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655" name="Google Shape;655;p29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6" name="Google Shape;656;p2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0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725" name="Google Shape;725;p30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26" name="Google Shape;726;p3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780" name="Google Shape;780;p3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1" name="Google Shape;781;p3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2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790" name="Google Shape;790;p32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91" name="Google Shape;791;p3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3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802" name="Google Shape;802;p33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03" name="Google Shape;803;p3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34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837" name="Google Shape;837;p34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38" name="Google Shape;838;p3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5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851" name="Google Shape;851;p35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52" name="Google Shape;852;p3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862" name="Google Shape;862;p3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3" name="Google Shape;863;p3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3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877" name="Google Shape;877;p3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78" name="Google Shape;878;p3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892" name="Google Shape;892;p3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93" name="Google Shape;893;p3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9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902" name="Google Shape;902;p39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03" name="Google Shape;903;p3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40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912" name="Google Shape;912;p40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13" name="Google Shape;913;p4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4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922" name="Google Shape;922;p4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23" name="Google Shape;923;p4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42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933" name="Google Shape;933;p42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4" name="Google Shape;934;p4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43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943" name="Google Shape;943;p43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4" name="Google Shape;944;p4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44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953" name="Google Shape;953;p44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4" name="Google Shape;954;p4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37" name="Google Shape;137;p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49" name="Google Shape;149;p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59" name="Google Shape;159;p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81" name="Google Shape;181;p9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6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6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20" name="Google Shape;20;p4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Unit17 -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46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5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Unit17 -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6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6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5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Unit17 -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Unit17 -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Unit17 -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9"/>
          <p:cNvSpPr txBox="1"/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9"/>
          <p:cNvSpPr txBox="1"/>
          <p:nvPr>
            <p:ph idx="1" type="body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4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Unit17 -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49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0"/>
          <p:cNvSpPr txBox="1"/>
          <p:nvPr>
            <p:ph idx="1" type="body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50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5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Unit17 -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1"/>
          <p:cNvSpPr txBox="1"/>
          <p:nvPr>
            <p:ph idx="1" type="body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51"/>
          <p:cNvSpPr txBox="1"/>
          <p:nvPr>
            <p:ph idx="2" type="body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51"/>
          <p:cNvSpPr txBox="1"/>
          <p:nvPr>
            <p:ph idx="3" type="body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51"/>
          <p:cNvSpPr txBox="1"/>
          <p:nvPr>
            <p:ph idx="4" type="body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5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Unit17 -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51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Unit17 -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3"/>
          <p:cNvSpPr txBox="1"/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3"/>
          <p:cNvSpPr txBox="1"/>
          <p:nvPr>
            <p:ph idx="1" type="body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320" lvl="0" marL="45720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53"/>
          <p:cNvSpPr txBox="1"/>
          <p:nvPr>
            <p:ph idx="2" type="body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5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Unit17 -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53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4"/>
          <p:cNvSpPr txBox="1"/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4"/>
          <p:cNvSpPr/>
          <p:nvPr>
            <p:ph idx="2" type="pic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54"/>
          <p:cNvSpPr txBox="1"/>
          <p:nvPr>
            <p:ph idx="1" type="body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5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Unit17 -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4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5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Unit17 -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comp.nus.edu.sg/~cs1010/" TargetMode="External"/><Relationship Id="rId4" Type="http://schemas.openxmlformats.org/officeDocument/2006/relationships/image" Target="../media/image2.jpg"/><Relationship Id="rId5" Type="http://schemas.openxmlformats.org/officeDocument/2006/relationships/hyperlink" Target="http://www.comp.nus.edu.sg/~cs1010" TargetMode="External"/><Relationship Id="rId6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hyperlink" Target="http://www.maths.surrey.ac.uk/hosted-sites/R.Knott/Fibonacci/fibnat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Relationship Id="rId4" Type="http://schemas.openxmlformats.org/officeDocument/2006/relationships/image" Target="../media/image4.png"/><Relationship Id="rId5" Type="http://schemas.openxmlformats.org/officeDocument/2006/relationships/hyperlink" Target="http://www.maths.surrey.ac.uk/hosted-sites/R.Knott/Fibonacci/fibnat.html" TargetMode="External"/><Relationship Id="rId6" Type="http://schemas.openxmlformats.org/officeDocument/2006/relationships/image" Target="../media/image17.jpg"/><Relationship Id="rId7" Type="http://schemas.openxmlformats.org/officeDocument/2006/relationships/image" Target="../media/image10.gif"/><Relationship Id="rId8" Type="http://schemas.openxmlformats.org/officeDocument/2006/relationships/image" Target="../media/image14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gif"/><Relationship Id="rId4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gif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visualgo.net/recursion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gif"/><Relationship Id="rId5" Type="http://schemas.openxmlformats.org/officeDocument/2006/relationships/image" Target="../media/image7.jpg"/><Relationship Id="rId6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719667" y="2252133"/>
            <a:ext cx="4004733" cy="3640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-US" sz="1800" u="sng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http://www.comp.nus.edu.sg/~cs1010/</a:t>
            </a:r>
            <a:endParaRPr sz="1800" cap="none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9913" y="4696884"/>
            <a:ext cx="2445774" cy="12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6292" y="1368425"/>
            <a:ext cx="5687149" cy="93450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UNIT 17</a:t>
            </a:r>
            <a:endParaRPr b="0" i="0" sz="2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Recursion</a:t>
            </a:r>
            <a:endParaRPr b="0" i="0" sz="32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1. Introduction (3/3)</a:t>
            </a:r>
            <a:endParaRPr/>
          </a:p>
        </p:txBody>
      </p:sp>
      <p:sp>
        <p:nvSpPr>
          <p:cNvPr id="201" name="Google Shape;201;p1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02" name="Google Shape;202;p1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</a:t>
            </a:r>
            <a:r>
              <a:rPr lang="en-US"/>
              <a:t>7 </a:t>
            </a:r>
            <a:r>
              <a:rPr lang="en-US" sz="1200"/>
              <a:t>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203" name="Google Shape;203;p1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204" name="Google Shape;204;p10"/>
          <p:cNvSpPr txBox="1"/>
          <p:nvPr>
            <p:ph idx="1" type="body"/>
          </p:nvPr>
        </p:nvSpPr>
        <p:spPr>
          <a:xfrm>
            <a:off x="334963" y="1304925"/>
            <a:ext cx="8229600" cy="2492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/>
              <a:t>There is </a:t>
            </a:r>
            <a:r>
              <a:rPr lang="en-US" sz="2400" u="sng"/>
              <a:t>NO</a:t>
            </a:r>
            <a:r>
              <a:rPr lang="en-US" sz="2400"/>
              <a:t> new syntax needed for recursion.</a:t>
            </a:r>
            <a:endParaRPr/>
          </a:p>
          <a:p>
            <a:pPr indent="-341313" lvl="0" marL="34131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FF"/>
                </a:solidFill>
              </a:rPr>
              <a:t>Recursion </a:t>
            </a:r>
            <a:r>
              <a:rPr lang="en-US" sz="2400"/>
              <a:t>is a form of (algorithm) design; it is a </a:t>
            </a:r>
            <a:r>
              <a:rPr lang="en-US" sz="2400" u="sng"/>
              <a:t>problem-solving technique</a:t>
            </a:r>
            <a:r>
              <a:rPr lang="en-US" sz="2400"/>
              <a:t> for </a:t>
            </a:r>
            <a:r>
              <a:rPr lang="en-US" sz="2400" u="sng"/>
              <a:t>divide-and-conquer</a:t>
            </a:r>
            <a:r>
              <a:rPr lang="en-US" sz="2400"/>
              <a:t> paradigm</a:t>
            </a:r>
            <a:endParaRPr/>
          </a:p>
          <a:p>
            <a:pPr indent="-341313" lvl="1" marL="744538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/>
              <a:t>Very important paradigm – many CS problems solved using it</a:t>
            </a:r>
            <a:endParaRPr/>
          </a:p>
          <a:p>
            <a:pPr indent="-341313" lvl="0" marL="341313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/>
              <a:t>Recursion is:</a:t>
            </a:r>
            <a:endParaRPr/>
          </a:p>
        </p:txBody>
      </p:sp>
      <p:sp>
        <p:nvSpPr>
          <p:cNvPr id="205" name="Google Shape;205;p10"/>
          <p:cNvSpPr/>
          <p:nvPr/>
        </p:nvSpPr>
        <p:spPr>
          <a:xfrm>
            <a:off x="1878114" y="3526733"/>
            <a:ext cx="5770573" cy="2246769"/>
          </a:xfrm>
          <a:prstGeom prst="rect">
            <a:avLst/>
          </a:prstGeom>
          <a:noFill/>
          <a:ln cap="flat" cmpd="sng" w="28575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cap="none">
                <a:solidFill>
                  <a:srgbClr val="434357"/>
                </a:solidFill>
                <a:latin typeface="Arial"/>
                <a:ea typeface="Arial"/>
                <a:cs typeface="Arial"/>
                <a:sym typeface="Arial"/>
              </a:rPr>
              <a:t>A method where </a:t>
            </a:r>
            <a:br>
              <a:rPr b="1" lang="en-US" sz="2800" cap="none">
                <a:solidFill>
                  <a:srgbClr val="43435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800" cap="none">
                <a:solidFill>
                  <a:srgbClr val="434357"/>
                </a:solidFill>
                <a:latin typeface="Arial"/>
                <a:ea typeface="Arial"/>
                <a:cs typeface="Arial"/>
                <a:sym typeface="Arial"/>
              </a:rPr>
              <a:t>the solution to a problem </a:t>
            </a:r>
            <a:br>
              <a:rPr b="1" lang="en-US" sz="2800" cap="none">
                <a:solidFill>
                  <a:srgbClr val="43435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800" cap="none">
                <a:solidFill>
                  <a:srgbClr val="434357"/>
                </a:solidFill>
                <a:latin typeface="Arial"/>
                <a:ea typeface="Arial"/>
                <a:cs typeface="Arial"/>
                <a:sym typeface="Arial"/>
              </a:rPr>
              <a:t>depends on </a:t>
            </a:r>
            <a:br>
              <a:rPr b="1" lang="en-US" sz="2800" cap="none">
                <a:solidFill>
                  <a:srgbClr val="43435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800" cap="none">
                <a:solidFill>
                  <a:srgbClr val="434357"/>
                </a:solidFill>
                <a:latin typeface="Arial"/>
                <a:ea typeface="Arial"/>
                <a:cs typeface="Arial"/>
                <a:sym typeface="Arial"/>
              </a:rPr>
              <a:t>solutions to </a:t>
            </a:r>
            <a:r>
              <a:rPr b="1" lang="en-US" sz="2800" u="sng" cap="none">
                <a:solidFill>
                  <a:srgbClr val="434357"/>
                </a:solidFill>
                <a:latin typeface="Arial"/>
                <a:ea typeface="Arial"/>
                <a:cs typeface="Arial"/>
                <a:sym typeface="Arial"/>
              </a:rPr>
              <a:t>smaller instances </a:t>
            </a:r>
            <a:br>
              <a:rPr b="1" lang="en-US" sz="2800" u="sng" cap="none">
                <a:solidFill>
                  <a:srgbClr val="43435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800" cap="none">
                <a:solidFill>
                  <a:srgbClr val="434357"/>
                </a:solidFill>
                <a:latin typeface="Arial"/>
                <a:ea typeface="Arial"/>
                <a:cs typeface="Arial"/>
                <a:sym typeface="Arial"/>
              </a:rPr>
              <a:t>of the </a:t>
            </a:r>
            <a:r>
              <a:rPr b="1" lang="en-US" sz="2800" u="sng" cap="none">
                <a:solidFill>
                  <a:srgbClr val="993366"/>
                </a:solidFill>
                <a:latin typeface="Arial"/>
                <a:ea typeface="Arial"/>
                <a:cs typeface="Arial"/>
                <a:sym typeface="Arial"/>
              </a:rPr>
              <a:t>SAME</a:t>
            </a:r>
            <a:r>
              <a:rPr b="1" lang="en-US" sz="2800">
                <a:solidFill>
                  <a:srgbClr val="434357"/>
                </a:solidFill>
                <a:latin typeface="Arial"/>
                <a:ea typeface="Arial"/>
                <a:cs typeface="Arial"/>
                <a:sym typeface="Arial"/>
              </a:rPr>
              <a:t> problem.</a:t>
            </a:r>
            <a:endParaRPr b="1" sz="2800" cap="none">
              <a:solidFill>
                <a:srgbClr val="43435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 Two Simple Classic Examples</a:t>
            </a:r>
            <a:endParaRPr/>
          </a:p>
        </p:txBody>
      </p:sp>
      <p:sp>
        <p:nvSpPr>
          <p:cNvPr id="212" name="Google Shape;212;p1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13" name="Google Shape;213;p1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Unit17 -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214" name="Google Shape;214;p1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215" name="Google Shape;215;p11"/>
          <p:cNvSpPr txBox="1"/>
          <p:nvPr>
            <p:ph idx="1" type="body"/>
          </p:nvPr>
        </p:nvSpPr>
        <p:spPr>
          <a:xfrm>
            <a:off x="587375" y="1187450"/>
            <a:ext cx="8229600" cy="102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From these two examples, you will see how a </a:t>
            </a:r>
            <a:r>
              <a:rPr lang="en-US">
                <a:solidFill>
                  <a:srgbClr val="0000FF"/>
                </a:solidFill>
              </a:rPr>
              <a:t>recursive algorithm </a:t>
            </a:r>
            <a:r>
              <a:rPr lang="en-US"/>
              <a:t>works</a:t>
            </a:r>
            <a:endParaRPr/>
          </a:p>
        </p:txBody>
      </p:sp>
      <p:sp>
        <p:nvSpPr>
          <p:cNvPr id="216" name="Google Shape;216;p11"/>
          <p:cNvSpPr txBox="1"/>
          <p:nvPr/>
        </p:nvSpPr>
        <p:spPr>
          <a:xfrm>
            <a:off x="936171" y="2601686"/>
            <a:ext cx="5366657" cy="1631216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Invoking/calling ‘itself’ to solve smaller or simpler instance(s) of a problem …</a:t>
            </a:r>
            <a:endParaRPr/>
          </a:p>
        </p:txBody>
      </p:sp>
      <p:sp>
        <p:nvSpPr>
          <p:cNvPr id="217" name="Google Shape;217;p11"/>
          <p:cNvSpPr txBox="1"/>
          <p:nvPr/>
        </p:nvSpPr>
        <p:spPr>
          <a:xfrm>
            <a:off x="3309256" y="3940628"/>
            <a:ext cx="4896281" cy="1631216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 and then building up the answer(s) of the simpler instance(s).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1"/>
          <p:cNvSpPr txBox="1"/>
          <p:nvPr/>
        </p:nvSpPr>
        <p:spPr>
          <a:xfrm>
            <a:off x="435429" y="2296886"/>
            <a:ext cx="2688770" cy="523220"/>
          </a:xfrm>
          <a:prstGeom prst="rect">
            <a:avLst/>
          </a:prstGeom>
          <a:solidFill>
            <a:srgbClr val="FFCCCC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Winding phase</a:t>
            </a:r>
            <a:endParaRPr i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1"/>
          <p:cNvSpPr txBox="1"/>
          <p:nvPr/>
        </p:nvSpPr>
        <p:spPr>
          <a:xfrm>
            <a:off x="5736770" y="5214258"/>
            <a:ext cx="3037115" cy="523220"/>
          </a:xfrm>
          <a:prstGeom prst="rect">
            <a:avLst/>
          </a:prstGeom>
          <a:solidFill>
            <a:srgbClr val="FFCCCC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Unwinding phase</a:t>
            </a:r>
            <a:endParaRPr i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2.1 Demo #1: Factorial (1/3)</a:t>
            </a:r>
            <a:endParaRPr/>
          </a:p>
        </p:txBody>
      </p:sp>
      <p:sp>
        <p:nvSpPr>
          <p:cNvPr id="226" name="Google Shape;226;p1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27" name="Google Shape;227;p1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Unit17 -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228" name="Google Shape;228;p1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229" name="Google Shape;229;p12"/>
          <p:cNvSpPr txBox="1"/>
          <p:nvPr/>
        </p:nvSpPr>
        <p:spPr>
          <a:xfrm>
            <a:off x="337457" y="1571858"/>
            <a:ext cx="5301343" cy="461665"/>
          </a:xfrm>
          <a:prstGeom prst="rect">
            <a:avLst/>
          </a:prstGeom>
          <a:gradFill>
            <a:gsLst>
              <a:gs pos="0">
                <a:srgbClr val="BCC1C8"/>
              </a:gs>
              <a:gs pos="45000">
                <a:srgbClr val="CBD1DA"/>
              </a:gs>
              <a:gs pos="100000">
                <a:srgbClr val="E2E5EA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=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1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2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… × 2 × 1 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p12"/>
          <p:cNvGrpSpPr/>
          <p:nvPr/>
        </p:nvGrpSpPr>
        <p:grpSpPr>
          <a:xfrm>
            <a:off x="467795" y="2231571"/>
            <a:ext cx="4467061" cy="2734609"/>
            <a:chOff x="583910" y="2231571"/>
            <a:chExt cx="4268506" cy="2734609"/>
          </a:xfrm>
        </p:grpSpPr>
        <p:sp>
          <p:nvSpPr>
            <p:cNvPr id="231" name="Google Shape;231;p12"/>
            <p:cNvSpPr txBox="1"/>
            <p:nvPr/>
          </p:nvSpPr>
          <p:spPr>
            <a:xfrm>
              <a:off x="583910" y="2231571"/>
              <a:ext cx="390144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Iterative code (version 1):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2"/>
            <p:cNvSpPr txBox="1"/>
            <p:nvPr/>
          </p:nvSpPr>
          <p:spPr>
            <a:xfrm>
              <a:off x="841248" y="2657856"/>
              <a:ext cx="4011168" cy="2308324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Pre-cond: n &gt;= 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factorial_iter1(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n)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ans =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i;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(i=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i&lt;=n; i++)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ans *= i;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ans;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</p:txBody>
        </p:sp>
      </p:grpSp>
      <p:grpSp>
        <p:nvGrpSpPr>
          <p:cNvPr id="233" name="Google Shape;233;p12"/>
          <p:cNvGrpSpPr/>
          <p:nvPr/>
        </p:nvGrpSpPr>
        <p:grpSpPr>
          <a:xfrm>
            <a:off x="4480560" y="3058450"/>
            <a:ext cx="4373154" cy="3007689"/>
            <a:chOff x="4480560" y="3058450"/>
            <a:chExt cx="4157472" cy="3007689"/>
          </a:xfrm>
        </p:grpSpPr>
        <p:sp>
          <p:nvSpPr>
            <p:cNvPr id="234" name="Google Shape;234;p12"/>
            <p:cNvSpPr txBox="1"/>
            <p:nvPr/>
          </p:nvSpPr>
          <p:spPr>
            <a:xfrm>
              <a:off x="4962144" y="3058450"/>
              <a:ext cx="36758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Iterative code (version 2):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2"/>
            <p:cNvSpPr txBox="1"/>
            <p:nvPr/>
          </p:nvSpPr>
          <p:spPr>
            <a:xfrm>
              <a:off x="4480560" y="3480816"/>
              <a:ext cx="4011168" cy="2585323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Pre-cond: n &gt;= 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factorial_iter2(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n)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ans =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while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(n &gt;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ans *= n;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n--;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ans;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</p:txBody>
        </p:sp>
      </p:grpSp>
      <p:sp>
        <p:nvSpPr>
          <p:cNvPr id="236" name="Google Shape;236;p12"/>
          <p:cNvSpPr txBox="1"/>
          <p:nvPr/>
        </p:nvSpPr>
        <p:spPr>
          <a:xfrm>
            <a:off x="413657" y="5508171"/>
            <a:ext cx="2242457" cy="369332"/>
          </a:xfrm>
          <a:prstGeom prst="rect">
            <a:avLst/>
          </a:prstGeom>
          <a:solidFill>
            <a:srgbClr val="CCFF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Unit17_Factorial.c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2.1 Demo #1: Factorial (2/3)</a:t>
            </a:r>
            <a:endParaRPr/>
          </a:p>
        </p:txBody>
      </p:sp>
      <p:sp>
        <p:nvSpPr>
          <p:cNvPr id="243" name="Google Shape;243;p1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44" name="Google Shape;244;p1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Unit17 -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245" name="Google Shape;245;p1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246" name="Google Shape;246;p13"/>
          <p:cNvSpPr txBox="1"/>
          <p:nvPr/>
        </p:nvSpPr>
        <p:spPr>
          <a:xfrm>
            <a:off x="337457" y="1550592"/>
            <a:ext cx="5301343" cy="461665"/>
          </a:xfrm>
          <a:prstGeom prst="rect">
            <a:avLst/>
          </a:prstGeom>
          <a:gradFill>
            <a:gsLst>
              <a:gs pos="0">
                <a:srgbClr val="BCC1C8"/>
              </a:gs>
              <a:gs pos="45000">
                <a:srgbClr val="CBD1DA"/>
              </a:gs>
              <a:gs pos="100000">
                <a:srgbClr val="E2E5EA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=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1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2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× … × 2 × 1 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3"/>
          <p:cNvSpPr txBox="1"/>
          <p:nvPr/>
        </p:nvSpPr>
        <p:spPr>
          <a:xfrm>
            <a:off x="6150428" y="1389581"/>
            <a:ext cx="2612572" cy="1138773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Recurrence relation: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! = </a:t>
            </a:r>
            <a:r>
              <a:rPr i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× (</a:t>
            </a:r>
            <a:r>
              <a:rPr i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– 1)!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0! = 1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3"/>
          <p:cNvSpPr txBox="1"/>
          <p:nvPr/>
        </p:nvSpPr>
        <p:spPr>
          <a:xfrm>
            <a:off x="344423" y="2129051"/>
            <a:ext cx="39014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Doing it the recursive way?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3"/>
          <p:cNvSpPr txBox="1"/>
          <p:nvPr/>
        </p:nvSpPr>
        <p:spPr>
          <a:xfrm>
            <a:off x="203575" y="2817350"/>
            <a:ext cx="5216700" cy="2031300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Pre-cond: n &gt;=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factorial(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(n ==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n*factorial(n-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50" name="Google Shape;250;p13"/>
          <p:cNvSpPr txBox="1"/>
          <p:nvPr/>
        </p:nvSpPr>
        <p:spPr>
          <a:xfrm>
            <a:off x="5620511" y="3012424"/>
            <a:ext cx="303275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loop!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calling itself (recursively)  brings out repetition.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3"/>
          <p:cNvSpPr txBox="1"/>
          <p:nvPr/>
        </p:nvSpPr>
        <p:spPr>
          <a:xfrm>
            <a:off x="743712" y="5091482"/>
            <a:ext cx="7909558" cy="923330"/>
          </a:xfrm>
          <a:prstGeom prst="rect">
            <a:avLst/>
          </a:prstGeom>
          <a:noFill/>
          <a:ln cap="flat" cmpd="sng" w="9525">
            <a:solidFill>
              <a:srgbClr val="8888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All the three versions work only for n &lt; 13, due to the range of values permissible for type int. This is the limitation of the data type, not a limitation of the problem-solving model.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2.1 Demo #1: Factorial (3/3)</a:t>
            </a:r>
            <a:endParaRPr/>
          </a:p>
        </p:txBody>
      </p:sp>
      <p:sp>
        <p:nvSpPr>
          <p:cNvPr id="258" name="Google Shape;258;p1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59" name="Google Shape;259;p1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Unit17 -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260" name="Google Shape;260;p1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261" name="Google Shape;261;p14"/>
          <p:cNvSpPr txBox="1"/>
          <p:nvPr>
            <p:ph idx="1" type="body"/>
          </p:nvPr>
        </p:nvSpPr>
        <p:spPr>
          <a:xfrm>
            <a:off x="334963" y="1304925"/>
            <a:ext cx="5826351" cy="806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313" lvl="0" marL="3413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/>
              <a:t>Trace factorial(3). For simplicity, we write f(3).</a:t>
            </a:r>
            <a:endParaRPr sz="2000"/>
          </a:p>
        </p:txBody>
      </p:sp>
      <p:sp>
        <p:nvSpPr>
          <p:cNvPr id="262" name="Google Shape;262;p14"/>
          <p:cNvSpPr txBox="1"/>
          <p:nvPr/>
        </p:nvSpPr>
        <p:spPr>
          <a:xfrm>
            <a:off x="344423" y="2155371"/>
            <a:ext cx="14734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Winding:</a:t>
            </a:r>
            <a:endParaRPr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665163" y="2597831"/>
            <a:ext cx="3743551" cy="1430337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f(3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Since 3 ≠ 0, call 3 * f(2)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f(2)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Since 2 ≠ 0, call 2 * f(1)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	f(1)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Since 1 ≠ 0, call 1 * f(0)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		f(0)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Since 0 == 0, …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4"/>
          <p:cNvSpPr txBox="1"/>
          <p:nvPr/>
        </p:nvSpPr>
        <p:spPr>
          <a:xfrm>
            <a:off x="6360307" y="1144741"/>
            <a:ext cx="2522437" cy="1384995"/>
          </a:xfrm>
          <a:prstGeom prst="rect">
            <a:avLst/>
          </a:prstGeom>
          <a:solidFill>
            <a:srgbClr val="CCECFF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f(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(n == 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 * f(n-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65" name="Google Shape;265;p14"/>
          <p:cNvSpPr txBox="1"/>
          <p:nvPr/>
        </p:nvSpPr>
        <p:spPr>
          <a:xfrm>
            <a:off x="344423" y="4125685"/>
            <a:ext cx="18980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Unwinding:</a:t>
            </a:r>
            <a:endParaRPr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4"/>
          <p:cNvSpPr txBox="1"/>
          <p:nvPr/>
        </p:nvSpPr>
        <p:spPr>
          <a:xfrm>
            <a:off x="665164" y="4568827"/>
            <a:ext cx="3732666" cy="1430338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			f(0)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Return </a:t>
            </a:r>
            <a:r>
              <a:rPr lang="en-US" sz="1800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		f(1)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Return 1 * f(0) = 1 * 1 = </a:t>
            </a:r>
            <a:r>
              <a:rPr lang="en-US" sz="1800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rgbClr val="66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	f(2)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18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2 * f(1) = 2 * 1 = </a:t>
            </a:r>
            <a:r>
              <a:rPr lang="en-US" sz="1800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rgbClr val="66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f(3)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Return 3 * f(2) = 3 * 2 = </a:t>
            </a:r>
            <a:r>
              <a:rPr lang="en-US" sz="1800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67" name="Google Shape;267;p14"/>
          <p:cNvSpPr txBox="1"/>
          <p:nvPr/>
        </p:nvSpPr>
        <p:spPr>
          <a:xfrm>
            <a:off x="5170714" y="2699657"/>
            <a:ext cx="751115" cy="40011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f(3)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14"/>
          <p:cNvCxnSpPr/>
          <p:nvPr/>
        </p:nvCxnSpPr>
        <p:spPr>
          <a:xfrm>
            <a:off x="5671457" y="3113314"/>
            <a:ext cx="0" cy="304800"/>
          </a:xfrm>
          <a:prstGeom prst="straightConnector1">
            <a:avLst/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9" name="Google Shape;269;p14"/>
          <p:cNvSpPr txBox="1"/>
          <p:nvPr/>
        </p:nvSpPr>
        <p:spPr>
          <a:xfrm>
            <a:off x="5464629" y="3396343"/>
            <a:ext cx="62048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*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4"/>
          <p:cNvSpPr txBox="1"/>
          <p:nvPr/>
        </p:nvSpPr>
        <p:spPr>
          <a:xfrm>
            <a:off x="5910943" y="3396342"/>
            <a:ext cx="751115" cy="40011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f(2)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p14"/>
          <p:cNvCxnSpPr/>
          <p:nvPr/>
        </p:nvCxnSpPr>
        <p:spPr>
          <a:xfrm>
            <a:off x="6444343" y="3810000"/>
            <a:ext cx="0" cy="304800"/>
          </a:xfrm>
          <a:prstGeom prst="straightConnector1">
            <a:avLst/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2" name="Google Shape;272;p14"/>
          <p:cNvSpPr txBox="1"/>
          <p:nvPr/>
        </p:nvSpPr>
        <p:spPr>
          <a:xfrm>
            <a:off x="6237515" y="4093029"/>
            <a:ext cx="62048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*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4"/>
          <p:cNvSpPr txBox="1"/>
          <p:nvPr/>
        </p:nvSpPr>
        <p:spPr>
          <a:xfrm>
            <a:off x="6683829" y="4093028"/>
            <a:ext cx="751115" cy="40011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f(1)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" name="Google Shape;274;p14"/>
          <p:cNvCxnSpPr/>
          <p:nvPr/>
        </p:nvCxnSpPr>
        <p:spPr>
          <a:xfrm>
            <a:off x="7271658" y="4506686"/>
            <a:ext cx="0" cy="304800"/>
          </a:xfrm>
          <a:prstGeom prst="straightConnector1">
            <a:avLst/>
          </a:prstGeom>
          <a:solidFill>
            <a:schemeClr val="accent1"/>
          </a:soli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5" name="Google Shape;275;p14"/>
          <p:cNvSpPr txBox="1"/>
          <p:nvPr/>
        </p:nvSpPr>
        <p:spPr>
          <a:xfrm>
            <a:off x="7064830" y="4789715"/>
            <a:ext cx="62048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*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4"/>
          <p:cNvSpPr txBox="1"/>
          <p:nvPr/>
        </p:nvSpPr>
        <p:spPr>
          <a:xfrm>
            <a:off x="7511144" y="4789714"/>
            <a:ext cx="751115" cy="40011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f(0)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p14"/>
          <p:cNvCxnSpPr/>
          <p:nvPr/>
        </p:nvCxnSpPr>
        <p:spPr>
          <a:xfrm flipH="1">
            <a:off x="7511143" y="4778829"/>
            <a:ext cx="729343" cy="413657"/>
          </a:xfrm>
          <a:prstGeom prst="straightConnector1">
            <a:avLst/>
          </a:prstGeom>
          <a:solidFill>
            <a:schemeClr val="accent1"/>
          </a:solidFill>
          <a:ln cap="sq" cmpd="sng" w="2857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8" name="Google Shape;278;p14"/>
          <p:cNvSpPr txBox="1"/>
          <p:nvPr/>
        </p:nvSpPr>
        <p:spPr>
          <a:xfrm>
            <a:off x="8338457" y="4789715"/>
            <a:ext cx="337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Google Shape;279;p14"/>
          <p:cNvCxnSpPr/>
          <p:nvPr/>
        </p:nvCxnSpPr>
        <p:spPr>
          <a:xfrm flipH="1">
            <a:off x="6694714" y="4082143"/>
            <a:ext cx="729343" cy="413657"/>
          </a:xfrm>
          <a:prstGeom prst="straightConnector1">
            <a:avLst/>
          </a:prstGeom>
          <a:solidFill>
            <a:schemeClr val="accent1"/>
          </a:solidFill>
          <a:ln cap="sq" cmpd="sng" w="2857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0" name="Google Shape;280;p14"/>
          <p:cNvSpPr txBox="1"/>
          <p:nvPr/>
        </p:nvSpPr>
        <p:spPr>
          <a:xfrm>
            <a:off x="7522028" y="4114800"/>
            <a:ext cx="337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1" name="Google Shape;281;p14"/>
          <p:cNvCxnSpPr/>
          <p:nvPr/>
        </p:nvCxnSpPr>
        <p:spPr>
          <a:xfrm flipH="1">
            <a:off x="5943600" y="3385457"/>
            <a:ext cx="729343" cy="413657"/>
          </a:xfrm>
          <a:prstGeom prst="straightConnector1">
            <a:avLst/>
          </a:prstGeom>
          <a:solidFill>
            <a:schemeClr val="accent1"/>
          </a:solidFill>
          <a:ln cap="sq" cmpd="sng" w="2857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" name="Google Shape;282;p14"/>
          <p:cNvSpPr txBox="1"/>
          <p:nvPr/>
        </p:nvSpPr>
        <p:spPr>
          <a:xfrm>
            <a:off x="6770914" y="3418114"/>
            <a:ext cx="337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3" name="Google Shape;283;p14"/>
          <p:cNvCxnSpPr/>
          <p:nvPr/>
        </p:nvCxnSpPr>
        <p:spPr>
          <a:xfrm flipH="1">
            <a:off x="5203371" y="2688771"/>
            <a:ext cx="729343" cy="413657"/>
          </a:xfrm>
          <a:prstGeom prst="straightConnector1">
            <a:avLst/>
          </a:prstGeom>
          <a:solidFill>
            <a:schemeClr val="accent1"/>
          </a:solidFill>
          <a:ln cap="sq" cmpd="sng" w="2857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4" name="Google Shape;284;p14"/>
          <p:cNvSpPr txBox="1"/>
          <p:nvPr/>
        </p:nvSpPr>
        <p:spPr>
          <a:xfrm>
            <a:off x="6030685" y="2721428"/>
            <a:ext cx="337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4415680" y="2198913"/>
            <a:ext cx="16803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Trace tree:</a:t>
            </a:r>
            <a:endParaRPr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2.2 Demo #2: Fibonacci (1/4)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92" name="Google Shape;292;p1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93" name="Google Shape;293;p1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Unit17 -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294" name="Google Shape;294;p1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pic>
        <p:nvPicPr>
          <p:cNvPr descr="FibonacciSunflower.jpg" id="295" name="Google Shape;29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8925" y="479425"/>
            <a:ext cx="1012825" cy="758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bonacci.png" id="296" name="Google Shape;29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94638" y="1431925"/>
            <a:ext cx="1036637" cy="642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brab.gif" id="297" name="Google Shape;29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97066" y="2432050"/>
            <a:ext cx="3599272" cy="3021013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5"/>
          <p:cNvSpPr txBox="1"/>
          <p:nvPr/>
        </p:nvSpPr>
        <p:spPr>
          <a:xfrm>
            <a:off x="850900" y="5586413"/>
            <a:ext cx="7880350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http://www.maths.surrey.ac.uk/hosted-sites/R.Knott/Fibonacci/fibnat.html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5"/>
          <p:cNvSpPr txBox="1"/>
          <p:nvPr/>
        </p:nvSpPr>
        <p:spPr>
          <a:xfrm>
            <a:off x="431800" y="4427310"/>
            <a:ext cx="4786313" cy="146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Fibonacci numbers are found in nature (sea-shells, sunflowers, etc)</a:t>
            </a:r>
            <a:endParaRPr/>
          </a:p>
        </p:txBody>
      </p:sp>
      <p:sp>
        <p:nvSpPr>
          <p:cNvPr id="300" name="Google Shape;300;p15"/>
          <p:cNvSpPr txBox="1"/>
          <p:nvPr/>
        </p:nvSpPr>
        <p:spPr>
          <a:xfrm>
            <a:off x="431800" y="1384754"/>
            <a:ext cx="6959600" cy="1587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Fibonacci series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models the rabbit population each time they mate:</a:t>
            </a:r>
            <a:endParaRPr/>
          </a:p>
          <a:p>
            <a:pPr indent="-18288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 1, 2, 3, 5, 8, 13, 21, …</a:t>
            </a:r>
            <a:endParaRPr/>
          </a:p>
          <a:p>
            <a:pPr indent="-53339" lvl="0" marL="1828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5"/>
          <p:cNvSpPr txBox="1"/>
          <p:nvPr/>
        </p:nvSpPr>
        <p:spPr>
          <a:xfrm>
            <a:off x="431800" y="3037114"/>
            <a:ext cx="5490029" cy="1273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modern version is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0, 1, 1, 2, 3, 5, 8, 13, 21, …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2.2 Demo #2: Fibonacci (2/4)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308" name="Google Shape;308;p1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09" name="Google Shape;309;p1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Unit17 -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310" name="Google Shape;310;p1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pic>
        <p:nvPicPr>
          <p:cNvPr descr="FibonacciSunflower.jpg" id="311" name="Google Shape;3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8925" y="479425"/>
            <a:ext cx="1012825" cy="758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bonacci.png" id="312" name="Google Shape;31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94638" y="1431925"/>
            <a:ext cx="1036637" cy="642938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6"/>
          <p:cNvSpPr txBox="1"/>
          <p:nvPr/>
        </p:nvSpPr>
        <p:spPr>
          <a:xfrm>
            <a:off x="431799" y="1393915"/>
            <a:ext cx="7462839" cy="19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Fibonacci numbers are found in nature (sea-shells, sunflowers, etc)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Noto Sans Symbols"/>
              <a:buChar char="▪"/>
            </a:pP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http://www.maths.surrey.ac.uk/hosted-sites/R.Knott/Fibonacci/fibnat.html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16"/>
          <p:cNvPicPr preferRelativeResize="0"/>
          <p:nvPr/>
        </p:nvPicPr>
        <p:blipFill rotWithShape="1">
          <a:blip r:embed="rId6">
            <a:alphaModFix/>
          </a:blip>
          <a:srcRect b="0" l="28407" r="27886" t="0"/>
          <a:stretch/>
        </p:blipFill>
        <p:spPr>
          <a:xfrm>
            <a:off x="6361430" y="2634615"/>
            <a:ext cx="2560320" cy="32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96439" y="3459478"/>
            <a:ext cx="113347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65877" y="3540440"/>
            <a:ext cx="752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2.2 Demo #2: Fibonacci (3/4)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323" name="Google Shape;323;p1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24" name="Google Shape;324;p1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Unit17 -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325" name="Google Shape;325;p1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326" name="Google Shape;326;p17"/>
          <p:cNvSpPr txBox="1"/>
          <p:nvPr/>
        </p:nvSpPr>
        <p:spPr>
          <a:xfrm>
            <a:off x="337457" y="1295400"/>
            <a:ext cx="3537857" cy="400110"/>
          </a:xfrm>
          <a:prstGeom prst="rect">
            <a:avLst/>
          </a:prstGeom>
          <a:gradFill>
            <a:gsLst>
              <a:gs pos="0">
                <a:srgbClr val="BCC1C8"/>
              </a:gs>
              <a:gs pos="45000">
                <a:srgbClr val="CBD1DA"/>
              </a:gs>
              <a:gs pos="100000">
                <a:srgbClr val="E2E5EA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0, 1, 1, 2, 3, 5, 8, 13, 21, … 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7" name="Google Shape;327;p17"/>
          <p:cNvGrpSpPr/>
          <p:nvPr/>
        </p:nvGrpSpPr>
        <p:grpSpPr>
          <a:xfrm>
            <a:off x="128027" y="1857106"/>
            <a:ext cx="4388873" cy="4326064"/>
            <a:chOff x="409739" y="1857102"/>
            <a:chExt cx="3833077" cy="4326064"/>
          </a:xfrm>
        </p:grpSpPr>
        <p:sp>
          <p:nvSpPr>
            <p:cNvPr id="328" name="Google Shape;328;p17"/>
            <p:cNvSpPr txBox="1"/>
            <p:nvPr/>
          </p:nvSpPr>
          <p:spPr>
            <a:xfrm>
              <a:off x="409739" y="1857102"/>
              <a:ext cx="185449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Iterative code: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7"/>
            <p:cNvSpPr txBox="1"/>
            <p:nvPr/>
          </p:nvSpPr>
          <p:spPr>
            <a:xfrm>
              <a:off x="682752" y="2212848"/>
              <a:ext cx="3560064" cy="3970318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Pre-cond: n &gt;= 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fib_iter(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n)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prev1 =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    prev2 =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sum;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(n &lt;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n;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(; n&gt;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n--)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sum = prev1 + prev2;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prev2 = prev1;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prev1 = sum;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sum;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</p:txBody>
        </p:sp>
      </p:grpSp>
      <p:grpSp>
        <p:nvGrpSpPr>
          <p:cNvPr id="330" name="Google Shape;330;p17"/>
          <p:cNvGrpSpPr/>
          <p:nvPr/>
        </p:nvGrpSpPr>
        <p:grpSpPr>
          <a:xfrm>
            <a:off x="4134394" y="1857102"/>
            <a:ext cx="4802342" cy="2387071"/>
            <a:chOff x="4134394" y="1857102"/>
            <a:chExt cx="4802342" cy="2387071"/>
          </a:xfrm>
        </p:grpSpPr>
        <p:sp>
          <p:nvSpPr>
            <p:cNvPr id="331" name="Google Shape;331;p17"/>
            <p:cNvSpPr txBox="1"/>
            <p:nvPr/>
          </p:nvSpPr>
          <p:spPr>
            <a:xfrm>
              <a:off x="4134394" y="1857102"/>
              <a:ext cx="22054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Recursive code: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7"/>
            <p:cNvSpPr txBox="1"/>
            <p:nvPr/>
          </p:nvSpPr>
          <p:spPr>
            <a:xfrm>
              <a:off x="4407408" y="2212848"/>
              <a:ext cx="4529328" cy="2031325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Pre-cond: n &gt;= 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fib(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n)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(n &lt;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n;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else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fib(n-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+ fib(n-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</p:txBody>
        </p:sp>
      </p:grpSp>
      <p:sp>
        <p:nvSpPr>
          <p:cNvPr id="333" name="Google Shape;333;p17"/>
          <p:cNvSpPr txBox="1"/>
          <p:nvPr/>
        </p:nvSpPr>
        <p:spPr>
          <a:xfrm>
            <a:off x="4804229" y="4336143"/>
            <a:ext cx="2677886" cy="1323439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Recurrence relation: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baseline="-25000" i="0" lang="en-US" sz="20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0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 = f</a:t>
            </a:r>
            <a:r>
              <a:rPr b="0" baseline="-25000" i="0" lang="en-US" sz="20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n-1</a:t>
            </a:r>
            <a:r>
              <a:rPr b="0" i="0" lang="en-US" sz="20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 + f</a:t>
            </a:r>
            <a:r>
              <a:rPr b="0" baseline="-25000" i="0" lang="en-US" sz="20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n-2  </a:t>
            </a:r>
            <a:r>
              <a:rPr b="0" i="0" lang="en-US" sz="20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n ≥ 2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baseline="-25000" i="0" lang="en-US" sz="20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b="0" i="0" lang="en-US" sz="20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= 0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baseline="-25000" i="0" lang="en-US" sz="20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0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 = 1</a:t>
            </a:r>
            <a:endParaRPr/>
          </a:p>
        </p:txBody>
      </p:sp>
      <p:sp>
        <p:nvSpPr>
          <p:cNvPr id="334" name="Google Shape;334;p17"/>
          <p:cNvSpPr txBox="1"/>
          <p:nvPr/>
        </p:nvSpPr>
        <p:spPr>
          <a:xfrm>
            <a:off x="6531429" y="1415142"/>
            <a:ext cx="2242457" cy="369332"/>
          </a:xfrm>
          <a:prstGeom prst="rect">
            <a:avLst/>
          </a:prstGeom>
          <a:solidFill>
            <a:srgbClr val="CCFF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Unit17_Fibonacci.c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8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2.2 Fibonacci (4/4)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341" name="Google Shape;341;p1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42" name="Google Shape;342;p1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Unit17 -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343" name="Google Shape;343;p1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344" name="Google Shape;344;p18"/>
          <p:cNvSpPr txBox="1"/>
          <p:nvPr/>
        </p:nvSpPr>
        <p:spPr>
          <a:xfrm>
            <a:off x="457200" y="1373189"/>
            <a:ext cx="7053943" cy="923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fib(n) makes 2 recursive calls: fib(n-1) and fib(n-2)</a:t>
            </a:r>
            <a:endParaRPr/>
          </a:p>
          <a:p>
            <a:pPr indent="-341313" lvl="0" marL="341313" marR="0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Trace tree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(or </a:t>
            </a: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call tree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for fib(5)</a:t>
            </a:r>
            <a:endParaRPr/>
          </a:p>
        </p:txBody>
      </p:sp>
      <p:sp>
        <p:nvSpPr>
          <p:cNvPr id="345" name="Google Shape;345;p18"/>
          <p:cNvSpPr txBox="1"/>
          <p:nvPr/>
        </p:nvSpPr>
        <p:spPr>
          <a:xfrm>
            <a:off x="4393210" y="2520190"/>
            <a:ext cx="992406" cy="349178"/>
          </a:xfrm>
          <a:prstGeom prst="rect">
            <a:avLst/>
          </a:prstGeom>
          <a:solidFill>
            <a:srgbClr val="CC99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fib(5)</a:t>
            </a:r>
            <a:endParaRPr/>
          </a:p>
        </p:txBody>
      </p:sp>
      <p:cxnSp>
        <p:nvCxnSpPr>
          <p:cNvPr id="346" name="Google Shape;346;p18"/>
          <p:cNvCxnSpPr/>
          <p:nvPr/>
        </p:nvCxnSpPr>
        <p:spPr>
          <a:xfrm flipH="1" rot="10800000">
            <a:off x="3380887" y="2879341"/>
            <a:ext cx="1012848" cy="432949"/>
          </a:xfrm>
          <a:prstGeom prst="straightConnector1">
            <a:avLst/>
          </a:prstGeom>
          <a:noFill/>
          <a:ln cap="sq" cmpd="sng" w="31750">
            <a:solidFill>
              <a:srgbClr val="0066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7" name="Google Shape;347;p18"/>
          <p:cNvSpPr txBox="1"/>
          <p:nvPr/>
        </p:nvSpPr>
        <p:spPr>
          <a:xfrm>
            <a:off x="3626202" y="2866333"/>
            <a:ext cx="304784" cy="28421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" lIns="3600" spcFirstLastPara="1" rIns="3600" wrap="square" tIns="36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8"/>
          <p:cNvSpPr txBox="1"/>
          <p:nvPr/>
        </p:nvSpPr>
        <p:spPr>
          <a:xfrm>
            <a:off x="5824207" y="2899254"/>
            <a:ext cx="304784" cy="28421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" lIns="3600" spcFirstLastPara="1" rIns="3600" wrap="square" tIns="36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8"/>
          <p:cNvSpPr txBox="1"/>
          <p:nvPr/>
        </p:nvSpPr>
        <p:spPr>
          <a:xfrm>
            <a:off x="1950158" y="3709409"/>
            <a:ext cx="304784" cy="28421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" lIns="3600" spcFirstLastPara="1" rIns="3600" wrap="square" tIns="36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8"/>
          <p:cNvSpPr txBox="1"/>
          <p:nvPr/>
        </p:nvSpPr>
        <p:spPr>
          <a:xfrm>
            <a:off x="3757624" y="3787451"/>
            <a:ext cx="304784" cy="28421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" lIns="3600" spcFirstLastPara="1" rIns="3600" wrap="square" tIns="36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8"/>
          <p:cNvSpPr txBox="1"/>
          <p:nvPr/>
        </p:nvSpPr>
        <p:spPr>
          <a:xfrm>
            <a:off x="841732" y="4653878"/>
            <a:ext cx="304784" cy="28421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" lIns="3600" spcFirstLastPara="1" rIns="3600" wrap="square" tIns="36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2" name="Google Shape;352;p18"/>
          <p:cNvCxnSpPr/>
          <p:nvPr/>
        </p:nvCxnSpPr>
        <p:spPr>
          <a:xfrm flipH="1" rot="10800000">
            <a:off x="854741" y="4577694"/>
            <a:ext cx="635363" cy="518426"/>
          </a:xfrm>
          <a:prstGeom prst="straightConnector1">
            <a:avLst/>
          </a:prstGeom>
          <a:noFill/>
          <a:ln cap="sq" cmpd="sng" w="31750">
            <a:solidFill>
              <a:srgbClr val="0066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3" name="Google Shape;353;p18"/>
          <p:cNvCxnSpPr/>
          <p:nvPr/>
        </p:nvCxnSpPr>
        <p:spPr>
          <a:xfrm rot="10800000">
            <a:off x="1924643" y="4577693"/>
            <a:ext cx="635363" cy="518426"/>
          </a:xfrm>
          <a:prstGeom prst="straightConnector1">
            <a:avLst/>
          </a:prstGeom>
          <a:noFill/>
          <a:ln cap="sq" cmpd="sng" w="31750">
            <a:solidFill>
              <a:srgbClr val="0066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4" name="Google Shape;354;p18"/>
          <p:cNvSpPr txBox="1"/>
          <p:nvPr/>
        </p:nvSpPr>
        <p:spPr>
          <a:xfrm>
            <a:off x="2315485" y="4675649"/>
            <a:ext cx="304784" cy="28093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" lIns="3600" spcFirstLastPara="1" rIns="3600" wrap="square" tIns="36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55" name="Google Shape;355;p18"/>
          <p:cNvSpPr txBox="1"/>
          <p:nvPr/>
        </p:nvSpPr>
        <p:spPr>
          <a:xfrm>
            <a:off x="5936497" y="3776565"/>
            <a:ext cx="304784" cy="28421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" lIns="3600" spcFirstLastPara="1" rIns="3600" wrap="square" tIns="36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6" name="Google Shape;356;p18"/>
          <p:cNvCxnSpPr/>
          <p:nvPr/>
        </p:nvCxnSpPr>
        <p:spPr>
          <a:xfrm flipH="1" rot="10800000">
            <a:off x="1807059" y="3711267"/>
            <a:ext cx="838156" cy="481263"/>
          </a:xfrm>
          <a:prstGeom prst="straightConnector1">
            <a:avLst/>
          </a:prstGeom>
          <a:noFill/>
          <a:ln cap="sq" cmpd="sng" w="31750">
            <a:solidFill>
              <a:srgbClr val="0066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7" name="Google Shape;357;p18"/>
          <p:cNvCxnSpPr/>
          <p:nvPr/>
        </p:nvCxnSpPr>
        <p:spPr>
          <a:xfrm rot="10800000">
            <a:off x="3222133" y="3700382"/>
            <a:ext cx="838156" cy="481263"/>
          </a:xfrm>
          <a:prstGeom prst="straightConnector1">
            <a:avLst/>
          </a:prstGeom>
          <a:noFill/>
          <a:ln cap="sq" cmpd="sng" w="31750">
            <a:solidFill>
              <a:srgbClr val="0066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8" name="Google Shape;358;p18"/>
          <p:cNvCxnSpPr/>
          <p:nvPr/>
        </p:nvCxnSpPr>
        <p:spPr>
          <a:xfrm flipH="1" rot="10800000">
            <a:off x="5938355" y="3700381"/>
            <a:ext cx="711410" cy="481263"/>
          </a:xfrm>
          <a:prstGeom prst="straightConnector1">
            <a:avLst/>
          </a:prstGeom>
          <a:noFill/>
          <a:ln cap="sq" cmpd="sng" w="31750">
            <a:solidFill>
              <a:srgbClr val="0066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9" name="Google Shape;359;p18"/>
          <p:cNvCxnSpPr/>
          <p:nvPr/>
        </p:nvCxnSpPr>
        <p:spPr>
          <a:xfrm rot="10800000">
            <a:off x="7105044" y="3711267"/>
            <a:ext cx="711410" cy="481263"/>
          </a:xfrm>
          <a:prstGeom prst="straightConnector1">
            <a:avLst/>
          </a:prstGeom>
          <a:noFill/>
          <a:ln cap="sq" cmpd="sng" w="31750">
            <a:solidFill>
              <a:srgbClr val="0066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0" name="Google Shape;360;p18"/>
          <p:cNvSpPr txBox="1"/>
          <p:nvPr/>
        </p:nvSpPr>
        <p:spPr>
          <a:xfrm>
            <a:off x="7543263" y="3787451"/>
            <a:ext cx="304784" cy="28093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" lIns="3600" spcFirstLastPara="1" rIns="3600" wrap="square" tIns="36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361" name="Google Shape;361;p18"/>
          <p:cNvCxnSpPr/>
          <p:nvPr/>
        </p:nvCxnSpPr>
        <p:spPr>
          <a:xfrm flipH="1" rot="10800000">
            <a:off x="4883837" y="2056720"/>
            <a:ext cx="1859" cy="440383"/>
          </a:xfrm>
          <a:prstGeom prst="straightConnector1">
            <a:avLst/>
          </a:prstGeom>
          <a:noFill/>
          <a:ln cap="sq" cmpd="sng" w="31750">
            <a:solidFill>
              <a:srgbClr val="0066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2" name="Google Shape;362;p18"/>
          <p:cNvSpPr txBox="1"/>
          <p:nvPr/>
        </p:nvSpPr>
        <p:spPr>
          <a:xfrm>
            <a:off x="4885696" y="2176432"/>
            <a:ext cx="304784" cy="28421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" lIns="3600" spcFirstLastPara="1" rIns="3600" wrap="square" tIns="36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3" name="Google Shape;363;p18"/>
          <p:cNvCxnSpPr/>
          <p:nvPr/>
        </p:nvCxnSpPr>
        <p:spPr>
          <a:xfrm rot="10800000">
            <a:off x="5314996" y="2897397"/>
            <a:ext cx="1012848" cy="432949"/>
          </a:xfrm>
          <a:prstGeom prst="straightConnector1">
            <a:avLst/>
          </a:prstGeom>
          <a:noFill/>
          <a:ln cap="sq" cmpd="sng" w="31750">
            <a:solidFill>
              <a:srgbClr val="0066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4" name="Google Shape;364;p18"/>
          <p:cNvCxnSpPr/>
          <p:nvPr/>
        </p:nvCxnSpPr>
        <p:spPr>
          <a:xfrm flipH="1" rot="10800000">
            <a:off x="441889" y="5487664"/>
            <a:ext cx="475909" cy="518426"/>
          </a:xfrm>
          <a:prstGeom prst="straightConnector1">
            <a:avLst/>
          </a:prstGeom>
          <a:noFill/>
          <a:ln cap="sq" cmpd="sng" w="31750">
            <a:solidFill>
              <a:srgbClr val="0066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5" name="Google Shape;365;p18"/>
          <p:cNvCxnSpPr/>
          <p:nvPr/>
        </p:nvCxnSpPr>
        <p:spPr>
          <a:xfrm rot="10800000">
            <a:off x="1341507" y="5487664"/>
            <a:ext cx="475909" cy="518426"/>
          </a:xfrm>
          <a:prstGeom prst="straightConnector1">
            <a:avLst/>
          </a:prstGeom>
          <a:noFill/>
          <a:ln cap="sq" cmpd="sng" w="31750">
            <a:solidFill>
              <a:srgbClr val="0066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6" name="Google Shape;366;p18"/>
          <p:cNvSpPr txBox="1"/>
          <p:nvPr/>
        </p:nvSpPr>
        <p:spPr>
          <a:xfrm>
            <a:off x="1568384" y="5552699"/>
            <a:ext cx="304784" cy="28426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" lIns="3600" spcFirstLastPara="1" rIns="3600" wrap="square" tIns="36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8"/>
          <p:cNvSpPr txBox="1"/>
          <p:nvPr/>
        </p:nvSpPr>
        <p:spPr>
          <a:xfrm>
            <a:off x="404720" y="5563847"/>
            <a:ext cx="304784" cy="28093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" lIns="3600" spcFirstLastPara="1" rIns="3600" wrap="square" tIns="36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68" name="Google Shape;368;p18"/>
          <p:cNvSpPr txBox="1"/>
          <p:nvPr/>
        </p:nvSpPr>
        <p:spPr>
          <a:xfrm>
            <a:off x="2460436" y="3341494"/>
            <a:ext cx="992406" cy="349178"/>
          </a:xfrm>
          <a:prstGeom prst="rect">
            <a:avLst/>
          </a:prstGeom>
          <a:solidFill>
            <a:srgbClr val="CC99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fib(4)</a:t>
            </a:r>
            <a:endParaRPr/>
          </a:p>
        </p:txBody>
      </p:sp>
      <p:sp>
        <p:nvSpPr>
          <p:cNvPr id="369" name="Google Shape;369;p18"/>
          <p:cNvSpPr txBox="1"/>
          <p:nvPr/>
        </p:nvSpPr>
        <p:spPr>
          <a:xfrm>
            <a:off x="6262799" y="3341495"/>
            <a:ext cx="992406" cy="349178"/>
          </a:xfrm>
          <a:prstGeom prst="rect">
            <a:avLst/>
          </a:prstGeom>
          <a:solidFill>
            <a:srgbClr val="CC99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fib(3)</a:t>
            </a:r>
            <a:endParaRPr/>
          </a:p>
        </p:txBody>
      </p:sp>
      <p:sp>
        <p:nvSpPr>
          <p:cNvPr id="370" name="Google Shape;370;p18"/>
          <p:cNvSpPr txBox="1"/>
          <p:nvPr/>
        </p:nvSpPr>
        <p:spPr>
          <a:xfrm>
            <a:off x="1230150" y="4196246"/>
            <a:ext cx="992406" cy="349178"/>
          </a:xfrm>
          <a:prstGeom prst="rect">
            <a:avLst/>
          </a:prstGeom>
          <a:solidFill>
            <a:srgbClr val="CC99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fib(3)</a:t>
            </a:r>
            <a:endParaRPr/>
          </a:p>
        </p:txBody>
      </p:sp>
      <p:sp>
        <p:nvSpPr>
          <p:cNvPr id="371" name="Google Shape;371;p18"/>
          <p:cNvSpPr txBox="1"/>
          <p:nvPr/>
        </p:nvSpPr>
        <p:spPr>
          <a:xfrm>
            <a:off x="3594084" y="4218543"/>
            <a:ext cx="992406" cy="349178"/>
          </a:xfrm>
          <a:prstGeom prst="rect">
            <a:avLst/>
          </a:prstGeom>
          <a:solidFill>
            <a:srgbClr val="CC99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fib(2)</a:t>
            </a:r>
            <a:endParaRPr/>
          </a:p>
        </p:txBody>
      </p:sp>
      <p:sp>
        <p:nvSpPr>
          <p:cNvPr id="372" name="Google Shape;372;p18"/>
          <p:cNvSpPr txBox="1"/>
          <p:nvPr/>
        </p:nvSpPr>
        <p:spPr>
          <a:xfrm>
            <a:off x="5887396" y="4203678"/>
            <a:ext cx="992406" cy="349178"/>
          </a:xfrm>
          <a:prstGeom prst="rect">
            <a:avLst/>
          </a:prstGeom>
          <a:solidFill>
            <a:srgbClr val="CC99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fib(2)</a:t>
            </a:r>
            <a:endParaRPr/>
          </a:p>
        </p:txBody>
      </p:sp>
      <p:sp>
        <p:nvSpPr>
          <p:cNvPr id="373" name="Google Shape;373;p18"/>
          <p:cNvSpPr txBox="1"/>
          <p:nvPr/>
        </p:nvSpPr>
        <p:spPr>
          <a:xfrm>
            <a:off x="7403882" y="4203678"/>
            <a:ext cx="992406" cy="349178"/>
          </a:xfrm>
          <a:prstGeom prst="rect">
            <a:avLst/>
          </a:prstGeom>
          <a:solidFill>
            <a:srgbClr val="CC99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fib(1)</a:t>
            </a:r>
            <a:endParaRPr/>
          </a:p>
        </p:txBody>
      </p:sp>
      <p:sp>
        <p:nvSpPr>
          <p:cNvPr id="374" name="Google Shape;374;p18"/>
          <p:cNvSpPr txBox="1"/>
          <p:nvPr/>
        </p:nvSpPr>
        <p:spPr>
          <a:xfrm>
            <a:off x="575980" y="5125323"/>
            <a:ext cx="992406" cy="349178"/>
          </a:xfrm>
          <a:prstGeom prst="rect">
            <a:avLst/>
          </a:prstGeom>
          <a:solidFill>
            <a:srgbClr val="CC99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fib(2)</a:t>
            </a:r>
            <a:endParaRPr/>
          </a:p>
        </p:txBody>
      </p:sp>
      <p:sp>
        <p:nvSpPr>
          <p:cNvPr id="375" name="Google Shape;375;p18"/>
          <p:cNvSpPr txBox="1"/>
          <p:nvPr/>
        </p:nvSpPr>
        <p:spPr>
          <a:xfrm>
            <a:off x="1936358" y="5125323"/>
            <a:ext cx="992406" cy="349178"/>
          </a:xfrm>
          <a:prstGeom prst="rect">
            <a:avLst/>
          </a:prstGeom>
          <a:solidFill>
            <a:srgbClr val="CC99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fib(1)</a:t>
            </a:r>
            <a:endParaRPr/>
          </a:p>
        </p:txBody>
      </p:sp>
      <p:sp>
        <p:nvSpPr>
          <p:cNvPr id="376" name="Google Shape;376;p18"/>
          <p:cNvSpPr txBox="1"/>
          <p:nvPr/>
        </p:nvSpPr>
        <p:spPr>
          <a:xfrm>
            <a:off x="349250" y="6013522"/>
            <a:ext cx="992406" cy="349178"/>
          </a:xfrm>
          <a:prstGeom prst="rect">
            <a:avLst/>
          </a:prstGeom>
          <a:solidFill>
            <a:srgbClr val="CC99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fib(1)</a:t>
            </a:r>
            <a:endParaRPr/>
          </a:p>
        </p:txBody>
      </p:sp>
      <p:sp>
        <p:nvSpPr>
          <p:cNvPr id="377" name="Google Shape;377;p18"/>
          <p:cNvSpPr txBox="1"/>
          <p:nvPr/>
        </p:nvSpPr>
        <p:spPr>
          <a:xfrm>
            <a:off x="1542368" y="6013522"/>
            <a:ext cx="992406" cy="349178"/>
          </a:xfrm>
          <a:prstGeom prst="rect">
            <a:avLst/>
          </a:prstGeom>
          <a:solidFill>
            <a:srgbClr val="CC99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fib(0)</a:t>
            </a:r>
            <a:endParaRPr/>
          </a:p>
        </p:txBody>
      </p:sp>
      <p:cxnSp>
        <p:nvCxnSpPr>
          <p:cNvPr id="378" name="Google Shape;378;p18"/>
          <p:cNvCxnSpPr/>
          <p:nvPr/>
        </p:nvCxnSpPr>
        <p:spPr>
          <a:xfrm flipH="1" rot="10800000">
            <a:off x="3444870" y="4592034"/>
            <a:ext cx="475909" cy="518426"/>
          </a:xfrm>
          <a:prstGeom prst="straightConnector1">
            <a:avLst/>
          </a:prstGeom>
          <a:noFill/>
          <a:ln cap="sq" cmpd="sng" w="31750">
            <a:solidFill>
              <a:srgbClr val="0066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9" name="Google Shape;379;p18"/>
          <p:cNvCxnSpPr/>
          <p:nvPr/>
        </p:nvCxnSpPr>
        <p:spPr>
          <a:xfrm rot="10800000">
            <a:off x="4344487" y="4592034"/>
            <a:ext cx="475909" cy="518426"/>
          </a:xfrm>
          <a:prstGeom prst="straightConnector1">
            <a:avLst/>
          </a:prstGeom>
          <a:noFill/>
          <a:ln cap="sq" cmpd="sng" w="31750">
            <a:solidFill>
              <a:srgbClr val="0066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0" name="Google Shape;380;p18"/>
          <p:cNvSpPr txBox="1"/>
          <p:nvPr/>
        </p:nvSpPr>
        <p:spPr>
          <a:xfrm>
            <a:off x="4571364" y="4657069"/>
            <a:ext cx="304784" cy="28426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" lIns="3600" spcFirstLastPara="1" rIns="3600" wrap="square" tIns="36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8"/>
          <p:cNvSpPr txBox="1"/>
          <p:nvPr/>
        </p:nvSpPr>
        <p:spPr>
          <a:xfrm>
            <a:off x="3407701" y="4668217"/>
            <a:ext cx="304784" cy="28093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" lIns="3600" spcFirstLastPara="1" rIns="3600" wrap="square" tIns="36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82" name="Google Shape;382;p18"/>
          <p:cNvSpPr txBox="1"/>
          <p:nvPr/>
        </p:nvSpPr>
        <p:spPr>
          <a:xfrm>
            <a:off x="3188943" y="5117892"/>
            <a:ext cx="992406" cy="349178"/>
          </a:xfrm>
          <a:prstGeom prst="rect">
            <a:avLst/>
          </a:prstGeom>
          <a:solidFill>
            <a:srgbClr val="CC99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fib(1)</a:t>
            </a:r>
            <a:endParaRPr/>
          </a:p>
        </p:txBody>
      </p:sp>
      <p:sp>
        <p:nvSpPr>
          <p:cNvPr id="383" name="Google Shape;383;p18"/>
          <p:cNvSpPr txBox="1"/>
          <p:nvPr/>
        </p:nvSpPr>
        <p:spPr>
          <a:xfrm>
            <a:off x="4382061" y="5117892"/>
            <a:ext cx="992406" cy="349178"/>
          </a:xfrm>
          <a:prstGeom prst="rect">
            <a:avLst/>
          </a:prstGeom>
          <a:solidFill>
            <a:srgbClr val="CC99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fib(0)</a:t>
            </a:r>
            <a:endParaRPr/>
          </a:p>
        </p:txBody>
      </p:sp>
      <p:cxnSp>
        <p:nvCxnSpPr>
          <p:cNvPr id="384" name="Google Shape;384;p18"/>
          <p:cNvCxnSpPr/>
          <p:nvPr/>
        </p:nvCxnSpPr>
        <p:spPr>
          <a:xfrm flipH="1" rot="10800000">
            <a:off x="5806145" y="4577168"/>
            <a:ext cx="475909" cy="518426"/>
          </a:xfrm>
          <a:prstGeom prst="straightConnector1">
            <a:avLst/>
          </a:prstGeom>
          <a:noFill/>
          <a:ln cap="sq" cmpd="sng" w="31750">
            <a:solidFill>
              <a:srgbClr val="0066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5" name="Google Shape;385;p18"/>
          <p:cNvCxnSpPr/>
          <p:nvPr/>
        </p:nvCxnSpPr>
        <p:spPr>
          <a:xfrm rot="10800000">
            <a:off x="6716648" y="4577168"/>
            <a:ext cx="475909" cy="518426"/>
          </a:xfrm>
          <a:prstGeom prst="straightConnector1">
            <a:avLst/>
          </a:prstGeom>
          <a:noFill/>
          <a:ln cap="sq" cmpd="sng" w="31750">
            <a:solidFill>
              <a:srgbClr val="0066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6" name="Google Shape;386;p18"/>
          <p:cNvSpPr txBox="1"/>
          <p:nvPr/>
        </p:nvSpPr>
        <p:spPr>
          <a:xfrm>
            <a:off x="6943525" y="4642203"/>
            <a:ext cx="304784" cy="28426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" lIns="3600" spcFirstLastPara="1" rIns="3600" wrap="square" tIns="36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8"/>
          <p:cNvSpPr txBox="1"/>
          <p:nvPr/>
        </p:nvSpPr>
        <p:spPr>
          <a:xfrm>
            <a:off x="5768976" y="4653351"/>
            <a:ext cx="304784" cy="28093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" lIns="3600" spcFirstLastPara="1" rIns="3600" wrap="square" tIns="36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88" name="Google Shape;388;p18"/>
          <p:cNvSpPr txBox="1"/>
          <p:nvPr/>
        </p:nvSpPr>
        <p:spPr>
          <a:xfrm>
            <a:off x="5593762" y="5103026"/>
            <a:ext cx="992406" cy="349178"/>
          </a:xfrm>
          <a:prstGeom prst="rect">
            <a:avLst/>
          </a:prstGeom>
          <a:solidFill>
            <a:srgbClr val="CC99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fib(1)</a:t>
            </a:r>
            <a:endParaRPr/>
          </a:p>
        </p:txBody>
      </p:sp>
      <p:sp>
        <p:nvSpPr>
          <p:cNvPr id="389" name="Google Shape;389;p18"/>
          <p:cNvSpPr txBox="1"/>
          <p:nvPr/>
        </p:nvSpPr>
        <p:spPr>
          <a:xfrm>
            <a:off x="6786879" y="5103026"/>
            <a:ext cx="992406" cy="349178"/>
          </a:xfrm>
          <a:prstGeom prst="rect">
            <a:avLst/>
          </a:prstGeom>
          <a:solidFill>
            <a:srgbClr val="CC99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fib(0)</a:t>
            </a:r>
            <a:endParaRPr/>
          </a:p>
        </p:txBody>
      </p:sp>
      <p:cxnSp>
        <p:nvCxnSpPr>
          <p:cNvPr id="390" name="Google Shape;390;p18"/>
          <p:cNvCxnSpPr/>
          <p:nvPr/>
        </p:nvCxnSpPr>
        <p:spPr>
          <a:xfrm flipH="1">
            <a:off x="3489745" y="2933770"/>
            <a:ext cx="1012848" cy="432949"/>
          </a:xfrm>
          <a:prstGeom prst="straightConnector1">
            <a:avLst/>
          </a:prstGeom>
          <a:noFill/>
          <a:ln cap="sq" cmpd="sng" w="3175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1" name="Google Shape;391;p18"/>
          <p:cNvCxnSpPr/>
          <p:nvPr/>
        </p:nvCxnSpPr>
        <p:spPr>
          <a:xfrm flipH="1">
            <a:off x="1959460" y="3711267"/>
            <a:ext cx="838156" cy="481263"/>
          </a:xfrm>
          <a:prstGeom prst="straightConnector1">
            <a:avLst/>
          </a:prstGeom>
          <a:noFill/>
          <a:ln cap="sq" cmpd="sng" w="3175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2" name="Google Shape;392;p18"/>
          <p:cNvCxnSpPr/>
          <p:nvPr/>
        </p:nvCxnSpPr>
        <p:spPr>
          <a:xfrm flipH="1">
            <a:off x="1007141" y="4588579"/>
            <a:ext cx="635363" cy="518426"/>
          </a:xfrm>
          <a:prstGeom prst="straightConnector1">
            <a:avLst/>
          </a:prstGeom>
          <a:noFill/>
          <a:ln cap="sq" cmpd="sng" w="3175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3" name="Google Shape;393;p18"/>
          <p:cNvCxnSpPr/>
          <p:nvPr/>
        </p:nvCxnSpPr>
        <p:spPr>
          <a:xfrm>
            <a:off x="1804899" y="4599466"/>
            <a:ext cx="635363" cy="518426"/>
          </a:xfrm>
          <a:prstGeom prst="straightConnector1">
            <a:avLst/>
          </a:prstGeom>
          <a:noFill/>
          <a:ln cap="sq" cmpd="sng" w="3175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4" name="Google Shape;394;p18"/>
          <p:cNvCxnSpPr/>
          <p:nvPr/>
        </p:nvCxnSpPr>
        <p:spPr>
          <a:xfrm flipH="1">
            <a:off x="550747" y="5509435"/>
            <a:ext cx="475909" cy="518426"/>
          </a:xfrm>
          <a:prstGeom prst="straightConnector1">
            <a:avLst/>
          </a:prstGeom>
          <a:noFill/>
          <a:ln cap="sq" cmpd="sng" w="3175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5" name="Google Shape;395;p18"/>
          <p:cNvCxnSpPr/>
          <p:nvPr/>
        </p:nvCxnSpPr>
        <p:spPr>
          <a:xfrm>
            <a:off x="1265307" y="5509435"/>
            <a:ext cx="475909" cy="518426"/>
          </a:xfrm>
          <a:prstGeom prst="straightConnector1">
            <a:avLst/>
          </a:prstGeom>
          <a:noFill/>
          <a:ln cap="sq" cmpd="sng" w="3175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6" name="Google Shape;396;p18"/>
          <p:cNvCxnSpPr/>
          <p:nvPr/>
        </p:nvCxnSpPr>
        <p:spPr>
          <a:xfrm>
            <a:off x="3069733" y="3711267"/>
            <a:ext cx="838156" cy="481263"/>
          </a:xfrm>
          <a:prstGeom prst="straightConnector1">
            <a:avLst/>
          </a:prstGeom>
          <a:noFill/>
          <a:ln cap="sq" cmpd="sng" w="3175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7" name="Google Shape;397;p18"/>
          <p:cNvCxnSpPr/>
          <p:nvPr/>
        </p:nvCxnSpPr>
        <p:spPr>
          <a:xfrm flipH="1">
            <a:off x="6047212" y="3722153"/>
            <a:ext cx="711410" cy="481263"/>
          </a:xfrm>
          <a:prstGeom prst="straightConnector1">
            <a:avLst/>
          </a:prstGeom>
          <a:noFill/>
          <a:ln cap="sq" cmpd="sng" w="3175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8" name="Google Shape;398;p18"/>
          <p:cNvCxnSpPr/>
          <p:nvPr/>
        </p:nvCxnSpPr>
        <p:spPr>
          <a:xfrm>
            <a:off x="7017958" y="3733039"/>
            <a:ext cx="711410" cy="481263"/>
          </a:xfrm>
          <a:prstGeom prst="straightConnector1">
            <a:avLst/>
          </a:prstGeom>
          <a:noFill/>
          <a:ln cap="sq" cmpd="sng" w="3175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9" name="Google Shape;399;p18"/>
          <p:cNvCxnSpPr/>
          <p:nvPr/>
        </p:nvCxnSpPr>
        <p:spPr>
          <a:xfrm flipH="1">
            <a:off x="3542842" y="4613805"/>
            <a:ext cx="475909" cy="518426"/>
          </a:xfrm>
          <a:prstGeom prst="straightConnector1">
            <a:avLst/>
          </a:prstGeom>
          <a:noFill/>
          <a:ln cap="sq" cmpd="sng" w="3175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0" name="Google Shape;400;p18"/>
          <p:cNvCxnSpPr/>
          <p:nvPr/>
        </p:nvCxnSpPr>
        <p:spPr>
          <a:xfrm>
            <a:off x="4268287" y="4613805"/>
            <a:ext cx="475909" cy="518426"/>
          </a:xfrm>
          <a:prstGeom prst="straightConnector1">
            <a:avLst/>
          </a:prstGeom>
          <a:noFill/>
          <a:ln cap="sq" cmpd="sng" w="3175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1" name="Google Shape;401;p18"/>
          <p:cNvCxnSpPr/>
          <p:nvPr/>
        </p:nvCxnSpPr>
        <p:spPr>
          <a:xfrm flipH="1">
            <a:off x="5915002" y="4598940"/>
            <a:ext cx="475909" cy="518426"/>
          </a:xfrm>
          <a:prstGeom prst="straightConnector1">
            <a:avLst/>
          </a:prstGeom>
          <a:noFill/>
          <a:ln cap="sq" cmpd="sng" w="3175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2" name="Google Shape;402;p18"/>
          <p:cNvCxnSpPr/>
          <p:nvPr/>
        </p:nvCxnSpPr>
        <p:spPr>
          <a:xfrm>
            <a:off x="6607790" y="4588054"/>
            <a:ext cx="475909" cy="518426"/>
          </a:xfrm>
          <a:prstGeom prst="straightConnector1">
            <a:avLst/>
          </a:prstGeom>
          <a:noFill/>
          <a:ln cap="sq" cmpd="sng" w="3175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3" name="Google Shape;403;p18"/>
          <p:cNvCxnSpPr/>
          <p:nvPr/>
        </p:nvCxnSpPr>
        <p:spPr>
          <a:xfrm>
            <a:off x="5195253" y="2930054"/>
            <a:ext cx="1012848" cy="432949"/>
          </a:xfrm>
          <a:prstGeom prst="straightConnector1">
            <a:avLst/>
          </a:prstGeom>
          <a:noFill/>
          <a:ln cap="sq" cmpd="sng" w="3175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04" name="Google Shape;404;p18"/>
          <p:cNvGrpSpPr/>
          <p:nvPr/>
        </p:nvGrpSpPr>
        <p:grpSpPr>
          <a:xfrm>
            <a:off x="7681220" y="1578429"/>
            <a:ext cx="1223294" cy="881743"/>
            <a:chOff x="7681220" y="1578429"/>
            <a:chExt cx="1223294" cy="881743"/>
          </a:xfrm>
        </p:grpSpPr>
        <p:cxnSp>
          <p:nvCxnSpPr>
            <p:cNvPr id="405" name="Google Shape;405;p18"/>
            <p:cNvCxnSpPr/>
            <p:nvPr/>
          </p:nvCxnSpPr>
          <p:spPr>
            <a:xfrm>
              <a:off x="7681220" y="1594827"/>
              <a:ext cx="4094" cy="386373"/>
            </a:xfrm>
            <a:prstGeom prst="straightConnector1">
              <a:avLst/>
            </a:prstGeom>
            <a:noFill/>
            <a:ln cap="sq" cmpd="sng" w="31750">
              <a:solidFill>
                <a:srgbClr val="0000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06" name="Google Shape;406;p18"/>
            <p:cNvSpPr txBox="1"/>
            <p:nvPr/>
          </p:nvSpPr>
          <p:spPr>
            <a:xfrm>
              <a:off x="7728856" y="1578429"/>
              <a:ext cx="100148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Winding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7" name="Google Shape;407;p18"/>
            <p:cNvCxnSpPr/>
            <p:nvPr/>
          </p:nvCxnSpPr>
          <p:spPr>
            <a:xfrm rot="10800000">
              <a:off x="7681220" y="2073799"/>
              <a:ext cx="4094" cy="386373"/>
            </a:xfrm>
            <a:prstGeom prst="straightConnector1">
              <a:avLst/>
            </a:prstGeom>
            <a:noFill/>
            <a:ln cap="sq" cmpd="sng" w="31750">
              <a:solidFill>
                <a:srgbClr val="0066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08" name="Google Shape;408;p18"/>
            <p:cNvSpPr txBox="1"/>
            <p:nvPr/>
          </p:nvSpPr>
          <p:spPr>
            <a:xfrm>
              <a:off x="7728856" y="2057401"/>
              <a:ext cx="11756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Unwinding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9" name="Google Shape;409;p18"/>
          <p:cNvSpPr txBox="1"/>
          <p:nvPr/>
        </p:nvSpPr>
        <p:spPr>
          <a:xfrm>
            <a:off x="5637493" y="155448"/>
            <a:ext cx="3288792" cy="1200329"/>
          </a:xfrm>
          <a:prstGeom prst="rect">
            <a:avLst/>
          </a:prstGeom>
          <a:solidFill>
            <a:srgbClr val="CCECFF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fib(</a:t>
            </a:r>
            <a:r>
              <a:rPr b="1" lang="en-U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(n &lt; </a:t>
            </a:r>
            <a:r>
              <a:rPr b="1" lang="en-US" sz="12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fib(n-</a:t>
            </a:r>
            <a:r>
              <a:rPr b="1" lang="en-US" sz="12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+ fib(n-</a:t>
            </a:r>
            <a:r>
              <a:rPr b="1" lang="en-US" sz="12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9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3. Gist of Recursion (1/6)</a:t>
            </a:r>
            <a:endParaRPr/>
          </a:p>
        </p:txBody>
      </p:sp>
      <p:sp>
        <p:nvSpPr>
          <p:cNvPr id="416" name="Google Shape;416;p1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17" name="Google Shape;417;p1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Unit17 -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418" name="Google Shape;418;p1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19" name="Google Shape;419;p19"/>
          <p:cNvSpPr txBox="1"/>
          <p:nvPr>
            <p:ph idx="1" type="body"/>
          </p:nvPr>
        </p:nvSpPr>
        <p:spPr>
          <a:xfrm>
            <a:off x="334962" y="1304925"/>
            <a:ext cx="7513638" cy="556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/>
              <a:t>Iteration vs Recursion: How to compute factorial(3)?</a:t>
            </a:r>
            <a:endParaRPr/>
          </a:p>
        </p:txBody>
      </p:sp>
      <p:sp>
        <p:nvSpPr>
          <p:cNvPr id="420" name="Google Shape;420;p19"/>
          <p:cNvSpPr txBox="1"/>
          <p:nvPr/>
        </p:nvSpPr>
        <p:spPr>
          <a:xfrm>
            <a:off x="377080" y="2939143"/>
            <a:ext cx="23770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Iteration man</a:t>
            </a:r>
            <a:endParaRPr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question_clipart.gif" id="421" name="Google Shape;4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9910" y="1819165"/>
            <a:ext cx="420206" cy="1022007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19"/>
          <p:cNvSpPr txBox="1"/>
          <p:nvPr/>
        </p:nvSpPr>
        <p:spPr>
          <a:xfrm>
            <a:off x="6179166" y="1883228"/>
            <a:ext cx="23770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Recursion man</a:t>
            </a:r>
            <a:endParaRPr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3" name="Google Shape;423;p19"/>
          <p:cNvGrpSpPr/>
          <p:nvPr/>
        </p:nvGrpSpPr>
        <p:grpSpPr>
          <a:xfrm>
            <a:off x="408895" y="3461657"/>
            <a:ext cx="2334306" cy="2547257"/>
            <a:chOff x="408895" y="3461657"/>
            <a:chExt cx="2334306" cy="2547257"/>
          </a:xfrm>
        </p:grpSpPr>
        <p:pic>
          <p:nvPicPr>
            <p:cNvPr descr="imagesCAI79LF5.jpg" id="424" name="Google Shape;424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8895" y="4512809"/>
              <a:ext cx="1496105" cy="1496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5" name="Google Shape;425;p19"/>
            <p:cNvSpPr/>
            <p:nvPr/>
          </p:nvSpPr>
          <p:spPr>
            <a:xfrm>
              <a:off x="533399" y="3461657"/>
              <a:ext cx="2209802" cy="990599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rgbClr val="66FFFF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 do f(3) all by</a:t>
              </a:r>
              <a:r>
                <a:rPr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myself…return 6 to my boss.</a:t>
              </a:r>
              <a:endParaRPr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9"/>
            <p:cNvSpPr txBox="1"/>
            <p:nvPr/>
          </p:nvSpPr>
          <p:spPr>
            <a:xfrm>
              <a:off x="827314" y="5050971"/>
              <a:ext cx="5116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f(3)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7" name="Google Shape;427;p19"/>
          <p:cNvGrpSpPr/>
          <p:nvPr/>
        </p:nvGrpSpPr>
        <p:grpSpPr>
          <a:xfrm>
            <a:off x="3407229" y="1992085"/>
            <a:ext cx="2427514" cy="2547258"/>
            <a:chOff x="3407229" y="1992085"/>
            <a:chExt cx="2427514" cy="2547258"/>
          </a:xfrm>
        </p:grpSpPr>
        <p:pic>
          <p:nvPicPr>
            <p:cNvPr descr="imagesCAI79LF5.jpg" id="428" name="Google Shape;428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35124" y="3043238"/>
              <a:ext cx="1496105" cy="1496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9" name="Google Shape;429;p19"/>
            <p:cNvSpPr/>
            <p:nvPr/>
          </p:nvSpPr>
          <p:spPr>
            <a:xfrm>
              <a:off x="3407229" y="1992085"/>
              <a:ext cx="2427514" cy="990599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rgbClr val="FFFF99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You, do f(2) for me. I’ll return 3 * your answer</a:t>
              </a: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to my boss.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9"/>
            <p:cNvSpPr txBox="1"/>
            <p:nvPr/>
          </p:nvSpPr>
          <p:spPr>
            <a:xfrm>
              <a:off x="3864428" y="3603171"/>
              <a:ext cx="5116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f(3)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1" name="Google Shape;431;p19"/>
          <p:cNvGrpSpPr/>
          <p:nvPr/>
        </p:nvGrpSpPr>
        <p:grpSpPr>
          <a:xfrm>
            <a:off x="4659085" y="2764971"/>
            <a:ext cx="2427514" cy="2286001"/>
            <a:chOff x="4659085" y="2764971"/>
            <a:chExt cx="2427514" cy="2286001"/>
          </a:xfrm>
        </p:grpSpPr>
        <p:pic>
          <p:nvPicPr>
            <p:cNvPr descr="imagesCAI79LF5.jpg" id="432" name="Google Shape;432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8754" y="3892324"/>
              <a:ext cx="1158648" cy="11586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3" name="Google Shape;433;p19"/>
            <p:cNvSpPr/>
            <p:nvPr/>
          </p:nvSpPr>
          <p:spPr>
            <a:xfrm>
              <a:off x="4659085" y="2764971"/>
              <a:ext cx="2427514" cy="990599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rgbClr val="FFFF99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You, do f(1) for me. I’ll return 2 * your answer</a:t>
              </a: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to my boss.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9"/>
            <p:cNvSpPr txBox="1"/>
            <p:nvPr/>
          </p:nvSpPr>
          <p:spPr>
            <a:xfrm>
              <a:off x="4974772" y="4321628"/>
              <a:ext cx="5116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f(2)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" name="Google Shape;435;p19"/>
          <p:cNvGrpSpPr/>
          <p:nvPr/>
        </p:nvGrpSpPr>
        <p:grpSpPr>
          <a:xfrm>
            <a:off x="5900057" y="3516086"/>
            <a:ext cx="2427514" cy="2100942"/>
            <a:chOff x="5900057" y="3516086"/>
            <a:chExt cx="2427514" cy="2100942"/>
          </a:xfrm>
        </p:grpSpPr>
        <p:pic>
          <p:nvPicPr>
            <p:cNvPr descr="imagesCAI79LF5.jpg" id="436" name="Google Shape;436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49726" y="4643439"/>
              <a:ext cx="973589" cy="9735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7" name="Google Shape;437;p19"/>
            <p:cNvSpPr/>
            <p:nvPr/>
          </p:nvSpPr>
          <p:spPr>
            <a:xfrm>
              <a:off x="5900057" y="3516086"/>
              <a:ext cx="2427514" cy="990599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rgbClr val="FFFF99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You, do f(0) for me. I’ll return 1 * your answer</a:t>
              </a: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to my boss.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9"/>
            <p:cNvSpPr txBox="1"/>
            <p:nvPr/>
          </p:nvSpPr>
          <p:spPr>
            <a:xfrm>
              <a:off x="6128657" y="4996543"/>
              <a:ext cx="5116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f(1)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" name="Google Shape;439;p19"/>
          <p:cNvGrpSpPr/>
          <p:nvPr/>
        </p:nvGrpSpPr>
        <p:grpSpPr>
          <a:xfrm>
            <a:off x="6912428" y="4354285"/>
            <a:ext cx="2013858" cy="1774372"/>
            <a:chOff x="6901542" y="4408714"/>
            <a:chExt cx="2013858" cy="1774372"/>
          </a:xfrm>
        </p:grpSpPr>
        <p:pic>
          <p:nvPicPr>
            <p:cNvPr descr="imagesCAI79LF5.jpg" id="440" name="Google Shape;440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38298" y="5394554"/>
              <a:ext cx="788532" cy="7885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19"/>
            <p:cNvSpPr/>
            <p:nvPr/>
          </p:nvSpPr>
          <p:spPr>
            <a:xfrm>
              <a:off x="6901542" y="4408714"/>
              <a:ext cx="2013858" cy="827314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rgbClr val="FFFF99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 will do f(0) all by myself, and return 1 to my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boss.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9"/>
            <p:cNvSpPr txBox="1"/>
            <p:nvPr/>
          </p:nvSpPr>
          <p:spPr>
            <a:xfrm>
              <a:off x="7141028" y="5649686"/>
              <a:ext cx="5116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f(0)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ctrTitle"/>
          </p:nvPr>
        </p:nvSpPr>
        <p:spPr>
          <a:xfrm>
            <a:off x="0" y="1865222"/>
            <a:ext cx="9144000" cy="1249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8160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48160E"/>
                </a:solidFill>
              </a:rPr>
              <a:t>PROGRAMMING METHODOLOGY</a:t>
            </a:r>
            <a:br>
              <a:rPr b="1" lang="en-US" sz="3200">
                <a:solidFill>
                  <a:srgbClr val="48160E"/>
                </a:solidFill>
              </a:rPr>
            </a:br>
            <a:r>
              <a:rPr b="1" lang="en-US" sz="3200">
                <a:solidFill>
                  <a:srgbClr val="48160E"/>
                </a:solidFill>
              </a:rPr>
              <a:t>(PHƯƠNG PHÁP LẬP TRÌNH) </a:t>
            </a:r>
            <a:endParaRPr b="1" sz="3200">
              <a:solidFill>
                <a:srgbClr val="48160E"/>
              </a:solidFill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1" y="3781012"/>
            <a:ext cx="9143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UNIT 17: Recursion</a:t>
            </a:r>
            <a:endParaRPr b="1" i="0" sz="4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8127" y="670904"/>
            <a:ext cx="1747742" cy="965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diamond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0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3. Gist of Recursion (2/6)</a:t>
            </a:r>
            <a:endParaRPr/>
          </a:p>
        </p:txBody>
      </p:sp>
      <p:sp>
        <p:nvSpPr>
          <p:cNvPr id="449" name="Google Shape;449;p2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50" name="Google Shape;450;p2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Unit17 -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451" name="Google Shape;451;p2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52" name="Google Shape;452;p20"/>
          <p:cNvSpPr txBox="1"/>
          <p:nvPr>
            <p:ph idx="1" type="body"/>
          </p:nvPr>
        </p:nvSpPr>
        <p:spPr>
          <a:xfrm>
            <a:off x="334963" y="1304925"/>
            <a:ext cx="8229600" cy="49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/>
              <a:t>Problems that lend themselves to a recursive solution have the following characteristics: </a:t>
            </a:r>
            <a:endParaRPr/>
          </a:p>
          <a:p>
            <a:pPr indent="-279400" lvl="1" marL="682625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/>
              <a:t>One or more </a:t>
            </a:r>
            <a:r>
              <a:rPr lang="en-US" sz="2000">
                <a:solidFill>
                  <a:srgbClr val="0000FF"/>
                </a:solidFill>
              </a:rPr>
              <a:t>simple cases </a:t>
            </a:r>
            <a:r>
              <a:rPr lang="en-US" sz="2000"/>
              <a:t>(also called </a:t>
            </a:r>
            <a:r>
              <a:rPr lang="en-US" sz="2000">
                <a:solidFill>
                  <a:srgbClr val="0000FF"/>
                </a:solidFill>
              </a:rPr>
              <a:t>base cases </a:t>
            </a:r>
            <a:r>
              <a:rPr lang="en-US" sz="2000"/>
              <a:t>or </a:t>
            </a:r>
            <a:r>
              <a:rPr lang="en-US" sz="2000">
                <a:solidFill>
                  <a:srgbClr val="0000FF"/>
                </a:solidFill>
              </a:rPr>
              <a:t>anchor cases</a:t>
            </a:r>
            <a:r>
              <a:rPr lang="en-US" sz="2000"/>
              <a:t>) of the problem have a straightforward, non-recursive solution </a:t>
            </a:r>
            <a:endParaRPr/>
          </a:p>
          <a:p>
            <a:pPr indent="-279400" lvl="1" marL="682625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/>
              <a:t>The other cases can be redefined in terms of problems that are smaller, i.e. closer to the simple cases</a:t>
            </a:r>
            <a:endParaRPr/>
          </a:p>
          <a:p>
            <a:pPr indent="-279400" lvl="1" marL="682625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/>
              <a:t>By applying this redefinition process every time the recursive function is called, eventually the problem is reduced entirely to simple cases, which are relatively easy to solve</a:t>
            </a:r>
            <a:endParaRPr/>
          </a:p>
          <a:p>
            <a:pPr indent="-279400" lvl="1" marL="682625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 sz="2000"/>
              <a:t>The solutions of the smaller problems are combined to obtain the solution of the original problem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1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3. Gist of Recursion (3/6)</a:t>
            </a:r>
            <a:endParaRPr/>
          </a:p>
        </p:txBody>
      </p:sp>
      <p:sp>
        <p:nvSpPr>
          <p:cNvPr id="459" name="Google Shape;459;p2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60" name="Google Shape;460;p2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Unit17 -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461" name="Google Shape;461;p2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62" name="Google Shape;462;p21"/>
          <p:cNvSpPr txBox="1"/>
          <p:nvPr>
            <p:ph idx="1" type="body"/>
          </p:nvPr>
        </p:nvSpPr>
        <p:spPr>
          <a:xfrm>
            <a:off x="334963" y="1304925"/>
            <a:ext cx="8229600" cy="1453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800"/>
              <a:buFont typeface="Noto Sans Symbols"/>
              <a:buChar char="▪"/>
            </a:pPr>
            <a:r>
              <a:rPr lang="en-US" sz="2800"/>
              <a:t>To write a recursive function: </a:t>
            </a:r>
            <a:endParaRPr/>
          </a:p>
          <a:p>
            <a:pPr indent="-279400" lvl="1" marL="682625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Noto Sans Symbols"/>
              <a:buChar char="▪"/>
            </a:pPr>
            <a:r>
              <a:rPr lang="en-US" sz="2400"/>
              <a:t>Identify the </a:t>
            </a:r>
            <a:r>
              <a:rPr lang="en-US" sz="2400">
                <a:solidFill>
                  <a:srgbClr val="C00000"/>
                </a:solidFill>
              </a:rPr>
              <a:t>base case(s) </a:t>
            </a:r>
            <a:r>
              <a:rPr lang="en-US" sz="2400"/>
              <a:t>of the relation</a:t>
            </a:r>
            <a:endParaRPr/>
          </a:p>
          <a:p>
            <a:pPr indent="-279400" lvl="1" marL="682625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Noto Sans Symbols"/>
              <a:buChar char="▪"/>
            </a:pPr>
            <a:r>
              <a:rPr lang="en-US" sz="2400"/>
              <a:t>Identify the </a:t>
            </a:r>
            <a:r>
              <a:rPr lang="en-US" sz="2400">
                <a:solidFill>
                  <a:srgbClr val="0000FF"/>
                </a:solidFill>
              </a:rPr>
              <a:t>recurrence relation</a:t>
            </a:r>
            <a:endParaRPr sz="2400"/>
          </a:p>
        </p:txBody>
      </p:sp>
      <p:sp>
        <p:nvSpPr>
          <p:cNvPr id="463" name="Google Shape;463;p21"/>
          <p:cNvSpPr txBox="1"/>
          <p:nvPr/>
        </p:nvSpPr>
        <p:spPr>
          <a:xfrm>
            <a:off x="427591" y="2833333"/>
            <a:ext cx="4013780" cy="2062103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Pre-cond: n &gt;=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factorial(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(n ==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 * factorial(n-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64" name="Google Shape;464;p21"/>
          <p:cNvSpPr txBox="1"/>
          <p:nvPr/>
        </p:nvSpPr>
        <p:spPr>
          <a:xfrm>
            <a:off x="4603351" y="2833333"/>
            <a:ext cx="4116106" cy="2062103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Pre-cond: n &gt;=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fib(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(n &lt;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fib(n-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+ fib(n-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65" name="Google Shape;465;p21"/>
          <p:cNvSpPr/>
          <p:nvPr/>
        </p:nvSpPr>
        <p:spPr>
          <a:xfrm>
            <a:off x="1103086" y="3367315"/>
            <a:ext cx="1204685" cy="478972"/>
          </a:xfrm>
          <a:prstGeom prst="rect">
            <a:avLst/>
          </a:prstGeom>
          <a:noFill/>
          <a:ln cap="sq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1"/>
          <p:cNvSpPr/>
          <p:nvPr/>
        </p:nvSpPr>
        <p:spPr>
          <a:xfrm>
            <a:off x="5250543" y="3367315"/>
            <a:ext cx="1193800" cy="478972"/>
          </a:xfrm>
          <a:prstGeom prst="rect">
            <a:avLst/>
          </a:prstGeom>
          <a:noFill/>
          <a:ln cap="sq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1"/>
          <p:cNvSpPr/>
          <p:nvPr/>
        </p:nvSpPr>
        <p:spPr>
          <a:xfrm>
            <a:off x="1948542" y="4310742"/>
            <a:ext cx="2253343" cy="304801"/>
          </a:xfrm>
          <a:prstGeom prst="rect">
            <a:avLst/>
          </a:prstGeom>
          <a:noFill/>
          <a:ln cap="sq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1"/>
          <p:cNvSpPr/>
          <p:nvPr/>
        </p:nvSpPr>
        <p:spPr>
          <a:xfrm>
            <a:off x="6128658" y="4321628"/>
            <a:ext cx="2347686" cy="293915"/>
          </a:xfrm>
          <a:prstGeom prst="rect">
            <a:avLst/>
          </a:prstGeom>
          <a:noFill/>
          <a:ln cap="sq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2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3. Gist of Recursion (4/6)</a:t>
            </a:r>
            <a:endParaRPr/>
          </a:p>
        </p:txBody>
      </p:sp>
      <p:sp>
        <p:nvSpPr>
          <p:cNvPr id="475" name="Google Shape;475;p2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76" name="Google Shape;476;p2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Unit17 -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477" name="Google Shape;477;p2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78" name="Google Shape;478;p22"/>
          <p:cNvSpPr txBox="1"/>
          <p:nvPr>
            <p:ph idx="1" type="body"/>
          </p:nvPr>
        </p:nvSpPr>
        <p:spPr>
          <a:xfrm>
            <a:off x="334963" y="1304925"/>
            <a:ext cx="8229600" cy="157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800"/>
              <a:buFont typeface="Noto Sans Symbols"/>
              <a:buChar char="▪"/>
            </a:pPr>
            <a:r>
              <a:rPr lang="en-US" sz="2800"/>
              <a:t>Always check for base case(s) first </a:t>
            </a:r>
            <a:endParaRPr/>
          </a:p>
          <a:p>
            <a:pPr indent="-279400" lvl="1" marL="682625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Noto Sans Symbols"/>
              <a:buChar char="▪"/>
            </a:pPr>
            <a:r>
              <a:rPr lang="en-US" sz="2400"/>
              <a:t>What if you omit base case(s)?</a:t>
            </a:r>
            <a:endParaRPr/>
          </a:p>
          <a:p>
            <a:pPr indent="-341313" lvl="0" marL="341313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800"/>
              <a:buFont typeface="Noto Sans Symbols"/>
              <a:buChar char="▪"/>
            </a:pPr>
            <a:r>
              <a:rPr lang="en-US" sz="2800"/>
              <a:t>Do not write redundant base cases</a:t>
            </a:r>
            <a:endParaRPr sz="2400"/>
          </a:p>
        </p:txBody>
      </p:sp>
      <p:sp>
        <p:nvSpPr>
          <p:cNvPr id="479" name="Google Shape;479;p22"/>
          <p:cNvSpPr txBox="1"/>
          <p:nvPr/>
        </p:nvSpPr>
        <p:spPr>
          <a:xfrm>
            <a:off x="2082220" y="2872522"/>
            <a:ext cx="4068209" cy="3046988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factorial(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(n ==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 ==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else if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 ==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 ==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 * factorial(n-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grpSp>
        <p:nvGrpSpPr>
          <p:cNvPr id="480" name="Google Shape;480;p22"/>
          <p:cNvGrpSpPr/>
          <p:nvPr/>
        </p:nvGrpSpPr>
        <p:grpSpPr>
          <a:xfrm>
            <a:off x="2285999" y="3656150"/>
            <a:ext cx="3897086" cy="1447800"/>
            <a:chOff x="2351314" y="3640183"/>
            <a:chExt cx="3897086" cy="1447800"/>
          </a:xfrm>
        </p:grpSpPr>
        <p:sp>
          <p:nvSpPr>
            <p:cNvPr id="481" name="Google Shape;481;p22"/>
            <p:cNvSpPr/>
            <p:nvPr/>
          </p:nvSpPr>
          <p:spPr>
            <a:xfrm>
              <a:off x="2351314" y="3640183"/>
              <a:ext cx="2438400" cy="1447800"/>
            </a:xfrm>
            <a:prstGeom prst="rect">
              <a:avLst/>
            </a:prstGeom>
            <a:noFill/>
            <a:ln cap="sq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2"/>
            <p:cNvSpPr txBox="1"/>
            <p:nvPr/>
          </p:nvSpPr>
          <p:spPr>
            <a:xfrm>
              <a:off x="4855028" y="4075611"/>
              <a:ext cx="1393372" cy="3701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redundant</a:t>
              </a:r>
              <a:endParaRPr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3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3. Gist of Recursion (5/6)</a:t>
            </a:r>
            <a:endParaRPr/>
          </a:p>
        </p:txBody>
      </p:sp>
      <p:sp>
        <p:nvSpPr>
          <p:cNvPr id="489" name="Google Shape;489;p2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90" name="Google Shape;490;p2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Unit17 -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491" name="Google Shape;491;p2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92" name="Google Shape;492;p23"/>
          <p:cNvSpPr txBox="1"/>
          <p:nvPr>
            <p:ph idx="1" type="body"/>
          </p:nvPr>
        </p:nvSpPr>
        <p:spPr>
          <a:xfrm>
            <a:off x="334963" y="1304924"/>
            <a:ext cx="8229600" cy="4801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When a function is called, an </a:t>
            </a:r>
            <a:r>
              <a:rPr lang="en-US">
                <a:solidFill>
                  <a:srgbClr val="0000FF"/>
                </a:solidFill>
              </a:rPr>
              <a:t>activation record </a:t>
            </a:r>
            <a:r>
              <a:rPr lang="en-US"/>
              <a:t>(or frame) is created by the system.</a:t>
            </a:r>
            <a:endParaRPr/>
          </a:p>
          <a:p>
            <a:pPr indent="-341313" lvl="0" marL="34131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Each activation record stores the local parameters and variables of the function and its return address.</a:t>
            </a:r>
            <a:endParaRPr/>
          </a:p>
          <a:p>
            <a:pPr indent="-341313" lvl="0" marL="34131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Such records reside in the memory called </a:t>
            </a:r>
            <a:r>
              <a:rPr lang="en-US">
                <a:solidFill>
                  <a:srgbClr val="0000FF"/>
                </a:solidFill>
              </a:rPr>
              <a:t>stack</a:t>
            </a:r>
            <a:r>
              <a:rPr lang="en-US"/>
              <a:t>.</a:t>
            </a:r>
            <a:endParaRPr/>
          </a:p>
          <a:p>
            <a:pPr indent="-341313" lvl="1" marL="61563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/>
              <a:t>Stack is also known as </a:t>
            </a:r>
            <a:r>
              <a:rPr lang="en-US">
                <a:solidFill>
                  <a:srgbClr val="0000FF"/>
                </a:solidFill>
              </a:rPr>
              <a:t>LIFO</a:t>
            </a:r>
            <a:r>
              <a:rPr lang="en-US"/>
              <a:t> (last-in-first-out) structure</a:t>
            </a:r>
            <a:endParaRPr/>
          </a:p>
          <a:p>
            <a:pPr indent="-341313" lvl="0" marL="34131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A recursive function can potentially create many activation records</a:t>
            </a:r>
            <a:endParaRPr/>
          </a:p>
          <a:p>
            <a:pPr indent="-341313" lvl="1" marL="61563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1" lang="en-US"/>
              <a:t>Winding</a:t>
            </a:r>
            <a:r>
              <a:rPr lang="en-US"/>
              <a:t>: each recursive call creates a separate record</a:t>
            </a:r>
            <a:endParaRPr/>
          </a:p>
          <a:p>
            <a:pPr indent="-341313" lvl="1" marL="61563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1" lang="en-US"/>
              <a:t>Unwinding</a:t>
            </a:r>
            <a:r>
              <a:rPr lang="en-US"/>
              <a:t>: each return to the caller erases its associated record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4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3. Gist of Recursion (6/6)</a:t>
            </a:r>
            <a:endParaRPr/>
          </a:p>
        </p:txBody>
      </p:sp>
      <p:sp>
        <p:nvSpPr>
          <p:cNvPr id="499" name="Google Shape;499;p2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00" name="Google Shape;500;p2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Unit17 -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501" name="Google Shape;501;p2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502" name="Google Shape;502;p24"/>
          <p:cNvSpPr txBox="1"/>
          <p:nvPr>
            <p:ph idx="1" type="body"/>
          </p:nvPr>
        </p:nvSpPr>
        <p:spPr>
          <a:xfrm>
            <a:off x="334963" y="1384663"/>
            <a:ext cx="8229600" cy="705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/>
              <a:t>Example: factorial(3)</a:t>
            </a:r>
            <a:endParaRPr/>
          </a:p>
        </p:txBody>
      </p:sp>
      <p:sp>
        <p:nvSpPr>
          <p:cNvPr id="503" name="Google Shape;503;p24"/>
          <p:cNvSpPr txBox="1"/>
          <p:nvPr/>
        </p:nvSpPr>
        <p:spPr>
          <a:xfrm>
            <a:off x="6035041" y="243404"/>
            <a:ext cx="2939142" cy="954107"/>
          </a:xfrm>
          <a:prstGeom prst="rect">
            <a:avLst/>
          </a:prstGeom>
          <a:solidFill>
            <a:srgbClr val="CCECFF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f(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(n == 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 return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 * f(n-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grpSp>
        <p:nvGrpSpPr>
          <p:cNvPr id="504" name="Google Shape;504;p24"/>
          <p:cNvGrpSpPr/>
          <p:nvPr/>
        </p:nvGrpSpPr>
        <p:grpSpPr>
          <a:xfrm>
            <a:off x="313509" y="3130731"/>
            <a:ext cx="1058091" cy="600893"/>
            <a:chOff x="1371600" y="5238206"/>
            <a:chExt cx="1058091" cy="600893"/>
          </a:xfrm>
        </p:grpSpPr>
        <p:sp>
          <p:nvSpPr>
            <p:cNvPr id="505" name="Google Shape;505;p24"/>
            <p:cNvSpPr/>
            <p:nvPr/>
          </p:nvSpPr>
          <p:spPr>
            <a:xfrm>
              <a:off x="1371600" y="5303521"/>
              <a:ext cx="1058091" cy="535578"/>
            </a:xfrm>
            <a:prstGeom prst="rect">
              <a:avLst/>
            </a:prstGeom>
            <a:solidFill>
              <a:srgbClr val="BFBFBF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4"/>
            <p:cNvSpPr txBox="1"/>
            <p:nvPr/>
          </p:nvSpPr>
          <p:spPr>
            <a:xfrm>
              <a:off x="1667693" y="5386251"/>
              <a:ext cx="343987" cy="33855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4"/>
            <p:cNvSpPr txBox="1"/>
            <p:nvPr/>
          </p:nvSpPr>
          <p:spPr>
            <a:xfrm>
              <a:off x="1375957" y="5238206"/>
              <a:ext cx="4136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8" name="Google Shape;508;p24"/>
          <p:cNvGrpSpPr/>
          <p:nvPr/>
        </p:nvGrpSpPr>
        <p:grpSpPr>
          <a:xfrm>
            <a:off x="1746069" y="2595154"/>
            <a:ext cx="1058091" cy="1136470"/>
            <a:chOff x="1746069" y="2595154"/>
            <a:chExt cx="1058091" cy="1136470"/>
          </a:xfrm>
        </p:grpSpPr>
        <p:grpSp>
          <p:nvGrpSpPr>
            <p:cNvPr id="509" name="Google Shape;509;p24"/>
            <p:cNvGrpSpPr/>
            <p:nvPr/>
          </p:nvGrpSpPr>
          <p:grpSpPr>
            <a:xfrm>
              <a:off x="1746069" y="3130731"/>
              <a:ext cx="1058091" cy="600893"/>
              <a:chOff x="1371600" y="5238206"/>
              <a:chExt cx="1058091" cy="600893"/>
            </a:xfrm>
          </p:grpSpPr>
          <p:sp>
            <p:nvSpPr>
              <p:cNvPr id="510" name="Google Shape;510;p24"/>
              <p:cNvSpPr/>
              <p:nvPr/>
            </p:nvSpPr>
            <p:spPr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rgbClr val="BFBFBF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24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24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3" name="Google Shape;513;p24"/>
            <p:cNvGrpSpPr/>
            <p:nvPr/>
          </p:nvGrpSpPr>
          <p:grpSpPr>
            <a:xfrm>
              <a:off x="1746069" y="2595154"/>
              <a:ext cx="1058091" cy="600893"/>
              <a:chOff x="1371600" y="5238206"/>
              <a:chExt cx="1058091" cy="600893"/>
            </a:xfrm>
          </p:grpSpPr>
          <p:sp>
            <p:nvSpPr>
              <p:cNvPr id="514" name="Google Shape;514;p24"/>
              <p:cNvSpPr/>
              <p:nvPr/>
            </p:nvSpPr>
            <p:spPr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rgbClr val="BFBFBF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24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24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17" name="Google Shape;517;p24"/>
          <p:cNvGrpSpPr/>
          <p:nvPr/>
        </p:nvGrpSpPr>
        <p:grpSpPr>
          <a:xfrm>
            <a:off x="3296195" y="2068285"/>
            <a:ext cx="1058091" cy="1663339"/>
            <a:chOff x="3296195" y="2068285"/>
            <a:chExt cx="1058091" cy="1663339"/>
          </a:xfrm>
        </p:grpSpPr>
        <p:grpSp>
          <p:nvGrpSpPr>
            <p:cNvPr id="518" name="Google Shape;518;p24"/>
            <p:cNvGrpSpPr/>
            <p:nvPr/>
          </p:nvGrpSpPr>
          <p:grpSpPr>
            <a:xfrm>
              <a:off x="3296195" y="3130731"/>
              <a:ext cx="1058091" cy="600893"/>
              <a:chOff x="1371600" y="5238206"/>
              <a:chExt cx="1058091" cy="600893"/>
            </a:xfrm>
          </p:grpSpPr>
          <p:sp>
            <p:nvSpPr>
              <p:cNvPr id="519" name="Google Shape;519;p24"/>
              <p:cNvSpPr/>
              <p:nvPr/>
            </p:nvSpPr>
            <p:spPr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rgbClr val="BFBFBF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24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24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2" name="Google Shape;522;p24"/>
            <p:cNvGrpSpPr/>
            <p:nvPr/>
          </p:nvGrpSpPr>
          <p:grpSpPr>
            <a:xfrm>
              <a:off x="3296195" y="2595154"/>
              <a:ext cx="1058091" cy="600893"/>
              <a:chOff x="1371600" y="5238206"/>
              <a:chExt cx="1058091" cy="600893"/>
            </a:xfrm>
          </p:grpSpPr>
          <p:sp>
            <p:nvSpPr>
              <p:cNvPr id="523" name="Google Shape;523;p24"/>
              <p:cNvSpPr/>
              <p:nvPr/>
            </p:nvSpPr>
            <p:spPr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rgbClr val="BFBFBF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24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24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6" name="Google Shape;526;p24"/>
            <p:cNvGrpSpPr/>
            <p:nvPr/>
          </p:nvGrpSpPr>
          <p:grpSpPr>
            <a:xfrm>
              <a:off x="3296195" y="2068285"/>
              <a:ext cx="1058091" cy="600893"/>
              <a:chOff x="1371600" y="5238206"/>
              <a:chExt cx="1058091" cy="600893"/>
            </a:xfrm>
          </p:grpSpPr>
          <p:sp>
            <p:nvSpPr>
              <p:cNvPr id="527" name="Google Shape;527;p24"/>
              <p:cNvSpPr/>
              <p:nvPr/>
            </p:nvSpPr>
            <p:spPr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rgbClr val="BFBFBF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24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24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30" name="Google Shape;530;p24"/>
          <p:cNvGrpSpPr/>
          <p:nvPr/>
        </p:nvGrpSpPr>
        <p:grpSpPr>
          <a:xfrm>
            <a:off x="4833258" y="1523999"/>
            <a:ext cx="1058091" cy="2207625"/>
            <a:chOff x="4833258" y="1523999"/>
            <a:chExt cx="1058091" cy="2207625"/>
          </a:xfrm>
        </p:grpSpPr>
        <p:grpSp>
          <p:nvGrpSpPr>
            <p:cNvPr id="531" name="Google Shape;531;p24"/>
            <p:cNvGrpSpPr/>
            <p:nvPr/>
          </p:nvGrpSpPr>
          <p:grpSpPr>
            <a:xfrm>
              <a:off x="4833258" y="3130731"/>
              <a:ext cx="1058091" cy="600893"/>
              <a:chOff x="1371600" y="5238206"/>
              <a:chExt cx="1058091" cy="600893"/>
            </a:xfrm>
          </p:grpSpPr>
          <p:sp>
            <p:nvSpPr>
              <p:cNvPr id="532" name="Google Shape;532;p24"/>
              <p:cNvSpPr/>
              <p:nvPr/>
            </p:nvSpPr>
            <p:spPr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rgbClr val="BFBFBF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24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24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5" name="Google Shape;535;p24"/>
            <p:cNvGrpSpPr/>
            <p:nvPr/>
          </p:nvGrpSpPr>
          <p:grpSpPr>
            <a:xfrm>
              <a:off x="4833258" y="2595154"/>
              <a:ext cx="1058091" cy="600893"/>
              <a:chOff x="1371600" y="5238206"/>
              <a:chExt cx="1058091" cy="600893"/>
            </a:xfrm>
          </p:grpSpPr>
          <p:sp>
            <p:nvSpPr>
              <p:cNvPr id="536" name="Google Shape;536;p24"/>
              <p:cNvSpPr/>
              <p:nvPr/>
            </p:nvSpPr>
            <p:spPr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rgbClr val="BFBFBF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24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24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9" name="Google Shape;539;p24"/>
            <p:cNvGrpSpPr/>
            <p:nvPr/>
          </p:nvGrpSpPr>
          <p:grpSpPr>
            <a:xfrm>
              <a:off x="4833258" y="2068285"/>
              <a:ext cx="1058091" cy="600893"/>
              <a:chOff x="1371600" y="5238206"/>
              <a:chExt cx="1058091" cy="600893"/>
            </a:xfrm>
          </p:grpSpPr>
          <p:sp>
            <p:nvSpPr>
              <p:cNvPr id="540" name="Google Shape;540;p24"/>
              <p:cNvSpPr/>
              <p:nvPr/>
            </p:nvSpPr>
            <p:spPr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rgbClr val="BFBFBF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24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24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3" name="Google Shape;543;p24"/>
            <p:cNvGrpSpPr/>
            <p:nvPr/>
          </p:nvGrpSpPr>
          <p:grpSpPr>
            <a:xfrm>
              <a:off x="4833258" y="1523999"/>
              <a:ext cx="1058091" cy="600893"/>
              <a:chOff x="1371600" y="5238206"/>
              <a:chExt cx="1058091" cy="600893"/>
            </a:xfrm>
          </p:grpSpPr>
          <p:sp>
            <p:nvSpPr>
              <p:cNvPr id="544" name="Google Shape;544;p24"/>
              <p:cNvSpPr/>
              <p:nvPr/>
            </p:nvSpPr>
            <p:spPr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rgbClr val="BFBFBF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24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24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47" name="Google Shape;547;p24"/>
          <p:cNvSpPr txBox="1"/>
          <p:nvPr/>
        </p:nvSpPr>
        <p:spPr>
          <a:xfrm>
            <a:off x="420072" y="4252074"/>
            <a:ext cx="7184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f(3)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8" name="Google Shape;548;p24"/>
          <p:cNvCxnSpPr/>
          <p:nvPr/>
        </p:nvCxnSpPr>
        <p:spPr>
          <a:xfrm>
            <a:off x="1203845" y="4452129"/>
            <a:ext cx="431074" cy="0"/>
          </a:xfrm>
          <a:prstGeom prst="straightConnector1">
            <a:avLst/>
          </a:prstGeom>
          <a:solidFill>
            <a:schemeClr val="accent1"/>
          </a:solidFill>
          <a:ln cap="sq" cmpd="sng" w="28575">
            <a:solidFill>
              <a:srgbClr val="0000F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49" name="Google Shape;549;p24"/>
          <p:cNvSpPr txBox="1"/>
          <p:nvPr/>
        </p:nvSpPr>
        <p:spPr>
          <a:xfrm>
            <a:off x="1748129" y="4252074"/>
            <a:ext cx="7184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f(2)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0" name="Google Shape;550;p24"/>
          <p:cNvCxnSpPr/>
          <p:nvPr/>
        </p:nvCxnSpPr>
        <p:spPr>
          <a:xfrm>
            <a:off x="2610279" y="4452129"/>
            <a:ext cx="431074" cy="0"/>
          </a:xfrm>
          <a:prstGeom prst="straightConnector1">
            <a:avLst/>
          </a:prstGeom>
          <a:solidFill>
            <a:schemeClr val="accent1"/>
          </a:solidFill>
          <a:ln cap="sq" cmpd="sng" w="28575">
            <a:solidFill>
              <a:srgbClr val="0000F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51" name="Google Shape;551;p24"/>
          <p:cNvSpPr txBox="1"/>
          <p:nvPr/>
        </p:nvSpPr>
        <p:spPr>
          <a:xfrm>
            <a:off x="3154563" y="4252074"/>
            <a:ext cx="7184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f(1)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2" name="Google Shape;552;p24"/>
          <p:cNvCxnSpPr/>
          <p:nvPr/>
        </p:nvCxnSpPr>
        <p:spPr>
          <a:xfrm>
            <a:off x="3877376" y="4452129"/>
            <a:ext cx="431074" cy="0"/>
          </a:xfrm>
          <a:prstGeom prst="straightConnector1">
            <a:avLst/>
          </a:prstGeom>
          <a:solidFill>
            <a:schemeClr val="accent1"/>
          </a:solidFill>
          <a:ln cap="sq" cmpd="sng" w="28575">
            <a:solidFill>
              <a:srgbClr val="0000F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53" name="Google Shape;553;p24"/>
          <p:cNvSpPr txBox="1"/>
          <p:nvPr/>
        </p:nvSpPr>
        <p:spPr>
          <a:xfrm>
            <a:off x="4421660" y="4252074"/>
            <a:ext cx="7184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f(0)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4" name="Google Shape;554;p24"/>
          <p:cNvGrpSpPr/>
          <p:nvPr/>
        </p:nvGrpSpPr>
        <p:grpSpPr>
          <a:xfrm>
            <a:off x="5891348" y="1881052"/>
            <a:ext cx="627018" cy="496388"/>
            <a:chOff x="5891348" y="1881052"/>
            <a:chExt cx="627018" cy="496388"/>
          </a:xfrm>
        </p:grpSpPr>
        <p:grpSp>
          <p:nvGrpSpPr>
            <p:cNvPr id="555" name="Google Shape;555;p24"/>
            <p:cNvGrpSpPr/>
            <p:nvPr/>
          </p:nvGrpSpPr>
          <p:grpSpPr>
            <a:xfrm>
              <a:off x="5891348" y="1881052"/>
              <a:ext cx="339635" cy="496388"/>
              <a:chOff x="6087291" y="1867989"/>
              <a:chExt cx="339635" cy="496388"/>
            </a:xfrm>
          </p:grpSpPr>
          <p:cxnSp>
            <p:nvCxnSpPr>
              <p:cNvPr id="556" name="Google Shape;556;p24"/>
              <p:cNvCxnSpPr/>
              <p:nvPr/>
            </p:nvCxnSpPr>
            <p:spPr>
              <a:xfrm>
                <a:off x="6100354" y="1867989"/>
                <a:ext cx="313509" cy="0"/>
              </a:xfrm>
              <a:prstGeom prst="straightConnector1">
                <a:avLst/>
              </a:prstGeom>
              <a:solidFill>
                <a:schemeClr val="accent1"/>
              </a:solidFill>
              <a:ln cap="sq" cmpd="sng" w="2857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7" name="Google Shape;557;p24"/>
              <p:cNvCxnSpPr/>
              <p:nvPr/>
            </p:nvCxnSpPr>
            <p:spPr>
              <a:xfrm>
                <a:off x="6426926" y="1881051"/>
                <a:ext cx="0" cy="483326"/>
              </a:xfrm>
              <a:prstGeom prst="straightConnector1">
                <a:avLst/>
              </a:prstGeom>
              <a:solidFill>
                <a:schemeClr val="accent1"/>
              </a:solidFill>
              <a:ln cap="sq" cmpd="sng" w="2857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8" name="Google Shape;558;p24"/>
              <p:cNvCxnSpPr/>
              <p:nvPr/>
            </p:nvCxnSpPr>
            <p:spPr>
              <a:xfrm rot="10800000">
                <a:off x="6087291" y="2364377"/>
                <a:ext cx="339635" cy="0"/>
              </a:xfrm>
              <a:prstGeom prst="straightConnector1">
                <a:avLst/>
              </a:prstGeom>
              <a:solidFill>
                <a:schemeClr val="accent1"/>
              </a:solidFill>
              <a:ln cap="sq" cmpd="sng" w="28575">
                <a:solidFill>
                  <a:schemeClr val="dk1"/>
                </a:solidFill>
                <a:prstDash val="dash"/>
                <a:round/>
                <a:headEnd len="sm" w="sm" type="none"/>
                <a:tailEnd len="med" w="med" type="triangle"/>
              </a:ln>
            </p:spPr>
          </p:cxnSp>
        </p:grpSp>
        <p:sp>
          <p:nvSpPr>
            <p:cNvPr id="559" name="Google Shape;559;p24"/>
            <p:cNvSpPr txBox="1"/>
            <p:nvPr/>
          </p:nvSpPr>
          <p:spPr>
            <a:xfrm>
              <a:off x="6178729" y="1983377"/>
              <a:ext cx="3396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0" name="Google Shape;560;p24"/>
          <p:cNvGrpSpPr/>
          <p:nvPr/>
        </p:nvGrpSpPr>
        <p:grpSpPr>
          <a:xfrm>
            <a:off x="6696892" y="2068285"/>
            <a:ext cx="1058091" cy="1663339"/>
            <a:chOff x="6696892" y="2068285"/>
            <a:chExt cx="1058091" cy="1663339"/>
          </a:xfrm>
        </p:grpSpPr>
        <p:grpSp>
          <p:nvGrpSpPr>
            <p:cNvPr id="561" name="Google Shape;561;p24"/>
            <p:cNvGrpSpPr/>
            <p:nvPr/>
          </p:nvGrpSpPr>
          <p:grpSpPr>
            <a:xfrm>
              <a:off x="6696892" y="3130731"/>
              <a:ext cx="1058091" cy="600893"/>
              <a:chOff x="1371600" y="5238206"/>
              <a:chExt cx="1058091" cy="600893"/>
            </a:xfrm>
          </p:grpSpPr>
          <p:sp>
            <p:nvSpPr>
              <p:cNvPr id="562" name="Google Shape;562;p24"/>
              <p:cNvSpPr/>
              <p:nvPr/>
            </p:nvSpPr>
            <p:spPr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rgbClr val="BFBFBF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24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24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5" name="Google Shape;565;p24"/>
            <p:cNvGrpSpPr/>
            <p:nvPr/>
          </p:nvGrpSpPr>
          <p:grpSpPr>
            <a:xfrm>
              <a:off x="6696892" y="2595154"/>
              <a:ext cx="1058091" cy="600893"/>
              <a:chOff x="1371600" y="5238206"/>
              <a:chExt cx="1058091" cy="600893"/>
            </a:xfrm>
          </p:grpSpPr>
          <p:sp>
            <p:nvSpPr>
              <p:cNvPr id="566" name="Google Shape;566;p24"/>
              <p:cNvSpPr/>
              <p:nvPr/>
            </p:nvSpPr>
            <p:spPr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rgbClr val="BFBFBF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24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24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9" name="Google Shape;569;p24"/>
            <p:cNvGrpSpPr/>
            <p:nvPr/>
          </p:nvGrpSpPr>
          <p:grpSpPr>
            <a:xfrm>
              <a:off x="6696892" y="2068285"/>
              <a:ext cx="1058091" cy="600893"/>
              <a:chOff x="1371600" y="5238206"/>
              <a:chExt cx="1058091" cy="600893"/>
            </a:xfrm>
          </p:grpSpPr>
          <p:sp>
            <p:nvSpPr>
              <p:cNvPr id="570" name="Google Shape;570;p24"/>
              <p:cNvSpPr/>
              <p:nvPr/>
            </p:nvSpPr>
            <p:spPr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rgbClr val="BFBFBF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24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24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73" name="Google Shape;573;p24"/>
          <p:cNvGrpSpPr/>
          <p:nvPr/>
        </p:nvGrpSpPr>
        <p:grpSpPr>
          <a:xfrm>
            <a:off x="7754982" y="2412275"/>
            <a:ext cx="627018" cy="496388"/>
            <a:chOff x="7754982" y="2412275"/>
            <a:chExt cx="627018" cy="496388"/>
          </a:xfrm>
        </p:grpSpPr>
        <p:grpSp>
          <p:nvGrpSpPr>
            <p:cNvPr id="574" name="Google Shape;574;p24"/>
            <p:cNvGrpSpPr/>
            <p:nvPr/>
          </p:nvGrpSpPr>
          <p:grpSpPr>
            <a:xfrm>
              <a:off x="7754982" y="2412275"/>
              <a:ext cx="339635" cy="496388"/>
              <a:chOff x="6087291" y="1867989"/>
              <a:chExt cx="339635" cy="496388"/>
            </a:xfrm>
          </p:grpSpPr>
          <p:cxnSp>
            <p:nvCxnSpPr>
              <p:cNvPr id="575" name="Google Shape;575;p24"/>
              <p:cNvCxnSpPr/>
              <p:nvPr/>
            </p:nvCxnSpPr>
            <p:spPr>
              <a:xfrm>
                <a:off x="6100354" y="1867989"/>
                <a:ext cx="313509" cy="0"/>
              </a:xfrm>
              <a:prstGeom prst="straightConnector1">
                <a:avLst/>
              </a:prstGeom>
              <a:solidFill>
                <a:schemeClr val="accent1"/>
              </a:solidFill>
              <a:ln cap="sq" cmpd="sng" w="2857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6" name="Google Shape;576;p24"/>
              <p:cNvCxnSpPr/>
              <p:nvPr/>
            </p:nvCxnSpPr>
            <p:spPr>
              <a:xfrm>
                <a:off x="6426926" y="1881051"/>
                <a:ext cx="0" cy="483326"/>
              </a:xfrm>
              <a:prstGeom prst="straightConnector1">
                <a:avLst/>
              </a:prstGeom>
              <a:solidFill>
                <a:schemeClr val="accent1"/>
              </a:solidFill>
              <a:ln cap="sq" cmpd="sng" w="2857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7" name="Google Shape;577;p24"/>
              <p:cNvCxnSpPr/>
              <p:nvPr/>
            </p:nvCxnSpPr>
            <p:spPr>
              <a:xfrm rot="10800000">
                <a:off x="6087291" y="2364377"/>
                <a:ext cx="339635" cy="0"/>
              </a:xfrm>
              <a:prstGeom prst="straightConnector1">
                <a:avLst/>
              </a:prstGeom>
              <a:solidFill>
                <a:schemeClr val="accent1"/>
              </a:solidFill>
              <a:ln cap="sq" cmpd="sng" w="28575">
                <a:solidFill>
                  <a:schemeClr val="dk1"/>
                </a:solidFill>
                <a:prstDash val="dash"/>
                <a:round/>
                <a:headEnd len="sm" w="sm" type="none"/>
                <a:tailEnd len="med" w="med" type="triangle"/>
              </a:ln>
            </p:spPr>
          </p:cxnSp>
        </p:grpSp>
        <p:sp>
          <p:nvSpPr>
            <p:cNvPr id="578" name="Google Shape;578;p24"/>
            <p:cNvSpPr txBox="1"/>
            <p:nvPr/>
          </p:nvSpPr>
          <p:spPr>
            <a:xfrm>
              <a:off x="8042363" y="2514600"/>
              <a:ext cx="3396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9" name="Google Shape;579;p24"/>
          <p:cNvGrpSpPr/>
          <p:nvPr/>
        </p:nvGrpSpPr>
        <p:grpSpPr>
          <a:xfrm>
            <a:off x="6696892" y="4484913"/>
            <a:ext cx="1058091" cy="1136470"/>
            <a:chOff x="6696892" y="4484913"/>
            <a:chExt cx="1058091" cy="1136470"/>
          </a:xfrm>
        </p:grpSpPr>
        <p:grpSp>
          <p:nvGrpSpPr>
            <p:cNvPr id="580" name="Google Shape;580;p24"/>
            <p:cNvGrpSpPr/>
            <p:nvPr/>
          </p:nvGrpSpPr>
          <p:grpSpPr>
            <a:xfrm>
              <a:off x="6696892" y="5020490"/>
              <a:ext cx="1058091" cy="600893"/>
              <a:chOff x="1371600" y="5238206"/>
              <a:chExt cx="1058091" cy="600893"/>
            </a:xfrm>
          </p:grpSpPr>
          <p:sp>
            <p:nvSpPr>
              <p:cNvPr id="581" name="Google Shape;581;p24"/>
              <p:cNvSpPr/>
              <p:nvPr/>
            </p:nvSpPr>
            <p:spPr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rgbClr val="BFBFBF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24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24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4" name="Google Shape;584;p24"/>
            <p:cNvGrpSpPr/>
            <p:nvPr/>
          </p:nvGrpSpPr>
          <p:grpSpPr>
            <a:xfrm>
              <a:off x="6696892" y="4484913"/>
              <a:ext cx="1058091" cy="600893"/>
              <a:chOff x="1371600" y="5238206"/>
              <a:chExt cx="1058091" cy="600893"/>
            </a:xfrm>
          </p:grpSpPr>
          <p:sp>
            <p:nvSpPr>
              <p:cNvPr id="585" name="Google Shape;585;p24"/>
              <p:cNvSpPr/>
              <p:nvPr/>
            </p:nvSpPr>
            <p:spPr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rgbClr val="BFBFBF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24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24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88" name="Google Shape;588;p24"/>
          <p:cNvGrpSpPr/>
          <p:nvPr/>
        </p:nvGrpSpPr>
        <p:grpSpPr>
          <a:xfrm>
            <a:off x="7754982" y="4811486"/>
            <a:ext cx="648789" cy="496388"/>
            <a:chOff x="7754982" y="4811486"/>
            <a:chExt cx="648789" cy="496388"/>
          </a:xfrm>
        </p:grpSpPr>
        <p:grpSp>
          <p:nvGrpSpPr>
            <p:cNvPr id="589" name="Google Shape;589;p24"/>
            <p:cNvGrpSpPr/>
            <p:nvPr/>
          </p:nvGrpSpPr>
          <p:grpSpPr>
            <a:xfrm>
              <a:off x="7754982" y="4811486"/>
              <a:ext cx="339635" cy="496388"/>
              <a:chOff x="6087291" y="1867989"/>
              <a:chExt cx="339635" cy="496388"/>
            </a:xfrm>
          </p:grpSpPr>
          <p:cxnSp>
            <p:nvCxnSpPr>
              <p:cNvPr id="590" name="Google Shape;590;p24"/>
              <p:cNvCxnSpPr/>
              <p:nvPr/>
            </p:nvCxnSpPr>
            <p:spPr>
              <a:xfrm>
                <a:off x="6100354" y="1867989"/>
                <a:ext cx="313509" cy="0"/>
              </a:xfrm>
              <a:prstGeom prst="straightConnector1">
                <a:avLst/>
              </a:prstGeom>
              <a:solidFill>
                <a:schemeClr val="accent1"/>
              </a:solidFill>
              <a:ln cap="sq" cmpd="sng" w="2857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91" name="Google Shape;591;p24"/>
              <p:cNvCxnSpPr/>
              <p:nvPr/>
            </p:nvCxnSpPr>
            <p:spPr>
              <a:xfrm>
                <a:off x="6426926" y="1881051"/>
                <a:ext cx="0" cy="483326"/>
              </a:xfrm>
              <a:prstGeom prst="straightConnector1">
                <a:avLst/>
              </a:prstGeom>
              <a:solidFill>
                <a:schemeClr val="accent1"/>
              </a:solidFill>
              <a:ln cap="sq" cmpd="sng" w="2857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92" name="Google Shape;592;p24"/>
              <p:cNvCxnSpPr/>
              <p:nvPr/>
            </p:nvCxnSpPr>
            <p:spPr>
              <a:xfrm rot="10800000">
                <a:off x="6087291" y="2364377"/>
                <a:ext cx="339635" cy="0"/>
              </a:xfrm>
              <a:prstGeom prst="straightConnector1">
                <a:avLst/>
              </a:prstGeom>
              <a:solidFill>
                <a:schemeClr val="accent1"/>
              </a:solidFill>
              <a:ln cap="sq" cmpd="sng" w="28575">
                <a:solidFill>
                  <a:schemeClr val="dk1"/>
                </a:solidFill>
                <a:prstDash val="dash"/>
                <a:round/>
                <a:headEnd len="sm" w="sm" type="none"/>
                <a:tailEnd len="med" w="med" type="triangle"/>
              </a:ln>
            </p:spPr>
          </p:cxnSp>
        </p:grpSp>
        <p:sp>
          <p:nvSpPr>
            <p:cNvPr id="593" name="Google Shape;593;p24"/>
            <p:cNvSpPr txBox="1"/>
            <p:nvPr/>
          </p:nvSpPr>
          <p:spPr>
            <a:xfrm>
              <a:off x="8064134" y="4913811"/>
              <a:ext cx="3396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94" name="Google Shape;594;p24"/>
          <p:cNvCxnSpPr/>
          <p:nvPr/>
        </p:nvCxnSpPr>
        <p:spPr>
          <a:xfrm rot="10800000">
            <a:off x="3846896" y="4604529"/>
            <a:ext cx="431074" cy="0"/>
          </a:xfrm>
          <a:prstGeom prst="straightConnector1">
            <a:avLst/>
          </a:prstGeom>
          <a:solidFill>
            <a:schemeClr val="accent1"/>
          </a:solidFill>
          <a:ln cap="sq" cmpd="sng" w="28575">
            <a:solidFill>
              <a:srgbClr val="0066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5" name="Google Shape;595;p24"/>
          <p:cNvCxnSpPr/>
          <p:nvPr/>
        </p:nvCxnSpPr>
        <p:spPr>
          <a:xfrm rot="10800000">
            <a:off x="2588507" y="4604529"/>
            <a:ext cx="431074" cy="0"/>
          </a:xfrm>
          <a:prstGeom prst="straightConnector1">
            <a:avLst/>
          </a:prstGeom>
          <a:solidFill>
            <a:schemeClr val="accent1"/>
          </a:solidFill>
          <a:ln cap="sq" cmpd="sng" w="28575">
            <a:solidFill>
              <a:srgbClr val="0066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6" name="Google Shape;596;p24"/>
          <p:cNvCxnSpPr/>
          <p:nvPr/>
        </p:nvCxnSpPr>
        <p:spPr>
          <a:xfrm rot="10800000">
            <a:off x="1190782" y="4604529"/>
            <a:ext cx="431074" cy="0"/>
          </a:xfrm>
          <a:prstGeom prst="straightConnector1">
            <a:avLst/>
          </a:prstGeom>
          <a:solidFill>
            <a:schemeClr val="accent1"/>
          </a:solidFill>
          <a:ln cap="sq" cmpd="sng" w="28575">
            <a:solidFill>
              <a:srgbClr val="006600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597" name="Google Shape;597;p24"/>
          <p:cNvGrpSpPr/>
          <p:nvPr/>
        </p:nvGrpSpPr>
        <p:grpSpPr>
          <a:xfrm>
            <a:off x="4833258" y="5020490"/>
            <a:ext cx="1058091" cy="600893"/>
            <a:chOff x="1371600" y="5238206"/>
            <a:chExt cx="1058091" cy="600893"/>
          </a:xfrm>
        </p:grpSpPr>
        <p:sp>
          <p:nvSpPr>
            <p:cNvPr id="598" name="Google Shape;598;p24"/>
            <p:cNvSpPr/>
            <p:nvPr/>
          </p:nvSpPr>
          <p:spPr>
            <a:xfrm>
              <a:off x="1371600" y="5303521"/>
              <a:ext cx="1058091" cy="535578"/>
            </a:xfrm>
            <a:prstGeom prst="rect">
              <a:avLst/>
            </a:prstGeom>
            <a:solidFill>
              <a:srgbClr val="BFBFBF"/>
            </a:solidFill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4"/>
            <p:cNvSpPr txBox="1"/>
            <p:nvPr/>
          </p:nvSpPr>
          <p:spPr>
            <a:xfrm>
              <a:off x="1667693" y="5386251"/>
              <a:ext cx="343987" cy="33855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4"/>
            <p:cNvSpPr txBox="1"/>
            <p:nvPr/>
          </p:nvSpPr>
          <p:spPr>
            <a:xfrm>
              <a:off x="1375957" y="5238206"/>
              <a:ext cx="4136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1" name="Google Shape;601;p24"/>
          <p:cNvGrpSpPr/>
          <p:nvPr/>
        </p:nvGrpSpPr>
        <p:grpSpPr>
          <a:xfrm>
            <a:off x="5891348" y="5368834"/>
            <a:ext cx="648789" cy="496388"/>
            <a:chOff x="7754982" y="4811486"/>
            <a:chExt cx="648789" cy="496388"/>
          </a:xfrm>
        </p:grpSpPr>
        <p:grpSp>
          <p:nvGrpSpPr>
            <p:cNvPr id="602" name="Google Shape;602;p24"/>
            <p:cNvGrpSpPr/>
            <p:nvPr/>
          </p:nvGrpSpPr>
          <p:grpSpPr>
            <a:xfrm>
              <a:off x="7754982" y="4811486"/>
              <a:ext cx="339635" cy="496388"/>
              <a:chOff x="6087291" y="1867989"/>
              <a:chExt cx="339635" cy="496388"/>
            </a:xfrm>
          </p:grpSpPr>
          <p:cxnSp>
            <p:nvCxnSpPr>
              <p:cNvPr id="603" name="Google Shape;603;p24"/>
              <p:cNvCxnSpPr/>
              <p:nvPr/>
            </p:nvCxnSpPr>
            <p:spPr>
              <a:xfrm>
                <a:off x="6100354" y="1867989"/>
                <a:ext cx="313509" cy="0"/>
              </a:xfrm>
              <a:prstGeom prst="straightConnector1">
                <a:avLst/>
              </a:prstGeom>
              <a:solidFill>
                <a:schemeClr val="accent1"/>
              </a:solidFill>
              <a:ln cap="sq" cmpd="sng" w="2857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04" name="Google Shape;604;p24"/>
              <p:cNvCxnSpPr/>
              <p:nvPr/>
            </p:nvCxnSpPr>
            <p:spPr>
              <a:xfrm>
                <a:off x="6426926" y="1881051"/>
                <a:ext cx="0" cy="483326"/>
              </a:xfrm>
              <a:prstGeom prst="straightConnector1">
                <a:avLst/>
              </a:prstGeom>
              <a:solidFill>
                <a:schemeClr val="accent1"/>
              </a:solidFill>
              <a:ln cap="sq" cmpd="sng" w="2857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05" name="Google Shape;605;p24"/>
              <p:cNvCxnSpPr/>
              <p:nvPr/>
            </p:nvCxnSpPr>
            <p:spPr>
              <a:xfrm rot="10800000">
                <a:off x="6087291" y="2364377"/>
                <a:ext cx="339635" cy="0"/>
              </a:xfrm>
              <a:prstGeom prst="straightConnector1">
                <a:avLst/>
              </a:prstGeom>
              <a:solidFill>
                <a:schemeClr val="accent1"/>
              </a:solidFill>
              <a:ln cap="sq" cmpd="sng" w="28575">
                <a:solidFill>
                  <a:schemeClr val="dk1"/>
                </a:solidFill>
                <a:prstDash val="dash"/>
                <a:round/>
                <a:headEnd len="sm" w="sm" type="none"/>
                <a:tailEnd len="med" w="med" type="triangle"/>
              </a:ln>
            </p:spPr>
          </p:cxnSp>
        </p:grpSp>
        <p:sp>
          <p:nvSpPr>
            <p:cNvPr id="606" name="Google Shape;606;p24"/>
            <p:cNvSpPr txBox="1"/>
            <p:nvPr/>
          </p:nvSpPr>
          <p:spPr>
            <a:xfrm>
              <a:off x="8064134" y="4913811"/>
              <a:ext cx="3396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5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4. Thinking Recursively</a:t>
            </a:r>
            <a:endParaRPr/>
          </a:p>
        </p:txBody>
      </p:sp>
      <p:sp>
        <p:nvSpPr>
          <p:cNvPr id="613" name="Google Shape;613;p2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14" name="Google Shape;614;p2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Unit17 -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615" name="Google Shape;615;p2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616" name="Google Shape;616;p25"/>
          <p:cNvSpPr txBox="1"/>
          <p:nvPr>
            <p:ph idx="1" type="body"/>
          </p:nvPr>
        </p:nvSpPr>
        <p:spPr>
          <a:xfrm>
            <a:off x="587375" y="1187450"/>
            <a:ext cx="5952910" cy="3214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800"/>
              <a:buFont typeface="Noto Sans Symbols"/>
              <a:buChar char="▪"/>
            </a:pPr>
            <a:r>
              <a:rPr lang="en-US" sz="2800"/>
              <a:t>It is apparent that to do recursion you need to think “recursively”:</a:t>
            </a:r>
            <a:endParaRPr/>
          </a:p>
          <a:p>
            <a:pPr indent="-347663" lvl="1" marL="62198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/>
              <a:t>Breaking a problem into simpler problems that have identical form</a:t>
            </a:r>
            <a:endParaRPr/>
          </a:p>
          <a:p>
            <a:pPr indent="-347663" lvl="0" marL="347663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800"/>
              <a:buFont typeface="Noto Sans Symbols"/>
              <a:buChar char="▪"/>
            </a:pPr>
            <a:r>
              <a:rPr lang="en-US" sz="2800"/>
              <a:t>Is there only one way of breaking a problem into simpler problems?</a:t>
            </a:r>
            <a:endParaRPr/>
          </a:p>
        </p:txBody>
      </p:sp>
      <p:pic>
        <p:nvPicPr>
          <p:cNvPr descr="thinking_recursively_small.jpg" id="617" name="Google Shape;61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2151" y="531222"/>
            <a:ext cx="19050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6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4.1 Think: Sum of Squares (1/5)</a:t>
            </a:r>
            <a:endParaRPr/>
          </a:p>
        </p:txBody>
      </p:sp>
      <p:sp>
        <p:nvSpPr>
          <p:cNvPr id="624" name="Google Shape;624;p2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25" name="Google Shape;625;p2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Unit17 -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626" name="Google Shape;626;p2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pic>
        <p:nvPicPr>
          <p:cNvPr descr="question_clipart.gif" id="627" name="Google Shape;62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0893" y="4248856"/>
            <a:ext cx="795908" cy="1935773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26"/>
          <p:cNvSpPr txBox="1"/>
          <p:nvPr/>
        </p:nvSpPr>
        <p:spPr>
          <a:xfrm>
            <a:off x="457200" y="1349829"/>
            <a:ext cx="8229600" cy="5297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2 positive integers </a:t>
            </a: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where </a:t>
            </a: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≤ </a:t>
            </a: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compute</a:t>
            </a:r>
            <a:endParaRPr/>
          </a:p>
          <a:p>
            <a:pPr indent="-182880" lvl="1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sumSq(</a:t>
            </a:r>
            <a:r>
              <a:rPr b="0" i="1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0" i="1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3000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+ (</a:t>
            </a:r>
            <a:r>
              <a:rPr b="0" i="1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+1)</a:t>
            </a:r>
            <a:r>
              <a:rPr b="0" baseline="3000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+ … + (</a:t>
            </a:r>
            <a:r>
              <a:rPr b="0" i="1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-1)</a:t>
            </a:r>
            <a:r>
              <a:rPr b="0" baseline="3000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0" i="1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3000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341313" lvl="0" marL="341313" marR="0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</a:t>
            </a:r>
            <a:endParaRPr/>
          </a:p>
          <a:p>
            <a:pPr indent="-182880" lvl="1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sumSq(5,10) = 5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+ 6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+ 7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+ 8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+ 9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+ 10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355 </a:t>
            </a:r>
            <a:endParaRPr/>
          </a:p>
          <a:p>
            <a:pPr indent="-341313" lvl="0" marL="341313" marR="0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you break this problem into smaller problems?</a:t>
            </a:r>
            <a:endParaRPr/>
          </a:p>
          <a:p>
            <a:pPr indent="-341313" lvl="0" marL="341313" marR="0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ways can it be done?</a:t>
            </a:r>
            <a:endParaRPr/>
          </a:p>
          <a:p>
            <a:pPr indent="-341313" lvl="0" marL="341313" marR="0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are going to show 3 versions</a:t>
            </a:r>
            <a:endParaRPr/>
          </a:p>
          <a:p>
            <a:pPr indent="-341313" lvl="0" marL="341313" marR="0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</a:t>
            </a:r>
            <a:r>
              <a:rPr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Unit17_SumSquares.c</a:t>
            </a:r>
            <a:endParaRPr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7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4.1 Think: Sum of Squares (2/5)</a:t>
            </a:r>
            <a:endParaRPr/>
          </a:p>
        </p:txBody>
      </p:sp>
      <p:sp>
        <p:nvSpPr>
          <p:cNvPr id="635" name="Google Shape;635;p2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36" name="Google Shape;636;p2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Unit17 -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637" name="Google Shape;637;p2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638" name="Google Shape;638;p27"/>
          <p:cNvSpPr txBox="1"/>
          <p:nvPr/>
        </p:nvSpPr>
        <p:spPr>
          <a:xfrm>
            <a:off x="457200" y="1436915"/>
            <a:ext cx="8229600" cy="53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 1: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‘going up’</a:t>
            </a:r>
            <a:endParaRPr/>
          </a:p>
        </p:txBody>
      </p:sp>
      <p:sp>
        <p:nvSpPr>
          <p:cNvPr id="639" name="Google Shape;639;p27"/>
          <p:cNvSpPr txBox="1"/>
          <p:nvPr/>
        </p:nvSpPr>
        <p:spPr>
          <a:xfrm>
            <a:off x="1439055" y="1947004"/>
            <a:ext cx="6325849" cy="1323439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sumSq1(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x,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y) {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(x == y)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*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 return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* x + sumSq1(x+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y);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40" name="Google Shape;640;p27"/>
          <p:cNvSpPr txBox="1"/>
          <p:nvPr/>
        </p:nvSpPr>
        <p:spPr>
          <a:xfrm>
            <a:off x="457200" y="3612987"/>
            <a:ext cx="8229600" cy="53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 2: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‘going down’</a:t>
            </a:r>
            <a:endParaRPr/>
          </a:p>
        </p:txBody>
      </p:sp>
      <p:sp>
        <p:nvSpPr>
          <p:cNvPr id="641" name="Google Shape;641;p27"/>
          <p:cNvSpPr txBox="1"/>
          <p:nvPr/>
        </p:nvSpPr>
        <p:spPr>
          <a:xfrm>
            <a:off x="1439055" y="4123076"/>
            <a:ext cx="6325849" cy="1323439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sumSq2(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x,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y) {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(x == y)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 * 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 return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 * y + sumSq2(x, y-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8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4.1 Think: Sum of Squares (3/5)</a:t>
            </a:r>
            <a:endParaRPr/>
          </a:p>
        </p:txBody>
      </p:sp>
      <p:sp>
        <p:nvSpPr>
          <p:cNvPr id="648" name="Google Shape;648;p2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49" name="Google Shape;649;p2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Unit17 -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650" name="Google Shape;650;p2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651" name="Google Shape;651;p28"/>
          <p:cNvSpPr txBox="1"/>
          <p:nvPr/>
        </p:nvSpPr>
        <p:spPr>
          <a:xfrm>
            <a:off x="457200" y="1436915"/>
            <a:ext cx="8229600" cy="53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 3: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‘combining two half-solutions’</a:t>
            </a:r>
            <a:endParaRPr/>
          </a:p>
        </p:txBody>
      </p:sp>
      <p:sp>
        <p:nvSpPr>
          <p:cNvPr id="652" name="Google Shape;652;p28"/>
          <p:cNvSpPr txBox="1"/>
          <p:nvPr/>
        </p:nvSpPr>
        <p:spPr>
          <a:xfrm>
            <a:off x="1094282" y="1947004"/>
            <a:ext cx="7465101" cy="3170099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sumSq3(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x,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mid; 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// middle value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(x == y)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return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*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mid = (x + y)/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return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sumSq3(x, mid) + sumSq3(mid+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9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4.1 Think: Sum of Squares (4/5)</a:t>
            </a:r>
            <a:endParaRPr/>
          </a:p>
        </p:txBody>
      </p:sp>
      <p:sp>
        <p:nvSpPr>
          <p:cNvPr id="659" name="Google Shape;659;p2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660" name="Google Shape;660;p2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Unit17 -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661" name="Google Shape;661;p2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662" name="Google Shape;662;p29"/>
          <p:cNvSpPr txBox="1"/>
          <p:nvPr/>
        </p:nvSpPr>
        <p:spPr>
          <a:xfrm>
            <a:off x="457200" y="1217024"/>
            <a:ext cx="2514600" cy="53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Trace trees</a:t>
            </a:r>
            <a:endParaRPr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29"/>
          <p:cNvSpPr txBox="1"/>
          <p:nvPr/>
        </p:nvSpPr>
        <p:spPr>
          <a:xfrm>
            <a:off x="1676400" y="2133600"/>
            <a:ext cx="2133600" cy="34766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sumSq1(5,10)</a:t>
            </a:r>
            <a:endParaRPr/>
          </a:p>
        </p:txBody>
      </p:sp>
      <p:sp>
        <p:nvSpPr>
          <p:cNvPr id="664" name="Google Shape;664;p29"/>
          <p:cNvSpPr txBox="1"/>
          <p:nvPr/>
        </p:nvSpPr>
        <p:spPr>
          <a:xfrm>
            <a:off x="1676400" y="2819400"/>
            <a:ext cx="2057400" cy="34766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sumSq1(6,10)</a:t>
            </a:r>
            <a:endParaRPr/>
          </a:p>
        </p:txBody>
      </p:sp>
      <p:cxnSp>
        <p:nvCxnSpPr>
          <p:cNvPr id="665" name="Google Shape;665;p29"/>
          <p:cNvCxnSpPr/>
          <p:nvPr/>
        </p:nvCxnSpPr>
        <p:spPr>
          <a:xfrm>
            <a:off x="2362200" y="2514600"/>
            <a:ext cx="0" cy="30480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6" name="Google Shape;666;p29"/>
          <p:cNvSpPr txBox="1"/>
          <p:nvPr/>
        </p:nvSpPr>
        <p:spPr>
          <a:xfrm>
            <a:off x="1676400" y="3505200"/>
            <a:ext cx="2133600" cy="34766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sumSq1(7,10)</a:t>
            </a:r>
            <a:endParaRPr/>
          </a:p>
        </p:txBody>
      </p:sp>
      <p:cxnSp>
        <p:nvCxnSpPr>
          <p:cNvPr id="667" name="Google Shape;667;p29"/>
          <p:cNvCxnSpPr/>
          <p:nvPr/>
        </p:nvCxnSpPr>
        <p:spPr>
          <a:xfrm>
            <a:off x="2362200" y="3200400"/>
            <a:ext cx="0" cy="30480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8" name="Google Shape;668;p29"/>
          <p:cNvSpPr txBox="1"/>
          <p:nvPr/>
        </p:nvSpPr>
        <p:spPr>
          <a:xfrm>
            <a:off x="1676400" y="4191000"/>
            <a:ext cx="2133600" cy="34766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sumSq1(8,10)</a:t>
            </a:r>
            <a:endParaRPr/>
          </a:p>
        </p:txBody>
      </p:sp>
      <p:cxnSp>
        <p:nvCxnSpPr>
          <p:cNvPr id="669" name="Google Shape;669;p29"/>
          <p:cNvCxnSpPr/>
          <p:nvPr/>
        </p:nvCxnSpPr>
        <p:spPr>
          <a:xfrm>
            <a:off x="2362200" y="3886200"/>
            <a:ext cx="0" cy="30480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0" name="Google Shape;670;p29"/>
          <p:cNvSpPr txBox="1"/>
          <p:nvPr/>
        </p:nvSpPr>
        <p:spPr>
          <a:xfrm>
            <a:off x="1676400" y="4876800"/>
            <a:ext cx="2133600" cy="34766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sumSq1(9,10)</a:t>
            </a:r>
            <a:endParaRPr/>
          </a:p>
        </p:txBody>
      </p:sp>
      <p:cxnSp>
        <p:nvCxnSpPr>
          <p:cNvPr id="671" name="Google Shape;671;p29"/>
          <p:cNvCxnSpPr/>
          <p:nvPr/>
        </p:nvCxnSpPr>
        <p:spPr>
          <a:xfrm>
            <a:off x="2362200" y="4572000"/>
            <a:ext cx="0" cy="30480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2" name="Google Shape;672;p29"/>
          <p:cNvSpPr txBox="1"/>
          <p:nvPr/>
        </p:nvSpPr>
        <p:spPr>
          <a:xfrm>
            <a:off x="1676400" y="5562600"/>
            <a:ext cx="2209800" cy="34766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sumSq1(10,10)</a:t>
            </a:r>
            <a:endParaRPr/>
          </a:p>
        </p:txBody>
      </p:sp>
      <p:cxnSp>
        <p:nvCxnSpPr>
          <p:cNvPr id="673" name="Google Shape;673;p29"/>
          <p:cNvCxnSpPr/>
          <p:nvPr/>
        </p:nvCxnSpPr>
        <p:spPr>
          <a:xfrm>
            <a:off x="2362200" y="5257800"/>
            <a:ext cx="0" cy="30480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4" name="Google Shape;674;p29"/>
          <p:cNvSpPr txBox="1"/>
          <p:nvPr/>
        </p:nvSpPr>
        <p:spPr>
          <a:xfrm>
            <a:off x="2133600" y="6248400"/>
            <a:ext cx="457200" cy="330200"/>
          </a:xfrm>
          <a:prstGeom prst="rect">
            <a:avLst/>
          </a:prstGeom>
          <a:solidFill>
            <a:srgbClr val="CCFFCC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cxnSp>
        <p:nvCxnSpPr>
          <p:cNvPr id="675" name="Google Shape;675;p29"/>
          <p:cNvCxnSpPr/>
          <p:nvPr/>
        </p:nvCxnSpPr>
        <p:spPr>
          <a:xfrm>
            <a:off x="2362200" y="5867400"/>
            <a:ext cx="0" cy="30480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6" name="Google Shape;676;p29"/>
          <p:cNvSpPr txBox="1"/>
          <p:nvPr/>
        </p:nvSpPr>
        <p:spPr>
          <a:xfrm>
            <a:off x="2514600" y="5257800"/>
            <a:ext cx="457200" cy="330200"/>
          </a:xfrm>
          <a:prstGeom prst="rect">
            <a:avLst/>
          </a:prstGeom>
          <a:solidFill>
            <a:srgbClr val="CCFFCC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677" name="Google Shape;677;p29"/>
          <p:cNvSpPr txBox="1"/>
          <p:nvPr/>
        </p:nvSpPr>
        <p:spPr>
          <a:xfrm>
            <a:off x="1752600" y="5257800"/>
            <a:ext cx="45720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678" name="Google Shape;678;p29"/>
          <p:cNvSpPr txBox="1"/>
          <p:nvPr/>
        </p:nvSpPr>
        <p:spPr>
          <a:xfrm>
            <a:off x="1371600" y="5257800"/>
            <a:ext cx="457200" cy="330200"/>
          </a:xfrm>
          <a:prstGeom prst="rect">
            <a:avLst/>
          </a:prstGeom>
          <a:solidFill>
            <a:srgbClr val="CCFF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81</a:t>
            </a:r>
            <a:endParaRPr/>
          </a:p>
        </p:txBody>
      </p:sp>
      <p:sp>
        <p:nvSpPr>
          <p:cNvPr id="679" name="Google Shape;679;p29"/>
          <p:cNvSpPr txBox="1"/>
          <p:nvPr/>
        </p:nvSpPr>
        <p:spPr>
          <a:xfrm>
            <a:off x="2514600" y="4572000"/>
            <a:ext cx="457200" cy="330200"/>
          </a:xfrm>
          <a:prstGeom prst="rect">
            <a:avLst/>
          </a:prstGeom>
          <a:solidFill>
            <a:srgbClr val="CCFFCC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181</a:t>
            </a:r>
            <a:endParaRPr/>
          </a:p>
        </p:txBody>
      </p:sp>
      <p:sp>
        <p:nvSpPr>
          <p:cNvPr id="680" name="Google Shape;680;p29"/>
          <p:cNvSpPr txBox="1"/>
          <p:nvPr/>
        </p:nvSpPr>
        <p:spPr>
          <a:xfrm>
            <a:off x="1752600" y="4572000"/>
            <a:ext cx="45720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681" name="Google Shape;681;p29"/>
          <p:cNvSpPr txBox="1"/>
          <p:nvPr/>
        </p:nvSpPr>
        <p:spPr>
          <a:xfrm>
            <a:off x="1371600" y="4572000"/>
            <a:ext cx="457200" cy="330200"/>
          </a:xfrm>
          <a:prstGeom prst="rect">
            <a:avLst/>
          </a:prstGeom>
          <a:solidFill>
            <a:srgbClr val="CCFF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endParaRPr/>
          </a:p>
        </p:txBody>
      </p:sp>
      <p:sp>
        <p:nvSpPr>
          <p:cNvPr id="682" name="Google Shape;682;p29"/>
          <p:cNvSpPr txBox="1"/>
          <p:nvPr/>
        </p:nvSpPr>
        <p:spPr>
          <a:xfrm>
            <a:off x="2514600" y="3886200"/>
            <a:ext cx="457200" cy="330200"/>
          </a:xfrm>
          <a:prstGeom prst="rect">
            <a:avLst/>
          </a:prstGeom>
          <a:solidFill>
            <a:srgbClr val="CCFFCC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245</a:t>
            </a:r>
            <a:endParaRPr/>
          </a:p>
        </p:txBody>
      </p:sp>
      <p:sp>
        <p:nvSpPr>
          <p:cNvPr id="683" name="Google Shape;683;p29"/>
          <p:cNvSpPr txBox="1"/>
          <p:nvPr/>
        </p:nvSpPr>
        <p:spPr>
          <a:xfrm>
            <a:off x="1752600" y="3886200"/>
            <a:ext cx="45720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684" name="Google Shape;684;p29"/>
          <p:cNvSpPr txBox="1"/>
          <p:nvPr/>
        </p:nvSpPr>
        <p:spPr>
          <a:xfrm>
            <a:off x="1371600" y="3886200"/>
            <a:ext cx="457200" cy="330200"/>
          </a:xfrm>
          <a:prstGeom prst="rect">
            <a:avLst/>
          </a:prstGeom>
          <a:solidFill>
            <a:srgbClr val="CCFF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49</a:t>
            </a:r>
            <a:endParaRPr/>
          </a:p>
        </p:txBody>
      </p:sp>
      <p:sp>
        <p:nvSpPr>
          <p:cNvPr id="685" name="Google Shape;685;p29"/>
          <p:cNvSpPr txBox="1"/>
          <p:nvPr/>
        </p:nvSpPr>
        <p:spPr>
          <a:xfrm>
            <a:off x="2514600" y="3200400"/>
            <a:ext cx="457200" cy="330200"/>
          </a:xfrm>
          <a:prstGeom prst="rect">
            <a:avLst/>
          </a:prstGeom>
          <a:solidFill>
            <a:srgbClr val="CCFFCC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294</a:t>
            </a:r>
            <a:endParaRPr/>
          </a:p>
        </p:txBody>
      </p:sp>
      <p:sp>
        <p:nvSpPr>
          <p:cNvPr id="686" name="Google Shape;686;p29"/>
          <p:cNvSpPr txBox="1"/>
          <p:nvPr/>
        </p:nvSpPr>
        <p:spPr>
          <a:xfrm>
            <a:off x="1752600" y="3200400"/>
            <a:ext cx="45720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687" name="Google Shape;687;p29"/>
          <p:cNvSpPr txBox="1"/>
          <p:nvPr/>
        </p:nvSpPr>
        <p:spPr>
          <a:xfrm>
            <a:off x="1371600" y="3200400"/>
            <a:ext cx="457200" cy="330200"/>
          </a:xfrm>
          <a:prstGeom prst="rect">
            <a:avLst/>
          </a:prstGeom>
          <a:solidFill>
            <a:srgbClr val="CCFF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</a:t>
            </a:r>
            <a:endParaRPr/>
          </a:p>
        </p:txBody>
      </p:sp>
      <p:sp>
        <p:nvSpPr>
          <p:cNvPr id="688" name="Google Shape;688;p29"/>
          <p:cNvSpPr txBox="1"/>
          <p:nvPr/>
        </p:nvSpPr>
        <p:spPr>
          <a:xfrm>
            <a:off x="2514600" y="2514600"/>
            <a:ext cx="457200" cy="330200"/>
          </a:xfrm>
          <a:prstGeom prst="rect">
            <a:avLst/>
          </a:prstGeom>
          <a:solidFill>
            <a:srgbClr val="CCFFCC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330</a:t>
            </a:r>
            <a:endParaRPr/>
          </a:p>
        </p:txBody>
      </p:sp>
      <p:sp>
        <p:nvSpPr>
          <p:cNvPr id="689" name="Google Shape;689;p29"/>
          <p:cNvSpPr txBox="1"/>
          <p:nvPr/>
        </p:nvSpPr>
        <p:spPr>
          <a:xfrm>
            <a:off x="1752600" y="2514600"/>
            <a:ext cx="45720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690" name="Google Shape;690;p29"/>
          <p:cNvSpPr txBox="1"/>
          <p:nvPr/>
        </p:nvSpPr>
        <p:spPr>
          <a:xfrm>
            <a:off x="1371600" y="2514600"/>
            <a:ext cx="457200" cy="330200"/>
          </a:xfrm>
          <a:prstGeom prst="rect">
            <a:avLst/>
          </a:prstGeom>
          <a:solidFill>
            <a:srgbClr val="CCFFFF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/>
          </a:p>
        </p:txBody>
      </p:sp>
      <p:sp>
        <p:nvSpPr>
          <p:cNvPr id="691" name="Google Shape;691;p29"/>
          <p:cNvSpPr txBox="1"/>
          <p:nvPr/>
        </p:nvSpPr>
        <p:spPr>
          <a:xfrm>
            <a:off x="1981200" y="1752600"/>
            <a:ext cx="457200" cy="330200"/>
          </a:xfrm>
          <a:prstGeom prst="rect">
            <a:avLst/>
          </a:prstGeom>
          <a:solidFill>
            <a:srgbClr val="CCFFCC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355</a:t>
            </a:r>
            <a:endParaRPr/>
          </a:p>
        </p:txBody>
      </p:sp>
      <p:grpSp>
        <p:nvGrpSpPr>
          <p:cNvPr id="692" name="Google Shape;692;p29"/>
          <p:cNvGrpSpPr/>
          <p:nvPr/>
        </p:nvGrpSpPr>
        <p:grpSpPr>
          <a:xfrm>
            <a:off x="5181600" y="1752600"/>
            <a:ext cx="2514600" cy="4826000"/>
            <a:chOff x="3264" y="1104"/>
            <a:chExt cx="1584" cy="3040"/>
          </a:xfrm>
        </p:grpSpPr>
        <p:sp>
          <p:nvSpPr>
            <p:cNvPr id="693" name="Google Shape;693;p29"/>
            <p:cNvSpPr txBox="1"/>
            <p:nvPr/>
          </p:nvSpPr>
          <p:spPr>
            <a:xfrm>
              <a:off x="3456" y="1344"/>
              <a:ext cx="1392" cy="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sumSq2(5,10)</a:t>
              </a:r>
              <a:endParaRPr/>
            </a:p>
          </p:txBody>
        </p:sp>
        <p:sp>
          <p:nvSpPr>
            <p:cNvPr id="694" name="Google Shape;694;p29"/>
            <p:cNvSpPr txBox="1"/>
            <p:nvPr/>
          </p:nvSpPr>
          <p:spPr>
            <a:xfrm>
              <a:off x="3456" y="1776"/>
              <a:ext cx="1296" cy="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sumSq2(5,9)</a:t>
              </a:r>
              <a:endParaRPr/>
            </a:p>
          </p:txBody>
        </p:sp>
        <p:cxnSp>
          <p:nvCxnSpPr>
            <p:cNvPr id="695" name="Google Shape;695;p29"/>
            <p:cNvCxnSpPr/>
            <p:nvPr/>
          </p:nvCxnSpPr>
          <p:spPr>
            <a:xfrm>
              <a:off x="3888" y="1584"/>
              <a:ext cx="0" cy="192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96" name="Google Shape;696;p29"/>
            <p:cNvSpPr txBox="1"/>
            <p:nvPr/>
          </p:nvSpPr>
          <p:spPr>
            <a:xfrm>
              <a:off x="3456" y="2208"/>
              <a:ext cx="1248" cy="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sumSq2(5,8)</a:t>
              </a:r>
              <a:endParaRPr/>
            </a:p>
          </p:txBody>
        </p:sp>
        <p:cxnSp>
          <p:nvCxnSpPr>
            <p:cNvPr id="697" name="Google Shape;697;p29"/>
            <p:cNvCxnSpPr/>
            <p:nvPr/>
          </p:nvCxnSpPr>
          <p:spPr>
            <a:xfrm>
              <a:off x="3888" y="2016"/>
              <a:ext cx="0" cy="192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98" name="Google Shape;698;p29"/>
            <p:cNvSpPr txBox="1"/>
            <p:nvPr/>
          </p:nvSpPr>
          <p:spPr>
            <a:xfrm>
              <a:off x="3456" y="2640"/>
              <a:ext cx="1248" cy="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sumSq2(5,7)</a:t>
              </a:r>
              <a:endParaRPr/>
            </a:p>
          </p:txBody>
        </p:sp>
        <p:cxnSp>
          <p:nvCxnSpPr>
            <p:cNvPr id="699" name="Google Shape;699;p29"/>
            <p:cNvCxnSpPr/>
            <p:nvPr/>
          </p:nvCxnSpPr>
          <p:spPr>
            <a:xfrm>
              <a:off x="3888" y="2448"/>
              <a:ext cx="0" cy="192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00" name="Google Shape;700;p29"/>
            <p:cNvSpPr txBox="1"/>
            <p:nvPr/>
          </p:nvSpPr>
          <p:spPr>
            <a:xfrm>
              <a:off x="3456" y="3072"/>
              <a:ext cx="1248" cy="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sumSq2(5,6)</a:t>
              </a:r>
              <a:endParaRPr/>
            </a:p>
          </p:txBody>
        </p:sp>
        <p:cxnSp>
          <p:nvCxnSpPr>
            <p:cNvPr id="701" name="Google Shape;701;p29"/>
            <p:cNvCxnSpPr/>
            <p:nvPr/>
          </p:nvCxnSpPr>
          <p:spPr>
            <a:xfrm>
              <a:off x="3888" y="2880"/>
              <a:ext cx="0" cy="192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02" name="Google Shape;702;p29"/>
            <p:cNvSpPr txBox="1"/>
            <p:nvPr/>
          </p:nvSpPr>
          <p:spPr>
            <a:xfrm>
              <a:off x="3456" y="3504"/>
              <a:ext cx="1248" cy="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sumSq2(5,5)</a:t>
              </a:r>
              <a:endParaRPr/>
            </a:p>
          </p:txBody>
        </p:sp>
        <p:cxnSp>
          <p:nvCxnSpPr>
            <p:cNvPr id="703" name="Google Shape;703;p29"/>
            <p:cNvCxnSpPr/>
            <p:nvPr/>
          </p:nvCxnSpPr>
          <p:spPr>
            <a:xfrm>
              <a:off x="3888" y="3312"/>
              <a:ext cx="0" cy="192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04" name="Google Shape;704;p29"/>
            <p:cNvSpPr txBox="1"/>
            <p:nvPr/>
          </p:nvSpPr>
          <p:spPr>
            <a:xfrm>
              <a:off x="3744" y="3936"/>
              <a:ext cx="288" cy="208"/>
            </a:xfrm>
            <a:prstGeom prst="rect">
              <a:avLst/>
            </a:prstGeom>
            <a:solidFill>
              <a:srgbClr val="CCFFCC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</a:t>
              </a:r>
              <a:endParaRPr/>
            </a:p>
          </p:txBody>
        </p:sp>
        <p:cxnSp>
          <p:nvCxnSpPr>
            <p:cNvPr id="705" name="Google Shape;705;p29"/>
            <p:cNvCxnSpPr/>
            <p:nvPr/>
          </p:nvCxnSpPr>
          <p:spPr>
            <a:xfrm>
              <a:off x="3888" y="3696"/>
              <a:ext cx="0" cy="192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06" name="Google Shape;706;p29"/>
            <p:cNvSpPr txBox="1"/>
            <p:nvPr/>
          </p:nvSpPr>
          <p:spPr>
            <a:xfrm>
              <a:off x="3984" y="3312"/>
              <a:ext cx="288" cy="208"/>
            </a:xfrm>
            <a:prstGeom prst="rect">
              <a:avLst/>
            </a:prstGeom>
            <a:solidFill>
              <a:srgbClr val="CCFFCC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</a:t>
              </a:r>
              <a:endParaRPr/>
            </a:p>
          </p:txBody>
        </p:sp>
        <p:sp>
          <p:nvSpPr>
            <p:cNvPr id="707" name="Google Shape;707;p29"/>
            <p:cNvSpPr txBox="1"/>
            <p:nvPr/>
          </p:nvSpPr>
          <p:spPr>
            <a:xfrm>
              <a:off x="3504" y="3312"/>
              <a:ext cx="288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</p:txBody>
        </p:sp>
        <p:sp>
          <p:nvSpPr>
            <p:cNvPr id="708" name="Google Shape;708;p29"/>
            <p:cNvSpPr txBox="1"/>
            <p:nvPr/>
          </p:nvSpPr>
          <p:spPr>
            <a:xfrm>
              <a:off x="3264" y="3312"/>
              <a:ext cx="288" cy="208"/>
            </a:xfrm>
            <a:prstGeom prst="rect">
              <a:avLst/>
            </a:prstGeom>
            <a:solidFill>
              <a:srgbClr val="CCFFFF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36</a:t>
              </a:r>
              <a:endParaRPr/>
            </a:p>
          </p:txBody>
        </p:sp>
        <p:sp>
          <p:nvSpPr>
            <p:cNvPr id="709" name="Google Shape;709;p29"/>
            <p:cNvSpPr txBox="1"/>
            <p:nvPr/>
          </p:nvSpPr>
          <p:spPr>
            <a:xfrm>
              <a:off x="3984" y="2880"/>
              <a:ext cx="288" cy="208"/>
            </a:xfrm>
            <a:prstGeom prst="rect">
              <a:avLst/>
            </a:prstGeom>
            <a:solidFill>
              <a:srgbClr val="CCFFCC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61</a:t>
              </a:r>
              <a:endParaRPr/>
            </a:p>
          </p:txBody>
        </p:sp>
        <p:sp>
          <p:nvSpPr>
            <p:cNvPr id="710" name="Google Shape;710;p29"/>
            <p:cNvSpPr txBox="1"/>
            <p:nvPr/>
          </p:nvSpPr>
          <p:spPr>
            <a:xfrm>
              <a:off x="3504" y="2880"/>
              <a:ext cx="288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</p:txBody>
        </p:sp>
        <p:sp>
          <p:nvSpPr>
            <p:cNvPr id="711" name="Google Shape;711;p29"/>
            <p:cNvSpPr txBox="1"/>
            <p:nvPr/>
          </p:nvSpPr>
          <p:spPr>
            <a:xfrm>
              <a:off x="3264" y="2880"/>
              <a:ext cx="288" cy="208"/>
            </a:xfrm>
            <a:prstGeom prst="rect">
              <a:avLst/>
            </a:prstGeom>
            <a:solidFill>
              <a:srgbClr val="CCFFFF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49</a:t>
              </a:r>
              <a:endParaRPr/>
            </a:p>
          </p:txBody>
        </p:sp>
        <p:sp>
          <p:nvSpPr>
            <p:cNvPr id="712" name="Google Shape;712;p29"/>
            <p:cNvSpPr txBox="1"/>
            <p:nvPr/>
          </p:nvSpPr>
          <p:spPr>
            <a:xfrm>
              <a:off x="3984" y="2448"/>
              <a:ext cx="288" cy="208"/>
            </a:xfrm>
            <a:prstGeom prst="rect">
              <a:avLst/>
            </a:prstGeom>
            <a:solidFill>
              <a:srgbClr val="CCFFCC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110</a:t>
              </a:r>
              <a:endParaRPr/>
            </a:p>
          </p:txBody>
        </p:sp>
        <p:sp>
          <p:nvSpPr>
            <p:cNvPr id="713" name="Google Shape;713;p29"/>
            <p:cNvSpPr txBox="1"/>
            <p:nvPr/>
          </p:nvSpPr>
          <p:spPr>
            <a:xfrm>
              <a:off x="3504" y="2448"/>
              <a:ext cx="288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</p:txBody>
        </p:sp>
        <p:sp>
          <p:nvSpPr>
            <p:cNvPr id="714" name="Google Shape;714;p29"/>
            <p:cNvSpPr txBox="1"/>
            <p:nvPr/>
          </p:nvSpPr>
          <p:spPr>
            <a:xfrm>
              <a:off x="3264" y="2448"/>
              <a:ext cx="288" cy="208"/>
            </a:xfrm>
            <a:prstGeom prst="rect">
              <a:avLst/>
            </a:prstGeom>
            <a:solidFill>
              <a:srgbClr val="CCFFFF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64</a:t>
              </a:r>
              <a:endParaRPr/>
            </a:p>
          </p:txBody>
        </p:sp>
        <p:sp>
          <p:nvSpPr>
            <p:cNvPr id="715" name="Google Shape;715;p29"/>
            <p:cNvSpPr txBox="1"/>
            <p:nvPr/>
          </p:nvSpPr>
          <p:spPr>
            <a:xfrm>
              <a:off x="3984" y="2016"/>
              <a:ext cx="288" cy="208"/>
            </a:xfrm>
            <a:prstGeom prst="rect">
              <a:avLst/>
            </a:prstGeom>
            <a:solidFill>
              <a:srgbClr val="CCFFCC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174</a:t>
              </a:r>
              <a:endParaRPr/>
            </a:p>
          </p:txBody>
        </p:sp>
        <p:sp>
          <p:nvSpPr>
            <p:cNvPr id="716" name="Google Shape;716;p29"/>
            <p:cNvSpPr txBox="1"/>
            <p:nvPr/>
          </p:nvSpPr>
          <p:spPr>
            <a:xfrm>
              <a:off x="3504" y="2016"/>
              <a:ext cx="288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</p:txBody>
        </p:sp>
        <p:sp>
          <p:nvSpPr>
            <p:cNvPr id="717" name="Google Shape;717;p29"/>
            <p:cNvSpPr txBox="1"/>
            <p:nvPr/>
          </p:nvSpPr>
          <p:spPr>
            <a:xfrm>
              <a:off x="3264" y="2016"/>
              <a:ext cx="288" cy="208"/>
            </a:xfrm>
            <a:prstGeom prst="rect">
              <a:avLst/>
            </a:prstGeom>
            <a:solidFill>
              <a:srgbClr val="CCFFFF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81</a:t>
              </a:r>
              <a:endParaRPr/>
            </a:p>
          </p:txBody>
        </p:sp>
        <p:sp>
          <p:nvSpPr>
            <p:cNvPr id="718" name="Google Shape;718;p29"/>
            <p:cNvSpPr txBox="1"/>
            <p:nvPr/>
          </p:nvSpPr>
          <p:spPr>
            <a:xfrm>
              <a:off x="3984" y="1584"/>
              <a:ext cx="288" cy="208"/>
            </a:xfrm>
            <a:prstGeom prst="rect">
              <a:avLst/>
            </a:prstGeom>
            <a:solidFill>
              <a:srgbClr val="CCFFCC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255</a:t>
              </a:r>
              <a:endParaRPr/>
            </a:p>
          </p:txBody>
        </p:sp>
        <p:sp>
          <p:nvSpPr>
            <p:cNvPr id="719" name="Google Shape;719;p29"/>
            <p:cNvSpPr txBox="1"/>
            <p:nvPr/>
          </p:nvSpPr>
          <p:spPr>
            <a:xfrm>
              <a:off x="3504" y="1584"/>
              <a:ext cx="288" cy="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</p:txBody>
        </p:sp>
        <p:sp>
          <p:nvSpPr>
            <p:cNvPr id="720" name="Google Shape;720;p29"/>
            <p:cNvSpPr txBox="1"/>
            <p:nvPr/>
          </p:nvSpPr>
          <p:spPr>
            <a:xfrm>
              <a:off x="3264" y="1584"/>
              <a:ext cx="288" cy="208"/>
            </a:xfrm>
            <a:prstGeom prst="rect">
              <a:avLst/>
            </a:prstGeom>
            <a:solidFill>
              <a:srgbClr val="CCFFFF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/>
            </a:p>
          </p:txBody>
        </p:sp>
        <p:sp>
          <p:nvSpPr>
            <p:cNvPr id="721" name="Google Shape;721;p29"/>
            <p:cNvSpPr txBox="1"/>
            <p:nvPr/>
          </p:nvSpPr>
          <p:spPr>
            <a:xfrm>
              <a:off x="3648" y="1104"/>
              <a:ext cx="288" cy="208"/>
            </a:xfrm>
            <a:prstGeom prst="rect">
              <a:avLst/>
            </a:prstGeom>
            <a:solidFill>
              <a:srgbClr val="CCFFCC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355</a:t>
              </a:r>
              <a:endParaRPr/>
            </a:p>
          </p:txBody>
        </p:sp>
      </p:grpSp>
      <p:cxnSp>
        <p:nvCxnSpPr>
          <p:cNvPr id="722" name="Google Shape;722;p29"/>
          <p:cNvCxnSpPr/>
          <p:nvPr/>
        </p:nvCxnSpPr>
        <p:spPr>
          <a:xfrm>
            <a:off x="4572000" y="1524000"/>
            <a:ext cx="0" cy="5029200"/>
          </a:xfrm>
          <a:prstGeom prst="straightConnector1">
            <a:avLst/>
          </a:prstGeom>
          <a:noFill/>
          <a:ln cap="sq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Acknowledgement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The contents of these slides have origin from School of Computing, National University of Singapore.</a:t>
            </a:r>
            <a:endParaRPr/>
          </a:p>
          <a:p>
            <a:pPr indent="-182880" lvl="0" marL="182880" rtl="0" algn="just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We greatly appreciate support from Mr. Aaron Tan Tuck Choy for kindly sharing these materials.</a:t>
            </a:r>
            <a:endParaRPr/>
          </a:p>
        </p:txBody>
      </p:sp>
      <p:sp>
        <p:nvSpPr>
          <p:cNvPr id="113" name="Google Shape;113;p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14" name="Google Shape;114;p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15" name="Google Shape;115;p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0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4.1 Think: Sum of Squares (5/5)</a:t>
            </a:r>
            <a:endParaRPr/>
          </a:p>
        </p:txBody>
      </p:sp>
      <p:sp>
        <p:nvSpPr>
          <p:cNvPr id="729" name="Google Shape;729;p3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730" name="Google Shape;730;p3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Unit17 -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731" name="Google Shape;731;p3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732" name="Google Shape;732;p30"/>
          <p:cNvSpPr txBox="1"/>
          <p:nvPr/>
        </p:nvSpPr>
        <p:spPr>
          <a:xfrm>
            <a:off x="457200" y="1217024"/>
            <a:ext cx="2514600" cy="53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Trace tree</a:t>
            </a:r>
            <a:endParaRPr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3" name="Google Shape;733;p30"/>
          <p:cNvGrpSpPr/>
          <p:nvPr/>
        </p:nvGrpSpPr>
        <p:grpSpPr>
          <a:xfrm>
            <a:off x="327025" y="1752600"/>
            <a:ext cx="8347075" cy="4292600"/>
            <a:chOff x="110" y="1056"/>
            <a:chExt cx="5258" cy="2704"/>
          </a:xfrm>
        </p:grpSpPr>
        <p:sp>
          <p:nvSpPr>
            <p:cNvPr id="734" name="Google Shape;734;p30"/>
            <p:cNvSpPr txBox="1"/>
            <p:nvPr/>
          </p:nvSpPr>
          <p:spPr>
            <a:xfrm>
              <a:off x="2256" y="1248"/>
              <a:ext cx="1392" cy="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sumSq3(5,10)</a:t>
              </a:r>
              <a:endParaRPr/>
            </a:p>
          </p:txBody>
        </p:sp>
        <p:sp>
          <p:nvSpPr>
            <p:cNvPr id="735" name="Google Shape;735;p30"/>
            <p:cNvSpPr txBox="1"/>
            <p:nvPr/>
          </p:nvSpPr>
          <p:spPr>
            <a:xfrm>
              <a:off x="3504" y="1776"/>
              <a:ext cx="1296" cy="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sumSq3(8,10)</a:t>
              </a:r>
              <a:endParaRPr/>
            </a:p>
          </p:txBody>
        </p:sp>
        <p:cxnSp>
          <p:nvCxnSpPr>
            <p:cNvPr id="736" name="Google Shape;736;p30"/>
            <p:cNvCxnSpPr/>
            <p:nvPr/>
          </p:nvCxnSpPr>
          <p:spPr>
            <a:xfrm flipH="1">
              <a:off x="2016" y="1440"/>
              <a:ext cx="672" cy="336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37" name="Google Shape;737;p30"/>
            <p:cNvSpPr txBox="1"/>
            <p:nvPr/>
          </p:nvSpPr>
          <p:spPr>
            <a:xfrm>
              <a:off x="422" y="2400"/>
              <a:ext cx="922" cy="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sumSq3(5,6)</a:t>
              </a:r>
              <a:endParaRPr/>
            </a:p>
          </p:txBody>
        </p:sp>
        <p:sp>
          <p:nvSpPr>
            <p:cNvPr id="738" name="Google Shape;738;p30"/>
            <p:cNvSpPr txBox="1"/>
            <p:nvPr/>
          </p:nvSpPr>
          <p:spPr>
            <a:xfrm>
              <a:off x="480" y="3552"/>
              <a:ext cx="288" cy="208"/>
            </a:xfrm>
            <a:prstGeom prst="rect">
              <a:avLst/>
            </a:prstGeom>
            <a:solidFill>
              <a:srgbClr val="CCFFCC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</a:t>
              </a:r>
              <a:endParaRPr/>
            </a:p>
          </p:txBody>
        </p:sp>
        <p:sp>
          <p:nvSpPr>
            <p:cNvPr id="739" name="Google Shape;739;p30"/>
            <p:cNvSpPr txBox="1"/>
            <p:nvPr/>
          </p:nvSpPr>
          <p:spPr>
            <a:xfrm>
              <a:off x="3888" y="1584"/>
              <a:ext cx="288" cy="208"/>
            </a:xfrm>
            <a:prstGeom prst="rect">
              <a:avLst/>
            </a:prstGeom>
            <a:solidFill>
              <a:srgbClr val="CCFFCC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245</a:t>
              </a:r>
              <a:endParaRPr/>
            </a:p>
          </p:txBody>
        </p:sp>
        <p:sp>
          <p:nvSpPr>
            <p:cNvPr id="740" name="Google Shape;740;p30"/>
            <p:cNvSpPr txBox="1"/>
            <p:nvPr/>
          </p:nvSpPr>
          <p:spPr>
            <a:xfrm>
              <a:off x="2784" y="1056"/>
              <a:ext cx="288" cy="208"/>
            </a:xfrm>
            <a:prstGeom prst="rect">
              <a:avLst/>
            </a:prstGeom>
            <a:solidFill>
              <a:srgbClr val="CCFFCC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355</a:t>
              </a:r>
              <a:endParaRPr/>
            </a:p>
          </p:txBody>
        </p:sp>
        <p:sp>
          <p:nvSpPr>
            <p:cNvPr id="741" name="Google Shape;741;p30"/>
            <p:cNvSpPr txBox="1"/>
            <p:nvPr/>
          </p:nvSpPr>
          <p:spPr>
            <a:xfrm>
              <a:off x="1104" y="1776"/>
              <a:ext cx="1296" cy="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sumSq3(5,7)</a:t>
              </a:r>
              <a:endParaRPr/>
            </a:p>
          </p:txBody>
        </p:sp>
        <p:cxnSp>
          <p:nvCxnSpPr>
            <p:cNvPr id="742" name="Google Shape;742;p30"/>
            <p:cNvCxnSpPr/>
            <p:nvPr/>
          </p:nvCxnSpPr>
          <p:spPr>
            <a:xfrm>
              <a:off x="2976" y="1440"/>
              <a:ext cx="672" cy="336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43" name="Google Shape;743;p30"/>
            <p:cNvSpPr txBox="1"/>
            <p:nvPr/>
          </p:nvSpPr>
          <p:spPr>
            <a:xfrm>
              <a:off x="1706" y="2400"/>
              <a:ext cx="934" cy="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sumSq3(7,7)</a:t>
              </a:r>
              <a:endParaRPr/>
            </a:p>
          </p:txBody>
        </p:sp>
        <p:sp>
          <p:nvSpPr>
            <p:cNvPr id="744" name="Google Shape;744;p30"/>
            <p:cNvSpPr txBox="1"/>
            <p:nvPr/>
          </p:nvSpPr>
          <p:spPr>
            <a:xfrm>
              <a:off x="2940" y="2400"/>
              <a:ext cx="948" cy="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sumSq3(8,9)</a:t>
              </a:r>
              <a:endParaRPr/>
            </a:p>
          </p:txBody>
        </p:sp>
        <p:sp>
          <p:nvSpPr>
            <p:cNvPr id="745" name="Google Shape;745;p30"/>
            <p:cNvSpPr txBox="1"/>
            <p:nvPr/>
          </p:nvSpPr>
          <p:spPr>
            <a:xfrm>
              <a:off x="4272" y="2400"/>
              <a:ext cx="1096" cy="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sumSq3(10,10)</a:t>
              </a:r>
              <a:endParaRPr/>
            </a:p>
          </p:txBody>
        </p:sp>
        <p:cxnSp>
          <p:nvCxnSpPr>
            <p:cNvPr id="746" name="Google Shape;746;p30"/>
            <p:cNvCxnSpPr/>
            <p:nvPr/>
          </p:nvCxnSpPr>
          <p:spPr>
            <a:xfrm flipH="1">
              <a:off x="960" y="2016"/>
              <a:ext cx="576" cy="336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7" name="Google Shape;747;p30"/>
            <p:cNvCxnSpPr/>
            <p:nvPr/>
          </p:nvCxnSpPr>
          <p:spPr>
            <a:xfrm>
              <a:off x="1680" y="2016"/>
              <a:ext cx="576" cy="336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8" name="Google Shape;748;p30"/>
            <p:cNvCxnSpPr/>
            <p:nvPr/>
          </p:nvCxnSpPr>
          <p:spPr>
            <a:xfrm flipH="1">
              <a:off x="3408" y="2016"/>
              <a:ext cx="576" cy="336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9" name="Google Shape;749;p30"/>
            <p:cNvCxnSpPr/>
            <p:nvPr/>
          </p:nvCxnSpPr>
          <p:spPr>
            <a:xfrm>
              <a:off x="4128" y="2016"/>
              <a:ext cx="576" cy="336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50" name="Google Shape;750;p30"/>
            <p:cNvSpPr txBox="1"/>
            <p:nvPr/>
          </p:nvSpPr>
          <p:spPr>
            <a:xfrm>
              <a:off x="110" y="3072"/>
              <a:ext cx="946" cy="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sumSq3(5,5)</a:t>
              </a:r>
              <a:endParaRPr/>
            </a:p>
          </p:txBody>
        </p:sp>
        <p:sp>
          <p:nvSpPr>
            <p:cNvPr id="751" name="Google Shape;751;p30"/>
            <p:cNvSpPr txBox="1"/>
            <p:nvPr/>
          </p:nvSpPr>
          <p:spPr>
            <a:xfrm>
              <a:off x="1152" y="3072"/>
              <a:ext cx="957" cy="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sumSq3(6,6)</a:t>
              </a:r>
              <a:endParaRPr/>
            </a:p>
          </p:txBody>
        </p:sp>
        <p:cxnSp>
          <p:nvCxnSpPr>
            <p:cNvPr id="752" name="Google Shape;752;p30"/>
            <p:cNvCxnSpPr/>
            <p:nvPr/>
          </p:nvCxnSpPr>
          <p:spPr>
            <a:xfrm flipH="1">
              <a:off x="480" y="2592"/>
              <a:ext cx="336" cy="48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3" name="Google Shape;753;p30"/>
            <p:cNvCxnSpPr/>
            <p:nvPr/>
          </p:nvCxnSpPr>
          <p:spPr>
            <a:xfrm>
              <a:off x="1008" y="2592"/>
              <a:ext cx="336" cy="48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4" name="Google Shape;754;p30"/>
            <p:cNvCxnSpPr/>
            <p:nvPr/>
          </p:nvCxnSpPr>
          <p:spPr>
            <a:xfrm>
              <a:off x="2160" y="2592"/>
              <a:ext cx="0" cy="24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5" name="Google Shape;755;p30"/>
            <p:cNvCxnSpPr/>
            <p:nvPr/>
          </p:nvCxnSpPr>
          <p:spPr>
            <a:xfrm>
              <a:off x="624" y="3264"/>
              <a:ext cx="0" cy="24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6" name="Google Shape;756;p30"/>
            <p:cNvCxnSpPr/>
            <p:nvPr/>
          </p:nvCxnSpPr>
          <p:spPr>
            <a:xfrm>
              <a:off x="1584" y="3264"/>
              <a:ext cx="0" cy="24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57" name="Google Shape;757;p30"/>
            <p:cNvSpPr txBox="1"/>
            <p:nvPr/>
          </p:nvSpPr>
          <p:spPr>
            <a:xfrm>
              <a:off x="1440" y="3552"/>
              <a:ext cx="288" cy="208"/>
            </a:xfrm>
            <a:prstGeom prst="rect">
              <a:avLst/>
            </a:prstGeom>
            <a:solidFill>
              <a:srgbClr val="CCFFCC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36</a:t>
              </a:r>
              <a:endParaRPr/>
            </a:p>
          </p:txBody>
        </p:sp>
        <p:sp>
          <p:nvSpPr>
            <p:cNvPr id="758" name="Google Shape;758;p30"/>
            <p:cNvSpPr txBox="1"/>
            <p:nvPr/>
          </p:nvSpPr>
          <p:spPr>
            <a:xfrm>
              <a:off x="144" y="2880"/>
              <a:ext cx="288" cy="208"/>
            </a:xfrm>
            <a:prstGeom prst="rect">
              <a:avLst/>
            </a:prstGeom>
            <a:solidFill>
              <a:srgbClr val="CCFFCC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</a:t>
              </a:r>
              <a:endParaRPr/>
            </a:p>
          </p:txBody>
        </p:sp>
        <p:sp>
          <p:nvSpPr>
            <p:cNvPr id="759" name="Google Shape;759;p30"/>
            <p:cNvSpPr txBox="1"/>
            <p:nvPr/>
          </p:nvSpPr>
          <p:spPr>
            <a:xfrm>
              <a:off x="1488" y="2880"/>
              <a:ext cx="288" cy="208"/>
            </a:xfrm>
            <a:prstGeom prst="rect">
              <a:avLst/>
            </a:prstGeom>
            <a:solidFill>
              <a:srgbClr val="CCFFCC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36</a:t>
              </a:r>
              <a:endParaRPr/>
            </a:p>
          </p:txBody>
        </p:sp>
        <p:sp>
          <p:nvSpPr>
            <p:cNvPr id="760" name="Google Shape;760;p30"/>
            <p:cNvSpPr txBox="1"/>
            <p:nvPr/>
          </p:nvSpPr>
          <p:spPr>
            <a:xfrm>
              <a:off x="624" y="2208"/>
              <a:ext cx="288" cy="208"/>
            </a:xfrm>
            <a:prstGeom prst="rect">
              <a:avLst/>
            </a:prstGeom>
            <a:solidFill>
              <a:srgbClr val="CCFFCC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61</a:t>
              </a:r>
              <a:endParaRPr/>
            </a:p>
          </p:txBody>
        </p:sp>
        <p:sp>
          <p:nvSpPr>
            <p:cNvPr id="761" name="Google Shape;761;p30"/>
            <p:cNvSpPr txBox="1"/>
            <p:nvPr/>
          </p:nvSpPr>
          <p:spPr>
            <a:xfrm>
              <a:off x="2016" y="2880"/>
              <a:ext cx="288" cy="208"/>
            </a:xfrm>
            <a:prstGeom prst="rect">
              <a:avLst/>
            </a:prstGeom>
            <a:solidFill>
              <a:srgbClr val="CCFFCC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49</a:t>
              </a:r>
              <a:endParaRPr/>
            </a:p>
          </p:txBody>
        </p:sp>
        <p:sp>
          <p:nvSpPr>
            <p:cNvPr id="762" name="Google Shape;762;p30"/>
            <p:cNvSpPr txBox="1"/>
            <p:nvPr/>
          </p:nvSpPr>
          <p:spPr>
            <a:xfrm>
              <a:off x="2304" y="2208"/>
              <a:ext cx="288" cy="208"/>
            </a:xfrm>
            <a:prstGeom prst="rect">
              <a:avLst/>
            </a:prstGeom>
            <a:solidFill>
              <a:srgbClr val="CCFFCC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49</a:t>
              </a:r>
              <a:endParaRPr/>
            </a:p>
          </p:txBody>
        </p:sp>
        <p:sp>
          <p:nvSpPr>
            <p:cNvPr id="763" name="Google Shape;763;p30"/>
            <p:cNvSpPr txBox="1"/>
            <p:nvPr/>
          </p:nvSpPr>
          <p:spPr>
            <a:xfrm>
              <a:off x="1488" y="1584"/>
              <a:ext cx="288" cy="208"/>
            </a:xfrm>
            <a:prstGeom prst="rect">
              <a:avLst/>
            </a:prstGeom>
            <a:solidFill>
              <a:srgbClr val="CCFFCC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110</a:t>
              </a:r>
              <a:endParaRPr/>
            </a:p>
          </p:txBody>
        </p:sp>
        <p:sp>
          <p:nvSpPr>
            <p:cNvPr id="764" name="Google Shape;764;p30"/>
            <p:cNvSpPr txBox="1"/>
            <p:nvPr/>
          </p:nvSpPr>
          <p:spPr>
            <a:xfrm>
              <a:off x="2928" y="3552"/>
              <a:ext cx="288" cy="208"/>
            </a:xfrm>
            <a:prstGeom prst="rect">
              <a:avLst/>
            </a:prstGeom>
            <a:solidFill>
              <a:srgbClr val="CCFFCC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64</a:t>
              </a:r>
              <a:endParaRPr/>
            </a:p>
          </p:txBody>
        </p:sp>
        <p:sp>
          <p:nvSpPr>
            <p:cNvPr id="765" name="Google Shape;765;p30"/>
            <p:cNvSpPr txBox="1"/>
            <p:nvPr/>
          </p:nvSpPr>
          <p:spPr>
            <a:xfrm>
              <a:off x="2570" y="3072"/>
              <a:ext cx="934" cy="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sumSq3(8,8)</a:t>
              </a:r>
              <a:endParaRPr/>
            </a:p>
          </p:txBody>
        </p:sp>
        <p:sp>
          <p:nvSpPr>
            <p:cNvPr id="766" name="Google Shape;766;p30"/>
            <p:cNvSpPr txBox="1"/>
            <p:nvPr/>
          </p:nvSpPr>
          <p:spPr>
            <a:xfrm>
              <a:off x="3600" y="3072"/>
              <a:ext cx="953" cy="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sumSq3(9,9)</a:t>
              </a:r>
              <a:endParaRPr/>
            </a:p>
          </p:txBody>
        </p:sp>
        <p:cxnSp>
          <p:nvCxnSpPr>
            <p:cNvPr id="767" name="Google Shape;767;p30"/>
            <p:cNvCxnSpPr/>
            <p:nvPr/>
          </p:nvCxnSpPr>
          <p:spPr>
            <a:xfrm flipH="1">
              <a:off x="2928" y="2592"/>
              <a:ext cx="336" cy="48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8" name="Google Shape;768;p30"/>
            <p:cNvCxnSpPr/>
            <p:nvPr/>
          </p:nvCxnSpPr>
          <p:spPr>
            <a:xfrm>
              <a:off x="3456" y="2592"/>
              <a:ext cx="336" cy="48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9" name="Google Shape;769;p30"/>
            <p:cNvCxnSpPr/>
            <p:nvPr/>
          </p:nvCxnSpPr>
          <p:spPr>
            <a:xfrm>
              <a:off x="3072" y="3264"/>
              <a:ext cx="0" cy="24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0" name="Google Shape;770;p30"/>
            <p:cNvCxnSpPr/>
            <p:nvPr/>
          </p:nvCxnSpPr>
          <p:spPr>
            <a:xfrm>
              <a:off x="4032" y="3264"/>
              <a:ext cx="0" cy="24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71" name="Google Shape;771;p30"/>
            <p:cNvSpPr txBox="1"/>
            <p:nvPr/>
          </p:nvSpPr>
          <p:spPr>
            <a:xfrm>
              <a:off x="3888" y="3552"/>
              <a:ext cx="288" cy="208"/>
            </a:xfrm>
            <a:prstGeom prst="rect">
              <a:avLst/>
            </a:prstGeom>
            <a:solidFill>
              <a:srgbClr val="CCFFCC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81</a:t>
              </a:r>
              <a:endParaRPr/>
            </a:p>
          </p:txBody>
        </p:sp>
        <p:sp>
          <p:nvSpPr>
            <p:cNvPr id="772" name="Google Shape;772;p30"/>
            <p:cNvSpPr txBox="1"/>
            <p:nvPr/>
          </p:nvSpPr>
          <p:spPr>
            <a:xfrm>
              <a:off x="2592" y="2880"/>
              <a:ext cx="288" cy="208"/>
            </a:xfrm>
            <a:prstGeom prst="rect">
              <a:avLst/>
            </a:prstGeom>
            <a:solidFill>
              <a:srgbClr val="CCFFCC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64</a:t>
              </a:r>
              <a:endParaRPr/>
            </a:p>
          </p:txBody>
        </p:sp>
        <p:sp>
          <p:nvSpPr>
            <p:cNvPr id="773" name="Google Shape;773;p30"/>
            <p:cNvSpPr txBox="1"/>
            <p:nvPr/>
          </p:nvSpPr>
          <p:spPr>
            <a:xfrm>
              <a:off x="3936" y="2880"/>
              <a:ext cx="288" cy="208"/>
            </a:xfrm>
            <a:prstGeom prst="rect">
              <a:avLst/>
            </a:prstGeom>
            <a:solidFill>
              <a:srgbClr val="CCFFCC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81</a:t>
              </a:r>
              <a:endParaRPr/>
            </a:p>
          </p:txBody>
        </p:sp>
        <p:sp>
          <p:nvSpPr>
            <p:cNvPr id="774" name="Google Shape;774;p30"/>
            <p:cNvSpPr txBox="1"/>
            <p:nvPr/>
          </p:nvSpPr>
          <p:spPr>
            <a:xfrm>
              <a:off x="3072" y="2208"/>
              <a:ext cx="288" cy="208"/>
            </a:xfrm>
            <a:prstGeom prst="rect">
              <a:avLst/>
            </a:prstGeom>
            <a:solidFill>
              <a:srgbClr val="CCFFCC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145</a:t>
              </a:r>
              <a:endParaRPr/>
            </a:p>
          </p:txBody>
        </p:sp>
        <p:sp>
          <p:nvSpPr>
            <p:cNvPr id="775" name="Google Shape;775;p30"/>
            <p:cNvSpPr txBox="1"/>
            <p:nvPr/>
          </p:nvSpPr>
          <p:spPr>
            <a:xfrm>
              <a:off x="4752" y="2208"/>
              <a:ext cx="288" cy="208"/>
            </a:xfrm>
            <a:prstGeom prst="rect">
              <a:avLst/>
            </a:prstGeom>
            <a:solidFill>
              <a:srgbClr val="CCFFCC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/>
            </a:p>
          </p:txBody>
        </p:sp>
        <p:cxnSp>
          <p:nvCxnSpPr>
            <p:cNvPr id="776" name="Google Shape;776;p30"/>
            <p:cNvCxnSpPr/>
            <p:nvPr/>
          </p:nvCxnSpPr>
          <p:spPr>
            <a:xfrm>
              <a:off x="4848" y="2592"/>
              <a:ext cx="0" cy="24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77" name="Google Shape;777;p30"/>
            <p:cNvSpPr txBox="1"/>
            <p:nvPr/>
          </p:nvSpPr>
          <p:spPr>
            <a:xfrm>
              <a:off x="4704" y="2880"/>
              <a:ext cx="288" cy="208"/>
            </a:xfrm>
            <a:prstGeom prst="rect">
              <a:avLst/>
            </a:prstGeom>
            <a:solidFill>
              <a:srgbClr val="CCFFCC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1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4.2 Demo #3: Counting Occurrences (1/4)</a:t>
            </a:r>
            <a:endParaRPr/>
          </a:p>
        </p:txBody>
      </p:sp>
      <p:sp>
        <p:nvSpPr>
          <p:cNvPr id="784" name="Google Shape;784;p3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785" name="Google Shape;785;p3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Unit17 -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786" name="Google Shape;786;p3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787" name="Google Shape;787;p31"/>
          <p:cNvSpPr txBox="1"/>
          <p:nvPr/>
        </p:nvSpPr>
        <p:spPr>
          <a:xfrm>
            <a:off x="457200" y="1617663"/>
            <a:ext cx="8229600" cy="4249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an array  </a:t>
            </a:r>
            <a:endParaRPr/>
          </a:p>
          <a:p>
            <a:pPr indent="-182880" lvl="1" marL="4572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int list[ ] = { 9, -2, 1, 7, 3, 9, -5, 7, 2, 1, 7, -2, 0, 8, -3 } </a:t>
            </a:r>
            <a:endParaRPr/>
          </a:p>
          <a:p>
            <a:pPr indent="-341313" lvl="0" marL="341313" marR="0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want</a:t>
            </a:r>
            <a:endParaRPr/>
          </a:p>
          <a:p>
            <a:pPr indent="-182880" lvl="1" marL="4572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countValue(7, list, 15)</a:t>
            </a:r>
            <a:endParaRPr/>
          </a:p>
          <a:p>
            <a:pPr indent="7938" lvl="1" marL="449263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return 3 (the number of times 7 appears in the 15 elements of list.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2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4.2 Demo #3: Counting Occurrences (2/4)</a:t>
            </a:r>
            <a:endParaRPr/>
          </a:p>
        </p:txBody>
      </p:sp>
      <p:sp>
        <p:nvSpPr>
          <p:cNvPr id="794" name="Google Shape;794;p3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795" name="Google Shape;795;p3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Unit17 -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796" name="Google Shape;796;p3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797" name="Google Shape;797;p32"/>
          <p:cNvSpPr txBox="1"/>
          <p:nvPr/>
        </p:nvSpPr>
        <p:spPr>
          <a:xfrm>
            <a:off x="454709" y="1527319"/>
            <a:ext cx="22285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Iterative code: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32"/>
          <p:cNvSpPr txBox="1"/>
          <p:nvPr/>
        </p:nvSpPr>
        <p:spPr>
          <a:xfrm>
            <a:off x="5753868" y="1471535"/>
            <a:ext cx="2443396" cy="369332"/>
          </a:xfrm>
          <a:prstGeom prst="rect">
            <a:avLst/>
          </a:prstGeom>
          <a:solidFill>
            <a:srgbClr val="CCFF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Unit17_CountValue.c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32"/>
          <p:cNvSpPr txBox="1"/>
          <p:nvPr/>
        </p:nvSpPr>
        <p:spPr>
          <a:xfrm>
            <a:off x="486698" y="1947004"/>
            <a:ext cx="8072686" cy="3170099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countValue_iter(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value,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arr[],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size)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count = 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i;</a:t>
            </a:r>
            <a:endParaRPr b="1" sz="2000">
              <a:solidFill>
                <a:srgbClr val="00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(i=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i&lt;size; 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(value == arr[i])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count++;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return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count;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3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4.2 Demo #3: Counting Occurrences (3/4)</a:t>
            </a:r>
            <a:endParaRPr/>
          </a:p>
        </p:txBody>
      </p:sp>
      <p:sp>
        <p:nvSpPr>
          <p:cNvPr id="806" name="Google Shape;806;p3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807" name="Google Shape;807;p3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Unit17 -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808" name="Google Shape;808;p3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809" name="Google Shape;809;p33"/>
          <p:cNvSpPr txBox="1"/>
          <p:nvPr/>
        </p:nvSpPr>
        <p:spPr>
          <a:xfrm>
            <a:off x="454709" y="1467358"/>
            <a:ext cx="7175284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0363" lvl="0" marL="3603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get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countValue(7, list, 15)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return 3.</a:t>
            </a:r>
            <a:endParaRPr/>
          </a:p>
          <a:p>
            <a:pPr indent="-360363" lvl="0" marL="360363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Recursive thinking goes…</a:t>
            </a:r>
            <a:endParaRPr/>
          </a:p>
        </p:txBody>
      </p:sp>
      <p:graphicFrame>
        <p:nvGraphicFramePr>
          <p:cNvPr id="810" name="Google Shape;810;p33"/>
          <p:cNvGraphicFramePr/>
          <p:nvPr/>
        </p:nvGraphicFramePr>
        <p:xfrm>
          <a:off x="8160895" y="1440305"/>
          <a:ext cx="550863" cy="1676400"/>
        </p:xfrm>
        <a:graphic>
          <a:graphicData uri="http://schemas.openxmlformats.org/presentationml/2006/ole">
            <mc:AlternateContent>
              <mc:Choice Requires="v">
                <p:oleObj r:id="rId4" imgH="1676400" imgW="550863" progId="" spid="_x0000_s1">
                  <p:embed/>
                </p:oleObj>
              </mc:Choice>
              <mc:Fallback>
                <p:oleObj r:id="rId5" imgH="1676400" imgW="550863" progId="">
                  <p:embed/>
                  <p:pic>
                    <p:nvPicPr>
                      <p:cNvPr id="810" name="Google Shape;810;p3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160895" y="1440305"/>
                        <a:ext cx="550863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1" name="Google Shape;811;p33"/>
          <p:cNvGrpSpPr/>
          <p:nvPr/>
        </p:nvGrpSpPr>
        <p:grpSpPr>
          <a:xfrm>
            <a:off x="644577" y="2633272"/>
            <a:ext cx="6490740" cy="371830"/>
            <a:chOff x="644577" y="2888105"/>
            <a:chExt cx="6490740" cy="371830"/>
          </a:xfrm>
        </p:grpSpPr>
        <p:sp>
          <p:nvSpPr>
            <p:cNvPr id="812" name="Google Shape;812;p33"/>
            <p:cNvSpPr txBox="1"/>
            <p:nvPr/>
          </p:nvSpPr>
          <p:spPr>
            <a:xfrm>
              <a:off x="64457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3"/>
            <p:cNvSpPr txBox="1"/>
            <p:nvPr/>
          </p:nvSpPr>
          <p:spPr>
            <a:xfrm>
              <a:off x="1081790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-2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3"/>
            <p:cNvSpPr txBox="1"/>
            <p:nvPr/>
          </p:nvSpPr>
          <p:spPr>
            <a:xfrm>
              <a:off x="1519003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3"/>
            <p:cNvSpPr txBox="1"/>
            <p:nvPr/>
          </p:nvSpPr>
          <p:spPr>
            <a:xfrm>
              <a:off x="195621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3"/>
            <p:cNvSpPr txBox="1"/>
            <p:nvPr/>
          </p:nvSpPr>
          <p:spPr>
            <a:xfrm>
              <a:off x="2378439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3"/>
            <p:cNvSpPr txBox="1"/>
            <p:nvPr/>
          </p:nvSpPr>
          <p:spPr>
            <a:xfrm>
              <a:off x="2815651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33"/>
            <p:cNvSpPr txBox="1"/>
            <p:nvPr/>
          </p:nvSpPr>
          <p:spPr>
            <a:xfrm>
              <a:off x="323787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-5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3"/>
            <p:cNvSpPr txBox="1"/>
            <p:nvPr/>
          </p:nvSpPr>
          <p:spPr>
            <a:xfrm>
              <a:off x="367508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3"/>
            <p:cNvSpPr txBox="1"/>
            <p:nvPr/>
          </p:nvSpPr>
          <p:spPr>
            <a:xfrm>
              <a:off x="4097311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3"/>
            <p:cNvSpPr txBox="1"/>
            <p:nvPr/>
          </p:nvSpPr>
          <p:spPr>
            <a:xfrm>
              <a:off x="4529528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3"/>
            <p:cNvSpPr txBox="1"/>
            <p:nvPr/>
          </p:nvSpPr>
          <p:spPr>
            <a:xfrm>
              <a:off x="4966741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3"/>
            <p:cNvSpPr txBox="1"/>
            <p:nvPr/>
          </p:nvSpPr>
          <p:spPr>
            <a:xfrm>
              <a:off x="5403954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-2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3"/>
            <p:cNvSpPr txBox="1"/>
            <p:nvPr/>
          </p:nvSpPr>
          <p:spPr>
            <a:xfrm>
              <a:off x="5841166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3"/>
            <p:cNvSpPr txBox="1"/>
            <p:nvPr/>
          </p:nvSpPr>
          <p:spPr>
            <a:xfrm>
              <a:off x="6263390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3"/>
            <p:cNvSpPr txBox="1"/>
            <p:nvPr/>
          </p:nvSpPr>
          <p:spPr>
            <a:xfrm>
              <a:off x="6700602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-3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7" name="Google Shape;827;p33"/>
          <p:cNvGrpSpPr/>
          <p:nvPr/>
        </p:nvGrpSpPr>
        <p:grpSpPr>
          <a:xfrm>
            <a:off x="6115986" y="2503357"/>
            <a:ext cx="2548329" cy="1775377"/>
            <a:chOff x="6115986" y="2758190"/>
            <a:chExt cx="2548329" cy="1775377"/>
          </a:xfrm>
        </p:grpSpPr>
        <p:cxnSp>
          <p:nvCxnSpPr>
            <p:cNvPr id="828" name="Google Shape;828;p33"/>
            <p:cNvCxnSpPr/>
            <p:nvPr/>
          </p:nvCxnSpPr>
          <p:spPr>
            <a:xfrm rot="10800000">
              <a:off x="6955436" y="3342807"/>
              <a:ext cx="179882" cy="464695"/>
            </a:xfrm>
            <a:prstGeom prst="straightConnector1">
              <a:avLst/>
            </a:prstGeom>
            <a:solidFill>
              <a:schemeClr val="accent1"/>
            </a:solidFill>
            <a:ln cap="sq" cmpd="sng" w="12700">
              <a:solidFill>
                <a:srgbClr val="8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29" name="Google Shape;829;p33"/>
            <p:cNvSpPr txBox="1"/>
            <p:nvPr/>
          </p:nvSpPr>
          <p:spPr>
            <a:xfrm>
              <a:off x="6115986" y="3702570"/>
              <a:ext cx="2548329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rgbClr val="800000"/>
                  </a:solidFill>
                  <a:latin typeface="Calibri"/>
                  <a:ea typeface="Calibri"/>
                  <a:cs typeface="Calibri"/>
                  <a:sym typeface="Calibri"/>
                </a:rPr>
                <a:t>If I handle the last element myself, …</a:t>
              </a:r>
              <a:endParaRPr i="1" sz="24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6655633" y="2758190"/>
              <a:ext cx="569626" cy="569626"/>
            </a:xfrm>
            <a:prstGeom prst="ellipse">
              <a:avLst/>
            </a:prstGeom>
            <a:noFill/>
            <a:ln cap="sq" cmpd="sng" w="28575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1" name="Google Shape;831;p33"/>
          <p:cNvGrpSpPr/>
          <p:nvPr/>
        </p:nvGrpSpPr>
        <p:grpSpPr>
          <a:xfrm>
            <a:off x="659567" y="3057991"/>
            <a:ext cx="6086007" cy="1607563"/>
            <a:chOff x="659567" y="3312824"/>
            <a:chExt cx="6086007" cy="1607563"/>
          </a:xfrm>
        </p:grpSpPr>
        <p:sp>
          <p:nvSpPr>
            <p:cNvPr id="832" name="Google Shape;832;p33"/>
            <p:cNvSpPr/>
            <p:nvPr/>
          </p:nvSpPr>
          <p:spPr>
            <a:xfrm rot="-5400000">
              <a:off x="3477718" y="494673"/>
              <a:ext cx="449705" cy="6086007"/>
            </a:xfrm>
            <a:prstGeom prst="leftBrace">
              <a:avLst>
                <a:gd fmla="val 71666" name="adj1"/>
                <a:gd fmla="val 50000" name="adj2"/>
              </a:avLst>
            </a:prstGeom>
            <a:noFill/>
            <a:ln cap="sq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3"/>
            <p:cNvSpPr txBox="1"/>
            <p:nvPr/>
          </p:nvSpPr>
          <p:spPr>
            <a:xfrm>
              <a:off x="2038662" y="3720058"/>
              <a:ext cx="3582649" cy="120032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… and get someone to count the 7 in this smaller problem, …</a:t>
              </a:r>
              <a:endParaRPr i="1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4" name="Google Shape;834;p33"/>
          <p:cNvSpPr txBox="1"/>
          <p:nvPr/>
        </p:nvSpPr>
        <p:spPr>
          <a:xfrm>
            <a:off x="1184223" y="4861809"/>
            <a:ext cx="6071016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6600FF"/>
                </a:solidFill>
                <a:latin typeface="Calibri"/>
                <a:ea typeface="Calibri"/>
                <a:cs typeface="Calibri"/>
                <a:sym typeface="Calibri"/>
              </a:rPr>
              <a:t>… then, depending on whether the last element is 7 or not, my answer is either his answer or his answer plus 1!</a:t>
            </a:r>
            <a:endParaRPr i="1" sz="2400">
              <a:solidFill>
                <a:srgbClr val="66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4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4.2 Demo #3: Counting Occurrences (4/4)</a:t>
            </a:r>
            <a:endParaRPr/>
          </a:p>
        </p:txBody>
      </p:sp>
      <p:sp>
        <p:nvSpPr>
          <p:cNvPr id="841" name="Google Shape;841;p3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842" name="Google Shape;842;p3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Unit17 -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843" name="Google Shape;843;p3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844" name="Google Shape;844;p34"/>
          <p:cNvSpPr txBox="1"/>
          <p:nvPr/>
        </p:nvSpPr>
        <p:spPr>
          <a:xfrm>
            <a:off x="454709" y="1483776"/>
            <a:ext cx="25283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Recursive code: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34"/>
          <p:cNvSpPr txBox="1"/>
          <p:nvPr/>
        </p:nvSpPr>
        <p:spPr>
          <a:xfrm>
            <a:off x="5897559" y="1445409"/>
            <a:ext cx="2443396" cy="369332"/>
          </a:xfrm>
          <a:prstGeom prst="rect">
            <a:avLst/>
          </a:prstGeom>
          <a:solidFill>
            <a:srgbClr val="CCFF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Unit17_CountValue.c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34"/>
          <p:cNvSpPr txBox="1"/>
          <p:nvPr/>
        </p:nvSpPr>
        <p:spPr>
          <a:xfrm>
            <a:off x="486698" y="1947004"/>
            <a:ext cx="8072686" cy="2246769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countValue(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value,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arr[],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size)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(size == 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(value == arr[size-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 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      countValue(value, arr, size-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7" name="Google Shape;847;p34"/>
          <p:cNvSpPr txBox="1"/>
          <p:nvPr/>
        </p:nvSpPr>
        <p:spPr>
          <a:xfrm>
            <a:off x="345851" y="4454851"/>
            <a:ext cx="83540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The second return statement is equivalent to the following (why?):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34"/>
          <p:cNvSpPr txBox="1"/>
          <p:nvPr/>
        </p:nvSpPr>
        <p:spPr>
          <a:xfrm>
            <a:off x="470422" y="4881418"/>
            <a:ext cx="8072686" cy="1323439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(value == arr[size-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countValue(value, arr, size-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return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countValue(value, arr, size-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5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5. Auxiliary Function (1/3)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855" name="Google Shape;855;p3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856" name="Google Shape;856;p3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Unit17 -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857" name="Google Shape;857;p3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858" name="Google Shape;858;p35"/>
          <p:cNvSpPr txBox="1"/>
          <p:nvPr>
            <p:ph idx="1" type="body"/>
          </p:nvPr>
        </p:nvSpPr>
        <p:spPr>
          <a:xfrm>
            <a:off x="587375" y="1187450"/>
            <a:ext cx="8229600" cy="1907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Sometimes, </a:t>
            </a:r>
            <a:r>
              <a:rPr lang="en-US">
                <a:solidFill>
                  <a:srgbClr val="C00000"/>
                </a:solidFill>
              </a:rPr>
              <a:t>auxiliary functions </a:t>
            </a:r>
            <a:r>
              <a:rPr lang="en-US"/>
              <a:t>are needed to implement recursion. Eg: Refer to Demo #3 Counting Occurrences.</a:t>
            </a:r>
            <a:endParaRPr/>
          </a:p>
          <a:p>
            <a:pPr indent="-347663" lvl="0" marL="34766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If the function handles the first element instead of the last, it could be re-written as follows:</a:t>
            </a:r>
            <a:endParaRPr/>
          </a:p>
        </p:txBody>
      </p:sp>
      <p:sp>
        <p:nvSpPr>
          <p:cNvPr id="859" name="Google Shape;859;p35"/>
          <p:cNvSpPr txBox="1"/>
          <p:nvPr/>
        </p:nvSpPr>
        <p:spPr>
          <a:xfrm>
            <a:off x="786300" y="3217397"/>
            <a:ext cx="7981182" cy="2554545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countValue(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value,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arr[],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start,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size)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(start == size)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(value == arr[start]) 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      countValue(value, arr, start+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size);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6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5. Auxiliary Function (2/3)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866" name="Google Shape;866;p3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867" name="Google Shape;867;p3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Unit17 -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868" name="Google Shape;868;p3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869" name="Google Shape;869;p36"/>
          <p:cNvSpPr txBox="1"/>
          <p:nvPr/>
        </p:nvSpPr>
        <p:spPr>
          <a:xfrm>
            <a:off x="457200" y="1449389"/>
            <a:ext cx="8229600" cy="848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marR="0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doing so means that the calling function has to change the call from: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36"/>
          <p:cNvSpPr txBox="1"/>
          <p:nvPr/>
        </p:nvSpPr>
        <p:spPr>
          <a:xfrm>
            <a:off x="1237128" y="2356785"/>
            <a:ext cx="6938683" cy="400110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countValue(value, list, ARRAY_SIZE)</a:t>
            </a:r>
            <a:endParaRPr/>
          </a:p>
        </p:txBody>
      </p:sp>
      <p:sp>
        <p:nvSpPr>
          <p:cNvPr id="871" name="Google Shape;871;p36"/>
          <p:cNvSpPr txBox="1"/>
          <p:nvPr/>
        </p:nvSpPr>
        <p:spPr>
          <a:xfrm>
            <a:off x="457200" y="2919602"/>
            <a:ext cx="8229600" cy="442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to:</a:t>
            </a:r>
            <a:endParaRPr/>
          </a:p>
        </p:txBody>
      </p:sp>
      <p:sp>
        <p:nvSpPr>
          <p:cNvPr id="872" name="Google Shape;872;p36"/>
          <p:cNvSpPr txBox="1"/>
          <p:nvPr/>
        </p:nvSpPr>
        <p:spPr>
          <a:xfrm>
            <a:off x="1237128" y="3423585"/>
            <a:ext cx="6943165" cy="400110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countValue(value, list, 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ARRAY_SIZE)</a:t>
            </a:r>
            <a:endParaRPr/>
          </a:p>
        </p:txBody>
      </p:sp>
      <p:sp>
        <p:nvSpPr>
          <p:cNvPr id="873" name="Google Shape;873;p36"/>
          <p:cNvSpPr txBox="1"/>
          <p:nvPr/>
        </p:nvSpPr>
        <p:spPr>
          <a:xfrm>
            <a:off x="457200" y="4049153"/>
            <a:ext cx="8229600" cy="848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additional parameter </a:t>
            </a:r>
            <a:r>
              <a:rPr b="0" i="0" lang="en-US" sz="24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seems like a redundant data from the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caller’s point of view.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36"/>
          <p:cNvSpPr/>
          <p:nvPr/>
        </p:nvSpPr>
        <p:spPr>
          <a:xfrm>
            <a:off x="4923692" y="3361766"/>
            <a:ext cx="369277" cy="461929"/>
          </a:xfrm>
          <a:prstGeom prst="ellipse">
            <a:avLst/>
          </a:prstGeom>
          <a:noFill/>
          <a:ln cap="flat" cmpd="sng" w="264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37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5. Auxiliary Function (3/3)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881" name="Google Shape;881;p3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882" name="Google Shape;882;p3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Unit17 -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883" name="Google Shape;883;p3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884" name="Google Shape;884;p37"/>
          <p:cNvSpPr txBox="1"/>
          <p:nvPr/>
        </p:nvSpPr>
        <p:spPr>
          <a:xfrm>
            <a:off x="457200" y="1449389"/>
            <a:ext cx="8229600" cy="559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marR="0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Solution: Keep the calling part as: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37"/>
          <p:cNvSpPr txBox="1"/>
          <p:nvPr/>
        </p:nvSpPr>
        <p:spPr>
          <a:xfrm>
            <a:off x="1237128" y="1911617"/>
            <a:ext cx="6938683" cy="400110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countValue(value, list, ARRAY_SIZE)</a:t>
            </a:r>
            <a:endParaRPr/>
          </a:p>
        </p:txBody>
      </p:sp>
      <p:sp>
        <p:nvSpPr>
          <p:cNvPr id="886" name="Google Shape;886;p37"/>
          <p:cNvSpPr txBox="1"/>
          <p:nvPr/>
        </p:nvSpPr>
        <p:spPr>
          <a:xfrm>
            <a:off x="457200" y="3212431"/>
            <a:ext cx="8229600" cy="63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dd a new function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countValue</a:t>
            </a: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act as a 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driver function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as follows: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37"/>
          <p:cNvSpPr txBox="1"/>
          <p:nvPr/>
        </p:nvSpPr>
        <p:spPr>
          <a:xfrm>
            <a:off x="786300" y="4023512"/>
            <a:ext cx="7981182" cy="1015663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countValue(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value,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arr[],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size) {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countValue_recur(value, arr, 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size);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8" name="Google Shape;888;p37"/>
          <p:cNvSpPr txBox="1"/>
          <p:nvPr/>
        </p:nvSpPr>
        <p:spPr>
          <a:xfrm>
            <a:off x="486033" y="2458632"/>
            <a:ext cx="8229600" cy="80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Rename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original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countValue()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function to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countValue_recur()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 recursive call inside should also be similarly renamed.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37"/>
          <p:cNvSpPr txBox="1"/>
          <p:nvPr/>
        </p:nvSpPr>
        <p:spPr>
          <a:xfrm>
            <a:off x="457200" y="5324128"/>
            <a:ext cx="8229600" cy="63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program </a:t>
            </a: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Unit17_CountValue_Auxiliary.c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8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6. Types of Recursion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896" name="Google Shape;896;p3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897" name="Google Shape;897;p3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Unit17 -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898" name="Google Shape;898;p3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899" name="Google Shape;899;p38"/>
          <p:cNvSpPr txBox="1"/>
          <p:nvPr>
            <p:ph idx="1" type="body"/>
          </p:nvPr>
        </p:nvSpPr>
        <p:spPr>
          <a:xfrm>
            <a:off x="587375" y="1213338"/>
            <a:ext cx="8229600" cy="5363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800"/>
              <a:buFont typeface="Noto Sans Symbols"/>
              <a:buChar char="▪"/>
            </a:pPr>
            <a:r>
              <a:rPr lang="en-US" sz="2800"/>
              <a:t>Besides direct recursion (function A calls itself), there could be mutual or indirect recursion (we do not cover these in CS1010)</a:t>
            </a:r>
            <a:endParaRPr/>
          </a:p>
          <a:p>
            <a:pPr indent="-339725" lvl="1" marL="738188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Noto Sans Symbols"/>
              <a:buChar char="▪"/>
            </a:pPr>
            <a:r>
              <a:rPr lang="en-US" sz="2400"/>
              <a:t>Examples: Function A calls function B, which calls function A; or function X calls function Y, which calls function Z, which calls function X.</a:t>
            </a:r>
            <a:endParaRPr/>
          </a:p>
          <a:p>
            <a:pPr indent="-352425" lvl="0" marL="352425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800"/>
              <a:buFont typeface="Noto Sans Symbols"/>
              <a:buChar char="▪"/>
            </a:pPr>
            <a:r>
              <a:rPr lang="en-US" sz="2800"/>
              <a:t>Note that it is </a:t>
            </a:r>
            <a:r>
              <a:rPr lang="en-US" sz="2800" u="sng"/>
              <a:t>not typical</a:t>
            </a:r>
            <a:r>
              <a:rPr lang="en-US" sz="2800"/>
              <a:t> to write a recursive main() function.</a:t>
            </a:r>
            <a:endParaRPr/>
          </a:p>
          <a:p>
            <a:pPr indent="-352425" lvl="0" marL="352425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800"/>
              <a:buFont typeface="Noto Sans Symbols"/>
              <a:buChar char="▪"/>
            </a:pPr>
            <a:r>
              <a:rPr lang="en-US" sz="2800"/>
              <a:t>One type of recursion is known as</a:t>
            </a:r>
            <a:r>
              <a:rPr lang="en-US" sz="2800">
                <a:solidFill>
                  <a:srgbClr val="0000FF"/>
                </a:solidFill>
              </a:rPr>
              <a:t> tail recursion.</a:t>
            </a:r>
            <a:endParaRPr/>
          </a:p>
          <a:p>
            <a:pPr indent="-339725" lvl="1" marL="738188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Noto Sans Symbols"/>
              <a:buChar char="▪"/>
            </a:pPr>
            <a:r>
              <a:rPr lang="en-US" sz="2400"/>
              <a:t>Not covered in CS1010</a:t>
            </a:r>
            <a:endParaRPr sz="2400"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39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7. Tracing Recursive Codes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906" name="Google Shape;906;p3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907" name="Google Shape;907;p3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Unit17 -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908" name="Google Shape;908;p3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909" name="Google Shape;909;p39"/>
          <p:cNvSpPr txBox="1"/>
          <p:nvPr>
            <p:ph idx="1" type="body"/>
          </p:nvPr>
        </p:nvSpPr>
        <p:spPr>
          <a:xfrm>
            <a:off x="263769" y="1213338"/>
            <a:ext cx="8616461" cy="5363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Beginners usually rely on tracing to understand the sequence of recursive calls and the passing back of results.</a:t>
            </a:r>
            <a:endParaRPr/>
          </a:p>
          <a:p>
            <a:pPr indent="-352425" lvl="0" marL="352425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>
                <a:solidFill>
                  <a:srgbClr val="006600"/>
                </a:solidFill>
              </a:rPr>
              <a:t>However, tracing a recursive code is </a:t>
            </a:r>
            <a:r>
              <a:rPr lang="en-US" u="sng">
                <a:solidFill>
                  <a:srgbClr val="006600"/>
                </a:solidFill>
              </a:rPr>
              <a:t>tedious</a:t>
            </a:r>
            <a:r>
              <a:rPr lang="en-US">
                <a:solidFill>
                  <a:srgbClr val="006600"/>
                </a:solidFill>
              </a:rPr>
              <a:t>, especially for non-tail-recursive codes. The trace tree could be huge (example: fibonacci</a:t>
            </a:r>
            <a:r>
              <a:rPr lang="en-US"/>
              <a:t>).</a:t>
            </a:r>
            <a:endParaRPr/>
          </a:p>
          <a:p>
            <a:pPr indent="-352425" lvl="0" marL="352425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If you find that tracing is needed to aid your understanding, start tracing with </a:t>
            </a:r>
            <a:r>
              <a:rPr lang="en-US">
                <a:solidFill>
                  <a:srgbClr val="0000FF"/>
                </a:solidFill>
              </a:rPr>
              <a:t>small</a:t>
            </a:r>
            <a:r>
              <a:rPr lang="en-US"/>
              <a:t> problem sizes, then gradually see the relationship between the successive calls.</a:t>
            </a:r>
            <a:endParaRPr/>
          </a:p>
          <a:p>
            <a:pPr indent="-352425" lvl="0" marL="352425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>
                <a:solidFill>
                  <a:srgbClr val="006600"/>
                </a:solidFill>
              </a:rPr>
              <a:t>Students should </a:t>
            </a:r>
            <a:r>
              <a:rPr lang="en-US" u="sng">
                <a:solidFill>
                  <a:srgbClr val="006600"/>
                </a:solidFill>
              </a:rPr>
              <a:t>grow out of tracing habit</a:t>
            </a:r>
            <a:r>
              <a:rPr lang="en-US">
                <a:solidFill>
                  <a:srgbClr val="006600"/>
                </a:solidFill>
              </a:rPr>
              <a:t> and understand recursion by examining the </a:t>
            </a:r>
            <a:r>
              <a:rPr lang="en-US" u="sng">
                <a:solidFill>
                  <a:srgbClr val="006600"/>
                </a:solidFill>
              </a:rPr>
              <a:t>relationship between the problem and its immediate subproblem(s).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Policies for students</a:t>
            </a:r>
            <a:endParaRPr/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These contents are only used for students PERSONALLY.</a:t>
            </a:r>
            <a:endParaRPr/>
          </a:p>
          <a:p>
            <a:pPr indent="-182880" lvl="0" marL="182880" rtl="0" algn="just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Students are NOT allowed to modify or deliver these contents to anywhere or anyone for any purpose.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40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8. Recursion versus Iteration (1/2)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916" name="Google Shape;916;p4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917" name="Google Shape;917;p4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Unit17 -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918" name="Google Shape;918;p4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919" name="Google Shape;919;p40"/>
          <p:cNvSpPr txBox="1"/>
          <p:nvPr>
            <p:ph idx="1" type="body"/>
          </p:nvPr>
        </p:nvSpPr>
        <p:spPr>
          <a:xfrm>
            <a:off x="263769" y="1213338"/>
            <a:ext cx="8616461" cy="5363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>
                <a:solidFill>
                  <a:srgbClr val="0000FF"/>
                </a:solidFill>
              </a:rPr>
              <a:t>Iteration can be more efficient</a:t>
            </a:r>
            <a:endParaRPr/>
          </a:p>
          <a:p>
            <a:pPr indent="-352425" lvl="1" marL="730250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/>
              <a:t>Replaces function calls with looping</a:t>
            </a:r>
            <a:endParaRPr/>
          </a:p>
          <a:p>
            <a:pPr indent="-352425" lvl="1" marL="730250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/>
              <a:t>Less memory is used (no activation record for each call)</a:t>
            </a:r>
            <a:endParaRPr/>
          </a:p>
          <a:p>
            <a:pPr indent="-352425" lvl="0" marL="352425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>
                <a:solidFill>
                  <a:srgbClr val="0000FF"/>
                </a:solidFill>
              </a:rPr>
              <a:t>Some good compilers are able to transform a tail-recursion code into an iterative code.</a:t>
            </a:r>
            <a:endParaRPr/>
          </a:p>
          <a:p>
            <a:pPr indent="-352425" lvl="0" marL="352425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General guideline: </a:t>
            </a:r>
            <a:r>
              <a:rPr lang="en-US">
                <a:solidFill>
                  <a:srgbClr val="0000FF"/>
                </a:solidFill>
              </a:rPr>
              <a:t>If a problem can be done easily with iteration, then do it with iteration</a:t>
            </a:r>
            <a:r>
              <a:rPr lang="en-US"/>
              <a:t>.</a:t>
            </a:r>
            <a:endParaRPr/>
          </a:p>
          <a:p>
            <a:pPr indent="-352425" lvl="1" marL="730250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/>
              <a:t>For example, Fibonacci can be coded with iteration or recursion, but the recursive version is </a:t>
            </a:r>
            <a:r>
              <a:rPr lang="en-US" u="sng"/>
              <a:t>very</a:t>
            </a:r>
            <a:r>
              <a:rPr lang="en-US"/>
              <a:t> inefficient (large call tree due to duplicate computations), so use iteration instead.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1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8. Recursion versus Iteration (2/2)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926" name="Google Shape;926;p4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927" name="Google Shape;927;p4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Unit17 -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928" name="Google Shape;928;p4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929" name="Google Shape;929;p41"/>
          <p:cNvSpPr txBox="1"/>
          <p:nvPr>
            <p:ph idx="1" type="body"/>
          </p:nvPr>
        </p:nvSpPr>
        <p:spPr>
          <a:xfrm>
            <a:off x="263769" y="1213338"/>
            <a:ext cx="8616461" cy="5363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>
                <a:solidFill>
                  <a:srgbClr val="0000FF"/>
                </a:solidFill>
              </a:rPr>
              <a:t>Many problems are more naturally solved with recursion, which can provide elegant solution.</a:t>
            </a:r>
            <a:endParaRPr/>
          </a:p>
          <a:p>
            <a:pPr indent="-352425" lvl="1" marL="730250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/>
              <a:t>Tower of Hanoi</a:t>
            </a:r>
            <a:endParaRPr/>
          </a:p>
          <a:p>
            <a:pPr indent="-352425" lvl="1" marL="730250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/>
              <a:t>Mergesort (to be covered in CS1020)</a:t>
            </a:r>
            <a:endParaRPr/>
          </a:p>
          <a:p>
            <a:pPr indent="-352425" lvl="1" marL="730250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/>
              <a:t>The N Queens problem</a:t>
            </a:r>
            <a:endParaRPr/>
          </a:p>
          <a:p>
            <a:pPr indent="-352425" lvl="0" marL="352425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>
                <a:solidFill>
                  <a:srgbClr val="0000FF"/>
                </a:solidFill>
              </a:rPr>
              <a:t>Conclusion: choice depends on problem and the solution context. In general, use recursion if …</a:t>
            </a:r>
            <a:endParaRPr/>
          </a:p>
          <a:p>
            <a:pPr indent="-352425" lvl="1" marL="730250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/>
              <a:t>A recursive solution is natural and easy to understand.</a:t>
            </a:r>
            <a:endParaRPr/>
          </a:p>
          <a:p>
            <a:pPr indent="-352425" lvl="1" marL="730250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/>
              <a:t>A recursive solution does not result in excessive duplicate computation.</a:t>
            </a:r>
            <a:endParaRPr/>
          </a:p>
          <a:p>
            <a:pPr indent="-352425" lvl="1" marL="730250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/>
              <a:t>The equivalent iterative solution is too complex.</a:t>
            </a:r>
            <a:endParaRPr/>
          </a:p>
        </p:txBody>
      </p:sp>
      <p:pic>
        <p:nvPicPr>
          <p:cNvPr descr="n_queens.gif" id="930" name="Google Shape;93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8149" y="1646238"/>
            <a:ext cx="1535113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42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9. Tower Of Hanoi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937" name="Google Shape;937;p4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938" name="Google Shape;938;p4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Unit17 -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939" name="Google Shape;939;p4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940" name="Google Shape;940;p42"/>
          <p:cNvSpPr txBox="1"/>
          <p:nvPr>
            <p:ph idx="1" type="body"/>
          </p:nvPr>
        </p:nvSpPr>
        <p:spPr>
          <a:xfrm>
            <a:off x="587375" y="1336430"/>
            <a:ext cx="8229600" cy="844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800"/>
              <a:buFont typeface="Noto Sans Symbols"/>
              <a:buChar char="▪"/>
            </a:pPr>
            <a:r>
              <a:rPr lang="en-US" sz="2800"/>
              <a:t>In  a separate Powerpoint file.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3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Summary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947" name="Google Shape;947;p4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948" name="Google Shape;948;p4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Unit17 -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949" name="Google Shape;949;p4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950" name="Google Shape;950;p43"/>
          <p:cNvSpPr/>
          <p:nvPr/>
        </p:nvSpPr>
        <p:spPr>
          <a:xfrm>
            <a:off x="491320" y="1219200"/>
            <a:ext cx="812738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unit, you have learned about</a:t>
            </a:r>
            <a:endParaRPr/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Recursion as a design strategy</a:t>
            </a:r>
            <a:endParaRPr/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components of a recursive code</a:t>
            </a:r>
            <a:endParaRPr/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Differences between Recursion and Iteration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44"/>
          <p:cNvSpPr txBox="1"/>
          <p:nvPr>
            <p:ph type="title"/>
          </p:nvPr>
        </p:nvSpPr>
        <p:spPr>
          <a:xfrm>
            <a:off x="1173163" y="2824163"/>
            <a:ext cx="6751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4000"/>
              <a:buFont typeface="Arial"/>
              <a:buNone/>
            </a:pPr>
            <a:r>
              <a:rPr lang="en-US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End of File</a:t>
            </a:r>
            <a:endParaRPr/>
          </a:p>
        </p:txBody>
      </p:sp>
      <p:sp>
        <p:nvSpPr>
          <p:cNvPr id="957" name="Google Shape;957;p4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958" name="Google Shape;958;p4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Unit17 -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9" name="Google Shape;959;p4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Recording of modifications</a:t>
            </a:r>
            <a:endParaRPr/>
          </a:p>
        </p:txBody>
      </p:sp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Currently, there are no modification on these contents.</a:t>
            </a:r>
            <a:endParaRPr/>
          </a:p>
        </p:txBody>
      </p:sp>
      <p:sp>
        <p:nvSpPr>
          <p:cNvPr id="132" name="Google Shape;132;p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33" name="Google Shape;133;p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34" name="Google Shape;134;p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Unit 17: Recursion</a:t>
            </a:r>
            <a:endParaRPr/>
          </a:p>
        </p:txBody>
      </p:sp>
      <p:sp>
        <p:nvSpPr>
          <p:cNvPr id="141" name="Google Shape;141;p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42" name="Google Shape;142;p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Unit17 -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43" name="Google Shape;143;p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44" name="Google Shape;144;p6"/>
          <p:cNvSpPr txBox="1"/>
          <p:nvPr/>
        </p:nvSpPr>
        <p:spPr>
          <a:xfrm>
            <a:off x="673100" y="1280212"/>
            <a:ext cx="8083442" cy="2175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6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Objectives:</a:t>
            </a:r>
            <a:endParaRPr/>
          </a:p>
          <a:p>
            <a:pPr indent="-411163" lvl="1" marL="6858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88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the nature of recursion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1163" lvl="1" marL="6858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88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to write recursive functions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1163" lvl="1" marL="6858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88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Comparing recursive codes with iterative codes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673100" y="3605741"/>
            <a:ext cx="7620000" cy="1069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Reference: </a:t>
            </a:r>
            <a:endParaRPr b="0" i="0" sz="2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738188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8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8, Lesson 8.6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673100" y="4827270"/>
            <a:ext cx="7620000" cy="1069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Useful link: </a:t>
            </a:r>
            <a:endParaRPr b="0" i="0" sz="2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738188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80"/>
              <a:buFont typeface="Noto Sans Symbols"/>
              <a:buChar char="▪"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http://visualgo.net/recursion.html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Unit 17: Recursion </a:t>
            </a:r>
            <a:endParaRPr/>
          </a:p>
        </p:txBody>
      </p:sp>
      <p:sp>
        <p:nvSpPr>
          <p:cNvPr id="153" name="Google Shape;153;p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54" name="Google Shape;154;p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Unit17 -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55" name="Google Shape;155;p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56" name="Google Shape;156;p7"/>
          <p:cNvSpPr txBox="1"/>
          <p:nvPr>
            <p:ph idx="1" type="body"/>
          </p:nvPr>
        </p:nvSpPr>
        <p:spPr>
          <a:xfrm>
            <a:off x="418641" y="1178168"/>
            <a:ext cx="8420559" cy="5679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AutoNum type="arabicPeriod"/>
            </a:pPr>
            <a:r>
              <a:rPr lang="en-US">
                <a:solidFill>
                  <a:srgbClr val="C00000"/>
                </a:solidFill>
              </a:rPr>
              <a:t>Introduction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AutoNum type="arabicPeriod"/>
            </a:pPr>
            <a:r>
              <a:rPr lang="en-US">
                <a:solidFill>
                  <a:srgbClr val="0000FF"/>
                </a:solidFill>
              </a:rPr>
              <a:t>Two Simple Classic Examples</a:t>
            </a:r>
            <a:endParaRPr/>
          </a:p>
          <a:p>
            <a:pPr indent="-627063" lvl="1" marL="12573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2.1	Demo #1: Factorial</a:t>
            </a:r>
            <a:endParaRPr/>
          </a:p>
          <a:p>
            <a:pPr indent="-627063" lvl="1" marL="12573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2.2	Demo #2: Fibonacci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AutoNum type="arabicPeriod"/>
            </a:pPr>
            <a:r>
              <a:rPr lang="en-US">
                <a:solidFill>
                  <a:srgbClr val="C00000"/>
                </a:solidFill>
              </a:rPr>
              <a:t>Gist of Recursion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AutoNum type="arabicPeriod"/>
            </a:pPr>
            <a:r>
              <a:rPr lang="en-US">
                <a:solidFill>
                  <a:srgbClr val="0000FF"/>
                </a:solidFill>
              </a:rPr>
              <a:t>Thinking Recursively</a:t>
            </a:r>
            <a:endParaRPr/>
          </a:p>
          <a:p>
            <a:pPr indent="-627063" lvl="1" marL="12573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4.1	Think: Sum of Squares</a:t>
            </a:r>
            <a:endParaRPr/>
          </a:p>
          <a:p>
            <a:pPr indent="-627063" lvl="1" marL="12573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4.2	Demo #3: Counting Occurrences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AutoNum type="arabicPeriod"/>
            </a:pPr>
            <a:r>
              <a:rPr lang="en-US">
                <a:solidFill>
                  <a:srgbClr val="C00000"/>
                </a:solidFill>
              </a:rPr>
              <a:t>Auxiliary Function</a:t>
            </a:r>
            <a:endParaRPr>
              <a:solidFill>
                <a:srgbClr val="C00000"/>
              </a:solidFill>
            </a:endParaRPr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AutoNum type="arabicPeriod"/>
            </a:pPr>
            <a:r>
              <a:rPr lang="en-US">
                <a:solidFill>
                  <a:srgbClr val="0000FF"/>
                </a:solidFill>
              </a:rPr>
              <a:t>Types of Recursion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AutoNum type="arabicPeriod"/>
            </a:pPr>
            <a:r>
              <a:rPr lang="en-US">
                <a:solidFill>
                  <a:srgbClr val="C00000"/>
                </a:solidFill>
              </a:rPr>
              <a:t>Tracing Recursive Codes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AutoNum type="arabicPeriod"/>
            </a:pPr>
            <a:r>
              <a:rPr lang="en-US">
                <a:solidFill>
                  <a:srgbClr val="0000FF"/>
                </a:solidFill>
              </a:rPr>
              <a:t>Recursion versus Iteration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AutoNum type="arabicPeriod"/>
            </a:pPr>
            <a:r>
              <a:rPr lang="en-US">
                <a:solidFill>
                  <a:srgbClr val="C00000"/>
                </a:solidFill>
              </a:rPr>
              <a:t>Towers of Hanoi (in separate file)</a:t>
            </a:r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1. Introduction (1/3)</a:t>
            </a:r>
            <a:endParaRPr/>
          </a:p>
        </p:txBody>
      </p:sp>
      <p:sp>
        <p:nvSpPr>
          <p:cNvPr id="163" name="Google Shape;163;p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64" name="Google Shape;164;p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</a:t>
            </a:r>
            <a:r>
              <a:rPr lang="en-US"/>
              <a:t>7 </a:t>
            </a:r>
            <a:r>
              <a:rPr lang="en-US" sz="1200"/>
              <a:t>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65" name="Google Shape;165;p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66" name="Google Shape;166;p8"/>
          <p:cNvSpPr/>
          <p:nvPr/>
        </p:nvSpPr>
        <p:spPr>
          <a:xfrm>
            <a:off x="282920" y="1192324"/>
            <a:ext cx="378347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192A3D"/>
                </a:solidFill>
                <a:latin typeface="Arial"/>
                <a:ea typeface="Arial"/>
                <a:cs typeface="Arial"/>
                <a:sym typeface="Arial"/>
              </a:rPr>
              <a:t>RECURSION</a:t>
            </a:r>
            <a:endParaRPr b="1" i="0" sz="4000" u="none" cap="none" strike="noStrike">
              <a:solidFill>
                <a:srgbClr val="192A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4087364" y="1289142"/>
            <a:ext cx="413202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48160E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3200" u="sng" cap="none" strike="noStrike">
                <a:solidFill>
                  <a:srgbClr val="48160E"/>
                </a:solidFill>
                <a:latin typeface="Arial"/>
                <a:ea typeface="Arial"/>
                <a:cs typeface="Arial"/>
                <a:sym typeface="Arial"/>
              </a:rPr>
              <a:t>central</a:t>
            </a:r>
            <a:r>
              <a:rPr b="1" i="0" lang="en-US" sz="3200" u="none" cap="none" strike="noStrike">
                <a:solidFill>
                  <a:srgbClr val="48160E"/>
                </a:solidFill>
                <a:latin typeface="Arial"/>
                <a:ea typeface="Arial"/>
                <a:cs typeface="Arial"/>
                <a:sym typeface="Arial"/>
              </a:rPr>
              <a:t> idea in CS.</a:t>
            </a:r>
            <a:endParaRPr b="1" i="0" sz="3200" u="none" cap="none" strike="noStrike">
              <a:solidFill>
                <a:srgbClr val="4816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692px-Sierpinski_Triangle_svg.png" id="168" name="Google Shape;16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4311" y="2448095"/>
            <a:ext cx="2195567" cy="19004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8"/>
          <p:cNvGrpSpPr/>
          <p:nvPr/>
        </p:nvGrpSpPr>
        <p:grpSpPr>
          <a:xfrm>
            <a:off x="405037" y="3104199"/>
            <a:ext cx="1553359" cy="2708503"/>
            <a:chOff x="630948" y="3201017"/>
            <a:chExt cx="1553359" cy="2708503"/>
          </a:xfrm>
        </p:grpSpPr>
        <p:pic>
          <p:nvPicPr>
            <p:cNvPr descr="droste_effect.gif" id="170" name="Google Shape;170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0948" y="3201017"/>
              <a:ext cx="1553359" cy="23794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8"/>
            <p:cNvSpPr txBox="1"/>
            <p:nvPr/>
          </p:nvSpPr>
          <p:spPr>
            <a:xfrm>
              <a:off x="694933" y="5540188"/>
              <a:ext cx="14253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Droste effect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p8"/>
          <p:cNvSpPr txBox="1"/>
          <p:nvPr/>
        </p:nvSpPr>
        <p:spPr>
          <a:xfrm>
            <a:off x="2377833" y="4369399"/>
            <a:ext cx="18485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Sierpinksi triangle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258183" y="2054711"/>
            <a:ext cx="70892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Some examples of recursion (inside and outside CS):</a:t>
            </a:r>
            <a:endParaRPr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8"/>
          <p:cNvGrpSpPr/>
          <p:nvPr/>
        </p:nvGrpSpPr>
        <p:grpSpPr>
          <a:xfrm>
            <a:off x="6425902" y="2485465"/>
            <a:ext cx="2556733" cy="1785320"/>
            <a:chOff x="2456331" y="4809117"/>
            <a:chExt cx="2556733" cy="1785320"/>
          </a:xfrm>
        </p:grpSpPr>
        <p:pic>
          <p:nvPicPr>
            <p:cNvPr descr="garfield_recursion2" id="175" name="Google Shape;175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56331" y="4809117"/>
              <a:ext cx="2040366" cy="1785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8"/>
            <p:cNvSpPr txBox="1"/>
            <p:nvPr/>
          </p:nvSpPr>
          <p:spPr>
            <a:xfrm>
              <a:off x="3494444" y="6060142"/>
              <a:ext cx="15186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Garfield dreaming recursively.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RecursiveTree.jpg" id="177" name="Google Shape;177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40444" y="3388154"/>
            <a:ext cx="1981872" cy="261294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8"/>
          <p:cNvSpPr txBox="1"/>
          <p:nvPr/>
        </p:nvSpPr>
        <p:spPr>
          <a:xfrm>
            <a:off x="4589412" y="5855747"/>
            <a:ext cx="16839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tree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1. Introduction (2/3)</a:t>
            </a:r>
            <a:endParaRPr/>
          </a:p>
        </p:txBody>
      </p:sp>
      <p:sp>
        <p:nvSpPr>
          <p:cNvPr id="185" name="Google Shape;185;p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86" name="Google Shape;186;p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</a:t>
            </a:r>
            <a:r>
              <a:rPr lang="en-US"/>
              <a:t>7 </a:t>
            </a:r>
            <a:r>
              <a:rPr lang="en-US" sz="1200"/>
              <a:t>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87" name="Google Shape;187;p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88" name="Google Shape;188;p9"/>
          <p:cNvSpPr/>
          <p:nvPr/>
        </p:nvSpPr>
        <p:spPr>
          <a:xfrm>
            <a:off x="282920" y="1192324"/>
            <a:ext cx="378347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cap="none">
                <a:solidFill>
                  <a:srgbClr val="192A3D"/>
                </a:solidFill>
                <a:latin typeface="Arial"/>
                <a:ea typeface="Arial"/>
                <a:cs typeface="Arial"/>
                <a:sym typeface="Arial"/>
              </a:rPr>
              <a:t>RECURSION</a:t>
            </a:r>
            <a:endParaRPr b="1" sz="4000" cap="none">
              <a:solidFill>
                <a:srgbClr val="192A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9"/>
          <p:cNvSpPr/>
          <p:nvPr/>
        </p:nvSpPr>
        <p:spPr>
          <a:xfrm>
            <a:off x="4087364" y="1289142"/>
            <a:ext cx="413202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48160E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-US" sz="3200" u="sng">
                <a:solidFill>
                  <a:srgbClr val="48160E"/>
                </a:solidFill>
                <a:latin typeface="Arial"/>
                <a:ea typeface="Arial"/>
                <a:cs typeface="Arial"/>
                <a:sym typeface="Arial"/>
              </a:rPr>
              <a:t>central</a:t>
            </a:r>
            <a:r>
              <a:rPr b="1" lang="en-US" sz="3200">
                <a:solidFill>
                  <a:srgbClr val="48160E"/>
                </a:solidFill>
                <a:latin typeface="Arial"/>
                <a:ea typeface="Arial"/>
                <a:cs typeface="Arial"/>
                <a:sym typeface="Arial"/>
              </a:rPr>
              <a:t> idea in CS.</a:t>
            </a:r>
            <a:endParaRPr b="1" sz="3200">
              <a:solidFill>
                <a:srgbClr val="4816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9"/>
          <p:cNvSpPr txBox="1"/>
          <p:nvPr/>
        </p:nvSpPr>
        <p:spPr>
          <a:xfrm>
            <a:off x="258183" y="2054711"/>
            <a:ext cx="70892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Definitions based on recursion:</a:t>
            </a:r>
            <a:endParaRPr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9"/>
          <p:cNvSpPr txBox="1"/>
          <p:nvPr/>
        </p:nvSpPr>
        <p:spPr>
          <a:xfrm>
            <a:off x="402771" y="2518954"/>
            <a:ext cx="5355772" cy="1938992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definitions: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person is a </a:t>
            </a:r>
            <a:r>
              <a:rPr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descendant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another if</a:t>
            </a:r>
            <a:endParaRPr/>
          </a:p>
          <a:p>
            <a:pPr indent="-174625" lvl="1" marL="4032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former is the latter’s child, or</a:t>
            </a:r>
            <a:endParaRPr/>
          </a:p>
          <a:p>
            <a:pPr indent="-174625" lvl="1" marL="4032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former is one of the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descendants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latter’s child.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list of numbers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</a:t>
            </a:r>
            <a:endParaRPr/>
          </a:p>
          <a:p>
            <a:pPr indent="-174625" lvl="1" marL="4032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number, or</a:t>
            </a:r>
            <a:endParaRPr/>
          </a:p>
          <a:p>
            <a:pPr indent="-174625" lvl="1" marL="4032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number followed by a 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list of numbers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9"/>
          <p:cNvSpPr txBox="1"/>
          <p:nvPr/>
        </p:nvSpPr>
        <p:spPr>
          <a:xfrm>
            <a:off x="620486" y="4619898"/>
            <a:ext cx="3811665" cy="954107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acronyms: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GNU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GNU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 Not Unix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PHP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PHP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Hypertext Preprocessor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9"/>
          <p:cNvSpPr/>
          <p:nvPr/>
        </p:nvSpPr>
        <p:spPr>
          <a:xfrm>
            <a:off x="4902114" y="3827946"/>
            <a:ext cx="3856319" cy="2062103"/>
          </a:xfrm>
          <a:prstGeom prst="rect">
            <a:avLst/>
          </a:prstGeom>
          <a:solidFill>
            <a:srgbClr val="993366"/>
          </a:solidFill>
          <a:ln cap="flat" cmpd="sng" w="444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understand recursion, you must first understand recursion. </a:t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9"/>
          <p:cNvSpPr txBox="1"/>
          <p:nvPr/>
        </p:nvSpPr>
        <p:spPr>
          <a:xfrm>
            <a:off x="5463221" y="2319554"/>
            <a:ext cx="2734107" cy="677108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8888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Dictionary entry: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Recursion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See recursion.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1998-09-05T15:03:32Z</dcterms:created>
  <dc:creator>Aaron Tan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