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7" roundtripDataSignature="AMtx7mgp6/POq++BWmV5GlW9OYtJdw0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F334A9-5EFB-4698-B062-B69250D404B3}">
  <a:tblStyle styleId="{96F334A9-5EFB-4698-B062-B69250D404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 b="off" i="off"/>
      <a:tcStyle>
        <a:fill>
          <a:solidFill>
            <a:srgbClr val="DBDF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BDFD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197" name="Google Shape;197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214" name="Google Shape;214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240" name="Google Shape;240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250" name="Google Shape;250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82688" y="696913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285" name="Google Shape;285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305" name="Google Shape;305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325" name="Google Shape;325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345" name="Google Shape;345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361" name="Google Shape;361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82afb8c1_0_0:notes"/>
          <p:cNvSpPr txBox="1"/>
          <p:nvPr>
            <p:ph idx="1" type="body"/>
          </p:nvPr>
        </p:nvSpPr>
        <p:spPr>
          <a:xfrm>
            <a:off x="936167" y="4414043"/>
            <a:ext cx="51381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c182afb8c1_0_0:notes"/>
          <p:cNvSpPr txBox="1"/>
          <p:nvPr>
            <p:ph idx="12" type="sldNum"/>
          </p:nvPr>
        </p:nvSpPr>
        <p:spPr>
          <a:xfrm>
            <a:off x="3971614" y="8831059"/>
            <a:ext cx="3038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c182afb8c1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375" name="Google Shape;375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386" name="Google Shape;386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398" name="Google Shape;398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411" name="Google Shape;411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2" name="Google Shape;412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423" name="Google Shape;423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4" name="Google Shape;424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433" name="Google Shape;433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445" name="Google Shape;445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470" name="Google Shape;470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1" name="Google Shape;471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483" name="Google Shape;483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4" name="Google Shape;484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516" name="Google Shape;516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537" name="Google Shape;537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8" name="Google Shape;538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559" name="Google Shape;559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0" name="Google Shape;560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592" name="Google Shape;592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3" name="Google Shape;593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613" name="Google Shape;613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4" name="Google Shape;614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646" name="Google Shape;646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7" name="Google Shape;647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706" name="Google Shape;706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7" name="Google Shape;707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718" name="Google Shape;718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732" name="Google Shape;732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3" name="Google Shape;733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742" name="Google Shape;742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3" name="Google Shape;743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758" name="Google Shape;758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9" name="Google Shape;759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134" name="Google Shape;134;p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144" name="Google Shape;144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170" name="Google Shape;170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 Methodology</a:t>
            </a:r>
            <a:endParaRPr/>
          </a:p>
        </p:txBody>
      </p:sp>
      <p:sp>
        <p:nvSpPr>
          <p:cNvPr id="181" name="Google Shape;181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1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4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4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4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48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48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9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ysoc.nus.edu.sg/~newacc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comp.nus.edu.sg/node/1732" TargetMode="External"/><Relationship Id="rId4" Type="http://schemas.openxmlformats.org/officeDocument/2006/relationships/hyperlink" Target="https://docs.comp.nus.edu.sg/cf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gif"/><Relationship Id="rId7" Type="http://schemas.openxmlformats.org/officeDocument/2006/relationships/image" Target="../media/image11.jpg"/><Relationship Id="rId8" Type="http://schemas.openxmlformats.org/officeDocument/2006/relationships/hyperlink" Target="http://www.comp.nus.edu.sg/~cs1010/2_resources/onlin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2.gif"/><Relationship Id="rId5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2.gif"/><Relationship Id="rId5" Type="http://schemas.openxmlformats.org/officeDocument/2006/relationships/image" Target="../media/image11.jp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12.gif"/><Relationship Id="rId5" Type="http://schemas.openxmlformats.org/officeDocument/2006/relationships/image" Target="../media/image11.jpg"/><Relationship Id="rId6" Type="http://schemas.openxmlformats.org/officeDocument/2006/relationships/image" Target="../media/image13.png"/><Relationship Id="rId7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g_phamcongthien@tdtu.edu.vn" TargetMode="External"/><Relationship Id="rId4" Type="http://schemas.openxmlformats.org/officeDocument/2006/relationships/hyperlink" Target="mailto:congthienvn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comp.nus.edu.sg/~cs1010/labs/2014/intro_lab/gettingStarted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Relationship Id="rId4" Type="http://schemas.openxmlformats.org/officeDocument/2006/relationships/hyperlink" Target="http://www.comp.nus.edu.sg/~cs1010/2_resources/online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jpg"/><Relationship Id="rId4" Type="http://schemas.openxmlformats.org/officeDocument/2006/relationships/image" Target="../media/image2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comp.nus.edu.sg/~cs1010/labs/2014/intro_lab/gettingStarted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://www.tutorialspoint.com/computer_fundamentals/computer_quick_guide.htm" TargetMode="External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1: Computing Fundamentals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1552319" y="5363888"/>
            <a:ext cx="5754688" cy="6705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095119" y="4193456"/>
            <a:ext cx="6527800" cy="1170432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095119" y="3388784"/>
            <a:ext cx="6611938" cy="804672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1095119" y="2949872"/>
            <a:ext cx="6646863" cy="438912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1095119" y="2510960"/>
            <a:ext cx="5698173" cy="438912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095119" y="2072048"/>
            <a:ext cx="6564313" cy="438912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1095119" y="1340528"/>
            <a:ext cx="6597650" cy="73152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Translation of Programs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08" name="Google Shape;20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660779" y="1294808"/>
            <a:ext cx="7543800" cy="4845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language programs (eg: C) cannot be executed directly by the computer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a translation process called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compilation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special program called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original C program is called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compiled program is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executable code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executable codes generated on a certain machine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executed on another machine with a different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7C7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source code needs to be compiled on the new machine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11" name="Google Shape;211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The Edit, Compile and Execute Cycle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18" name="Google Shape;218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grpSp>
        <p:nvGrpSpPr>
          <p:cNvPr id="219" name="Google Shape;219;p10"/>
          <p:cNvGrpSpPr/>
          <p:nvPr/>
        </p:nvGrpSpPr>
        <p:grpSpPr>
          <a:xfrm>
            <a:off x="2435351" y="1276664"/>
            <a:ext cx="4428986" cy="4057335"/>
            <a:chOff x="911351" y="-120336"/>
            <a:chExt cx="4428986" cy="4057335"/>
          </a:xfrm>
        </p:grpSpPr>
        <p:sp>
          <p:nvSpPr>
            <p:cNvPr id="220" name="Google Shape;220;p10"/>
            <p:cNvSpPr/>
            <p:nvPr/>
          </p:nvSpPr>
          <p:spPr>
            <a:xfrm>
              <a:off x="3264167" y="308071"/>
              <a:ext cx="2076170" cy="1483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3264167" y="308071"/>
              <a:ext cx="2076170" cy="1483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284648" y="-120336"/>
              <a:ext cx="3505931" cy="3505931"/>
            </a:xfrm>
            <a:custGeom>
              <a:rect b="b" l="l" r="r" t="t"/>
              <a:pathLst>
                <a:path extrusionOk="0" h="120000" w="120000">
                  <a:moveTo>
                    <a:pt x="113070" y="65908"/>
                  </a:moveTo>
                  <a:cubicBezTo>
                    <a:pt x="111800" y="77317"/>
                    <a:pt x="106887" y="88013"/>
                    <a:pt x="99060" y="96410"/>
                  </a:cubicBezTo>
                  <a:lnTo>
                    <a:pt x="103112" y="101541"/>
                  </a:lnTo>
                  <a:lnTo>
                    <a:pt x="90027" y="98019"/>
                  </a:lnTo>
                  <a:lnTo>
                    <a:pt x="88791" y="83407"/>
                  </a:lnTo>
                  <a:lnTo>
                    <a:pt x="92834" y="88526"/>
                  </a:lnTo>
                  <a:cubicBezTo>
                    <a:pt x="98625" y="81860"/>
                    <a:pt x="102251" y="73589"/>
                    <a:pt x="103228" y="648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1886405" y="2453183"/>
              <a:ext cx="2043408" cy="1483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 txBox="1"/>
            <p:nvPr/>
          </p:nvSpPr>
          <p:spPr>
            <a:xfrm>
              <a:off x="1886405" y="2453183"/>
              <a:ext cx="2043408" cy="1483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1146991" y="3605"/>
              <a:ext cx="3505931" cy="3505931"/>
            </a:xfrm>
            <a:custGeom>
              <a:rect b="b" l="l" r="r" t="t"/>
              <a:pathLst>
                <a:path extrusionOk="0" h="120000" w="120000">
                  <a:moveTo>
                    <a:pt x="22403" y="97918"/>
                  </a:moveTo>
                  <a:lnTo>
                    <a:pt x="22403" y="97918"/>
                  </a:lnTo>
                  <a:cubicBezTo>
                    <a:pt x="14445" y="90028"/>
                    <a:pt x="9171" y="79834"/>
                    <a:pt x="7329" y="68780"/>
                  </a:cubicBezTo>
                  <a:lnTo>
                    <a:pt x="791" y="68866"/>
                  </a:lnTo>
                  <a:lnTo>
                    <a:pt x="11558" y="60637"/>
                  </a:lnTo>
                  <a:lnTo>
                    <a:pt x="23896" y="68562"/>
                  </a:lnTo>
                  <a:lnTo>
                    <a:pt x="17374" y="68648"/>
                  </a:lnTo>
                  <a:cubicBezTo>
                    <a:pt x="19085" y="77085"/>
                    <a:pt x="23262" y="84824"/>
                    <a:pt x="29376" y="908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911351" y="291683"/>
              <a:ext cx="1483816" cy="1483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"/>
            <p:cNvSpPr txBox="1"/>
            <p:nvPr/>
          </p:nvSpPr>
          <p:spPr>
            <a:xfrm>
              <a:off x="911351" y="291683"/>
              <a:ext cx="1483816" cy="1483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314850" y="-75050"/>
              <a:ext cx="3505931" cy="3505931"/>
            </a:xfrm>
            <a:custGeom>
              <a:rect b="b" l="l" r="r" t="t"/>
              <a:pathLst>
                <a:path extrusionOk="0" h="120000" w="120000">
                  <a:moveTo>
                    <a:pt x="35048" y="12790"/>
                  </a:moveTo>
                  <a:lnTo>
                    <a:pt x="35048" y="12790"/>
                  </a:lnTo>
                  <a:cubicBezTo>
                    <a:pt x="45313" y="7365"/>
                    <a:pt x="57065" y="5433"/>
                    <a:pt x="68526" y="7287"/>
                  </a:cubicBezTo>
                  <a:lnTo>
                    <a:pt x="70536" y="1065"/>
                  </a:lnTo>
                  <a:lnTo>
                    <a:pt x="74889" y="13898"/>
                  </a:lnTo>
                  <a:lnTo>
                    <a:pt x="63434" y="23054"/>
                  </a:lnTo>
                  <a:lnTo>
                    <a:pt x="65439" y="16847"/>
                  </a:lnTo>
                  <a:lnTo>
                    <a:pt x="65439" y="16847"/>
                  </a:lnTo>
                  <a:cubicBezTo>
                    <a:pt x="56572" y="15729"/>
                    <a:pt x="47577" y="17370"/>
                    <a:pt x="39676" y="215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0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Process is iterative</a:t>
            </a:r>
            <a:endParaRPr b="0" i="1" sz="4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fmla="val 78493" name="adj1"/>
              <a:gd fmla="val 8741" name="adj2"/>
            </a:avLst>
          </a:prstGeom>
          <a:solidFill>
            <a:srgbClr val="FFFFCC"/>
          </a:solidFill>
          <a:ln cap="flat" cmpd="sng" w="26425">
            <a:solidFill>
              <a:srgbClr val="5653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editor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create/modify the source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fmla="val -71763" name="adj1"/>
              <a:gd fmla="val 43327" name="adj2"/>
            </a:avLst>
          </a:prstGeom>
          <a:solidFill>
            <a:srgbClr val="FFFFCC"/>
          </a:solidFill>
          <a:ln cap="flat" cmpd="sng" w="26425">
            <a:solidFill>
              <a:srgbClr val="5653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compiler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translate the source code into executable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fmla="val -82532" name="adj1"/>
              <a:gd fmla="val 2726" name="adj2"/>
            </a:avLst>
          </a:prstGeom>
          <a:solidFill>
            <a:srgbClr val="FFFFCC"/>
          </a:solidFill>
          <a:ln cap="flat" cmpd="sng" w="26425">
            <a:solidFill>
              <a:srgbClr val="5653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Execute/run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2641600" y="2116667"/>
            <a:ext cx="1143000" cy="584200"/>
          </a:xfrm>
          <a:prstGeom prst="roundRect">
            <a:avLst>
              <a:gd fmla="val 16667" name="adj"/>
            </a:avLst>
          </a:prstGeom>
          <a:solidFill>
            <a:srgbClr val="FFCCF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4775199" y="2116667"/>
            <a:ext cx="2040467" cy="584200"/>
          </a:xfrm>
          <a:prstGeom prst="roundRect">
            <a:avLst>
              <a:gd fmla="val 16667" name="adj"/>
            </a:avLst>
          </a:prstGeom>
          <a:solidFill>
            <a:srgbClr val="FFCCF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3437466" y="4241801"/>
            <a:ext cx="2006601" cy="584200"/>
          </a:xfrm>
          <a:prstGeom prst="roundRect">
            <a:avLst>
              <a:gd fmla="val 16667" name="adj"/>
            </a:avLst>
          </a:prstGeom>
          <a:solidFill>
            <a:srgbClr val="FFCCF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CS1010 Programming Environment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44" name="Google Shape;244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491319" y="1219200"/>
            <a:ext cx="7890681" cy="516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system – the sunfire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SoC student or student taking an SoC programming module can apply for a UNIX account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login to sunfire server, you need your SoC UNIX account user-name and password.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don’t have a UNIX account yet, go to this link to create one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(same link if you have forgotten your UNIX password)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https://mysoc.nus.edu.sg/~newacct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CS1010 Programming Environment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54" name="Google Shape;254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55" name="Google Shape;255;p12"/>
          <p:cNvSpPr/>
          <p:nvPr/>
        </p:nvSpPr>
        <p:spPr>
          <a:xfrm>
            <a:off x="491319" y="1219200"/>
            <a:ext cx="789068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do many things with your sunfire account: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Your account comes with paper quota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https://docs.comp.nus.edu.sg/node/1732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your print quota allocation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treat their sunfire account as a backup harddisk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SoC Computing Facilities web page for more general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3088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https://docs.comp.nus.edu.sg/cf/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57" name="Google Shape;257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idx="11" type="ftr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 Methodology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7452167" y="6459379"/>
            <a:ext cx="12346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Workshop -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j04260500000[1]" id="265" name="Google Shape;265;p13"/>
          <p:cNvPicPr preferRelativeResize="0"/>
          <p:nvPr/>
        </p:nvPicPr>
        <p:blipFill rotWithShape="1">
          <a:blip r:embed="rId3">
            <a:alphaModFix/>
          </a:blip>
          <a:srcRect b="0" l="25714" r="0" t="0"/>
          <a:stretch/>
        </p:blipFill>
        <p:spPr>
          <a:xfrm>
            <a:off x="5896097" y="2183258"/>
            <a:ext cx="2147738" cy="30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 txBox="1"/>
          <p:nvPr/>
        </p:nvSpPr>
        <p:spPr>
          <a:xfrm>
            <a:off x="5249135" y="1241387"/>
            <a:ext cx="326476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sunfire UNIX server</a:t>
            </a:r>
            <a:endParaRPr b="1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MCj04339410000[1]" id="267" name="Google Shape;2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019" y="537602"/>
            <a:ext cx="949325" cy="992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339430000[1]" id="268" name="Google Shape;2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072355" y="2024419"/>
            <a:ext cx="949326" cy="990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13"/>
          <p:cNvCxnSpPr/>
          <p:nvPr/>
        </p:nvCxnSpPr>
        <p:spPr>
          <a:xfrm>
            <a:off x="2627783" y="1529790"/>
            <a:ext cx="2952329" cy="1326734"/>
          </a:xfrm>
          <a:prstGeom prst="straightConnector1">
            <a:avLst/>
          </a:prstGeom>
          <a:noFill/>
          <a:ln cap="flat" cmpd="sng" w="57150">
            <a:solidFill>
              <a:srgbClr val="A5002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3"/>
          <p:cNvCxnSpPr/>
          <p:nvPr/>
        </p:nvCxnSpPr>
        <p:spPr>
          <a:xfrm>
            <a:off x="2211537" y="2856524"/>
            <a:ext cx="3224559" cy="403282"/>
          </a:xfrm>
          <a:prstGeom prst="straightConnector1">
            <a:avLst/>
          </a:prstGeom>
          <a:noFill/>
          <a:ln cap="flat" cmpd="sng" w="57150">
            <a:solidFill>
              <a:srgbClr val="A5002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MCj04339410000[1]" id="271" name="Google Shape;2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212" y="4037013"/>
            <a:ext cx="949325" cy="992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339430000[1]" id="272" name="Google Shape;27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364483" y="5395637"/>
            <a:ext cx="949326" cy="990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13"/>
          <p:cNvCxnSpPr/>
          <p:nvPr/>
        </p:nvCxnSpPr>
        <p:spPr>
          <a:xfrm flipH="1" rot="10800000">
            <a:off x="2411760" y="3717032"/>
            <a:ext cx="3114961" cy="816074"/>
          </a:xfrm>
          <a:prstGeom prst="straightConnector1">
            <a:avLst/>
          </a:prstGeom>
          <a:noFill/>
          <a:ln cap="flat" cmpd="sng" w="57150">
            <a:solidFill>
              <a:srgbClr val="A5002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13"/>
          <p:cNvCxnSpPr/>
          <p:nvPr/>
        </p:nvCxnSpPr>
        <p:spPr>
          <a:xfrm flipH="1" rot="10800000">
            <a:off x="3419872" y="4533106"/>
            <a:ext cx="2160241" cy="1128142"/>
          </a:xfrm>
          <a:prstGeom prst="straightConnector1">
            <a:avLst/>
          </a:prstGeom>
          <a:noFill/>
          <a:ln cap="flat" cmpd="sng" w="57150">
            <a:solidFill>
              <a:srgbClr val="A5002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sh_icon.gif" id="275" name="Google Shape;27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2878" y="2195495"/>
            <a:ext cx="953114" cy="106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3948" y="3291284"/>
            <a:ext cx="916786" cy="110979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3"/>
          <p:cNvSpPr txBox="1"/>
          <p:nvPr/>
        </p:nvSpPr>
        <p:spPr>
          <a:xfrm>
            <a:off x="3243466" y="3402488"/>
            <a:ext cx="7257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NUS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(AY2014/5 Semester 1)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4940490" y="4059596"/>
            <a:ext cx="3957850" cy="2246769"/>
          </a:xfrm>
          <a:prstGeom prst="rect">
            <a:avLst/>
          </a:prstGeom>
          <a:solidFill>
            <a:srgbClr val="E7E5B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SSH/Xshell are programs to allow users to access a remote host over a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download SSH for your home use, go to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http://www.comp.nus.edu.sg/~cs1010/2_resources/online.html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82" name="Google Shape;282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29411"/>
            </a:srgbClr>
          </a:solidFill>
          <a:ln>
            <a:noFill/>
          </a:ln>
        </p:spPr>
      </p:pic>
      <p:sp>
        <p:nvSpPr>
          <p:cNvPr id="289" name="Google Shape;289;p1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Logging into sunfire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90" name="Google Shape;290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508000" y="2459783"/>
            <a:ext cx="29635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Quick Connect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to get the pop-up window.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14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293" name="Google Shape;293;p14"/>
            <p:cNvSpPr txBox="1"/>
            <p:nvPr/>
          </p:nvSpPr>
          <p:spPr>
            <a:xfrm>
              <a:off x="506411" y="1234529"/>
              <a:ext cx="506187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355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	Look for the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SSH Secure Shell Client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icon or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Xshell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icon on your desktop, and double click on it. We shall assume you are using the former here.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" name="Google Shape;294;p14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descr="ssh_icon.gif" id="295" name="Google Shape;295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7" name="Google Shape;297;p14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8" name="Google Shape;298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99" name="Google Shape;299;p14"/>
          <p:cNvSpPr txBox="1"/>
          <p:nvPr/>
        </p:nvSpPr>
        <p:spPr>
          <a:xfrm>
            <a:off x="854954" y="3586038"/>
            <a:ext cx="290424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sunfire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for Host Name if connecting within campus or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sunfire.comp.nus.edu.sg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if connecting from off campus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your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UNIX 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User Name.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5191432" y="3913239"/>
            <a:ext cx="2331998" cy="698090"/>
          </a:xfrm>
          <a:prstGeom prst="rect">
            <a:avLst/>
          </a:prstGeom>
          <a:solidFill>
            <a:srgbClr val="AAAAAA">
              <a:alpha val="29411"/>
            </a:srgbClr>
          </a:solidFill>
          <a:ln cap="flat" cmpd="sng" w="26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3759199" y="2921448"/>
            <a:ext cx="704646" cy="146217"/>
          </a:xfrm>
          <a:prstGeom prst="rect">
            <a:avLst/>
          </a:prstGeom>
          <a:solidFill>
            <a:srgbClr val="AAAAAA">
              <a:alpha val="29411"/>
            </a:srgbClr>
          </a:solidFill>
          <a:ln cap="flat" cmpd="sng" w="26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29411"/>
            </a:srgbClr>
          </a:solidFill>
          <a:ln>
            <a:noFill/>
          </a:ln>
        </p:spPr>
      </p:pic>
      <p:sp>
        <p:nvSpPr>
          <p:cNvPr id="309" name="Google Shape;309;p1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Logging into sunfire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10" name="Google Shape;310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11" name="Google Shape;311;p15"/>
          <p:cNvSpPr txBox="1"/>
          <p:nvPr/>
        </p:nvSpPr>
        <p:spPr>
          <a:xfrm>
            <a:off x="508000" y="2459783"/>
            <a:ext cx="29635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Quick Connect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to get the pop-up window.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15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313" name="Google Shape;313;p15"/>
            <p:cNvSpPr txBox="1"/>
            <p:nvPr/>
          </p:nvSpPr>
          <p:spPr>
            <a:xfrm>
              <a:off x="506411" y="1234529"/>
              <a:ext cx="506187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355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	Look for the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SSH Secure Shell Client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icon or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Xshell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icon on your desktop, and double click on it. We shall assume you are using the former here.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" name="Google Shape;314;p15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descr="ssh_icon.gif" id="315" name="Google Shape;315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5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19" name="Google Shape;319;p15"/>
          <p:cNvSpPr txBox="1"/>
          <p:nvPr/>
        </p:nvSpPr>
        <p:spPr>
          <a:xfrm>
            <a:off x="854954" y="3586038"/>
            <a:ext cx="290424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sunfire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for Host Name if connecting within campus or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sunfire.comp.nus.edu.sg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if connecting from off campus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your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UNIX 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User Name.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27000" y="-127000"/>
            <a:ext cx="9401176" cy="711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0" y="0"/>
            <a:ext cx="1524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036" y="2392287"/>
            <a:ext cx="5444916" cy="3851425"/>
          </a:xfrm>
          <a:prstGeom prst="rect">
            <a:avLst/>
          </a:prstGeom>
          <a:solidFill>
            <a:srgbClr val="AAAAAA">
              <a:alpha val="29411"/>
            </a:srgbClr>
          </a:solidFill>
          <a:ln>
            <a:noFill/>
          </a:ln>
        </p:spPr>
      </p:pic>
      <p:sp>
        <p:nvSpPr>
          <p:cNvPr id="329" name="Google Shape;329;p1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Logging into sunfire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30" name="Google Shape;330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31" name="Google Shape;331;p16"/>
          <p:cNvSpPr txBox="1"/>
          <p:nvPr/>
        </p:nvSpPr>
        <p:spPr>
          <a:xfrm>
            <a:off x="508000" y="2459783"/>
            <a:ext cx="29635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Quick Connect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to get the pop-up window.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16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333" name="Google Shape;333;p16"/>
            <p:cNvSpPr txBox="1"/>
            <p:nvPr/>
          </p:nvSpPr>
          <p:spPr>
            <a:xfrm>
              <a:off x="506411" y="1234529"/>
              <a:ext cx="506187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355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	Look for the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SSH Secure Shell Client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icon or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Xshell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icon on your desktop, and double click on it. We shall assume you are using the former here.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" name="Google Shape;334;p16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descr="ssh_icon.gif" id="335" name="Google Shape;335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6" name="Google Shape;336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7" name="Google Shape;337;p16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8" name="Google Shape;338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>
            <a:off x="854954" y="3586038"/>
            <a:ext cx="290424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sunfire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for Host Name if connecting within campus or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sunfire.comp.nus.edu.sg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if connecting from off campus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your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UNIX 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User Name.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27000" y="-127000"/>
            <a:ext cx="9401176" cy="711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0" y="0"/>
            <a:ext cx="1524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883" y="1385793"/>
            <a:ext cx="2753783" cy="132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Logging into sunfire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50" name="Google Shape;350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51" name="Google Shape;351;p17"/>
          <p:cNvSpPr txBox="1"/>
          <p:nvPr/>
        </p:nvSpPr>
        <p:spPr>
          <a:xfrm>
            <a:off x="434975" y="1322388"/>
            <a:ext cx="3569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Enter your UNIX password.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7"/>
          <p:cNvCxnSpPr/>
          <p:nvPr/>
        </p:nvCxnSpPr>
        <p:spPr>
          <a:xfrm>
            <a:off x="2690813" y="1662113"/>
            <a:ext cx="1562100" cy="450850"/>
          </a:xfrm>
          <a:prstGeom prst="straightConnector1">
            <a:avLst/>
          </a:prstGeom>
          <a:noFill/>
          <a:ln cap="sq" cmpd="sng" w="28575">
            <a:solidFill>
              <a:srgbClr val="8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3" name="Google Shape;353;p17"/>
          <p:cNvSpPr txBox="1"/>
          <p:nvPr/>
        </p:nvSpPr>
        <p:spPr>
          <a:xfrm>
            <a:off x="446442" y="4575067"/>
            <a:ext cx="28559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	To log out from your UNIX account, type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 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355" name="Google Shape;355;p17"/>
          <p:cNvGrpSpPr/>
          <p:nvPr/>
        </p:nvGrpSpPr>
        <p:grpSpPr>
          <a:xfrm>
            <a:off x="471488" y="2709863"/>
            <a:ext cx="8163134" cy="3864864"/>
            <a:chOff x="471488" y="2709863"/>
            <a:chExt cx="8163134" cy="3864864"/>
          </a:xfrm>
        </p:grpSpPr>
        <p:sp>
          <p:nvSpPr>
            <p:cNvPr id="356" name="Google Shape;356;p17"/>
            <p:cNvSpPr txBox="1"/>
            <p:nvPr/>
          </p:nvSpPr>
          <p:spPr>
            <a:xfrm>
              <a:off x="471488" y="2709863"/>
              <a:ext cx="300037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355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	Once you log in successfully, you will see this screen (actual display may vary).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7" name="Google Shape;35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71863" y="2930098"/>
              <a:ext cx="5162759" cy="36446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8" name="Google Shape;358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Change settings in SSH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65" name="Google Shape;365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66" name="Google Shape;366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491319" y="1219200"/>
            <a:ext cx="789068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change the settings in SSH (eg: font size, background colour, text colour,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to change background and text colours, click on “Edit” 🡪 “Settings” and change the desired settings accordingly.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2661771"/>
            <a:ext cx="4881985" cy="344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6183" y="3107266"/>
            <a:ext cx="3452283" cy="316508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/>
          <p:nvPr/>
        </p:nvSpPr>
        <p:spPr>
          <a:xfrm>
            <a:off x="6629400" y="3810000"/>
            <a:ext cx="1109133" cy="573119"/>
          </a:xfrm>
          <a:prstGeom prst="ellipse">
            <a:avLst/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5799667" y="4445000"/>
            <a:ext cx="390524" cy="134159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82afb8c1_0_0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Lecturer Information</a:t>
            </a:r>
            <a:endParaRPr/>
          </a:p>
        </p:txBody>
      </p:sp>
      <p:sp>
        <p:nvSpPr>
          <p:cNvPr id="103" name="Google Shape;103;gc182afb8c1_0_0"/>
          <p:cNvSpPr txBox="1"/>
          <p:nvPr>
            <p:ph idx="1" type="subTitle"/>
          </p:nvPr>
        </p:nvSpPr>
        <p:spPr>
          <a:xfrm>
            <a:off x="455275" y="3505200"/>
            <a:ext cx="85371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-"/>
            </a:pPr>
            <a:r>
              <a:rPr lang="en-US"/>
              <a:t>Pham Cong Thien (T. Thien / Thomas)</a:t>
            </a:r>
            <a:endParaRPr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-"/>
            </a:pPr>
            <a:r>
              <a:rPr lang="en-US"/>
              <a:t>Senior Manager of Capgemini VN.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FX_Scale_Up (24+ Engineers) / FullStack Lead.</a:t>
            </a:r>
            <a:endParaRPr/>
          </a:p>
          <a:p>
            <a: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tg_phamcongthien@tdtu.edu.vn</a:t>
            </a:r>
            <a:r>
              <a:rPr lang="en-US"/>
              <a:t> /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congthienvn@gmail.com</a:t>
            </a:r>
            <a:endParaRPr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-"/>
            </a:pPr>
            <a:r>
              <a:rPr lang="en-US"/>
              <a:t>0988 533 468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Trying out some UNIX commands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79" name="Google Shape;379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80" name="Google Shape;380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573206" y="1219200"/>
            <a:ext cx="7808794" cy="3557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‘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(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t) to list out the files in your directory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see no list because your account is brand new. There are no files in there.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‘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(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rint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orking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irectory) to show the pathname of your current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output: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/root/home/h/happytan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1446663" y="5072484"/>
            <a:ext cx="6400800" cy="830997"/>
          </a:xfrm>
          <a:prstGeom prst="rect">
            <a:avLst/>
          </a:prstGeom>
          <a:solidFill>
            <a:srgbClr val="E7E5B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pwd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just two UNIX commands.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commands are case-sensitive.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File Directories in sunfire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90" name="Google Shape;390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91" name="Google Shape;391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92" name="Google Shape;392;p20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rgbClr val="E7E5B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/home/h/happytan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modules\CS1010\admin\unix_directory_tree.jpg" id="393" name="Google Shape;3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263" y="1677048"/>
            <a:ext cx="6959600" cy="39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0"/>
          <p:cNvSpPr txBox="1"/>
          <p:nvPr/>
        </p:nvSpPr>
        <p:spPr>
          <a:xfrm>
            <a:off x="5844654" y="4809715"/>
            <a:ext cx="3129507" cy="1015663"/>
          </a:xfrm>
          <a:prstGeom prst="rect">
            <a:avLst/>
          </a:prstGeom>
          <a:solidFill>
            <a:srgbClr val="F5DB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out the pathname of your own home directory by typing ‘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pwd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File Directories in sunfire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02" name="Google Shape;402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03" name="Google Shape;403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2546775" y="1673805"/>
            <a:ext cx="3398293" cy="3700170"/>
          </a:xfrm>
          <a:prstGeom prst="parallelogram">
            <a:avLst>
              <a:gd fmla="val 47436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459854" y="1677048"/>
            <a:ext cx="3129507" cy="156966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log in, you are automatically placed in your home directory.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5320732" y="3644767"/>
            <a:ext cx="3129507" cy="193899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allowed to create/modify/remove files or subdirectories only under your home directory.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1385627" y="5664848"/>
            <a:ext cx="2949306" cy="461665"/>
          </a:xfrm>
          <a:prstGeom prst="rect">
            <a:avLst/>
          </a:prstGeom>
          <a:solidFill>
            <a:srgbClr val="E7E5B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/home/h/happytan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Setting up your UNIX account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15" name="Google Shape;415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16" name="Google Shape;416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573206" y="1219199"/>
            <a:ext cx="7808794" cy="526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your new account is currently bare, run the following set-up to configure your account: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~cs1010/workshop/setup</a:t>
            </a:r>
            <a:endParaRPr b="1" i="0" sz="2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(enter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prompted)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source .bashrc</a:t>
            </a:r>
            <a:endParaRPr b="1" i="0" sz="2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 response from the system is good news!)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does the following in your home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‘c’ subdirectory and puts a few C programs into the ‘c’ subdirectory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Copies a number of system files into the home directory, including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.vimrc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(vim configuration file)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7069541" y="2165511"/>
            <a:ext cx="1801504" cy="120032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do this only ONCE.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541" y="256117"/>
            <a:ext cx="1459568" cy="10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Basic UNIX Commands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27" name="Google Shape;427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28" name="Google Shape;428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573206" y="1219199"/>
            <a:ext cx="7808794" cy="526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UNIX, typically you do a lot of typing but much less mouse clicking, compared with other operating systems like Windows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commands are </a:t>
            </a:r>
            <a:r>
              <a:rPr b="0" i="0" lang="en-US" sz="24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case sensitive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is the best way to recognize UNIX commands. Gradually you will be more and more familiar with UNIX commands – so don’t worry too much at the beginning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sunfire, you can use the up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down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arrows to select (and optionally modify) a previous command in the command log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Basic UNIX Commands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37" name="Google Shape;437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38" name="Google Shape;438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573205" y="1219199"/>
            <a:ext cx="7995061" cy="213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the “Getting Started with UNIX and CodeCrunch” document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http://www.comp.nus.edu.sg/~cs1010/labs/2014/intro_lab/gettingStarted.html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lecturer will go through these basic UNIX commands with you in class. (We will introduce CodeCrunch in the next lesson.)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4"/>
          <p:cNvGraphicFramePr/>
          <p:nvPr/>
        </p:nvGraphicFramePr>
        <p:xfrm>
          <a:off x="573206" y="29711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{96F334A9-5EFB-4698-B062-B69250D404B3}</a:tableStyleId>
              </a:tblPr>
              <a:tblGrid>
                <a:gridCol w="1288650"/>
                <a:gridCol w="248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Directory command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pwd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u="none" cap="none" strike="noStrike"/>
                        <a:t>rint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sz="1800" u="none" cap="none" strike="noStrike"/>
                        <a:t>orking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u="none" cap="none" strike="noStrike"/>
                        <a:t>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sz="1800" u="none" cap="none" strike="noStrike"/>
                        <a:t>i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1800" u="none" cap="none" strike="noStrike"/>
                        <a:t>t files in current directory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1800" u="none" cap="none" strike="noStrike"/>
                        <a:t>hange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u="none" cap="none" strike="noStrike"/>
                        <a:t>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mkdir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1800" u="none" cap="none" strike="noStrike"/>
                        <a:t>a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sz="1800" u="none" cap="none" strike="noStrike"/>
                        <a:t>e a sub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sz="1800" u="none" cap="none" strike="noStrike"/>
                        <a:t>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rmdir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u="none" cap="none" strike="noStrike"/>
                        <a:t>e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1800" u="none" cap="none" strike="noStrike"/>
                        <a:t>ove an empty sub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DIR</a:t>
                      </a:r>
                      <a:r>
                        <a:rPr lang="en-US" sz="1800" u="none" cap="none" strike="noStrike"/>
                        <a:t>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1" name="Google Shape;441;p24"/>
          <p:cNvGraphicFramePr/>
          <p:nvPr/>
        </p:nvGraphicFramePr>
        <p:xfrm>
          <a:off x="4604795" y="29746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{96F334A9-5EFB-4698-B062-B69250D404B3}</a:tableStyleId>
              </a:tblPr>
              <a:tblGrid>
                <a:gridCol w="1288650"/>
                <a:gridCol w="2488550"/>
              </a:tblGrid>
              <a:tr h="6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command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1800" u="none" cap="none" strike="noStrike"/>
                        <a:t>o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u="none" cap="none" strike="noStrike"/>
                        <a:t>y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mv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1800" u="none" cap="none" strike="noStrike"/>
                        <a:t>o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sz="1800" u="none" cap="none" strike="noStrike"/>
                        <a:t>e file, also to rename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u="none" cap="none" strike="noStrike"/>
                        <a:t>e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1800" u="none" cap="none" strike="noStrike"/>
                        <a:t>ove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CAT</a:t>
                      </a:r>
                      <a:r>
                        <a:rPr lang="en-US" sz="1800" u="none" cap="none" strike="noStrike"/>
                        <a:t>enate file (to view a file)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2" name="Google Shape;442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Basic UNIX Commands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49" name="Google Shape;449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50" name="Google Shape;450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51" name="Google Shape;451;p25"/>
          <p:cNvSpPr/>
          <p:nvPr/>
        </p:nvSpPr>
        <p:spPr>
          <a:xfrm>
            <a:off x="573206" y="1219199"/>
            <a:ext cx="7808794" cy="745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UNIX commands come with options, preceded by ‘-’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25"/>
          <p:cNvGrpSpPr/>
          <p:nvPr/>
        </p:nvGrpSpPr>
        <p:grpSpPr>
          <a:xfrm>
            <a:off x="580410" y="2455334"/>
            <a:ext cx="8320522" cy="898474"/>
            <a:chOff x="580410" y="2455334"/>
            <a:chExt cx="8320522" cy="898474"/>
          </a:xfrm>
        </p:grpSpPr>
        <p:sp>
          <p:nvSpPr>
            <p:cNvPr id="453" name="Google Shape;453;p25"/>
            <p:cNvSpPr txBox="1"/>
            <p:nvPr/>
          </p:nvSpPr>
          <p:spPr>
            <a:xfrm>
              <a:off x="580410" y="2769033"/>
              <a:ext cx="4866897" cy="584775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happytan@sunfire [] ~ $ </a:t>
              </a:r>
              <a: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ls -F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/c</a:t>
              </a:r>
              <a:endParaRPr b="1" i="0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6073065" y="2455334"/>
              <a:ext cx="2827867" cy="4910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877" y="45258"/>
                  </a:moveTo>
                  <a:lnTo>
                    <a:pt x="-26598" y="85345"/>
                  </a:lnTo>
                </a:path>
              </a:pathLst>
            </a:custGeom>
            <a:solidFill>
              <a:srgbClr val="CCFFFF"/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-F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prefixes directory name with /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573207" y="1896533"/>
            <a:ext cx="7598520" cy="652509"/>
            <a:chOff x="573207" y="1896533"/>
            <a:chExt cx="7598520" cy="652509"/>
          </a:xfrm>
        </p:grpSpPr>
        <p:sp>
          <p:nvSpPr>
            <p:cNvPr id="456" name="Google Shape;456;p25"/>
            <p:cNvSpPr txBox="1"/>
            <p:nvPr/>
          </p:nvSpPr>
          <p:spPr>
            <a:xfrm>
              <a:off x="573207" y="1964267"/>
              <a:ext cx="4866897" cy="584775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happytan@sunfire [] ~ $ </a:t>
              </a:r>
              <a: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ls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endParaRPr b="1" i="0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6083139" y="1896533"/>
              <a:ext cx="2088588" cy="4910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877" y="45258"/>
                  </a:moveTo>
                  <a:lnTo>
                    <a:pt x="-36757" y="62586"/>
                  </a:lnTo>
                </a:path>
              </a:pathLst>
            </a:custGeom>
            <a:solidFill>
              <a:srgbClr val="CCFFFF"/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plain 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ls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command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573206" y="3061420"/>
            <a:ext cx="8332656" cy="1193941"/>
            <a:chOff x="573206" y="3061420"/>
            <a:chExt cx="8332656" cy="1193941"/>
          </a:xfrm>
        </p:grpSpPr>
        <p:sp>
          <p:nvSpPr>
            <p:cNvPr id="459" name="Google Shape;459;p25"/>
            <p:cNvSpPr txBox="1"/>
            <p:nvPr/>
          </p:nvSpPr>
          <p:spPr>
            <a:xfrm>
              <a:off x="573206" y="3670586"/>
              <a:ext cx="7103813" cy="584775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happytan@sunfire [] ~ $ </a:t>
              </a:r>
              <a: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ls -l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drwx------    2 happytan soc06   4096  Jun 27 12:58 c</a:t>
              </a:r>
              <a:endParaRPr b="1" i="0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077995" y="3061420"/>
              <a:ext cx="2827867" cy="4910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877" y="45258"/>
                  </a:moveTo>
                  <a:lnTo>
                    <a:pt x="-22286" y="147414"/>
                  </a:lnTo>
                </a:path>
              </a:pathLst>
            </a:custGeom>
            <a:solidFill>
              <a:srgbClr val="CCFFFF"/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-l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displays info in long format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5"/>
          <p:cNvGrpSpPr/>
          <p:nvPr/>
        </p:nvGrpSpPr>
        <p:grpSpPr>
          <a:xfrm>
            <a:off x="580410" y="4353013"/>
            <a:ext cx="8171229" cy="584775"/>
            <a:chOff x="580410" y="4353013"/>
            <a:chExt cx="8171229" cy="584775"/>
          </a:xfrm>
        </p:grpSpPr>
        <p:sp>
          <p:nvSpPr>
            <p:cNvPr id="462" name="Google Shape;462;p25"/>
            <p:cNvSpPr txBox="1"/>
            <p:nvPr/>
          </p:nvSpPr>
          <p:spPr>
            <a:xfrm>
              <a:off x="580410" y="4353013"/>
              <a:ext cx="4866899" cy="584775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happytan@sunfire [] ~ $ </a:t>
              </a:r>
              <a: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ls -a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    ..    .bashrc   .vimrc     c</a:t>
              </a:r>
              <a:endParaRPr b="1" i="0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923772" y="4353013"/>
              <a:ext cx="2827867" cy="4910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877" y="45258"/>
                  </a:moveTo>
                  <a:lnTo>
                    <a:pt x="-20490" y="58448"/>
                  </a:lnTo>
                </a:path>
              </a:pathLst>
            </a:custGeom>
            <a:solidFill>
              <a:srgbClr val="CCFFFF"/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-a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displays hidden files (files beginning with ‘.’ in their names)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25"/>
          <p:cNvGrpSpPr/>
          <p:nvPr/>
        </p:nvGrpSpPr>
        <p:grpSpPr>
          <a:xfrm>
            <a:off x="580410" y="4937788"/>
            <a:ext cx="8051088" cy="1722060"/>
            <a:chOff x="580410" y="4937788"/>
            <a:chExt cx="8051088" cy="1722060"/>
          </a:xfrm>
        </p:grpSpPr>
        <p:sp>
          <p:nvSpPr>
            <p:cNvPr id="465" name="Google Shape;465;p25"/>
            <p:cNvSpPr txBox="1"/>
            <p:nvPr/>
          </p:nvSpPr>
          <p:spPr>
            <a:xfrm>
              <a:off x="580410" y="5090188"/>
              <a:ext cx="7591317" cy="1569660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happytan@sunfire [] ~ $ </a:t>
              </a:r>
              <a: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ls –al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drwx------    3 happytan soc06   4096  Jun 30 08:45 .</a:t>
              </a:r>
              <a:endParaRPr b="1" i="0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drwxr-xr-x  215 happytan root    8192  Jun 13 12:58 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-rwx------    1 happytan soc06    434  Jun 27 12:45 .bashrc</a:t>
              </a:r>
              <a:endParaRPr b="1" i="0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-rwx------    1 happytan soc06    237  Jun 27 12:45 .vimrc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drwx------    2 happytan soc06   4096  Jun 27 12:58 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5"/>
            <p:cNvSpPr txBox="1"/>
            <p:nvPr/>
          </p:nvSpPr>
          <p:spPr>
            <a:xfrm>
              <a:off x="6293412" y="4937788"/>
              <a:ext cx="2338086" cy="523220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Options may be combined: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ls –al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r>
                <a:rPr b="1" i="0" lang="en-US" sz="14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ls –a –l </a:t>
              </a:r>
              <a:endParaRPr b="1" i="0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7" name="Google Shape;467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Basic UNIX Commands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74" name="Google Shape;474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75" name="Google Shape;475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573206" y="1219198"/>
            <a:ext cx="7808794" cy="136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using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(‘man’ stands for ‘manual’)</a:t>
            </a:r>
            <a:endParaRPr b="0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man </a:t>
            </a:r>
            <a:r>
              <a:rPr b="0" i="1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out more about a certain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man 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&lt;spacebar&gt; to read next screen, or enter ‘q’ to quit.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 txBox="1"/>
          <p:nvPr/>
        </p:nvSpPr>
        <p:spPr>
          <a:xfrm>
            <a:off x="573206" y="3920300"/>
            <a:ext cx="8291394" cy="107721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 $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cd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b="1" i="0" sz="16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example1.c   example2.c   example3.c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cat 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🡨 press &lt;spacebar&gt; after typing ‘e’ and observe</a:t>
            </a:r>
            <a:endParaRPr b="0" i="0" sz="16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573206" y="2574098"/>
            <a:ext cx="7808794" cy="136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Filename auto-filling</a:t>
            </a:r>
            <a:endParaRPr b="0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auto-filling of filenames, handy for very long filenames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&lt;tab&gt; for system to fill out the rest of the filename (as much as it can)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1409776" y="5132753"/>
            <a:ext cx="5880024" cy="1077218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managed to fill filename up to ‘example’ and stopped, because there are 3 filenames that begin with ‘example’. Type ‘1’, ‘2’, or ‘3’ and press &lt;tab&gt; for system to fill the whole filename, then press &lt;enter&gt;.</a:t>
            </a:r>
            <a:endParaRPr b="0" i="0" sz="16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Editing C source codes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87" name="Google Shape;487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88" name="Google Shape;488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573206" y="1219198"/>
            <a:ext cx="6522075" cy="1566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a text editor to create/modify C programs (source codes)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991096" y="378042"/>
            <a:ext cx="1953018" cy="1789424"/>
            <a:chOff x="99230" y="-53759"/>
            <a:chExt cx="1953018" cy="1789424"/>
          </a:xfrm>
        </p:grpSpPr>
        <p:sp>
          <p:nvSpPr>
            <p:cNvPr id="491" name="Google Shape;491;p27"/>
            <p:cNvSpPr/>
            <p:nvPr/>
          </p:nvSpPr>
          <p:spPr>
            <a:xfrm>
              <a:off x="1137269" y="135770"/>
              <a:ext cx="914979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7"/>
            <p:cNvSpPr txBox="1"/>
            <p:nvPr/>
          </p:nvSpPr>
          <p:spPr>
            <a:xfrm>
              <a:off x="1137269" y="135770"/>
              <a:ext cx="914979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263733" y="-53759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113074" y="65912"/>
                  </a:moveTo>
                  <a:lnTo>
                    <a:pt x="113074" y="65912"/>
                  </a:lnTo>
                  <a:cubicBezTo>
                    <a:pt x="111801" y="77339"/>
                    <a:pt x="106874" y="88051"/>
                    <a:pt x="99025" y="96453"/>
                  </a:cubicBezTo>
                  <a:lnTo>
                    <a:pt x="103070" y="101585"/>
                  </a:lnTo>
                  <a:lnTo>
                    <a:pt x="89997" y="98053"/>
                  </a:lnTo>
                  <a:lnTo>
                    <a:pt x="88775" y="83451"/>
                  </a:lnTo>
                  <a:lnTo>
                    <a:pt x="92811" y="88571"/>
                  </a:lnTo>
                  <a:cubicBezTo>
                    <a:pt x="98622" y="81897"/>
                    <a:pt x="102260" y="73611"/>
                    <a:pt x="103240" y="648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529482" y="1081740"/>
              <a:ext cx="900541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7"/>
            <p:cNvSpPr txBox="1"/>
            <p:nvPr/>
          </p:nvSpPr>
          <p:spPr>
            <a:xfrm>
              <a:off x="529482" y="1081740"/>
              <a:ext cx="900541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202989" y="822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22437" y="97959"/>
                  </a:moveTo>
                  <a:cubicBezTo>
                    <a:pt x="14459" y="90064"/>
                    <a:pt x="9171" y="79856"/>
                    <a:pt x="7325" y="68784"/>
                  </a:cubicBezTo>
                  <a:lnTo>
                    <a:pt x="792" y="68872"/>
                  </a:lnTo>
                  <a:lnTo>
                    <a:pt x="11550" y="60647"/>
                  </a:lnTo>
                  <a:lnTo>
                    <a:pt x="23880" y="68563"/>
                  </a:lnTo>
                  <a:lnTo>
                    <a:pt x="17361" y="68650"/>
                  </a:lnTo>
                  <a:lnTo>
                    <a:pt x="17361" y="68650"/>
                  </a:lnTo>
                  <a:cubicBezTo>
                    <a:pt x="19076" y="77104"/>
                    <a:pt x="23266" y="84857"/>
                    <a:pt x="29397" y="909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99230" y="128541"/>
              <a:ext cx="653925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7"/>
            <p:cNvSpPr txBox="1"/>
            <p:nvPr/>
          </p:nvSpPr>
          <p:spPr>
            <a:xfrm>
              <a:off x="99230" y="128541"/>
              <a:ext cx="653925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276898" y="-33394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35032" y="12794"/>
                  </a:moveTo>
                  <a:lnTo>
                    <a:pt x="35032" y="12794"/>
                  </a:lnTo>
                  <a:cubicBezTo>
                    <a:pt x="45326" y="7349"/>
                    <a:pt x="57119" y="5418"/>
                    <a:pt x="68613" y="7297"/>
                  </a:cubicBezTo>
                  <a:lnTo>
                    <a:pt x="70630" y="1082"/>
                  </a:lnTo>
                  <a:lnTo>
                    <a:pt x="74960" y="13912"/>
                  </a:lnTo>
                  <a:lnTo>
                    <a:pt x="63501" y="23044"/>
                  </a:lnTo>
                  <a:lnTo>
                    <a:pt x="65514" y="16844"/>
                  </a:lnTo>
                  <a:lnTo>
                    <a:pt x="65514" y="16844"/>
                  </a:lnTo>
                  <a:cubicBezTo>
                    <a:pt x="56617" y="15707"/>
                    <a:pt x="47586" y="17348"/>
                    <a:pt x="39658" y="215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27"/>
          <p:cNvGrpSpPr/>
          <p:nvPr/>
        </p:nvGrpSpPr>
        <p:grpSpPr>
          <a:xfrm>
            <a:off x="1514149" y="2686999"/>
            <a:ext cx="6134876" cy="1214066"/>
            <a:chOff x="1234441" y="1391974"/>
            <a:chExt cx="6134876" cy="1214066"/>
          </a:xfrm>
        </p:grpSpPr>
        <p:grpSp>
          <p:nvGrpSpPr>
            <p:cNvPr id="501" name="Google Shape;501;p27"/>
            <p:cNvGrpSpPr/>
            <p:nvPr/>
          </p:nvGrpSpPr>
          <p:grpSpPr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502" name="Google Shape;502;p27"/>
              <p:cNvSpPr/>
              <p:nvPr/>
            </p:nvSpPr>
            <p:spPr>
              <a:xfrm>
                <a:off x="4371303" y="1930487"/>
                <a:ext cx="1293672" cy="398601"/>
              </a:xfrm>
              <a:prstGeom prst="rightArrow">
                <a:avLst>
                  <a:gd fmla="val 50000" name="adj1"/>
                  <a:gd fmla="val 49998" name="adj2"/>
                </a:avLst>
              </a:prstGeom>
              <a:solidFill>
                <a:srgbClr val="FFCCFF"/>
              </a:solidFill>
              <a:ln cap="sq" cmpd="sng" w="127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7"/>
              <p:cNvSpPr txBox="1"/>
              <p:nvPr/>
            </p:nvSpPr>
            <p:spPr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1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produces</a:t>
                </a:r>
                <a:endParaRPr b="0" i="1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4" name="Google Shape;504;p27"/>
            <p:cNvGrpSpPr/>
            <p:nvPr/>
          </p:nvGrpSpPr>
          <p:grpSpPr>
            <a:xfrm>
              <a:off x="5828521" y="1391974"/>
              <a:ext cx="1540796" cy="1214066"/>
              <a:chOff x="5894774" y="1458899"/>
              <a:chExt cx="1540866" cy="1214044"/>
            </a:xfrm>
          </p:grpSpPr>
          <p:sp>
            <p:nvSpPr>
              <p:cNvPr id="505" name="Google Shape;505;p27"/>
              <p:cNvSpPr/>
              <p:nvPr/>
            </p:nvSpPr>
            <p:spPr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7"/>
              <p:cNvSpPr txBox="1"/>
              <p:nvPr/>
            </p:nvSpPr>
            <p:spPr>
              <a:xfrm>
                <a:off x="5894774" y="1458899"/>
                <a:ext cx="1540866" cy="369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1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 code</a:t>
                </a:r>
                <a:endParaRPr b="0" i="1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7"/>
              <p:cNvSpPr txBox="1"/>
              <p:nvPr/>
            </p:nvSpPr>
            <p:spPr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first.c 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8" name="Google Shape;508;p27"/>
            <p:cNvGrpSpPr/>
            <p:nvPr/>
          </p:nvGrpSpPr>
          <p:grpSpPr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509" name="Google Shape;509;p27"/>
              <p:cNvSpPr/>
              <p:nvPr/>
            </p:nvSpPr>
            <p:spPr>
              <a:xfrm>
                <a:off x="2334828" y="1562470"/>
                <a:ext cx="1660124" cy="665825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7"/>
              <p:cNvSpPr txBox="1"/>
              <p:nvPr/>
            </p:nvSpPr>
            <p:spPr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Editor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7"/>
              <p:cNvSpPr txBox="1"/>
              <p:nvPr/>
            </p:nvSpPr>
            <p:spPr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eg: 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vim first.c</a:t>
                </a:r>
                <a:endParaRPr b="0" i="0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2" name="Google Shape;512;p27"/>
          <p:cNvSpPr/>
          <p:nvPr/>
        </p:nvSpPr>
        <p:spPr>
          <a:xfrm>
            <a:off x="573206" y="3999599"/>
            <a:ext cx="7725220" cy="2430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powerful text editor. It has 2 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Command mode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issuing vim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 mode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typing in text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switch between command mode and insert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command mode to get into insert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&lt;esc&gt;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 insert mode to get into command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Editing C source codes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20" name="Google Shape;520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21" name="Google Shape;521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573206" y="1219199"/>
            <a:ext cx="6522075" cy="685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vim to create this C program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first.c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Google Shape;523;p28"/>
          <p:cNvGrpSpPr/>
          <p:nvPr/>
        </p:nvGrpSpPr>
        <p:grpSpPr>
          <a:xfrm>
            <a:off x="6991096" y="378042"/>
            <a:ext cx="1953018" cy="1789424"/>
            <a:chOff x="99230" y="-53759"/>
            <a:chExt cx="1953018" cy="1789424"/>
          </a:xfrm>
        </p:grpSpPr>
        <p:sp>
          <p:nvSpPr>
            <p:cNvPr id="524" name="Google Shape;524;p28"/>
            <p:cNvSpPr/>
            <p:nvPr/>
          </p:nvSpPr>
          <p:spPr>
            <a:xfrm>
              <a:off x="1137269" y="135770"/>
              <a:ext cx="914979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 txBox="1"/>
            <p:nvPr/>
          </p:nvSpPr>
          <p:spPr>
            <a:xfrm>
              <a:off x="1137269" y="135770"/>
              <a:ext cx="914979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63733" y="-53759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113074" y="65912"/>
                  </a:moveTo>
                  <a:lnTo>
                    <a:pt x="113074" y="65912"/>
                  </a:lnTo>
                  <a:cubicBezTo>
                    <a:pt x="111801" y="77339"/>
                    <a:pt x="106874" y="88051"/>
                    <a:pt x="99025" y="96453"/>
                  </a:cubicBezTo>
                  <a:lnTo>
                    <a:pt x="103070" y="101585"/>
                  </a:lnTo>
                  <a:lnTo>
                    <a:pt x="89997" y="98053"/>
                  </a:lnTo>
                  <a:lnTo>
                    <a:pt x="88775" y="83451"/>
                  </a:lnTo>
                  <a:lnTo>
                    <a:pt x="92811" y="88571"/>
                  </a:lnTo>
                  <a:cubicBezTo>
                    <a:pt x="98622" y="81897"/>
                    <a:pt x="102260" y="73611"/>
                    <a:pt x="103240" y="648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529482" y="1081740"/>
              <a:ext cx="900541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8"/>
            <p:cNvSpPr txBox="1"/>
            <p:nvPr/>
          </p:nvSpPr>
          <p:spPr>
            <a:xfrm>
              <a:off x="529482" y="1081740"/>
              <a:ext cx="900541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202989" y="822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22437" y="97959"/>
                  </a:moveTo>
                  <a:cubicBezTo>
                    <a:pt x="14459" y="90064"/>
                    <a:pt x="9171" y="79856"/>
                    <a:pt x="7325" y="68784"/>
                  </a:cubicBezTo>
                  <a:lnTo>
                    <a:pt x="792" y="68872"/>
                  </a:lnTo>
                  <a:lnTo>
                    <a:pt x="11550" y="60647"/>
                  </a:lnTo>
                  <a:lnTo>
                    <a:pt x="23880" y="68563"/>
                  </a:lnTo>
                  <a:lnTo>
                    <a:pt x="17361" y="68650"/>
                  </a:lnTo>
                  <a:lnTo>
                    <a:pt x="17361" y="68650"/>
                  </a:lnTo>
                  <a:cubicBezTo>
                    <a:pt x="19076" y="77104"/>
                    <a:pt x="23266" y="84857"/>
                    <a:pt x="29397" y="909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99230" y="128541"/>
              <a:ext cx="653925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8"/>
            <p:cNvSpPr txBox="1"/>
            <p:nvPr/>
          </p:nvSpPr>
          <p:spPr>
            <a:xfrm>
              <a:off x="99230" y="128541"/>
              <a:ext cx="653925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76898" y="-33394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35032" y="12794"/>
                  </a:moveTo>
                  <a:lnTo>
                    <a:pt x="35032" y="12794"/>
                  </a:lnTo>
                  <a:cubicBezTo>
                    <a:pt x="45326" y="7349"/>
                    <a:pt x="57119" y="5418"/>
                    <a:pt x="68613" y="7297"/>
                  </a:cubicBezTo>
                  <a:lnTo>
                    <a:pt x="70630" y="1082"/>
                  </a:lnTo>
                  <a:lnTo>
                    <a:pt x="74960" y="13912"/>
                  </a:lnTo>
                  <a:lnTo>
                    <a:pt x="63501" y="23044"/>
                  </a:lnTo>
                  <a:lnTo>
                    <a:pt x="65514" y="16844"/>
                  </a:lnTo>
                  <a:lnTo>
                    <a:pt x="65514" y="16844"/>
                  </a:lnTo>
                  <a:cubicBezTo>
                    <a:pt x="56617" y="15707"/>
                    <a:pt x="47586" y="17348"/>
                    <a:pt x="39658" y="215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28"/>
          <p:cNvSpPr txBox="1"/>
          <p:nvPr/>
        </p:nvSpPr>
        <p:spPr>
          <a:xfrm>
            <a:off x="1467948" y="2091803"/>
            <a:ext cx="5787342" cy="286232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a=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b=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 = a%b;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"The value of c is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0" name="Google Shape;11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1" name="Google Shape;11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Editing C source codes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41" name="Google Shape;541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42" name="Google Shape;542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573206" y="1219199"/>
            <a:ext cx="6522075" cy="88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videos on vim are available on IVLE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IVLE 🡪 CS1010 🡪 Multimedia 🡪 vim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29"/>
          <p:cNvGrpSpPr/>
          <p:nvPr/>
        </p:nvGrpSpPr>
        <p:grpSpPr>
          <a:xfrm>
            <a:off x="6991096" y="378042"/>
            <a:ext cx="1953018" cy="1789424"/>
            <a:chOff x="99230" y="-53759"/>
            <a:chExt cx="1953018" cy="1789424"/>
          </a:xfrm>
        </p:grpSpPr>
        <p:sp>
          <p:nvSpPr>
            <p:cNvPr id="545" name="Google Shape;545;p29"/>
            <p:cNvSpPr/>
            <p:nvPr/>
          </p:nvSpPr>
          <p:spPr>
            <a:xfrm>
              <a:off x="1137269" y="135770"/>
              <a:ext cx="914979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9"/>
            <p:cNvSpPr txBox="1"/>
            <p:nvPr/>
          </p:nvSpPr>
          <p:spPr>
            <a:xfrm>
              <a:off x="1137269" y="135770"/>
              <a:ext cx="914979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63733" y="-53759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113074" y="65912"/>
                  </a:moveTo>
                  <a:lnTo>
                    <a:pt x="113074" y="65912"/>
                  </a:lnTo>
                  <a:cubicBezTo>
                    <a:pt x="111801" y="77339"/>
                    <a:pt x="106874" y="88051"/>
                    <a:pt x="99025" y="96453"/>
                  </a:cubicBezTo>
                  <a:lnTo>
                    <a:pt x="103070" y="101585"/>
                  </a:lnTo>
                  <a:lnTo>
                    <a:pt x="89997" y="98053"/>
                  </a:lnTo>
                  <a:lnTo>
                    <a:pt x="88775" y="83451"/>
                  </a:lnTo>
                  <a:lnTo>
                    <a:pt x="92811" y="88571"/>
                  </a:lnTo>
                  <a:cubicBezTo>
                    <a:pt x="98622" y="81897"/>
                    <a:pt x="102260" y="73611"/>
                    <a:pt x="103240" y="648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29482" y="1081740"/>
              <a:ext cx="900541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9"/>
            <p:cNvSpPr txBox="1"/>
            <p:nvPr/>
          </p:nvSpPr>
          <p:spPr>
            <a:xfrm>
              <a:off x="529482" y="1081740"/>
              <a:ext cx="900541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202989" y="822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22437" y="97959"/>
                  </a:moveTo>
                  <a:cubicBezTo>
                    <a:pt x="14459" y="90064"/>
                    <a:pt x="9171" y="79856"/>
                    <a:pt x="7325" y="68784"/>
                  </a:cubicBezTo>
                  <a:lnTo>
                    <a:pt x="792" y="68872"/>
                  </a:lnTo>
                  <a:lnTo>
                    <a:pt x="11550" y="60647"/>
                  </a:lnTo>
                  <a:lnTo>
                    <a:pt x="23880" y="68563"/>
                  </a:lnTo>
                  <a:lnTo>
                    <a:pt x="17361" y="68650"/>
                  </a:lnTo>
                  <a:lnTo>
                    <a:pt x="17361" y="68650"/>
                  </a:lnTo>
                  <a:cubicBezTo>
                    <a:pt x="19076" y="77104"/>
                    <a:pt x="23266" y="84857"/>
                    <a:pt x="29397" y="909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99230" y="128541"/>
              <a:ext cx="653925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9"/>
            <p:cNvSpPr txBox="1"/>
            <p:nvPr/>
          </p:nvSpPr>
          <p:spPr>
            <a:xfrm>
              <a:off x="99230" y="128541"/>
              <a:ext cx="653925" cy="65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276898" y="-33394"/>
              <a:ext cx="1546322" cy="1546322"/>
            </a:xfrm>
            <a:custGeom>
              <a:rect b="b" l="l" r="r" t="t"/>
              <a:pathLst>
                <a:path extrusionOk="0" h="120000" w="120000">
                  <a:moveTo>
                    <a:pt x="35032" y="12794"/>
                  </a:moveTo>
                  <a:lnTo>
                    <a:pt x="35032" y="12794"/>
                  </a:lnTo>
                  <a:cubicBezTo>
                    <a:pt x="45326" y="7349"/>
                    <a:pt x="57119" y="5418"/>
                    <a:pt x="68613" y="7297"/>
                  </a:cubicBezTo>
                  <a:lnTo>
                    <a:pt x="70630" y="1082"/>
                  </a:lnTo>
                  <a:lnTo>
                    <a:pt x="74960" y="13912"/>
                  </a:lnTo>
                  <a:lnTo>
                    <a:pt x="63501" y="23044"/>
                  </a:lnTo>
                  <a:lnTo>
                    <a:pt x="65514" y="16844"/>
                  </a:lnTo>
                  <a:lnTo>
                    <a:pt x="65514" y="16844"/>
                  </a:lnTo>
                  <a:cubicBezTo>
                    <a:pt x="56617" y="15707"/>
                    <a:pt x="47586" y="17348"/>
                    <a:pt x="39658" y="215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4" name="Google Shape;554;p29"/>
          <p:cNvPicPr preferRelativeResize="0"/>
          <p:nvPr/>
        </p:nvPicPr>
        <p:blipFill rotWithShape="1">
          <a:blip r:embed="rId3">
            <a:alphaModFix/>
          </a:blip>
          <a:srcRect b="4179" l="0" r="0" t="0"/>
          <a:stretch/>
        </p:blipFill>
        <p:spPr>
          <a:xfrm>
            <a:off x="760768" y="1990214"/>
            <a:ext cx="5767851" cy="3374228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9"/>
          <p:cNvSpPr/>
          <p:nvPr/>
        </p:nvSpPr>
        <p:spPr>
          <a:xfrm>
            <a:off x="573206" y="5364442"/>
            <a:ext cx="7900234" cy="127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CS1010 “Online” page: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http://www.comp.nus.edu.sg/~cs1010/2_resources/online.html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the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Compiling C programs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63" name="Google Shape;563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64" name="Google Shape;564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573206" y="1219199"/>
            <a:ext cx="6522075" cy="685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the C compiler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sunfire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30"/>
          <p:cNvGrpSpPr/>
          <p:nvPr/>
        </p:nvGrpSpPr>
        <p:grpSpPr>
          <a:xfrm>
            <a:off x="6821907" y="377809"/>
            <a:ext cx="2130536" cy="1789657"/>
            <a:chOff x="90907" y="-53992"/>
            <a:chExt cx="2130536" cy="1789657"/>
          </a:xfrm>
        </p:grpSpPr>
        <p:sp>
          <p:nvSpPr>
            <p:cNvPr id="567" name="Google Shape;567;p30"/>
            <p:cNvSpPr/>
            <p:nvPr/>
          </p:nvSpPr>
          <p:spPr>
            <a:xfrm>
              <a:off x="951702" y="135676"/>
              <a:ext cx="1269741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0"/>
            <p:cNvSpPr txBox="1"/>
            <p:nvPr/>
          </p:nvSpPr>
          <p:spPr>
            <a:xfrm>
              <a:off x="951702" y="135676"/>
              <a:ext cx="1269741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55459" y="-53992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113072" y="65926"/>
                  </a:moveTo>
                  <a:cubicBezTo>
                    <a:pt x="111797" y="77347"/>
                    <a:pt x="106871" y="88052"/>
                    <a:pt x="99027" y="96450"/>
                  </a:cubicBezTo>
                  <a:lnTo>
                    <a:pt x="103073" y="101582"/>
                  </a:lnTo>
                  <a:lnTo>
                    <a:pt x="89999" y="98050"/>
                  </a:lnTo>
                  <a:lnTo>
                    <a:pt x="88776" y="83447"/>
                  </a:lnTo>
                  <a:lnTo>
                    <a:pt x="92812" y="88567"/>
                  </a:lnTo>
                  <a:cubicBezTo>
                    <a:pt x="98619" y="81898"/>
                    <a:pt x="102255" y="73617"/>
                    <a:pt x="103237" y="64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521176" y="1081628"/>
              <a:ext cx="900694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0"/>
            <p:cNvSpPr txBox="1"/>
            <p:nvPr/>
          </p:nvSpPr>
          <p:spPr>
            <a:xfrm>
              <a:off x="521176" y="1081628"/>
              <a:ext cx="900694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194690" y="620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22434" y="97954"/>
                  </a:moveTo>
                  <a:cubicBezTo>
                    <a:pt x="14461" y="90063"/>
                    <a:pt x="9176" y="79862"/>
                    <a:pt x="7328" y="68798"/>
                  </a:cubicBezTo>
                  <a:lnTo>
                    <a:pt x="794" y="68886"/>
                  </a:lnTo>
                  <a:lnTo>
                    <a:pt x="11551" y="60659"/>
                  </a:lnTo>
                  <a:lnTo>
                    <a:pt x="23885" y="68572"/>
                  </a:lnTo>
                  <a:lnTo>
                    <a:pt x="17365" y="68661"/>
                  </a:lnTo>
                  <a:lnTo>
                    <a:pt x="17365" y="68661"/>
                  </a:lnTo>
                  <a:cubicBezTo>
                    <a:pt x="19082" y="77109"/>
                    <a:pt x="23269" y="84857"/>
                    <a:pt x="29396" y="909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90907" y="128447"/>
              <a:ext cx="654037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0"/>
            <p:cNvSpPr txBox="1"/>
            <p:nvPr/>
          </p:nvSpPr>
          <p:spPr>
            <a:xfrm>
              <a:off x="90907" y="128447"/>
              <a:ext cx="654037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68621" y="-33483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35033" y="12794"/>
                  </a:moveTo>
                  <a:lnTo>
                    <a:pt x="35033" y="12794"/>
                  </a:lnTo>
                  <a:cubicBezTo>
                    <a:pt x="45325" y="7351"/>
                    <a:pt x="57113" y="5420"/>
                    <a:pt x="68604" y="7296"/>
                  </a:cubicBezTo>
                  <a:lnTo>
                    <a:pt x="70620" y="1080"/>
                  </a:lnTo>
                  <a:lnTo>
                    <a:pt x="74953" y="13911"/>
                  </a:lnTo>
                  <a:lnTo>
                    <a:pt x="63494" y="23046"/>
                  </a:lnTo>
                  <a:lnTo>
                    <a:pt x="65506" y="16844"/>
                  </a:lnTo>
                  <a:lnTo>
                    <a:pt x="65506" y="16844"/>
                  </a:lnTo>
                  <a:cubicBezTo>
                    <a:pt x="56612" y="15710"/>
                    <a:pt x="47586" y="17350"/>
                    <a:pt x="39660" y="21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1514149" y="2021290"/>
            <a:ext cx="6317517" cy="1214066"/>
            <a:chOff x="1234441" y="1391974"/>
            <a:chExt cx="6317517" cy="1214066"/>
          </a:xfrm>
        </p:grpSpPr>
        <p:grpSp>
          <p:nvGrpSpPr>
            <p:cNvPr id="577" name="Google Shape;577;p30"/>
            <p:cNvGrpSpPr/>
            <p:nvPr/>
          </p:nvGrpSpPr>
          <p:grpSpPr>
            <a:xfrm>
              <a:off x="3938058" y="1576882"/>
              <a:ext cx="1304501" cy="738519"/>
              <a:chOff x="4360415" y="1590583"/>
              <a:chExt cx="1304560" cy="738505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4371303" y="1930487"/>
                <a:ext cx="1293672" cy="398601"/>
              </a:xfrm>
              <a:prstGeom prst="rightArrow">
                <a:avLst>
                  <a:gd fmla="val 50000" name="adj1"/>
                  <a:gd fmla="val 49998" name="adj2"/>
                </a:avLst>
              </a:prstGeom>
              <a:solidFill>
                <a:srgbClr val="FFCCFF"/>
              </a:solidFill>
              <a:ln cap="sq" cmpd="sng" w="127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 txBox="1"/>
              <p:nvPr/>
            </p:nvSpPr>
            <p:spPr>
              <a:xfrm>
                <a:off x="4360415" y="1590583"/>
                <a:ext cx="1173686" cy="369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1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produces</a:t>
                </a:r>
                <a:endParaRPr b="0" i="1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0" name="Google Shape;580;p30"/>
            <p:cNvGrpSpPr/>
            <p:nvPr/>
          </p:nvGrpSpPr>
          <p:grpSpPr>
            <a:xfrm>
              <a:off x="5511489" y="1391974"/>
              <a:ext cx="2040469" cy="1214066"/>
              <a:chOff x="5577732" y="1458899"/>
              <a:chExt cx="2040563" cy="1214044"/>
            </a:xfrm>
          </p:grpSpPr>
          <p:sp>
            <p:nvSpPr>
              <p:cNvPr id="581" name="Google Shape;581;p30"/>
              <p:cNvSpPr/>
              <p:nvPr/>
            </p:nvSpPr>
            <p:spPr>
              <a:xfrm>
                <a:off x="5903648" y="1797447"/>
                <a:ext cx="1531991" cy="875496"/>
              </a:xfrm>
              <a:prstGeom prst="flowChartDocument">
                <a:avLst/>
              </a:prstGeom>
              <a:solidFill>
                <a:srgbClr val="66FF99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0"/>
              <p:cNvSpPr txBox="1"/>
              <p:nvPr/>
            </p:nvSpPr>
            <p:spPr>
              <a:xfrm>
                <a:off x="5577732" y="1458899"/>
                <a:ext cx="2040563" cy="369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1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Executable code</a:t>
                </a:r>
                <a:endParaRPr b="0" i="1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0"/>
              <p:cNvSpPr txBox="1"/>
              <p:nvPr/>
            </p:nvSpPr>
            <p:spPr>
              <a:xfrm>
                <a:off x="5903648" y="1967389"/>
                <a:ext cx="1520634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a.out 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4" name="Google Shape;584;p30"/>
            <p:cNvGrpSpPr/>
            <p:nvPr/>
          </p:nvGrpSpPr>
          <p:grpSpPr>
            <a:xfrm>
              <a:off x="1234441" y="1458913"/>
              <a:ext cx="2346962" cy="974456"/>
              <a:chOff x="2239934" y="1562470"/>
              <a:chExt cx="1852254" cy="665825"/>
            </a:xfrm>
          </p:grpSpPr>
          <p:sp>
            <p:nvSpPr>
              <p:cNvPr id="585" name="Google Shape;585;p30"/>
              <p:cNvSpPr/>
              <p:nvPr/>
            </p:nvSpPr>
            <p:spPr>
              <a:xfrm>
                <a:off x="2334828" y="1562470"/>
                <a:ext cx="1660124" cy="665825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0"/>
              <p:cNvSpPr txBox="1"/>
              <p:nvPr/>
            </p:nvSpPr>
            <p:spPr>
              <a:xfrm>
                <a:off x="2533096" y="1615737"/>
                <a:ext cx="1252602" cy="31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Compiler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0"/>
              <p:cNvSpPr txBox="1"/>
              <p:nvPr/>
            </p:nvSpPr>
            <p:spPr>
              <a:xfrm>
                <a:off x="2239934" y="1914618"/>
                <a:ext cx="1852254" cy="23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eg: 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gcc first.c</a:t>
                </a:r>
                <a:endParaRPr b="0" i="0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8" name="Google Shape;588;p30"/>
          <p:cNvSpPr/>
          <p:nvPr/>
        </p:nvSpPr>
        <p:spPr>
          <a:xfrm>
            <a:off x="573206" y="3352800"/>
            <a:ext cx="8206727" cy="295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Advisable to add the option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–Wall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(warnings all) for beginners: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first.c</a:t>
            </a:r>
            <a:endParaRPr b="1" i="0" sz="20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compilation errors/warnings, you need to edit the source code first.c again (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vim first.c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re-compile (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gcc –Wall first.c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until your code is clear of compilation errors/warnings.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to add option ‘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-lm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if your C program uses math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–lm example1.c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‘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to check that you have the executable code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Compiling C programs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96" name="Google Shape;596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97" name="Google Shape;597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98" name="Google Shape;598;p31"/>
          <p:cNvSpPr/>
          <p:nvPr/>
        </p:nvSpPr>
        <p:spPr>
          <a:xfrm>
            <a:off x="573206" y="1219198"/>
            <a:ext cx="6200127" cy="1651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file has the default name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However, all filenames in a directory must be unique, hence there can only be one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directory.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31"/>
          <p:cNvGrpSpPr/>
          <p:nvPr/>
        </p:nvGrpSpPr>
        <p:grpSpPr>
          <a:xfrm>
            <a:off x="6821907" y="377809"/>
            <a:ext cx="2130536" cy="1789657"/>
            <a:chOff x="90907" y="-53992"/>
            <a:chExt cx="2130536" cy="1789657"/>
          </a:xfrm>
        </p:grpSpPr>
        <p:sp>
          <p:nvSpPr>
            <p:cNvPr id="600" name="Google Shape;600;p31"/>
            <p:cNvSpPr/>
            <p:nvPr/>
          </p:nvSpPr>
          <p:spPr>
            <a:xfrm>
              <a:off x="951702" y="135676"/>
              <a:ext cx="1269741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1"/>
            <p:cNvSpPr txBox="1"/>
            <p:nvPr/>
          </p:nvSpPr>
          <p:spPr>
            <a:xfrm>
              <a:off x="951702" y="135676"/>
              <a:ext cx="1269741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55459" y="-53992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113072" y="65926"/>
                  </a:moveTo>
                  <a:cubicBezTo>
                    <a:pt x="111797" y="77347"/>
                    <a:pt x="106871" y="88052"/>
                    <a:pt x="99027" y="96450"/>
                  </a:cubicBezTo>
                  <a:lnTo>
                    <a:pt x="103073" y="101582"/>
                  </a:lnTo>
                  <a:lnTo>
                    <a:pt x="89999" y="98050"/>
                  </a:lnTo>
                  <a:lnTo>
                    <a:pt x="88776" y="83447"/>
                  </a:lnTo>
                  <a:lnTo>
                    <a:pt x="92812" y="88567"/>
                  </a:lnTo>
                  <a:cubicBezTo>
                    <a:pt x="98619" y="81898"/>
                    <a:pt x="102255" y="73617"/>
                    <a:pt x="103237" y="64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521176" y="1081628"/>
              <a:ext cx="900694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1"/>
            <p:cNvSpPr txBox="1"/>
            <p:nvPr/>
          </p:nvSpPr>
          <p:spPr>
            <a:xfrm>
              <a:off x="521176" y="1081628"/>
              <a:ext cx="900694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94690" y="620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22434" y="97954"/>
                  </a:moveTo>
                  <a:cubicBezTo>
                    <a:pt x="14461" y="90063"/>
                    <a:pt x="9176" y="79862"/>
                    <a:pt x="7328" y="68798"/>
                  </a:cubicBezTo>
                  <a:lnTo>
                    <a:pt x="794" y="68886"/>
                  </a:lnTo>
                  <a:lnTo>
                    <a:pt x="11551" y="60659"/>
                  </a:lnTo>
                  <a:lnTo>
                    <a:pt x="23885" y="68572"/>
                  </a:lnTo>
                  <a:lnTo>
                    <a:pt x="17365" y="68661"/>
                  </a:lnTo>
                  <a:lnTo>
                    <a:pt x="17365" y="68661"/>
                  </a:lnTo>
                  <a:cubicBezTo>
                    <a:pt x="19082" y="77109"/>
                    <a:pt x="23269" y="84857"/>
                    <a:pt x="29396" y="909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90907" y="128447"/>
              <a:ext cx="654037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1"/>
            <p:cNvSpPr txBox="1"/>
            <p:nvPr/>
          </p:nvSpPr>
          <p:spPr>
            <a:xfrm>
              <a:off x="90907" y="128447"/>
              <a:ext cx="654037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68621" y="-33483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35033" y="12794"/>
                  </a:moveTo>
                  <a:lnTo>
                    <a:pt x="35033" y="12794"/>
                  </a:lnTo>
                  <a:cubicBezTo>
                    <a:pt x="45325" y="7351"/>
                    <a:pt x="57113" y="5420"/>
                    <a:pt x="68604" y="7296"/>
                  </a:cubicBezTo>
                  <a:lnTo>
                    <a:pt x="70620" y="1080"/>
                  </a:lnTo>
                  <a:lnTo>
                    <a:pt x="74953" y="13911"/>
                  </a:lnTo>
                  <a:lnTo>
                    <a:pt x="63494" y="23046"/>
                  </a:lnTo>
                  <a:lnTo>
                    <a:pt x="65506" y="16844"/>
                  </a:lnTo>
                  <a:lnTo>
                    <a:pt x="65506" y="16844"/>
                  </a:lnTo>
                  <a:cubicBezTo>
                    <a:pt x="56612" y="15710"/>
                    <a:pt x="47586" y="17350"/>
                    <a:pt x="39660" y="21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31"/>
          <p:cNvSpPr/>
          <p:nvPr/>
        </p:nvSpPr>
        <p:spPr>
          <a:xfrm>
            <a:off x="573206" y="2870200"/>
            <a:ext cx="8206727" cy="334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you have many C source codes in a directory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(eg: example1.c, example2.c, example3.c)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might want to have their corresponding executable files all in the same directory, appropriately named.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approaches: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compilation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the desired name of the executable file during compilation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Compiling C programs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17" name="Google Shape;617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18" name="Google Shape;618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19" name="Google Shape;619;p32"/>
          <p:cNvSpPr/>
          <p:nvPr/>
        </p:nvSpPr>
        <p:spPr>
          <a:xfrm>
            <a:off x="573206" y="1219199"/>
            <a:ext cx="6522075" cy="4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compilation 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p32"/>
          <p:cNvGrpSpPr/>
          <p:nvPr/>
        </p:nvGrpSpPr>
        <p:grpSpPr>
          <a:xfrm>
            <a:off x="6821907" y="377809"/>
            <a:ext cx="2130536" cy="1789657"/>
            <a:chOff x="90907" y="-53992"/>
            <a:chExt cx="2130536" cy="1789657"/>
          </a:xfrm>
        </p:grpSpPr>
        <p:sp>
          <p:nvSpPr>
            <p:cNvPr id="621" name="Google Shape;621;p32"/>
            <p:cNvSpPr/>
            <p:nvPr/>
          </p:nvSpPr>
          <p:spPr>
            <a:xfrm>
              <a:off x="951702" y="135676"/>
              <a:ext cx="1269741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 txBox="1"/>
            <p:nvPr/>
          </p:nvSpPr>
          <p:spPr>
            <a:xfrm>
              <a:off x="951702" y="135676"/>
              <a:ext cx="1269741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55459" y="-53992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113072" y="65926"/>
                  </a:moveTo>
                  <a:cubicBezTo>
                    <a:pt x="111797" y="77347"/>
                    <a:pt x="106871" y="88052"/>
                    <a:pt x="99027" y="96450"/>
                  </a:cubicBezTo>
                  <a:lnTo>
                    <a:pt x="103073" y="101582"/>
                  </a:lnTo>
                  <a:lnTo>
                    <a:pt x="89999" y="98050"/>
                  </a:lnTo>
                  <a:lnTo>
                    <a:pt x="88776" y="83447"/>
                  </a:lnTo>
                  <a:lnTo>
                    <a:pt x="92812" y="88567"/>
                  </a:lnTo>
                  <a:cubicBezTo>
                    <a:pt x="98619" y="81898"/>
                    <a:pt x="102255" y="73617"/>
                    <a:pt x="103237" y="64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21176" y="1081628"/>
              <a:ext cx="900694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 txBox="1"/>
            <p:nvPr/>
          </p:nvSpPr>
          <p:spPr>
            <a:xfrm>
              <a:off x="521176" y="1081628"/>
              <a:ext cx="900694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94690" y="620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22434" y="97954"/>
                  </a:moveTo>
                  <a:cubicBezTo>
                    <a:pt x="14461" y="90063"/>
                    <a:pt x="9176" y="79862"/>
                    <a:pt x="7328" y="68798"/>
                  </a:cubicBezTo>
                  <a:lnTo>
                    <a:pt x="794" y="68886"/>
                  </a:lnTo>
                  <a:lnTo>
                    <a:pt x="11551" y="60659"/>
                  </a:lnTo>
                  <a:lnTo>
                    <a:pt x="23885" y="68572"/>
                  </a:lnTo>
                  <a:lnTo>
                    <a:pt x="17365" y="68661"/>
                  </a:lnTo>
                  <a:lnTo>
                    <a:pt x="17365" y="68661"/>
                  </a:lnTo>
                  <a:cubicBezTo>
                    <a:pt x="19082" y="77109"/>
                    <a:pt x="23269" y="84857"/>
                    <a:pt x="29396" y="909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90907" y="128447"/>
              <a:ext cx="654037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 txBox="1"/>
            <p:nvPr/>
          </p:nvSpPr>
          <p:spPr>
            <a:xfrm>
              <a:off x="90907" y="128447"/>
              <a:ext cx="654037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68621" y="-33483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35033" y="12794"/>
                  </a:moveTo>
                  <a:lnTo>
                    <a:pt x="35033" y="12794"/>
                  </a:lnTo>
                  <a:cubicBezTo>
                    <a:pt x="45325" y="7351"/>
                    <a:pt x="57113" y="5420"/>
                    <a:pt x="68604" y="7296"/>
                  </a:cubicBezTo>
                  <a:lnTo>
                    <a:pt x="70620" y="1080"/>
                  </a:lnTo>
                  <a:lnTo>
                    <a:pt x="74953" y="13911"/>
                  </a:lnTo>
                  <a:lnTo>
                    <a:pt x="63494" y="23046"/>
                  </a:lnTo>
                  <a:lnTo>
                    <a:pt x="65506" y="16844"/>
                  </a:lnTo>
                  <a:lnTo>
                    <a:pt x="65506" y="16844"/>
                  </a:lnTo>
                  <a:cubicBezTo>
                    <a:pt x="56612" y="15710"/>
                    <a:pt x="47586" y="17350"/>
                    <a:pt x="39660" y="21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2"/>
          <p:cNvSpPr txBox="1"/>
          <p:nvPr/>
        </p:nvSpPr>
        <p:spPr>
          <a:xfrm>
            <a:off x="895046" y="1769533"/>
            <a:ext cx="5598887" cy="138499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-lm example1.c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mv a.out example1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example2.c</a:t>
            </a:r>
            <a:endParaRPr b="1" i="0" sz="1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mv a.out example2</a:t>
            </a:r>
            <a:endParaRPr b="1" i="0" sz="1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example3.c</a:t>
            </a:r>
            <a:endParaRPr b="1" i="0" sz="1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mv a.out example3</a:t>
            </a:r>
            <a:endParaRPr b="1" i="0" sz="1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32"/>
          <p:cNvSpPr/>
          <p:nvPr/>
        </p:nvSpPr>
        <p:spPr>
          <a:xfrm>
            <a:off x="573206" y="3344334"/>
            <a:ext cx="7876526" cy="778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2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the desired name of the executable file during compilation using the ‘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option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6210375" y="2169642"/>
            <a:ext cx="2239357" cy="830997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files are named example1, example2, example3.</a:t>
            </a:r>
            <a:endParaRPr b="0" i="0" sz="16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32"/>
          <p:cNvSpPr txBox="1"/>
          <p:nvPr/>
        </p:nvSpPr>
        <p:spPr>
          <a:xfrm>
            <a:off x="895045" y="4123268"/>
            <a:ext cx="7063621" cy="738664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–lm example1.c –o example1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example2.c –o example2</a:t>
            </a:r>
            <a:endParaRPr b="1" i="0" sz="1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example3.c –o example3</a:t>
            </a:r>
            <a:endParaRPr b="1" i="0" sz="1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4" name="Google Shape;634;p32"/>
          <p:cNvGrpSpPr/>
          <p:nvPr/>
        </p:nvGrpSpPr>
        <p:grpSpPr>
          <a:xfrm>
            <a:off x="886578" y="5129270"/>
            <a:ext cx="7944156" cy="1372297"/>
            <a:chOff x="886578" y="5129270"/>
            <a:chExt cx="7944156" cy="1372297"/>
          </a:xfrm>
        </p:grpSpPr>
        <p:sp>
          <p:nvSpPr>
            <p:cNvPr id="635" name="Google Shape;635;p32"/>
            <p:cNvSpPr txBox="1"/>
            <p:nvPr/>
          </p:nvSpPr>
          <p:spPr>
            <a:xfrm>
              <a:off x="1794933" y="5129270"/>
              <a:ext cx="6654799" cy="830997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 careful 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overwrite the source code accidentally!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following will replace the source code with the executable file, which is called example1.c now! The source code cannot be recovered!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6" name="Google Shape;636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1046" y="5129270"/>
              <a:ext cx="471488" cy="447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Google Shape;637;p32"/>
            <p:cNvSpPr txBox="1"/>
            <p:nvPr/>
          </p:nvSpPr>
          <p:spPr>
            <a:xfrm>
              <a:off x="1794934" y="6037775"/>
              <a:ext cx="7035800" cy="307777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happytan@sunfire [] ~/c $ </a:t>
              </a:r>
              <a:r>
                <a:rPr b="1" i="0" lang="en-US" sz="14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gcc –Wall –lm example1.c –o example1.c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8" name="Google Shape;63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78" y="6006619"/>
              <a:ext cx="742421" cy="4949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9" name="Google Shape;639;p32"/>
          <p:cNvGrpSpPr/>
          <p:nvPr/>
        </p:nvGrpSpPr>
        <p:grpSpPr>
          <a:xfrm>
            <a:off x="5943599" y="4377267"/>
            <a:ext cx="1693334" cy="414867"/>
            <a:chOff x="5943599" y="4377267"/>
            <a:chExt cx="1693334" cy="414867"/>
          </a:xfrm>
        </p:grpSpPr>
        <p:cxnSp>
          <p:nvCxnSpPr>
            <p:cNvPr id="640" name="Google Shape;640;p32"/>
            <p:cNvCxnSpPr/>
            <p:nvPr/>
          </p:nvCxnSpPr>
          <p:spPr>
            <a:xfrm>
              <a:off x="6383866" y="4377267"/>
              <a:ext cx="1253067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Google Shape;641;p32"/>
            <p:cNvCxnSpPr/>
            <p:nvPr/>
          </p:nvCxnSpPr>
          <p:spPr>
            <a:xfrm>
              <a:off x="5967155" y="4554125"/>
              <a:ext cx="1253067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32"/>
            <p:cNvCxnSpPr/>
            <p:nvPr/>
          </p:nvCxnSpPr>
          <p:spPr>
            <a:xfrm>
              <a:off x="5943599" y="4792134"/>
              <a:ext cx="1253067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43" name="Google Shape;643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Executing C programs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50" name="Google Shape;650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51" name="Google Shape;651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>
            <a:off x="6821907" y="343026"/>
            <a:ext cx="2130536" cy="1824440"/>
            <a:chOff x="90907" y="-88775"/>
            <a:chExt cx="2130536" cy="1824440"/>
          </a:xfrm>
        </p:grpSpPr>
        <p:sp>
          <p:nvSpPr>
            <p:cNvPr id="653" name="Google Shape;653;p33"/>
            <p:cNvSpPr/>
            <p:nvPr/>
          </p:nvSpPr>
          <p:spPr>
            <a:xfrm>
              <a:off x="951702" y="135676"/>
              <a:ext cx="1269741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3"/>
            <p:cNvSpPr txBox="1"/>
            <p:nvPr/>
          </p:nvSpPr>
          <p:spPr>
            <a:xfrm>
              <a:off x="951702" y="135676"/>
              <a:ext cx="1269741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260320" y="-88775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112663" y="68851"/>
                  </a:moveTo>
                  <a:lnTo>
                    <a:pt x="112663" y="68851"/>
                  </a:lnTo>
                  <a:cubicBezTo>
                    <a:pt x="111476" y="75914"/>
                    <a:pt x="108881" y="82666"/>
                    <a:pt x="105031" y="88705"/>
                  </a:cubicBezTo>
                  <a:lnTo>
                    <a:pt x="109946" y="93011"/>
                  </a:lnTo>
                  <a:lnTo>
                    <a:pt x="96447" y="91928"/>
                  </a:lnTo>
                  <a:lnTo>
                    <a:pt x="92576" y="77794"/>
                  </a:lnTo>
                  <a:lnTo>
                    <a:pt x="97480" y="82090"/>
                  </a:lnTo>
                  <a:lnTo>
                    <a:pt x="97480" y="82090"/>
                  </a:lnTo>
                  <a:cubicBezTo>
                    <a:pt x="100183" y="77504"/>
                    <a:pt x="102021" y="72461"/>
                    <a:pt x="102904" y="672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431802" y="1081628"/>
              <a:ext cx="1079442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3"/>
            <p:cNvSpPr txBox="1"/>
            <p:nvPr/>
          </p:nvSpPr>
          <p:spPr>
            <a:xfrm>
              <a:off x="431802" y="1081628"/>
              <a:ext cx="1079442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94694" y="905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14918" y="88625"/>
                  </a:moveTo>
                  <a:lnTo>
                    <a:pt x="14918" y="88625"/>
                  </a:lnTo>
                  <a:cubicBezTo>
                    <a:pt x="11082" y="82584"/>
                    <a:pt x="8500" y="75833"/>
                    <a:pt x="7324" y="68774"/>
                  </a:cubicBezTo>
                  <a:lnTo>
                    <a:pt x="790" y="68860"/>
                  </a:lnTo>
                  <a:lnTo>
                    <a:pt x="11551" y="60637"/>
                  </a:lnTo>
                  <a:lnTo>
                    <a:pt x="23881" y="68556"/>
                  </a:lnTo>
                  <a:lnTo>
                    <a:pt x="17362" y="68642"/>
                  </a:lnTo>
                  <a:cubicBezTo>
                    <a:pt x="18418" y="73855"/>
                    <a:pt x="20422" y="78830"/>
                    <a:pt x="23273" y="833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90907" y="128447"/>
              <a:ext cx="654037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3"/>
            <p:cNvSpPr txBox="1"/>
            <p:nvPr/>
          </p:nvSpPr>
          <p:spPr>
            <a:xfrm>
              <a:off x="90907" y="128447"/>
              <a:ext cx="654037" cy="65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268621" y="-33483"/>
              <a:ext cx="1546457" cy="1546457"/>
            </a:xfrm>
            <a:custGeom>
              <a:rect b="b" l="l" r="r" t="t"/>
              <a:pathLst>
                <a:path extrusionOk="0" h="120000" w="120000">
                  <a:moveTo>
                    <a:pt x="35033" y="12794"/>
                  </a:moveTo>
                  <a:lnTo>
                    <a:pt x="35033" y="12794"/>
                  </a:lnTo>
                  <a:cubicBezTo>
                    <a:pt x="45325" y="7351"/>
                    <a:pt x="57113" y="5420"/>
                    <a:pt x="68604" y="7296"/>
                  </a:cubicBezTo>
                  <a:lnTo>
                    <a:pt x="70620" y="1080"/>
                  </a:lnTo>
                  <a:lnTo>
                    <a:pt x="74953" y="13911"/>
                  </a:lnTo>
                  <a:lnTo>
                    <a:pt x="63494" y="23046"/>
                  </a:lnTo>
                  <a:lnTo>
                    <a:pt x="65506" y="16844"/>
                  </a:lnTo>
                  <a:lnTo>
                    <a:pt x="65506" y="16844"/>
                  </a:lnTo>
                  <a:cubicBezTo>
                    <a:pt x="56612" y="15710"/>
                    <a:pt x="47586" y="17350"/>
                    <a:pt x="39660" y="21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33"/>
          <p:cNvSpPr/>
          <p:nvPr/>
        </p:nvSpPr>
        <p:spPr>
          <a:xfrm>
            <a:off x="573207" y="1219198"/>
            <a:ext cx="6284794" cy="8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a C program is simple – just type the name of the executable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1339284" y="2491378"/>
            <a:ext cx="5598887" cy="58477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happytan@sunfire [] ~/c $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The distance between the 2 points is  3.61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3"/>
          <p:cNvSpPr txBox="1"/>
          <p:nvPr/>
        </p:nvSpPr>
        <p:spPr>
          <a:xfrm>
            <a:off x="880014" y="2091268"/>
            <a:ext cx="45301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run the executable file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33"/>
          <p:cNvSpPr/>
          <p:nvPr/>
        </p:nvSpPr>
        <p:spPr>
          <a:xfrm>
            <a:off x="573206" y="3242731"/>
            <a:ext cx="8088193" cy="516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gone through the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Edit – Compile – Execute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6" name="Google Shape;666;p33"/>
          <p:cNvGrpSpPr/>
          <p:nvPr/>
        </p:nvGrpSpPr>
        <p:grpSpPr>
          <a:xfrm>
            <a:off x="1857266" y="3620107"/>
            <a:ext cx="5303975" cy="987984"/>
            <a:chOff x="2445608" y="3620107"/>
            <a:chExt cx="5303975" cy="987984"/>
          </a:xfrm>
        </p:grpSpPr>
        <p:grpSp>
          <p:nvGrpSpPr>
            <p:cNvPr id="667" name="Google Shape;667;p33"/>
            <p:cNvGrpSpPr/>
            <p:nvPr/>
          </p:nvGrpSpPr>
          <p:grpSpPr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668" name="Google Shape;668;p33"/>
              <p:cNvSpPr/>
              <p:nvPr/>
            </p:nvSpPr>
            <p:spPr>
              <a:xfrm>
                <a:off x="4456719" y="1887080"/>
                <a:ext cx="972711" cy="251487"/>
              </a:xfrm>
              <a:prstGeom prst="rightArrow">
                <a:avLst>
                  <a:gd fmla="val 50000" name="adj1"/>
                  <a:gd fmla="val 49998" name="adj2"/>
                </a:avLst>
              </a:prstGeom>
              <a:solidFill>
                <a:srgbClr val="FFCCFF"/>
              </a:solidFill>
              <a:ln cap="sq" cmpd="sng" w="127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3"/>
              <p:cNvSpPr txBox="1"/>
              <p:nvPr/>
            </p:nvSpPr>
            <p:spPr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produces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0" name="Google Shape;670;p33"/>
            <p:cNvGrpSpPr/>
            <p:nvPr/>
          </p:nvGrpSpPr>
          <p:grpSpPr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671" name="Google Shape;671;p33"/>
              <p:cNvSpPr/>
              <p:nvPr/>
            </p:nvSpPr>
            <p:spPr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3"/>
              <p:cNvSpPr txBox="1"/>
              <p:nvPr/>
            </p:nvSpPr>
            <p:spPr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 code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3"/>
              <p:cNvSpPr txBox="1"/>
              <p:nvPr/>
            </p:nvSpPr>
            <p:spPr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first.c 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4" name="Google Shape;674;p33"/>
            <p:cNvGrpSpPr/>
            <p:nvPr/>
          </p:nvGrpSpPr>
          <p:grpSpPr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675" name="Google Shape;675;p33"/>
              <p:cNvSpPr/>
              <p:nvPr/>
            </p:nvSpPr>
            <p:spPr>
              <a:xfrm>
                <a:off x="2533096" y="1562470"/>
                <a:ext cx="1387902" cy="578917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3"/>
              <p:cNvSpPr txBox="1"/>
              <p:nvPr/>
            </p:nvSpPr>
            <p:spPr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Edit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3"/>
              <p:cNvSpPr txBox="1"/>
              <p:nvPr/>
            </p:nvSpPr>
            <p:spPr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eg: 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vim first.c</a:t>
                </a:r>
                <a:endParaRPr b="0" i="0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8" name="Google Shape;678;p33"/>
          <p:cNvGrpSpPr/>
          <p:nvPr/>
        </p:nvGrpSpPr>
        <p:grpSpPr>
          <a:xfrm>
            <a:off x="1853353" y="4608091"/>
            <a:ext cx="5451821" cy="998670"/>
            <a:chOff x="2441695" y="4608091"/>
            <a:chExt cx="5451821" cy="998670"/>
          </a:xfrm>
        </p:grpSpPr>
        <p:grpSp>
          <p:nvGrpSpPr>
            <p:cNvPr id="679" name="Google Shape;679;p33"/>
            <p:cNvGrpSpPr/>
            <p:nvPr/>
          </p:nvGrpSpPr>
          <p:grpSpPr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680" name="Google Shape;680;p33"/>
              <p:cNvSpPr/>
              <p:nvPr/>
            </p:nvSpPr>
            <p:spPr>
              <a:xfrm>
                <a:off x="4456719" y="1887080"/>
                <a:ext cx="972711" cy="251487"/>
              </a:xfrm>
              <a:prstGeom prst="rightArrow">
                <a:avLst>
                  <a:gd fmla="val 50000" name="adj1"/>
                  <a:gd fmla="val 49998" name="adj2"/>
                </a:avLst>
              </a:prstGeom>
              <a:solidFill>
                <a:srgbClr val="FFCCFF"/>
              </a:solidFill>
              <a:ln cap="sq" cmpd="sng" w="127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3"/>
              <p:cNvSpPr txBox="1"/>
              <p:nvPr/>
            </p:nvSpPr>
            <p:spPr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produces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33"/>
            <p:cNvGrpSpPr/>
            <p:nvPr/>
          </p:nvGrpSpPr>
          <p:grpSpPr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683" name="Google Shape;683;p33"/>
              <p:cNvSpPr/>
              <p:nvPr/>
            </p:nvSpPr>
            <p:spPr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3"/>
              <p:cNvSpPr txBox="1"/>
              <p:nvPr/>
            </p:nvSpPr>
            <p:spPr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Executable code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3"/>
              <p:cNvSpPr txBox="1"/>
              <p:nvPr/>
            </p:nvSpPr>
            <p:spPr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a.out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6" name="Google Shape;686;p33"/>
            <p:cNvGrpSpPr/>
            <p:nvPr/>
          </p:nvGrpSpPr>
          <p:grpSpPr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687" name="Google Shape;687;p33"/>
              <p:cNvSpPr/>
              <p:nvPr/>
            </p:nvSpPr>
            <p:spPr>
              <a:xfrm>
                <a:off x="2533096" y="1562470"/>
                <a:ext cx="1387902" cy="578917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3"/>
              <p:cNvSpPr txBox="1"/>
              <p:nvPr/>
            </p:nvSpPr>
            <p:spPr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Compile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3"/>
              <p:cNvSpPr txBox="1"/>
              <p:nvPr/>
            </p:nvSpPr>
            <p:spPr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eg: 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gcc first.c</a:t>
                </a:r>
                <a:endParaRPr b="0" i="0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0" name="Google Shape;690;p33"/>
          <p:cNvGrpSpPr/>
          <p:nvPr/>
        </p:nvGrpSpPr>
        <p:grpSpPr>
          <a:xfrm>
            <a:off x="1857266" y="5644984"/>
            <a:ext cx="5877559" cy="931874"/>
            <a:chOff x="2445608" y="5644984"/>
            <a:chExt cx="5877559" cy="931874"/>
          </a:xfrm>
        </p:grpSpPr>
        <p:grpSp>
          <p:nvGrpSpPr>
            <p:cNvPr id="691" name="Google Shape;691;p33"/>
            <p:cNvGrpSpPr/>
            <p:nvPr/>
          </p:nvGrpSpPr>
          <p:grpSpPr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692" name="Google Shape;692;p33"/>
              <p:cNvSpPr/>
              <p:nvPr/>
            </p:nvSpPr>
            <p:spPr>
              <a:xfrm>
                <a:off x="4456719" y="1887080"/>
                <a:ext cx="972711" cy="251487"/>
              </a:xfrm>
              <a:prstGeom prst="rightArrow">
                <a:avLst>
                  <a:gd fmla="val 50000" name="adj1"/>
                  <a:gd fmla="val 49998" name="adj2"/>
                </a:avLst>
              </a:prstGeom>
              <a:solidFill>
                <a:srgbClr val="FFCCFF"/>
              </a:solidFill>
              <a:ln cap="sq" cmpd="sng" w="127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3"/>
              <p:cNvSpPr txBox="1"/>
              <p:nvPr/>
            </p:nvSpPr>
            <p:spPr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produces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4" name="Google Shape;694;p33"/>
            <p:cNvGrpSpPr/>
            <p:nvPr/>
          </p:nvGrpSpPr>
          <p:grpSpPr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695" name="Google Shape;695;p33"/>
              <p:cNvSpPr/>
              <p:nvPr/>
            </p:nvSpPr>
            <p:spPr>
              <a:xfrm>
                <a:off x="2533096" y="1562470"/>
                <a:ext cx="1387902" cy="578917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3"/>
              <p:cNvSpPr txBox="1"/>
              <p:nvPr/>
            </p:nvSpPr>
            <p:spPr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Execute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3"/>
              <p:cNvSpPr txBox="1"/>
              <p:nvPr/>
            </p:nvSpPr>
            <p:spPr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eg: 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a.out</a:t>
                </a:r>
                <a:endParaRPr b="0" i="0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8" name="Google Shape;698;p33"/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699" name="Google Shape;699;p33"/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700" name="Google Shape;700;p33"/>
                <p:cNvSpPr/>
                <p:nvPr/>
              </p:nvSpPr>
              <p:spPr>
                <a:xfrm>
                  <a:off x="7958667" y="5008364"/>
                  <a:ext cx="2611901" cy="598397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33"/>
                <p:cNvSpPr txBox="1"/>
                <p:nvPr/>
              </p:nvSpPr>
              <p:spPr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2F2F2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The value of c is 3.</a:t>
                  </a:r>
                  <a:endParaRPr b="1" i="0" sz="1400" u="none" cap="none" strike="noStrike">
                    <a:solidFill>
                      <a:srgbClr val="F2F2F2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  <p:sp>
            <p:nvSpPr>
              <p:cNvPr id="702" name="Google Shape;702;p33"/>
              <p:cNvSpPr txBox="1"/>
              <p:nvPr/>
            </p:nvSpPr>
            <p:spPr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Program output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3" name="Google Shape;703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File Transfer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10" name="Google Shape;710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11" name="Google Shape;711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12" name="Google Shape;712;p34"/>
          <p:cNvSpPr/>
          <p:nvPr/>
        </p:nvSpPr>
        <p:spPr>
          <a:xfrm>
            <a:off x="573206" y="1219199"/>
            <a:ext cx="8138994" cy="79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transfer files between your sunfire account and your local computer, click on the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SSH Secure File Transfer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 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76" y="2013995"/>
            <a:ext cx="6238754" cy="4462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4" name="Google Shape;714;p34"/>
          <p:cNvCxnSpPr/>
          <p:nvPr/>
        </p:nvCxnSpPr>
        <p:spPr>
          <a:xfrm flipH="1">
            <a:off x="3854370" y="1863524"/>
            <a:ext cx="1319514" cy="509286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5" name="Google Shape;715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File Transfer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22" name="Google Shape;722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23" name="Google Shape;723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573206" y="1219199"/>
            <a:ext cx="8138994" cy="1151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Left: your local machine; right: sunfire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format: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ASCII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file(s) to transfer, and drag to the 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Google Shape;7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533" y="2241175"/>
            <a:ext cx="6248400" cy="446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1933" y="1513004"/>
            <a:ext cx="821267" cy="328507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5"/>
          <p:cNvSpPr/>
          <p:nvPr/>
        </p:nvSpPr>
        <p:spPr>
          <a:xfrm>
            <a:off x="4004733" y="2573867"/>
            <a:ext cx="524934" cy="245533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35"/>
          <p:cNvCxnSpPr>
            <a:endCxn id="727" idx="1"/>
          </p:cNvCxnSpPr>
          <p:nvPr/>
        </p:nvCxnSpPr>
        <p:spPr>
          <a:xfrm>
            <a:off x="3166608" y="1863424"/>
            <a:ext cx="915000" cy="746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9" name="Google Shape;729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Introductory Workshop</a:t>
            </a:r>
            <a:endParaRPr/>
          </a:p>
        </p:txBody>
      </p:sp>
      <p:sp>
        <p:nvSpPr>
          <p:cNvPr id="736" name="Google Shape;736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37" name="Google Shape;737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38" name="Google Shape;738;p36"/>
          <p:cNvSpPr/>
          <p:nvPr/>
        </p:nvSpPr>
        <p:spPr>
          <a:xfrm>
            <a:off x="573206" y="1219198"/>
            <a:ext cx="7808794" cy="465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today’s sectional class, please go through the document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http://www.comp.nus.edu.sg/~cs1010/labs/2014/intro_lab/gettingStarted.html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 and try out the commands yourself.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think you still need guidance, please attend the Introductory Workshop. Details on registration will be posted on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IVLE forum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ensure that ALL students are ready to use the sunfire system, know basic UNIX commands, and able to edit, compile and execute C programs </a:t>
            </a:r>
            <a:r>
              <a:rPr b="0" i="0" lang="en-US" sz="20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by next sectional 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7"/>
          <p:cNvSpPr/>
          <p:nvPr/>
        </p:nvSpPr>
        <p:spPr>
          <a:xfrm>
            <a:off x="1464746" y="4861558"/>
            <a:ext cx="6238875" cy="80772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7"/>
          <p:cNvSpPr/>
          <p:nvPr/>
        </p:nvSpPr>
        <p:spPr>
          <a:xfrm>
            <a:off x="1464746" y="4053838"/>
            <a:ext cx="5559425" cy="80772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7"/>
          <p:cNvSpPr/>
          <p:nvPr/>
        </p:nvSpPr>
        <p:spPr>
          <a:xfrm>
            <a:off x="1464746" y="3246118"/>
            <a:ext cx="5946775" cy="80772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7"/>
          <p:cNvSpPr/>
          <p:nvPr/>
        </p:nvSpPr>
        <p:spPr>
          <a:xfrm>
            <a:off x="1464746" y="2438398"/>
            <a:ext cx="6491288" cy="80772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7"/>
          <p:cNvSpPr/>
          <p:nvPr/>
        </p:nvSpPr>
        <p:spPr>
          <a:xfrm>
            <a:off x="1464746" y="1630678"/>
            <a:ext cx="5900738" cy="80772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7"/>
          <p:cNvSpPr/>
          <p:nvPr/>
        </p:nvSpPr>
        <p:spPr>
          <a:xfrm>
            <a:off x="1007546" y="1264918"/>
            <a:ext cx="2879725" cy="3657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/>
          </a:p>
        </p:txBody>
      </p:sp>
      <p:sp>
        <p:nvSpPr>
          <p:cNvPr id="752" name="Google Shape;752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53" name="Google Shape;753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573206" y="1219198"/>
            <a:ext cx="7808794" cy="465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Familiarised yourself with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programming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Accessed the sunfire system and learned some basic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UNIX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the editor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create/modify your C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the compiler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compile your C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Familiarised yourself with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edit – compile – execute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8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762" name="Google Shape;762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63" name="Google Shape;763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64" name="Google Shape;764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1" name="Google Shape;121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70" name="Google Shape;770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564" y="1600200"/>
            <a:ext cx="7536872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72" name="Google Shape;772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73" name="Google Shape;773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29" name="Google Shape;129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0" name="Google Shape;130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1: Computing Fundamentals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18641" y="1371600"/>
            <a:ext cx="842055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Hardware and Software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Program Development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Programming Environment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sunfire – a UNIX machine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vim – a text editor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File transfer</a:t>
            </a:r>
            <a:endParaRPr/>
          </a:p>
        </p:txBody>
      </p:sp>
      <p:sp>
        <p:nvSpPr>
          <p:cNvPr id="139" name="Google Shape;139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0" name="Google Shape;140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9153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1" i="0" sz="3200" u="none" cap="none" strike="noStrike">
              <a:solidFill>
                <a:srgbClr val="C091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g-desktop-computer.jpg"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06265"/>
            <a:ext cx="3758588" cy="279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6"/>
          <p:cNvGrpSpPr/>
          <p:nvPr/>
        </p:nvGrpSpPr>
        <p:grpSpPr>
          <a:xfrm>
            <a:off x="738092" y="3937677"/>
            <a:ext cx="2974592" cy="997576"/>
            <a:chOff x="738092" y="4055450"/>
            <a:chExt cx="2974592" cy="997576"/>
          </a:xfrm>
        </p:grpSpPr>
        <p:cxnSp>
          <p:nvCxnSpPr>
            <p:cNvPr id="151" name="Google Shape;151;p6"/>
            <p:cNvCxnSpPr/>
            <p:nvPr/>
          </p:nvCxnSpPr>
          <p:spPr>
            <a:xfrm flipH="1" rot="10800000">
              <a:off x="1872870" y="4055450"/>
              <a:ext cx="486291" cy="494516"/>
            </a:xfrm>
            <a:prstGeom prst="straightConnector1">
              <a:avLst/>
            </a:prstGeom>
            <a:noFill/>
            <a:ln cap="sq" cmpd="sng" w="19050">
              <a:solidFill>
                <a:srgbClr val="8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2" name="Google Shape;152;p6"/>
            <p:cNvCxnSpPr/>
            <p:nvPr/>
          </p:nvCxnSpPr>
          <p:spPr>
            <a:xfrm flipH="1" rot="10800000">
              <a:off x="2126255" y="4065224"/>
              <a:ext cx="1586429" cy="572878"/>
            </a:xfrm>
            <a:prstGeom prst="straightConnector1">
              <a:avLst/>
            </a:prstGeom>
            <a:noFill/>
            <a:ln cap="sq" cmpd="sng" w="19050">
              <a:solidFill>
                <a:srgbClr val="8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53" name="Google Shape;153;p6"/>
            <p:cNvSpPr txBox="1"/>
            <p:nvPr/>
          </p:nvSpPr>
          <p:spPr>
            <a:xfrm>
              <a:off x="738092" y="4529806"/>
              <a:ext cx="137714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Keyboard and mouse </a:t>
              </a:r>
              <a:r>
                <a:rPr b="1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(input)</a:t>
              </a:r>
              <a:endParaRPr b="1" i="0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6"/>
          <p:cNvGrpSpPr/>
          <p:nvPr/>
        </p:nvGrpSpPr>
        <p:grpSpPr>
          <a:xfrm>
            <a:off x="220950" y="1799164"/>
            <a:ext cx="1332428" cy="1024567"/>
            <a:chOff x="220950" y="1916937"/>
            <a:chExt cx="1332428" cy="1024567"/>
          </a:xfrm>
        </p:grpSpPr>
        <p:cxnSp>
          <p:nvCxnSpPr>
            <p:cNvPr id="155" name="Google Shape;155;p6"/>
            <p:cNvCxnSpPr/>
            <p:nvPr/>
          </p:nvCxnSpPr>
          <p:spPr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cap="sq" cmpd="sng" w="19050">
              <a:solidFill>
                <a:srgbClr val="8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56" name="Google Shape;156;p6"/>
            <p:cNvSpPr txBox="1"/>
            <p:nvPr/>
          </p:nvSpPr>
          <p:spPr>
            <a:xfrm>
              <a:off x="220950" y="1916937"/>
              <a:ext cx="90277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Monitor and speaker </a:t>
              </a:r>
              <a:r>
                <a:rPr b="1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(output)</a:t>
              </a:r>
              <a:endParaRPr b="1" i="0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6"/>
            <p:cNvCxnSpPr/>
            <p:nvPr/>
          </p:nvCxnSpPr>
          <p:spPr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cap="sq" cmpd="sng" w="19050">
              <a:solidFill>
                <a:srgbClr val="8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58" name="Google Shape;158;p6"/>
          <p:cNvGrpSpPr/>
          <p:nvPr/>
        </p:nvGrpSpPr>
        <p:grpSpPr>
          <a:xfrm>
            <a:off x="4387756" y="1890369"/>
            <a:ext cx="2696089" cy="552337"/>
            <a:chOff x="4387756" y="1890369"/>
            <a:chExt cx="2696089" cy="552337"/>
          </a:xfrm>
        </p:grpSpPr>
        <p:cxnSp>
          <p:nvCxnSpPr>
            <p:cNvPr id="159" name="Google Shape;159;p6"/>
            <p:cNvCxnSpPr/>
            <p:nvPr/>
          </p:nvCxnSpPr>
          <p:spPr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cap="sq" cmpd="sng" w="19050">
              <a:solidFill>
                <a:srgbClr val="8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60" name="Google Shape;160;p6"/>
            <p:cNvSpPr txBox="1"/>
            <p:nvPr/>
          </p:nvSpPr>
          <p:spPr>
            <a:xfrm>
              <a:off x="5215894" y="1890369"/>
              <a:ext cx="18679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Houses processor, memory, buses, etc.</a:t>
              </a:r>
              <a:endParaRPr b="0" i="0" sz="1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1" name="Google Shape;161;p6"/>
          <p:cNvCxnSpPr/>
          <p:nvPr/>
        </p:nvCxnSpPr>
        <p:spPr>
          <a:xfrm flipH="1" rot="10800000">
            <a:off x="418641" y="1824038"/>
            <a:ext cx="8516039" cy="4069987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82938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6"/>
          <p:cNvSpPr/>
          <p:nvPr/>
        </p:nvSpPr>
        <p:spPr>
          <a:xfrm>
            <a:off x="1400559" y="1239263"/>
            <a:ext cx="2105063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9153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1" i="0" sz="3200" u="none" cap="none" strike="noStrike">
              <a:solidFill>
                <a:srgbClr val="C091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5663907" y="3963117"/>
            <a:ext cx="3177794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instructions to perform tasks to specifications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Programs are software</a:t>
            </a:r>
            <a:endParaRPr b="0" i="0" sz="24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418641" y="6197535"/>
            <a:ext cx="77761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http://www.tutorialspoint.com/computer_fundamentals/computer_quick_guide.htm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2684" y="4465275"/>
            <a:ext cx="1905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281" y="3067078"/>
            <a:ext cx="5595582" cy="3573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9153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1" i="0" sz="3200" u="none" cap="none" strike="noStrike">
              <a:solidFill>
                <a:srgbClr val="C091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838200" y="1219200"/>
            <a:ext cx="7543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(Computer) Program</a:t>
            </a:r>
            <a:endParaRPr b="0" i="0" sz="2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instructions for a computer to execute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b="0" i="0" sz="2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Languages for writing programs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Types of Programs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85" name="Google Shape;185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614149" y="1219200"/>
            <a:ext cx="3568383" cy="4893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language program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4336573" y="1255595"/>
            <a:ext cx="4526507" cy="141577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Program to which computer can respond directly. Each instruction is 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binary code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that corresponds to a native instruction.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Eg: 0001001101101110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4336573" y="3090791"/>
            <a:ext cx="4526506" cy="1723549"/>
          </a:xfrm>
          <a:prstGeom prst="rect">
            <a:avLst/>
          </a:prstGeom>
          <a:solidFill>
            <a:srgbClr val="E4E8EB"/>
          </a:solidFill>
          <a:ln cap="flat" cmpd="sng" w="9525">
            <a:solidFill>
              <a:srgbClr val="8B9C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Low-level language with strong (generally one-to-one) correspondence between assembly code and machine code instructions.</a:t>
            </a:r>
            <a:endParaRPr b="0" i="0" sz="2000" u="none" cap="none" strike="noStrik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Eg: MIPS (add t1, t2, t3)</a:t>
            </a:r>
            <a:endParaRPr b="0" i="0" sz="2000" u="none" cap="none" strike="noStrike">
              <a:solidFill>
                <a:srgbClr val="66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4336572" y="4883623"/>
            <a:ext cx="4526507" cy="141577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Detailed knowledge of the machine is not required. High level of abstraction. Ease of writing and understanding.</a:t>
            </a:r>
            <a:endParaRPr b="0" i="0" sz="2000" u="none" cap="none" strike="noStrik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Eg: Java, C, C++, Python.</a:t>
            </a:r>
            <a:endParaRPr b="0" i="0" sz="2000" u="none" cap="none" strike="noStrike">
              <a:solidFill>
                <a:srgbClr val="66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1" name="Google Shape;191;p8"/>
          <p:cNvGrpSpPr/>
          <p:nvPr/>
        </p:nvGrpSpPr>
        <p:grpSpPr>
          <a:xfrm>
            <a:off x="941192" y="3013622"/>
            <a:ext cx="3241340" cy="3099312"/>
            <a:chOff x="1160060" y="2893325"/>
            <a:chExt cx="2770495" cy="2402006"/>
          </a:xfrm>
        </p:grpSpPr>
        <p:sp>
          <p:nvSpPr>
            <p:cNvPr id="192" name="Google Shape;192;p8"/>
            <p:cNvSpPr/>
            <p:nvPr/>
          </p:nvSpPr>
          <p:spPr>
            <a:xfrm>
              <a:off x="1160060" y="2893325"/>
              <a:ext cx="2770495" cy="2402006"/>
            </a:xfrm>
            <a:prstGeom prst="roundRect">
              <a:avLst>
                <a:gd fmla="val 16667" name="adj"/>
              </a:avLst>
            </a:prstGeom>
            <a:solidFill>
              <a:srgbClr val="FFCCFF">
                <a:alpha val="35294"/>
              </a:srgbClr>
            </a:solidFill>
            <a:ln cap="flat" cmpd="sng" w="26425">
              <a:solidFill>
                <a:srgbClr val="C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1289713" y="3825972"/>
              <a:ext cx="2511188" cy="410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Requires translation</a:t>
              </a:r>
              <a:endParaRPr b="0" i="1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