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7010400" cy="9296400"/>
  <p:embeddedFontLst>
    <p:embeddedFont>
      <p:font typeface="Oi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9" roundtripDataSignature="AMtx7mjYSc4Zq2Wv63mZkAfwgMHzEkbf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i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48" name="Google Shape;248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72" name="Google Shape;272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88" name="Google Shape;288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98" name="Google Shape;298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52" name="Google Shape;352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72" name="Google Shape;372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82" name="Google Shape;382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92" name="Google Shape;392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3" name="Google Shape;393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53" name="Google Shape;453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4" name="Google Shape;454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71" name="Google Shape;471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2" name="Google Shape;472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26" name="Google Shape;526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7" name="Google Shape;527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47" name="Google Shape;547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8" name="Google Shape;548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87" name="Google Shape;587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25" name="Google Shape;625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6" name="Google Shape;626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52" name="Google Shape;652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3" name="Google Shape;653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93" name="Google Shape;693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4" name="Google Shape;694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54" name="Google Shape;754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5" name="Google Shape;755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81" name="Google Shape;781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2" name="Google Shape;782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93" name="Google Shape;793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4" name="Google Shape;794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07" name="Google Shape;807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8" name="Google Shape;808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58" name="Google Shape;858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9" name="Google Shape;859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68" name="Google Shape;868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9" name="Google Shape;869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7" name="Google Shape;877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27" name="Google Shape;127;p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92" name="Google Shape;192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26" name="Google Shape;226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4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37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9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9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3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41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41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n.wikipedia.org/wiki/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2: Algorithmic Problem Solving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Algorithm (2/3)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2" name="Google Shape;252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53" name="Google Shape;253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491319" y="1219200"/>
            <a:ext cx="7890681" cy="732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these properties: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56" name="Google Shape;256;p10"/>
          <p:cNvGrpSpPr/>
          <p:nvPr/>
        </p:nvGrpSpPr>
        <p:grpSpPr>
          <a:xfrm>
            <a:off x="2474510" y="1787858"/>
            <a:ext cx="4326340" cy="4326340"/>
            <a:chOff x="313330" y="0"/>
            <a:chExt cx="4326340" cy="4326340"/>
          </a:xfrm>
        </p:grpSpPr>
        <p:sp>
          <p:nvSpPr>
            <p:cNvPr id="257" name="Google Shape;257;p10"/>
            <p:cNvSpPr/>
            <p:nvPr/>
          </p:nvSpPr>
          <p:spPr>
            <a:xfrm>
              <a:off x="313330" y="0"/>
              <a:ext cx="4326340" cy="4326340"/>
            </a:xfrm>
            <a:prstGeom prst="diamond">
              <a:avLst/>
            </a:prstGeom>
            <a:gradFill>
              <a:gsLst>
                <a:gs pos="0">
                  <a:srgbClr val="B4B8BE"/>
                </a:gs>
                <a:gs pos="34000">
                  <a:srgbClr val="B4B8BE"/>
                </a:gs>
                <a:gs pos="70000">
                  <a:srgbClr val="CACED5"/>
                </a:gs>
                <a:gs pos="100000">
                  <a:srgbClr val="D7DAD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724332" y="411002"/>
              <a:ext cx="1687272" cy="168727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5758F"/>
                </a:gs>
                <a:gs pos="34000">
                  <a:srgbClr val="66758D"/>
                </a:gs>
                <a:gs pos="70000">
                  <a:srgbClr val="74849E"/>
                </a:gs>
                <a:gs pos="100000">
                  <a:schemeClr val="accent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 txBox="1"/>
            <p:nvPr/>
          </p:nvSpPr>
          <p:spPr>
            <a:xfrm>
              <a:off x="806698" y="493368"/>
              <a:ext cx="1522540" cy="1522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Exact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2541395" y="411002"/>
              <a:ext cx="1687272" cy="168727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A8A66"/>
                </a:gs>
                <a:gs pos="34000">
                  <a:srgbClr val="4C8866"/>
                </a:gs>
                <a:gs pos="70000">
                  <a:srgbClr val="559874"/>
                </a:gs>
                <a:gs pos="100000">
                  <a:srgbClr val="64967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 txBox="1"/>
            <p:nvPr/>
          </p:nvSpPr>
          <p:spPr>
            <a:xfrm>
              <a:off x="2623761" y="493368"/>
              <a:ext cx="1522540" cy="1522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Terminate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724332" y="2228065"/>
              <a:ext cx="1687272" cy="168727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97F37"/>
                </a:gs>
                <a:gs pos="34000">
                  <a:srgbClr val="687C39"/>
                </a:gs>
                <a:gs pos="70000">
                  <a:srgbClr val="758B40"/>
                </a:gs>
                <a:gs pos="100000">
                  <a:srgbClr val="76884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 txBox="1"/>
            <p:nvPr/>
          </p:nvSpPr>
          <p:spPr>
            <a:xfrm>
              <a:off x="806698" y="2310431"/>
              <a:ext cx="1522540" cy="1522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Effective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541395" y="2228065"/>
              <a:ext cx="1687272" cy="168727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22F26"/>
                </a:gs>
                <a:gs pos="34000">
                  <a:srgbClr val="703128"/>
                </a:gs>
                <a:gs pos="70000">
                  <a:srgbClr val="7D372D"/>
                </a:gs>
                <a:gs pos="100000">
                  <a:srgbClr val="77443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 txBox="1"/>
            <p:nvPr/>
          </p:nvSpPr>
          <p:spPr>
            <a:xfrm>
              <a:off x="2623761" y="2310431"/>
              <a:ext cx="1522540" cy="1522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General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0"/>
          <p:cNvSpPr txBox="1"/>
          <p:nvPr/>
        </p:nvSpPr>
        <p:spPr>
          <a:xfrm>
            <a:off x="491319" y="1981235"/>
            <a:ext cx="2251881" cy="1384995"/>
          </a:xfrm>
          <a:prstGeom prst="rect">
            <a:avLst/>
          </a:prstGeom>
          <a:solidFill>
            <a:srgbClr val="B2BDC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step must be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it will not be precise.)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6917910" y="1790166"/>
            <a:ext cx="2043211" cy="2123658"/>
          </a:xfrm>
          <a:prstGeom prst="rect">
            <a:avLst/>
          </a:prstGeom>
          <a:solidFill>
            <a:srgbClr val="83E1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must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no solution will be obtained.)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600501" y="3688685"/>
            <a:ext cx="1925819" cy="2123658"/>
          </a:xfrm>
          <a:prstGeom prst="rect">
            <a:avLst/>
          </a:prstGeom>
          <a:solidFill>
            <a:srgbClr val="97BC7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must be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it must solve the problem.)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6755643" y="4109745"/>
            <a:ext cx="2205478" cy="2031325"/>
          </a:xfrm>
          <a:prstGeom prst="rect">
            <a:avLst/>
          </a:prstGeom>
          <a:solidFill>
            <a:srgbClr val="CC9A8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must be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(Within the constraints of the system/language.)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634" y="2180088"/>
            <a:ext cx="33909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1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Algorithm (3/3)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7" name="Google Shape;277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78" name="Google Shape;278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91319" y="1219200"/>
            <a:ext cx="7890681" cy="568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 of representing an algorithm: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4899547" y="1937982"/>
            <a:ext cx="2361062" cy="461665"/>
          </a:xfrm>
          <a:prstGeom prst="rect">
            <a:avLst/>
          </a:prstGeom>
          <a:solidFill>
            <a:srgbClr val="83E1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11"/>
          <p:cNvGrpSpPr/>
          <p:nvPr/>
        </p:nvGrpSpPr>
        <p:grpSpPr>
          <a:xfrm>
            <a:off x="5188424" y="2511189"/>
            <a:ext cx="3193576" cy="3262099"/>
            <a:chOff x="5324901" y="3138984"/>
            <a:chExt cx="3193576" cy="3262099"/>
          </a:xfrm>
        </p:grpSpPr>
        <p:pic>
          <p:nvPicPr>
            <p:cNvPr id="284" name="Google Shape;284;p11"/>
            <p:cNvPicPr preferRelativeResize="0"/>
            <p:nvPr/>
          </p:nvPicPr>
          <p:blipFill rotWithShape="1">
            <a:blip r:embed="rId4">
              <a:alphaModFix/>
            </a:blip>
            <a:srcRect b="0" l="5122" r="42383" t="4671"/>
            <a:stretch/>
          </p:blipFill>
          <p:spPr>
            <a:xfrm>
              <a:off x="5324901" y="3138984"/>
              <a:ext cx="3193576" cy="3262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1"/>
            <p:cNvSpPr txBox="1"/>
            <p:nvPr/>
          </p:nvSpPr>
          <p:spPr>
            <a:xfrm>
              <a:off x="7276531" y="6087186"/>
              <a:ext cx="12419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Oi"/>
                  <a:ea typeface="Oi"/>
                  <a:cs typeface="Oi"/>
                  <a:sym typeface="Oi"/>
                </a:rPr>
                <a:t>lynda.com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Algorithm: Example #1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2" name="Google Shape;292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3">
            <a:alphaModFix/>
          </a:blip>
          <a:srcRect b="2929" l="13134" r="13284" t="2609"/>
          <a:stretch/>
        </p:blipFill>
        <p:spPr>
          <a:xfrm>
            <a:off x="968989" y="1255593"/>
            <a:ext cx="7011843" cy="506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Algorithm: Example #2 (1/2)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2" name="Google Shape;302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03" name="Google Shape;303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491318" y="1219200"/>
            <a:ext cx="8284191" cy="568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maximum and average of a list of numbers: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13"/>
          <p:cNvGrpSpPr/>
          <p:nvPr/>
        </p:nvGrpSpPr>
        <p:grpSpPr>
          <a:xfrm>
            <a:off x="1540169" y="1754678"/>
            <a:ext cx="6186487" cy="4683125"/>
            <a:chOff x="1540169" y="1754678"/>
            <a:chExt cx="6186487" cy="4683125"/>
          </a:xfrm>
        </p:grpSpPr>
        <p:sp>
          <p:nvSpPr>
            <p:cNvPr id="308" name="Google Shape;308;p13"/>
            <p:cNvSpPr/>
            <p:nvPr/>
          </p:nvSpPr>
          <p:spPr>
            <a:xfrm>
              <a:off x="3658731" y="1894398"/>
              <a:ext cx="688722" cy="302978"/>
            </a:xfrm>
            <a:prstGeom prst="flowChartTerminator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 txBox="1"/>
            <p:nvPr/>
          </p:nvSpPr>
          <p:spPr>
            <a:xfrm>
              <a:off x="3658731" y="1903277"/>
              <a:ext cx="688722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199582" y="2477447"/>
              <a:ext cx="1607019" cy="536273"/>
            </a:xfrm>
            <a:prstGeom prst="flowChartProcess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 txBox="1"/>
            <p:nvPr/>
          </p:nvSpPr>
          <p:spPr>
            <a:xfrm>
              <a:off x="3199582" y="2504084"/>
              <a:ext cx="1607019" cy="509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🡨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🡨 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13"/>
            <p:cNvCxnSpPr/>
            <p:nvPr/>
          </p:nvCxnSpPr>
          <p:spPr>
            <a:xfrm>
              <a:off x="4003092" y="2206255"/>
              <a:ext cx="0" cy="2603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3" name="Google Shape;313;p13"/>
            <p:cNvSpPr/>
            <p:nvPr/>
          </p:nvSpPr>
          <p:spPr>
            <a:xfrm>
              <a:off x="3314370" y="3316698"/>
              <a:ext cx="1377445" cy="605956"/>
            </a:xfrm>
            <a:prstGeom prst="flowChartDecision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 txBox="1"/>
            <p:nvPr/>
          </p:nvSpPr>
          <p:spPr>
            <a:xfrm>
              <a:off x="3543944" y="3366072"/>
              <a:ext cx="918296" cy="50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 of input?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3199582" y="4225631"/>
              <a:ext cx="1607019" cy="704152"/>
            </a:xfrm>
            <a:prstGeom prst="flowChartProcess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 txBox="1"/>
            <p:nvPr/>
          </p:nvSpPr>
          <p:spPr>
            <a:xfrm>
              <a:off x="3199582" y="4235671"/>
              <a:ext cx="1607019" cy="6424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increment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🡨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+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 txBox="1"/>
            <p:nvPr/>
          </p:nvSpPr>
          <p:spPr>
            <a:xfrm>
              <a:off x="2855222" y="3417690"/>
              <a:ext cx="550978" cy="282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 txBox="1"/>
            <p:nvPr/>
          </p:nvSpPr>
          <p:spPr>
            <a:xfrm>
              <a:off x="3543944" y="3922654"/>
              <a:ext cx="505063" cy="282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13"/>
            <p:cNvCxnSpPr/>
            <p:nvPr/>
          </p:nvCxnSpPr>
          <p:spPr>
            <a:xfrm rot="10800000">
              <a:off x="4691815" y="3619676"/>
              <a:ext cx="264010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7331916" y="3619676"/>
              <a:ext cx="13771" cy="262021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4003092" y="3013719"/>
              <a:ext cx="0" cy="30297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4003092" y="3922654"/>
              <a:ext cx="0" cy="30297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3" name="Google Shape;323;p13"/>
            <p:cNvCxnSpPr/>
            <p:nvPr/>
          </p:nvCxnSpPr>
          <p:spPr>
            <a:xfrm flipH="1">
              <a:off x="3993162" y="4929783"/>
              <a:ext cx="6115" cy="31936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4" name="Google Shape;324;p13"/>
            <p:cNvSpPr/>
            <p:nvPr/>
          </p:nvSpPr>
          <p:spPr>
            <a:xfrm>
              <a:off x="3314370" y="5249150"/>
              <a:ext cx="1377445" cy="605956"/>
            </a:xfrm>
            <a:prstGeom prst="flowChartDecision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 txBox="1"/>
            <p:nvPr/>
          </p:nvSpPr>
          <p:spPr>
            <a:xfrm>
              <a:off x="3450201" y="5419155"/>
              <a:ext cx="1147871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13"/>
            <p:cNvCxnSpPr/>
            <p:nvPr/>
          </p:nvCxnSpPr>
          <p:spPr>
            <a:xfrm>
              <a:off x="4691815" y="5552129"/>
              <a:ext cx="68872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7" name="Google Shape;327;p13"/>
            <p:cNvSpPr txBox="1"/>
            <p:nvPr/>
          </p:nvSpPr>
          <p:spPr>
            <a:xfrm>
              <a:off x="4700691" y="5314628"/>
              <a:ext cx="550978" cy="282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8" name="Google Shape;328;p13"/>
            <p:cNvCxnSpPr/>
            <p:nvPr/>
          </p:nvCxnSpPr>
          <p:spPr>
            <a:xfrm flipH="1">
              <a:off x="3993163" y="5855107"/>
              <a:ext cx="9929" cy="3847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" name="Google Shape;329;p13"/>
            <p:cNvSpPr txBox="1"/>
            <p:nvPr/>
          </p:nvSpPr>
          <p:spPr>
            <a:xfrm>
              <a:off x="3543944" y="5855107"/>
              <a:ext cx="505063" cy="282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5380536" y="5394538"/>
              <a:ext cx="1147871" cy="302978"/>
            </a:xfrm>
            <a:prstGeom prst="flowChartProcess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 txBox="1"/>
            <p:nvPr/>
          </p:nvSpPr>
          <p:spPr>
            <a:xfrm>
              <a:off x="5380536" y="5394538"/>
              <a:ext cx="1147871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🡨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13"/>
            <p:cNvCxnSpPr/>
            <p:nvPr/>
          </p:nvCxnSpPr>
          <p:spPr>
            <a:xfrm rot="10800000">
              <a:off x="4003091" y="6239890"/>
              <a:ext cx="33288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p13"/>
            <p:cNvSpPr/>
            <p:nvPr/>
          </p:nvSpPr>
          <p:spPr>
            <a:xfrm>
              <a:off x="1547567" y="4544841"/>
              <a:ext cx="1492231" cy="302978"/>
            </a:xfrm>
            <a:prstGeom prst="flowChartProcess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 txBox="1"/>
            <p:nvPr/>
          </p:nvSpPr>
          <p:spPr>
            <a:xfrm>
              <a:off x="1547567" y="4544841"/>
              <a:ext cx="1492231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🡨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sum/count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935698" y="6134825"/>
              <a:ext cx="688722" cy="302978"/>
            </a:xfrm>
            <a:prstGeom prst="flowChartTerminator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 txBox="1"/>
            <p:nvPr/>
          </p:nvSpPr>
          <p:spPr>
            <a:xfrm>
              <a:off x="1935698" y="6134825"/>
              <a:ext cx="688722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839684" y="1801808"/>
              <a:ext cx="459148" cy="201985"/>
            </a:xfrm>
            <a:prstGeom prst="flowChartTerminator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724898" y="2205779"/>
              <a:ext cx="688722" cy="302978"/>
            </a:xfrm>
            <a:prstGeom prst="flowChartProcess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5724898" y="2710742"/>
              <a:ext cx="688722" cy="302978"/>
            </a:xfrm>
            <a:prstGeom prst="flowChartDecision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 txBox="1"/>
            <p:nvPr/>
          </p:nvSpPr>
          <p:spPr>
            <a:xfrm>
              <a:off x="6463999" y="1754678"/>
              <a:ext cx="1262657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Terminator box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 txBox="1"/>
            <p:nvPr/>
          </p:nvSpPr>
          <p:spPr>
            <a:xfrm>
              <a:off x="6463999" y="2259641"/>
              <a:ext cx="1262657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 box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 txBox="1"/>
            <p:nvPr/>
          </p:nvSpPr>
          <p:spPr>
            <a:xfrm>
              <a:off x="6463999" y="2764604"/>
              <a:ext cx="1262657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 box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13"/>
            <p:cNvCxnSpPr>
              <a:endCxn id="336" idx="0"/>
            </p:cNvCxnSpPr>
            <p:nvPr/>
          </p:nvCxnSpPr>
          <p:spPr>
            <a:xfrm flipH="1">
              <a:off x="2280059" y="5673725"/>
              <a:ext cx="2700" cy="461100"/>
            </a:xfrm>
            <a:prstGeom prst="straightConnector1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4" name="Google Shape;344;p13"/>
            <p:cNvCxnSpPr>
              <a:endCxn id="334" idx="0"/>
            </p:cNvCxnSpPr>
            <p:nvPr/>
          </p:nvCxnSpPr>
          <p:spPr>
            <a:xfrm>
              <a:off x="2282882" y="3613941"/>
              <a:ext cx="10800" cy="930900"/>
            </a:xfrm>
            <a:prstGeom prst="straightConnector1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5" name="Google Shape;345;p13"/>
            <p:cNvCxnSpPr>
              <a:stCxn id="313" idx="1"/>
            </p:cNvCxnSpPr>
            <p:nvPr/>
          </p:nvCxnSpPr>
          <p:spPr>
            <a:xfrm rot="10800000">
              <a:off x="2273970" y="3613976"/>
              <a:ext cx="1040400" cy="5700"/>
            </a:xfrm>
            <a:prstGeom prst="straightConnector1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6" name="Google Shape;346;p13"/>
            <p:cNvSpPr/>
            <p:nvPr/>
          </p:nvSpPr>
          <p:spPr>
            <a:xfrm>
              <a:off x="1540169" y="5359114"/>
              <a:ext cx="1492231" cy="302978"/>
            </a:xfrm>
            <a:prstGeom prst="flowChartProcess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 txBox="1"/>
            <p:nvPr/>
          </p:nvSpPr>
          <p:spPr>
            <a:xfrm>
              <a:off x="1540169" y="5359114"/>
              <a:ext cx="1492231" cy="30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max, ave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13"/>
            <p:cNvCxnSpPr>
              <a:stCxn id="334" idx="2"/>
            </p:cNvCxnSpPr>
            <p:nvPr/>
          </p:nvCxnSpPr>
          <p:spPr>
            <a:xfrm flipH="1">
              <a:off x="2290382" y="4847819"/>
              <a:ext cx="3300" cy="480600"/>
            </a:xfrm>
            <a:prstGeom prst="straightConnector1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9" name="Google Shape;349;p13"/>
            <p:cNvCxnSpPr>
              <a:stCxn id="331" idx="3"/>
            </p:cNvCxnSpPr>
            <p:nvPr/>
          </p:nvCxnSpPr>
          <p:spPr>
            <a:xfrm>
              <a:off x="6528407" y="5546027"/>
              <a:ext cx="796500" cy="3600"/>
            </a:xfrm>
            <a:prstGeom prst="straightConnector1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Algorithm: Example #2 (2/2)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6" name="Google Shape;356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57" name="Google Shape;357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491318" y="1219200"/>
            <a:ext cx="8284191" cy="568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maximum and average of a list of numbers: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 txBox="1"/>
          <p:nvPr/>
        </p:nvSpPr>
        <p:spPr>
          <a:xfrm>
            <a:off x="1079309" y="2412638"/>
            <a:ext cx="7010400" cy="3803650"/>
          </a:xfrm>
          <a:prstGeom prst="rect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🡨 0		</a:t>
            </a: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b="0" i="1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= sum of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			// </a:t>
            </a:r>
            <a:r>
              <a:rPr b="0" i="1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= how many numbers are entered? </a:t>
            </a:r>
            <a:endParaRPr b="0" i="1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0				</a:t>
            </a: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b="0" i="1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to hold the largest value eventually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entered,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6040247" y="5700351"/>
            <a:ext cx="2232025" cy="646112"/>
          </a:xfrm>
          <a:prstGeom prst="rect">
            <a:avLst/>
          </a:prstGeom>
          <a:gradFill>
            <a:gsLst>
              <a:gs pos="0">
                <a:srgbClr val="B1B4B9"/>
              </a:gs>
              <a:gs pos="45000">
                <a:srgbClr val="C1C4CA"/>
              </a:gs>
              <a:gs pos="100000">
                <a:srgbClr val="DDE0E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there any errors in this algorithm?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4"/>
          <p:cNvSpPr txBox="1"/>
          <p:nvPr/>
        </p:nvSpPr>
        <p:spPr>
          <a:xfrm>
            <a:off x="3792029" y="1781033"/>
            <a:ext cx="3809683" cy="46166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need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initialise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4"/>
          <p:cNvGrpSpPr/>
          <p:nvPr/>
        </p:nvGrpSpPr>
        <p:grpSpPr>
          <a:xfrm>
            <a:off x="2252789" y="2092598"/>
            <a:ext cx="1661160" cy="1162840"/>
            <a:chOff x="2392680" y="1584960"/>
            <a:chExt cx="1661160" cy="1162840"/>
          </a:xfrm>
        </p:grpSpPr>
        <p:cxnSp>
          <p:nvCxnSpPr>
            <p:cNvPr id="364" name="Google Shape;364;p14"/>
            <p:cNvCxnSpPr/>
            <p:nvPr/>
          </p:nvCxnSpPr>
          <p:spPr>
            <a:xfrm flipH="1">
              <a:off x="3185160" y="1584960"/>
              <a:ext cx="868680" cy="487680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65" name="Google Shape;365;p14"/>
            <p:cNvCxnSpPr/>
            <p:nvPr/>
          </p:nvCxnSpPr>
          <p:spPr>
            <a:xfrm flipH="1">
              <a:off x="2392680" y="1735060"/>
              <a:ext cx="1661160" cy="1012740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66" name="Google Shape;366;p14"/>
          <p:cNvSpPr/>
          <p:nvPr/>
        </p:nvSpPr>
        <p:spPr>
          <a:xfrm>
            <a:off x="1475549" y="3860438"/>
            <a:ext cx="2880360" cy="1417320"/>
          </a:xfrm>
          <a:prstGeom prst="roundRect">
            <a:avLst>
              <a:gd fmla="val 16667" name="adj"/>
            </a:avLst>
          </a:prstGeom>
          <a:noFill/>
          <a:ln cap="sq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4"/>
          <p:cNvSpPr txBox="1"/>
          <p:nvPr/>
        </p:nvSpPr>
        <p:spPr>
          <a:xfrm>
            <a:off x="3913949" y="4097927"/>
            <a:ext cx="2407920" cy="46396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need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1963229" y="4790077"/>
            <a:ext cx="2095500" cy="317071"/>
          </a:xfrm>
          <a:prstGeom prst="roundRect">
            <a:avLst>
              <a:gd fmla="val 16667" name="adj"/>
            </a:avLst>
          </a:prstGeom>
          <a:noFill/>
          <a:ln cap="sq" cmpd="sng" w="28575">
            <a:solidFill>
              <a:srgbClr val="0066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295018" y="1787857"/>
            <a:ext cx="2361062" cy="461665"/>
          </a:xfrm>
          <a:prstGeom prst="rect">
            <a:avLst/>
          </a:prstGeom>
          <a:solidFill>
            <a:srgbClr val="83E1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Algorithm: Pseudocode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6" name="Google Shape;376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77" name="Google Shape;377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491318" y="1219199"/>
            <a:ext cx="8284191" cy="5072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write algorithms in pseudocode instead of flowchart as the former is more succinct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there are no standard rules on how pseudocodes should look 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guidelines: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step must be unambiguous, so that anybody is able to hand trace the pseudocode and follow the logic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combination of English (keep it succinct) and commonly understood notations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(such as 🡨 for assignment in our previous example)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Control Structures (1/2)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6" name="Google Shape;386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87" name="Google Shape;387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16"/>
          <p:cNvSpPr/>
          <p:nvPr/>
        </p:nvSpPr>
        <p:spPr>
          <a:xfrm>
            <a:off x="491319" y="1219200"/>
            <a:ext cx="7890681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algorithm is a set of instructions, which are followed sequentially by default.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sometimes we need to change the default sequential flow.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study 3 control structures.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Control Structures (2/2)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6" name="Google Shape;396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97" name="Google Shape;397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869230" y="1688544"/>
            <a:ext cx="4296579" cy="4060031"/>
            <a:chOff x="550" y="1984"/>
            <a:chExt cx="4296579" cy="4060031"/>
          </a:xfrm>
        </p:grpSpPr>
        <p:sp>
          <p:nvSpPr>
            <p:cNvPr id="400" name="Google Shape;400;p17"/>
            <p:cNvSpPr/>
            <p:nvPr/>
          </p:nvSpPr>
          <p:spPr>
            <a:xfrm rot="5400000">
              <a:off x="2623625" y="-492801"/>
              <a:ext cx="1047750" cy="229925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BDFDD">
                <a:alpha val="89411"/>
              </a:srgbClr>
            </a:solidFill>
            <a:ln cap="flat" cmpd="sng" w="26425">
              <a:solidFill>
                <a:srgbClr val="DBDFDD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7"/>
            <p:cNvSpPr txBox="1"/>
            <p:nvPr/>
          </p:nvSpPr>
          <p:spPr>
            <a:xfrm>
              <a:off x="1997872" y="184099"/>
              <a:ext cx="2248111" cy="945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0" y="1984"/>
              <a:ext cx="1997320" cy="130968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0099"/>
                </a:gs>
                <a:gs pos="50000">
                  <a:srgbClr val="4433AB"/>
                </a:gs>
                <a:gs pos="100000">
                  <a:srgbClr val="9588E4"/>
                </a:gs>
              </a:gsLst>
              <a:lin ang="2700000" scaled="0"/>
            </a:gradFill>
            <a:ln cap="flat" cmpd="sng" w="26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7"/>
            <p:cNvSpPr txBox="1"/>
            <p:nvPr/>
          </p:nvSpPr>
          <p:spPr>
            <a:xfrm>
              <a:off x="64484" y="65918"/>
              <a:ext cx="1869452" cy="1181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Sequence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 rot="5400000">
              <a:off x="2623625" y="882370"/>
              <a:ext cx="1047750" cy="229925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BDFDD">
                <a:alpha val="89411"/>
              </a:srgbClr>
            </a:solidFill>
            <a:ln cap="flat" cmpd="sng" w="26425">
              <a:solidFill>
                <a:srgbClr val="DBDFDD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7"/>
            <p:cNvSpPr txBox="1"/>
            <p:nvPr/>
          </p:nvSpPr>
          <p:spPr>
            <a:xfrm>
              <a:off x="1997872" y="1559271"/>
              <a:ext cx="2248111" cy="945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Also called </a:t>
              </a:r>
              <a:r>
                <a:rPr b="0" i="0" lang="en-US" sz="2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branching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50" y="1377156"/>
              <a:ext cx="1997320" cy="130968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6600"/>
                </a:gs>
                <a:gs pos="50000">
                  <a:srgbClr val="34C21C"/>
                </a:gs>
                <a:gs pos="100000">
                  <a:srgbClr val="91F676"/>
                </a:gs>
              </a:gsLst>
              <a:lin ang="2700000" scaled="0"/>
            </a:gradFill>
            <a:ln cap="flat" cmpd="sng" w="26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7"/>
            <p:cNvSpPr txBox="1"/>
            <p:nvPr/>
          </p:nvSpPr>
          <p:spPr>
            <a:xfrm>
              <a:off x="64484" y="1441090"/>
              <a:ext cx="1869452" cy="1181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 rot="5400000">
              <a:off x="2623625" y="2257542"/>
              <a:ext cx="1047750" cy="229925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BDFDD">
                <a:alpha val="89411"/>
              </a:srgbClr>
            </a:solidFill>
            <a:ln cap="flat" cmpd="sng" w="26425">
              <a:solidFill>
                <a:srgbClr val="DBDFDD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7"/>
            <p:cNvSpPr txBox="1"/>
            <p:nvPr/>
          </p:nvSpPr>
          <p:spPr>
            <a:xfrm>
              <a:off x="1997872" y="2934443"/>
              <a:ext cx="2248111" cy="945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Also called </a:t>
              </a:r>
              <a:r>
                <a:rPr b="0" i="0" lang="en-US" sz="2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loop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50" y="2752328"/>
              <a:ext cx="1997320" cy="130968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0000"/>
                </a:gs>
                <a:gs pos="50000">
                  <a:srgbClr val="D64308"/>
                </a:gs>
                <a:gs pos="100000">
                  <a:srgbClr val="FE8D6E"/>
                </a:gs>
              </a:gsLst>
              <a:lin ang="2700000" scaled="0"/>
            </a:gradFill>
            <a:ln cap="flat" cmpd="sng" w="26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7"/>
            <p:cNvSpPr txBox="1"/>
            <p:nvPr/>
          </p:nvSpPr>
          <p:spPr>
            <a:xfrm>
              <a:off x="64484" y="2816262"/>
              <a:ext cx="1869452" cy="1181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Repetition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17"/>
          <p:cNvGrpSpPr/>
          <p:nvPr/>
        </p:nvGrpSpPr>
        <p:grpSpPr>
          <a:xfrm>
            <a:off x="6533337" y="3052164"/>
            <a:ext cx="1943100" cy="1078348"/>
            <a:chOff x="6533337" y="3052164"/>
            <a:chExt cx="1943100" cy="1078348"/>
          </a:xfrm>
        </p:grpSpPr>
        <p:sp>
          <p:nvSpPr>
            <p:cNvPr id="413" name="Google Shape;413;p17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" name="Google Shape;414;p17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415" name="Google Shape;415;p17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16" name="Google Shape;416;p17"/>
              <p:cNvCxnSpPr/>
              <p:nvPr/>
            </p:nvCxnSpPr>
            <p:spPr>
              <a:xfrm rot="10800000">
                <a:off x="6202680" y="3444240"/>
                <a:ext cx="36576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7" name="Google Shape;417;p17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 cap="flat" cmpd="sng" w="264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419" name="Google Shape;419;p17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20" name="Google Shape;420;p17"/>
              <p:cNvCxnSpPr/>
              <p:nvPr/>
            </p:nvCxnSpPr>
            <p:spPr>
              <a:xfrm rot="10800000">
                <a:off x="6202680" y="3444240"/>
                <a:ext cx="36576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1" name="Google Shape;421;p17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 cap="flat" cmpd="sng" w="264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" name="Google Shape;422;p17"/>
            <p:cNvSpPr txBox="1"/>
            <p:nvPr/>
          </p:nvSpPr>
          <p:spPr>
            <a:xfrm>
              <a:off x="6636207" y="3128006"/>
              <a:ext cx="640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7681340" y="3128006"/>
              <a:ext cx="652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4" name="Google Shape;424;p17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25" name="Google Shape;425;p17"/>
            <p:cNvSpPr/>
            <p:nvPr/>
          </p:nvSpPr>
          <p:spPr>
            <a:xfrm>
              <a:off x="7358853" y="3312672"/>
              <a:ext cx="29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17"/>
          <p:cNvGrpSpPr/>
          <p:nvPr/>
        </p:nvGrpSpPr>
        <p:grpSpPr>
          <a:xfrm>
            <a:off x="5499023" y="4608431"/>
            <a:ext cx="1720114" cy="1651091"/>
            <a:chOff x="5499023" y="4608431"/>
            <a:chExt cx="1720114" cy="1651091"/>
          </a:xfrm>
        </p:grpSpPr>
        <p:sp>
          <p:nvSpPr>
            <p:cNvPr id="427" name="Google Shape;427;p17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8" name="Google Shape;428;p17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29" name="Google Shape;429;p17"/>
            <p:cNvCxnSpPr>
              <a:endCxn id="430" idx="0"/>
            </p:cNvCxnSpPr>
            <p:nvPr/>
          </p:nvCxnSpPr>
          <p:spPr>
            <a:xfrm flipH="1">
              <a:off x="6358889" y="5198767"/>
              <a:ext cx="7500" cy="4920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30" name="Google Shape;430;p17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17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 rot="10800000">
              <a:off x="6693357" y="5033840"/>
              <a:ext cx="525779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35" name="Google Shape;435;p17"/>
            <p:cNvCxnSpPr>
              <a:endCxn id="427" idx="1"/>
            </p:cNvCxnSpPr>
            <p:nvPr/>
          </p:nvCxnSpPr>
          <p:spPr>
            <a:xfrm>
              <a:off x="5536049" y="5033841"/>
              <a:ext cx="50280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37" name="Google Shape;437;p17"/>
            <p:cNvSpPr txBox="1"/>
            <p:nvPr/>
          </p:nvSpPr>
          <p:spPr>
            <a:xfrm>
              <a:off x="6316167" y="5260088"/>
              <a:ext cx="640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5499023" y="4738685"/>
              <a:ext cx="652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6212854" y="4849175"/>
              <a:ext cx="29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17"/>
          <p:cNvGrpSpPr/>
          <p:nvPr/>
        </p:nvGrpSpPr>
        <p:grpSpPr>
          <a:xfrm>
            <a:off x="5882641" y="1075851"/>
            <a:ext cx="547826" cy="1942979"/>
            <a:chOff x="5882641" y="1075851"/>
            <a:chExt cx="547826" cy="1942979"/>
          </a:xfrm>
        </p:grpSpPr>
        <p:sp>
          <p:nvSpPr>
            <p:cNvPr id="441" name="Google Shape;441;p17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2" name="Google Shape;442;p17"/>
            <p:cNvCxnSpPr>
              <a:stCxn id="441" idx="2"/>
              <a:endCxn id="443" idx="0"/>
            </p:cNvCxnSpPr>
            <p:nvPr/>
          </p:nvCxnSpPr>
          <p:spPr>
            <a:xfrm flipH="1">
              <a:off x="6149354" y="1648302"/>
              <a:ext cx="7200" cy="248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43" name="Google Shape;443;p17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4" name="Google Shape;444;p17"/>
            <p:cNvCxnSpPr>
              <a:stCxn id="443" idx="2"/>
              <a:endCxn id="445" idx="0"/>
            </p:cNvCxnSpPr>
            <p:nvPr/>
          </p:nvCxnSpPr>
          <p:spPr>
            <a:xfrm>
              <a:off x="6149341" y="2195036"/>
              <a:ext cx="0" cy="274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45" name="Google Shape;445;p17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17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7" name="Google Shape;447;p17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48" name="Google Shape;448;p17"/>
          <p:cNvSpPr/>
          <p:nvPr/>
        </p:nvSpPr>
        <p:spPr>
          <a:xfrm>
            <a:off x="762000" y="1648302"/>
            <a:ext cx="4465320" cy="1403862"/>
          </a:xfrm>
          <a:prstGeom prst="rect">
            <a:avLst/>
          </a:prstGeom>
          <a:noFill/>
          <a:ln cap="flat" cmpd="sng" w="26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7"/>
          <p:cNvSpPr/>
          <p:nvPr/>
        </p:nvSpPr>
        <p:spPr>
          <a:xfrm>
            <a:off x="762000" y="3018830"/>
            <a:ext cx="4465320" cy="1403862"/>
          </a:xfrm>
          <a:prstGeom prst="rect">
            <a:avLst/>
          </a:prstGeom>
          <a:noFill/>
          <a:ln cap="flat" cmpd="sng" w="26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"/>
          <p:cNvSpPr/>
          <p:nvPr/>
        </p:nvSpPr>
        <p:spPr>
          <a:xfrm>
            <a:off x="762000" y="4406086"/>
            <a:ext cx="4465320" cy="1403862"/>
          </a:xfrm>
          <a:prstGeom prst="rect">
            <a:avLst/>
          </a:prstGeom>
          <a:noFill/>
          <a:ln cap="flat" cmpd="sng" w="26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/>
          <p:nvPr/>
        </p:nvSpPr>
        <p:spPr>
          <a:xfrm>
            <a:off x="925659" y="5608320"/>
            <a:ext cx="5748401" cy="5181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1382859" y="5166360"/>
            <a:ext cx="2338388" cy="4419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1382859" y="4724400"/>
            <a:ext cx="3814763" cy="4419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8"/>
          <p:cNvSpPr/>
          <p:nvPr/>
        </p:nvSpPr>
        <p:spPr>
          <a:xfrm>
            <a:off x="1382859" y="4282440"/>
            <a:ext cx="6181725" cy="4419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925659" y="3764280"/>
            <a:ext cx="6015038" cy="5181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925659" y="2148840"/>
            <a:ext cx="7069138" cy="161544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"/>
          <p:cNvSpPr/>
          <p:nvPr/>
        </p:nvSpPr>
        <p:spPr>
          <a:xfrm>
            <a:off x="925659" y="1630680"/>
            <a:ext cx="1989138" cy="5181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8"/>
          <p:cNvSpPr/>
          <p:nvPr/>
        </p:nvSpPr>
        <p:spPr>
          <a:xfrm>
            <a:off x="925659" y="1264920"/>
            <a:ext cx="6797675" cy="365760"/>
          </a:xfrm>
          <a:prstGeom prst="roundRect">
            <a:avLst>
              <a:gd fmla="val 25000" name="adj"/>
            </a:avLst>
          </a:prstGeom>
          <a:solidFill>
            <a:srgbClr val="FFFF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Data Representation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5" name="Google Shape;465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66" name="Google Shape;466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491319" y="1219200"/>
            <a:ext cx="8134521" cy="507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representation: bits (binary digits) 0 and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 = 8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programming, we need variables to hold data. A variable has an associated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 and occupies memory space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the following slides, variables are shown as boxes.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data types in C (list is not exhaustive)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Integers: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most common)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numbers: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Characters: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Self-reading: Lesson 1.4 in reference 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66FF"/>
                </a:solidFill>
              </a:rPr>
              <a:t>Control Structures: </a:t>
            </a:r>
            <a:r>
              <a:rPr lang="en-US" sz="4000">
                <a:solidFill>
                  <a:srgbClr val="0000FF"/>
                </a:solidFill>
              </a:rPr>
              <a:t>Sequence (1/2)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75" name="Google Shape;475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76" name="Google Shape;476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491319" y="1219200"/>
            <a:ext cx="8134521" cy="5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Compute the average of three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79" name="Google Shape;4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19" y="5423735"/>
            <a:ext cx="1240762" cy="87038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9"/>
          <p:cNvSpPr txBox="1"/>
          <p:nvPr/>
        </p:nvSpPr>
        <p:spPr>
          <a:xfrm>
            <a:off x="1828800" y="5423735"/>
            <a:ext cx="4876800" cy="1015663"/>
          </a:xfrm>
          <a:prstGeom prst="rect">
            <a:avLst/>
          </a:prstGeom>
          <a:solidFill>
            <a:srgbClr val="91F67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box represents a variable.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concepts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Each variable has a unique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contains a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19"/>
          <p:cNvGrpSpPr/>
          <p:nvPr/>
        </p:nvGrpSpPr>
        <p:grpSpPr>
          <a:xfrm>
            <a:off x="1143000" y="1790699"/>
            <a:ext cx="7307580" cy="1384300"/>
            <a:chOff x="1143000" y="1790699"/>
            <a:chExt cx="7307580" cy="1384300"/>
          </a:xfrm>
        </p:grpSpPr>
        <p:sp>
          <p:nvSpPr>
            <p:cNvPr id="482" name="Google Shape;482;p19"/>
            <p:cNvSpPr txBox="1"/>
            <p:nvPr/>
          </p:nvSpPr>
          <p:spPr>
            <a:xfrm>
              <a:off x="1143000" y="1790699"/>
              <a:ext cx="4648200" cy="138430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A possible algorithm</a:t>
              </a:r>
              <a:r>
                <a:rPr b="0" i="1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values for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num3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(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+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+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num3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) / 3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print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</a:t>
              </a:r>
              <a:endPara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3" name="Google Shape;483;p19"/>
            <p:cNvGrpSpPr/>
            <p:nvPr/>
          </p:nvGrpSpPr>
          <p:grpSpPr>
            <a:xfrm>
              <a:off x="6096000" y="1790699"/>
              <a:ext cx="2354580" cy="1239986"/>
              <a:chOff x="6096000" y="1790699"/>
              <a:chExt cx="2354580" cy="1239986"/>
            </a:xfrm>
          </p:grpSpPr>
          <p:sp>
            <p:nvSpPr>
              <p:cNvPr id="484" name="Google Shape;484;p19"/>
              <p:cNvSpPr txBox="1"/>
              <p:nvPr/>
            </p:nvSpPr>
            <p:spPr>
              <a:xfrm>
                <a:off x="6442710" y="1790699"/>
                <a:ext cx="1767840" cy="342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Variables used: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5" name="Google Shape;485;p19"/>
              <p:cNvGrpSpPr/>
              <p:nvPr/>
            </p:nvGrpSpPr>
            <p:grpSpPr>
              <a:xfrm>
                <a:off x="60960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486" name="Google Shape;486;p19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8" name="Google Shape;488;p19"/>
              <p:cNvGrpSpPr/>
              <p:nvPr/>
            </p:nvGrpSpPr>
            <p:grpSpPr>
              <a:xfrm>
                <a:off x="6941820" y="2204386"/>
                <a:ext cx="640080" cy="300096"/>
                <a:chOff x="6096000" y="2182753"/>
                <a:chExt cx="640080" cy="300096"/>
              </a:xfrm>
            </p:grpSpPr>
            <p:sp>
              <p:nvSpPr>
                <p:cNvPr id="489" name="Google Shape;489;p19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1" name="Google Shape;491;p19"/>
              <p:cNvGrpSpPr/>
              <p:nvPr/>
            </p:nvGrpSpPr>
            <p:grpSpPr>
              <a:xfrm>
                <a:off x="78105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492" name="Google Shape;492;p19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9"/>
              <p:cNvGrpSpPr/>
              <p:nvPr/>
            </p:nvGrpSpPr>
            <p:grpSpPr>
              <a:xfrm>
                <a:off x="6781800" y="2753686"/>
                <a:ext cx="960120" cy="276999"/>
                <a:chOff x="6850380" y="2753686"/>
                <a:chExt cx="960120" cy="276999"/>
              </a:xfrm>
            </p:grpSpPr>
            <p:sp>
              <p:nvSpPr>
                <p:cNvPr id="495" name="Google Shape;495;p19"/>
                <p:cNvSpPr/>
                <p:nvPr/>
              </p:nvSpPr>
              <p:spPr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9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ave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97" name="Google Shape;497;p19"/>
          <p:cNvGrpSpPr/>
          <p:nvPr/>
        </p:nvGrpSpPr>
        <p:grpSpPr>
          <a:xfrm>
            <a:off x="1143000" y="3411221"/>
            <a:ext cx="7307580" cy="1761966"/>
            <a:chOff x="1143000" y="3411221"/>
            <a:chExt cx="7307580" cy="1761966"/>
          </a:xfrm>
        </p:grpSpPr>
        <p:sp>
          <p:nvSpPr>
            <p:cNvPr id="498" name="Google Shape;498;p19"/>
            <p:cNvSpPr txBox="1"/>
            <p:nvPr/>
          </p:nvSpPr>
          <p:spPr>
            <a:xfrm>
              <a:off x="1143000" y="3511074"/>
              <a:ext cx="4648200" cy="1662113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Another possible algorithm: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values for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num3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 🡨 (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+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+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num3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/ 3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print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</a:t>
              </a:r>
              <a:endPara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9" name="Google Shape;499;p19"/>
            <p:cNvGrpSpPr/>
            <p:nvPr/>
          </p:nvGrpSpPr>
          <p:grpSpPr>
            <a:xfrm>
              <a:off x="6096000" y="3411221"/>
              <a:ext cx="2354580" cy="1692469"/>
              <a:chOff x="6096000" y="3411221"/>
              <a:chExt cx="2354580" cy="1692469"/>
            </a:xfrm>
          </p:grpSpPr>
          <p:sp>
            <p:nvSpPr>
              <p:cNvPr id="500" name="Google Shape;500;p19"/>
              <p:cNvSpPr txBox="1"/>
              <p:nvPr/>
            </p:nvSpPr>
            <p:spPr>
              <a:xfrm>
                <a:off x="6362700" y="3411221"/>
                <a:ext cx="192786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Variables used: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1" name="Google Shape;501;p19"/>
              <p:cNvGrpSpPr/>
              <p:nvPr/>
            </p:nvGrpSpPr>
            <p:grpSpPr>
              <a:xfrm>
                <a:off x="60960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02" name="Google Shape;502;p19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4" name="Google Shape;504;p19"/>
              <p:cNvGrpSpPr/>
              <p:nvPr/>
            </p:nvGrpSpPr>
            <p:grpSpPr>
              <a:xfrm>
                <a:off x="6941820" y="38088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05" name="Google Shape;505;p19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7" name="Google Shape;507;p19"/>
              <p:cNvGrpSpPr/>
              <p:nvPr/>
            </p:nvGrpSpPr>
            <p:grpSpPr>
              <a:xfrm>
                <a:off x="78105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08" name="Google Shape;508;p19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0" name="Google Shape;510;p19"/>
              <p:cNvGrpSpPr/>
              <p:nvPr/>
            </p:nvGrpSpPr>
            <p:grpSpPr>
              <a:xfrm>
                <a:off x="6747510" y="4826691"/>
                <a:ext cx="960120" cy="276999"/>
                <a:chOff x="6850380" y="2753686"/>
                <a:chExt cx="960120" cy="276999"/>
              </a:xfrm>
            </p:grpSpPr>
            <p:sp>
              <p:nvSpPr>
                <p:cNvPr id="511" name="Google Shape;511;p19"/>
                <p:cNvSpPr/>
                <p:nvPr/>
              </p:nvSpPr>
              <p:spPr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9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ave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3" name="Google Shape;513;p19"/>
              <p:cNvGrpSpPr/>
              <p:nvPr/>
            </p:nvGrpSpPr>
            <p:grpSpPr>
              <a:xfrm>
                <a:off x="6941820" y="4328817"/>
                <a:ext cx="640080" cy="300096"/>
                <a:chOff x="6096000" y="2182753"/>
                <a:chExt cx="640080" cy="300096"/>
              </a:xfrm>
            </p:grpSpPr>
            <p:sp>
              <p:nvSpPr>
                <p:cNvPr id="514" name="Google Shape;514;p19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total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16" name="Google Shape;516;p19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517" name="Google Shape;517;p19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" name="Google Shape;518;p19"/>
            <p:cNvCxnSpPr>
              <a:stCxn id="517" idx="2"/>
              <a:endCxn id="519" idx="0"/>
            </p:cNvCxnSpPr>
            <p:nvPr/>
          </p:nvCxnSpPr>
          <p:spPr>
            <a:xfrm flipH="1">
              <a:off x="6149354" y="1648302"/>
              <a:ext cx="7200" cy="248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9" name="Google Shape;519;p19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0" name="Google Shape;520;p19"/>
            <p:cNvCxnSpPr>
              <a:stCxn id="519" idx="2"/>
              <a:endCxn id="521" idx="0"/>
            </p:cNvCxnSpPr>
            <p:nvPr/>
          </p:nvCxnSpPr>
          <p:spPr>
            <a:xfrm>
              <a:off x="6149341" y="2195036"/>
              <a:ext cx="0" cy="274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1" name="Google Shape;521;p19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2" name="Google Shape;522;p19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3" name="Google Shape;523;p19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03" name="Google Shape;103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66FF"/>
                </a:solidFill>
              </a:rPr>
              <a:t>Control Structures: </a:t>
            </a:r>
            <a:r>
              <a:rPr lang="en-US" sz="4000">
                <a:solidFill>
                  <a:srgbClr val="0000FF"/>
                </a:solidFill>
              </a:rPr>
              <a:t>Sequence (2/2)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30" name="Google Shape;530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31" name="Google Shape;531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491319" y="1219200"/>
            <a:ext cx="8134521" cy="11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Compute the average of three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program might look 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534" name="Google Shape;534;p20"/>
          <p:cNvGrpSpPr/>
          <p:nvPr/>
        </p:nvGrpSpPr>
        <p:grpSpPr>
          <a:xfrm>
            <a:off x="916011" y="1936876"/>
            <a:ext cx="7371644" cy="4435456"/>
            <a:chOff x="959556" y="1799772"/>
            <a:chExt cx="7371644" cy="4435456"/>
          </a:xfrm>
        </p:grpSpPr>
        <p:sp>
          <p:nvSpPr>
            <p:cNvPr id="535" name="Google Shape;535;p20"/>
            <p:cNvSpPr txBox="1"/>
            <p:nvPr/>
          </p:nvSpPr>
          <p:spPr>
            <a:xfrm>
              <a:off x="959556" y="2111022"/>
              <a:ext cx="7371644" cy="4124206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program computes the average of 3 integers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num1, num2, num3;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3 integers: 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%d %d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&amp;num1, &amp;num2, &amp;num3);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ave = (num1 + num2 + num3) /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3.0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"Average = 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%.2f\n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ave);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 txBox="1"/>
            <p:nvPr/>
          </p:nvSpPr>
          <p:spPr>
            <a:xfrm>
              <a:off x="6328227" y="1799772"/>
              <a:ext cx="1915885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Unit2_prog1.c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20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538" name="Google Shape;538;p20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9" name="Google Shape;539;p20"/>
            <p:cNvCxnSpPr>
              <a:stCxn id="538" idx="2"/>
              <a:endCxn id="540" idx="0"/>
            </p:cNvCxnSpPr>
            <p:nvPr/>
          </p:nvCxnSpPr>
          <p:spPr>
            <a:xfrm flipH="1">
              <a:off x="6149354" y="1648302"/>
              <a:ext cx="7200" cy="248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40" name="Google Shape;540;p20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1" name="Google Shape;541;p20"/>
            <p:cNvCxnSpPr>
              <a:stCxn id="540" idx="2"/>
              <a:endCxn id="542" idx="0"/>
            </p:cNvCxnSpPr>
            <p:nvPr/>
          </p:nvCxnSpPr>
          <p:spPr>
            <a:xfrm>
              <a:off x="6149341" y="2195036"/>
              <a:ext cx="0" cy="274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42" name="Google Shape;542;p20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3" name="Google Shape;543;p20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44" name="Google Shape;544;p20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66FF"/>
                </a:solidFill>
              </a:rPr>
              <a:t>Control Structures: </a:t>
            </a:r>
            <a:r>
              <a:rPr lang="en-US" sz="4000">
                <a:solidFill>
                  <a:srgbClr val="0000FF"/>
                </a:solidFill>
              </a:rPr>
              <a:t>Selection (1/3)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1" name="Google Shape;551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2" name="Google Shape;552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91319" y="1219200"/>
            <a:ext cx="813452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Arrange two integers in ascending order (sort)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13239" y="1737360"/>
            <a:ext cx="8218341" cy="4333494"/>
            <a:chOff x="613239" y="1737360"/>
            <a:chExt cx="8218341" cy="4333494"/>
          </a:xfrm>
        </p:grpSpPr>
        <p:sp>
          <p:nvSpPr>
            <p:cNvPr id="556" name="Google Shape;556;p21"/>
            <p:cNvSpPr txBox="1"/>
            <p:nvPr/>
          </p:nvSpPr>
          <p:spPr>
            <a:xfrm>
              <a:off x="613239" y="1737360"/>
              <a:ext cx="6648621" cy="4333494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Algorithm A: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values for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// Assign smaller number into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final1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// and larger number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into final2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if 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&lt;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	    then 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	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    else 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// Transfer values in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final1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final2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back to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num2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// Display sorted integers 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print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7" name="Google Shape;557;p21"/>
            <p:cNvGrpSpPr/>
            <p:nvPr/>
          </p:nvGrpSpPr>
          <p:grpSpPr>
            <a:xfrm>
              <a:off x="7261860" y="2109702"/>
              <a:ext cx="1569720" cy="1565190"/>
              <a:chOff x="7261860" y="2109702"/>
              <a:chExt cx="1569720" cy="1565190"/>
            </a:xfrm>
          </p:grpSpPr>
          <p:sp>
            <p:nvSpPr>
              <p:cNvPr id="558" name="Google Shape;558;p21"/>
              <p:cNvSpPr txBox="1"/>
              <p:nvPr/>
            </p:nvSpPr>
            <p:spPr>
              <a:xfrm>
                <a:off x="7261860" y="2109702"/>
                <a:ext cx="1485900" cy="5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Variables used: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9" name="Google Shape;559;p21"/>
              <p:cNvGrpSpPr/>
              <p:nvPr/>
            </p:nvGrpSpPr>
            <p:grpSpPr>
              <a:xfrm>
                <a:off x="7345680" y="28413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60" name="Google Shape;560;p21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2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2" name="Google Shape;562;p21"/>
              <p:cNvGrpSpPr/>
              <p:nvPr/>
            </p:nvGrpSpPr>
            <p:grpSpPr>
              <a:xfrm>
                <a:off x="8191500" y="28272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63" name="Google Shape;563;p21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2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5" name="Google Shape;565;p21"/>
              <p:cNvGrpSpPr/>
              <p:nvPr/>
            </p:nvGrpSpPr>
            <p:grpSpPr>
              <a:xfrm>
                <a:off x="734568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66" name="Google Shape;566;p21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2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final1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8" name="Google Shape;568;p21"/>
              <p:cNvGrpSpPr/>
              <p:nvPr/>
            </p:nvGrpSpPr>
            <p:grpSpPr>
              <a:xfrm>
                <a:off x="819150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69" name="Google Shape;569;p21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2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final2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71" name="Google Shape;571;p21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572" name="Google Shape;572;p21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p21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574" name="Google Shape;574;p21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575" name="Google Shape;575;p21"/>
              <p:cNvCxnSpPr/>
              <p:nvPr/>
            </p:nvCxnSpPr>
            <p:spPr>
              <a:xfrm rot="10800000">
                <a:off x="6202680" y="3444240"/>
                <a:ext cx="36576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76" name="Google Shape;576;p21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 cap="flat" cmpd="sng" w="264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" name="Google Shape;577;p21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578" name="Google Shape;578;p21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579" name="Google Shape;579;p21"/>
              <p:cNvCxnSpPr/>
              <p:nvPr/>
            </p:nvCxnSpPr>
            <p:spPr>
              <a:xfrm rot="10800000">
                <a:off x="6202680" y="3444240"/>
                <a:ext cx="36576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0" name="Google Shape;580;p21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 cap="flat" cmpd="sng" w="264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1" name="Google Shape;581;p21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3" name="Google Shape;583;p21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84" name="Google Shape;584;p21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2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66FF"/>
                </a:solidFill>
              </a:rPr>
              <a:t>Control Structures: </a:t>
            </a:r>
            <a:r>
              <a:rPr lang="en-US" sz="4000">
                <a:solidFill>
                  <a:srgbClr val="0000FF"/>
                </a:solidFill>
              </a:rPr>
              <a:t>Selection (2/3)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91" name="Google Shape;591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92" name="Google Shape;592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3" name="Google Shape;593;p22"/>
          <p:cNvSpPr/>
          <p:nvPr/>
        </p:nvSpPr>
        <p:spPr>
          <a:xfrm>
            <a:off x="491319" y="1219200"/>
            <a:ext cx="8134521" cy="56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Arrange two integers in ascending order (sort)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05728" y="1916112"/>
            <a:ext cx="7608571" cy="2806922"/>
            <a:chOff x="805728" y="1916112"/>
            <a:chExt cx="7608571" cy="2806922"/>
          </a:xfrm>
        </p:grpSpPr>
        <p:sp>
          <p:nvSpPr>
            <p:cNvPr id="596" name="Google Shape;596;p22"/>
            <p:cNvSpPr txBox="1"/>
            <p:nvPr/>
          </p:nvSpPr>
          <p:spPr>
            <a:xfrm>
              <a:off x="805728" y="1916112"/>
              <a:ext cx="5899871" cy="2806922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Algorithm B: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values for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// Swap the values in the variables if necessary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if 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&lt;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	    then 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temp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	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temp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// Display sorted integers 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print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num2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7" name="Google Shape;597;p22"/>
            <p:cNvGrpSpPr/>
            <p:nvPr/>
          </p:nvGrpSpPr>
          <p:grpSpPr>
            <a:xfrm>
              <a:off x="6928399" y="2210392"/>
              <a:ext cx="1485900" cy="1477309"/>
              <a:chOff x="6825529" y="1992312"/>
              <a:chExt cx="1485900" cy="1477309"/>
            </a:xfrm>
          </p:grpSpPr>
          <p:sp>
            <p:nvSpPr>
              <p:cNvPr id="598" name="Google Shape;598;p22"/>
              <p:cNvSpPr txBox="1"/>
              <p:nvPr/>
            </p:nvSpPr>
            <p:spPr>
              <a:xfrm>
                <a:off x="6825529" y="1992312"/>
                <a:ext cx="1485900" cy="628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Variables used: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9" name="Google Shape;599;p22"/>
              <p:cNvGrpSpPr/>
              <p:nvPr/>
            </p:nvGrpSpPr>
            <p:grpSpPr>
              <a:xfrm>
                <a:off x="6825529" y="2686148"/>
                <a:ext cx="640080" cy="300096"/>
                <a:chOff x="6096000" y="2182753"/>
                <a:chExt cx="640080" cy="300096"/>
              </a:xfrm>
            </p:grpSpPr>
            <p:sp>
              <p:nvSpPr>
                <p:cNvPr id="600" name="Google Shape;600;p22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2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2" name="Google Shape;602;p22"/>
              <p:cNvGrpSpPr/>
              <p:nvPr/>
            </p:nvGrpSpPr>
            <p:grpSpPr>
              <a:xfrm>
                <a:off x="7671349" y="2672048"/>
                <a:ext cx="640080" cy="300096"/>
                <a:chOff x="6096000" y="2182753"/>
                <a:chExt cx="640080" cy="300096"/>
              </a:xfrm>
            </p:grpSpPr>
            <p:sp>
              <p:nvSpPr>
                <p:cNvPr id="603" name="Google Shape;603;p22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2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num2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5" name="Google Shape;605;p22"/>
              <p:cNvGrpSpPr/>
              <p:nvPr/>
            </p:nvGrpSpPr>
            <p:grpSpPr>
              <a:xfrm>
                <a:off x="7210339" y="3169525"/>
                <a:ext cx="640080" cy="300096"/>
                <a:chOff x="6096000" y="2182753"/>
                <a:chExt cx="640080" cy="300096"/>
              </a:xfrm>
            </p:grpSpPr>
            <p:sp>
              <p:nvSpPr>
                <p:cNvPr id="606" name="Google Shape;606;p22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2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temp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08" name="Google Shape;608;p22"/>
          <p:cNvSpPr txBox="1"/>
          <p:nvPr/>
        </p:nvSpPr>
        <p:spPr>
          <a:xfrm>
            <a:off x="1355363" y="5042505"/>
            <a:ext cx="4800599" cy="40011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Algorithm A with Algorithm 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22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610" name="Google Shape;610;p22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1" name="Google Shape;611;p22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612" name="Google Shape;612;p22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613" name="Google Shape;613;p22"/>
              <p:cNvCxnSpPr/>
              <p:nvPr/>
            </p:nvCxnSpPr>
            <p:spPr>
              <a:xfrm rot="10800000">
                <a:off x="6202680" y="3444240"/>
                <a:ext cx="36576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4" name="Google Shape;614;p22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 cap="flat" cmpd="sng" w="264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5" name="Google Shape;615;p22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616" name="Google Shape;616;p22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617" name="Google Shape;617;p22"/>
              <p:cNvCxnSpPr/>
              <p:nvPr/>
            </p:nvCxnSpPr>
            <p:spPr>
              <a:xfrm rot="10800000">
                <a:off x="6202680" y="3444240"/>
                <a:ext cx="36576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8" name="Google Shape;618;p22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 cap="flat" cmpd="sng" w="264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9" name="Google Shape;619;p22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1" name="Google Shape;621;p22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22" name="Google Shape;622;p22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3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66FF"/>
                </a:solidFill>
              </a:rPr>
              <a:t>Control Structures: </a:t>
            </a:r>
            <a:r>
              <a:rPr lang="en-US" sz="4000">
                <a:solidFill>
                  <a:srgbClr val="0000FF"/>
                </a:solidFill>
              </a:rPr>
              <a:t>Selection (3/3)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9" name="Google Shape;629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0" name="Google Shape;630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491319" y="1219200"/>
            <a:ext cx="8134521" cy="710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program might look like for Algorithm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633" name="Google Shape;633;p23"/>
          <p:cNvGrpSpPr/>
          <p:nvPr/>
        </p:nvGrpSpPr>
        <p:grpSpPr>
          <a:xfrm>
            <a:off x="696687" y="1744940"/>
            <a:ext cx="7895770" cy="4636386"/>
            <a:chOff x="696687" y="1814286"/>
            <a:chExt cx="7895770" cy="4636386"/>
          </a:xfrm>
        </p:grpSpPr>
        <p:sp>
          <p:nvSpPr>
            <p:cNvPr id="634" name="Google Shape;634;p23"/>
            <p:cNvSpPr txBox="1"/>
            <p:nvPr/>
          </p:nvSpPr>
          <p:spPr>
            <a:xfrm>
              <a:off x="696687" y="2111022"/>
              <a:ext cx="7895770" cy="4339650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program arranges 2 integers in ascending order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num1, num2, temp;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2 integers: 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%d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&amp;num1, &amp;num2);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(num2 &lt; num1)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temp = num1; num1 = num2; num2 = temp;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"Sorted: num1 = 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num2 = 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num1, num2);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Unit2_prog2.c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3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637" name="Google Shape;637;p2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8" name="Google Shape;638;p23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639" name="Google Shape;639;p23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640" name="Google Shape;640;p23"/>
              <p:cNvCxnSpPr/>
              <p:nvPr/>
            </p:nvCxnSpPr>
            <p:spPr>
              <a:xfrm rot="10800000">
                <a:off x="6202680" y="3444240"/>
                <a:ext cx="36576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41" name="Google Shape;641;p23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 cap="flat" cmpd="sng" w="264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23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643" name="Google Shape;643;p23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644" name="Google Shape;644;p23"/>
              <p:cNvCxnSpPr/>
              <p:nvPr/>
            </p:nvCxnSpPr>
            <p:spPr>
              <a:xfrm rot="10800000">
                <a:off x="6202680" y="3444240"/>
                <a:ext cx="36576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45" name="Google Shape;645;p23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 cap="flat" cmpd="sng" w="264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6" name="Google Shape;646;p23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8" name="Google Shape;648;p23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49" name="Google Shape;649;p23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66FF"/>
                </a:solidFill>
              </a:rPr>
              <a:t>Control Structures: </a:t>
            </a:r>
            <a:r>
              <a:rPr lang="en-US" sz="4000">
                <a:solidFill>
                  <a:srgbClr val="0000FF"/>
                </a:solidFill>
              </a:rPr>
              <a:t>Repetition (1/3)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6" name="Google Shape;656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57" name="Google Shape;657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8" name="Google Shape;658;p24"/>
          <p:cNvSpPr/>
          <p:nvPr/>
        </p:nvSpPr>
        <p:spPr>
          <a:xfrm>
            <a:off x="491319" y="1219200"/>
            <a:ext cx="8340261" cy="59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Find sum of positive integers up to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(assume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&gt;0)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660" name="Google Shape;660;p24"/>
          <p:cNvGrpSpPr/>
          <p:nvPr/>
        </p:nvGrpSpPr>
        <p:grpSpPr>
          <a:xfrm>
            <a:off x="552278" y="1818723"/>
            <a:ext cx="8134521" cy="3071610"/>
            <a:chOff x="552278" y="1924862"/>
            <a:chExt cx="8134521" cy="3071610"/>
          </a:xfrm>
        </p:grpSpPr>
        <p:sp>
          <p:nvSpPr>
            <p:cNvPr id="661" name="Google Shape;661;p24"/>
            <p:cNvSpPr txBox="1"/>
            <p:nvPr/>
          </p:nvSpPr>
          <p:spPr>
            <a:xfrm>
              <a:off x="552278" y="1924862"/>
              <a:ext cx="6648621" cy="3071610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Algorithm: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value for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// Initialise a counter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1, and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	while 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&lt;=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do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	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count	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// add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count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ans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🡨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+ 1	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// increase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by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// Display answer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print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2" name="Google Shape;662;p24"/>
            <p:cNvGrpSpPr/>
            <p:nvPr/>
          </p:nvGrpSpPr>
          <p:grpSpPr>
            <a:xfrm>
              <a:off x="7200899" y="2297204"/>
              <a:ext cx="1485900" cy="2003167"/>
              <a:chOff x="7200899" y="2297204"/>
              <a:chExt cx="1485900" cy="2003167"/>
            </a:xfrm>
          </p:grpSpPr>
          <p:sp>
            <p:nvSpPr>
              <p:cNvPr id="663" name="Google Shape;663;p24"/>
              <p:cNvSpPr txBox="1"/>
              <p:nvPr/>
            </p:nvSpPr>
            <p:spPr>
              <a:xfrm>
                <a:off x="7200899" y="2297204"/>
                <a:ext cx="1485900" cy="5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Variables used: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4" name="Google Shape;664;p24"/>
              <p:cNvGrpSpPr/>
              <p:nvPr/>
            </p:nvGrpSpPr>
            <p:grpSpPr>
              <a:xfrm>
                <a:off x="7631428" y="3054432"/>
                <a:ext cx="640080" cy="300096"/>
                <a:chOff x="6096000" y="2182753"/>
                <a:chExt cx="640080" cy="300096"/>
              </a:xfrm>
            </p:grpSpPr>
            <p:sp>
              <p:nvSpPr>
                <p:cNvPr id="665" name="Google Shape;665;p24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24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7" name="Google Shape;667;p24"/>
              <p:cNvGrpSpPr/>
              <p:nvPr/>
            </p:nvGrpSpPr>
            <p:grpSpPr>
              <a:xfrm>
                <a:off x="7631428" y="3537611"/>
                <a:ext cx="640080" cy="300096"/>
                <a:chOff x="6096000" y="2182753"/>
                <a:chExt cx="640080" cy="300096"/>
              </a:xfrm>
            </p:grpSpPr>
            <p:sp>
              <p:nvSpPr>
                <p:cNvPr id="668" name="Google Shape;668;p24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24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count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0" name="Google Shape;670;p24"/>
              <p:cNvGrpSpPr/>
              <p:nvPr/>
            </p:nvGrpSpPr>
            <p:grpSpPr>
              <a:xfrm>
                <a:off x="7631428" y="4000275"/>
                <a:ext cx="640080" cy="300096"/>
                <a:chOff x="6096000" y="2182753"/>
                <a:chExt cx="640080" cy="300096"/>
              </a:xfrm>
            </p:grpSpPr>
            <p:sp>
              <p:nvSpPr>
                <p:cNvPr id="671" name="Google Shape;671;p24"/>
                <p:cNvSpPr/>
                <p:nvPr/>
              </p:nvSpPr>
              <p:spPr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24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ans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73" name="Google Shape;673;p24"/>
          <p:cNvGrpSpPr/>
          <p:nvPr/>
        </p:nvGrpSpPr>
        <p:grpSpPr>
          <a:xfrm>
            <a:off x="2175338" y="3086792"/>
            <a:ext cx="3981622" cy="2915303"/>
            <a:chOff x="2175338" y="3086792"/>
            <a:chExt cx="3981622" cy="2915303"/>
          </a:xfrm>
        </p:grpSpPr>
        <p:cxnSp>
          <p:nvCxnSpPr>
            <p:cNvPr id="674" name="Google Shape;674;p24"/>
            <p:cNvCxnSpPr/>
            <p:nvPr/>
          </p:nvCxnSpPr>
          <p:spPr>
            <a:xfrm rot="10800000">
              <a:off x="2377440" y="3086792"/>
              <a:ext cx="2407920" cy="2527813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5" name="Google Shape;675;p24"/>
            <p:cNvCxnSpPr/>
            <p:nvPr/>
          </p:nvCxnSpPr>
          <p:spPr>
            <a:xfrm rot="10800000">
              <a:off x="2175338" y="3272740"/>
              <a:ext cx="2610022" cy="2375412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76" name="Google Shape;676;p24"/>
            <p:cNvSpPr txBox="1"/>
            <p:nvPr/>
          </p:nvSpPr>
          <p:spPr>
            <a:xfrm>
              <a:off x="4113803" y="5294209"/>
              <a:ext cx="2043157" cy="7078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Initialisation is very important!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24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678" name="Google Shape;678;p24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9" name="Google Shape;679;p24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80" name="Google Shape;680;p24"/>
            <p:cNvCxnSpPr>
              <a:endCxn id="681" idx="0"/>
            </p:cNvCxnSpPr>
            <p:nvPr/>
          </p:nvCxnSpPr>
          <p:spPr>
            <a:xfrm flipH="1">
              <a:off x="6358889" y="5198767"/>
              <a:ext cx="7500" cy="4920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81" name="Google Shape;681;p24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2" name="Google Shape;682;p24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24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24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p24"/>
            <p:cNvCxnSpPr/>
            <p:nvPr/>
          </p:nvCxnSpPr>
          <p:spPr>
            <a:xfrm rot="10800000">
              <a:off x="6693357" y="5033840"/>
              <a:ext cx="525779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86" name="Google Shape;686;p24"/>
            <p:cNvCxnSpPr>
              <a:endCxn id="678" idx="1"/>
            </p:cNvCxnSpPr>
            <p:nvPr/>
          </p:nvCxnSpPr>
          <p:spPr>
            <a:xfrm>
              <a:off x="5536049" y="5033841"/>
              <a:ext cx="50280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p24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88" name="Google Shape;688;p24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66FF"/>
                </a:solidFill>
              </a:rPr>
              <a:t>Control Structures: </a:t>
            </a:r>
            <a:r>
              <a:rPr lang="en-US" sz="4000">
                <a:solidFill>
                  <a:srgbClr val="0000FF"/>
                </a:solidFill>
              </a:rPr>
              <a:t>Repetition (2/3)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7" name="Google Shape;697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98" name="Google Shape;698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25"/>
          <p:cNvSpPr/>
          <p:nvPr/>
        </p:nvSpPr>
        <p:spPr>
          <a:xfrm>
            <a:off x="491319" y="1219200"/>
            <a:ext cx="8363121" cy="59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to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pseudocode to check its correctness</a:t>
            </a:r>
            <a:endParaRPr b="0" i="0" sz="2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 txBox="1"/>
          <p:nvPr/>
        </p:nvSpPr>
        <p:spPr>
          <a:xfrm>
            <a:off x="655320" y="1823886"/>
            <a:ext cx="3852081" cy="3567130"/>
          </a:xfrm>
          <a:prstGeom prst="rect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value 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while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&lt;=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Display answer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25"/>
          <p:cNvGrpSpPr/>
          <p:nvPr/>
        </p:nvGrpSpPr>
        <p:grpSpPr>
          <a:xfrm>
            <a:off x="4962439" y="2568120"/>
            <a:ext cx="3665220" cy="370345"/>
            <a:chOff x="4937760" y="2753293"/>
            <a:chExt cx="3665220" cy="370345"/>
          </a:xfrm>
        </p:grpSpPr>
        <p:sp>
          <p:nvSpPr>
            <p:cNvPr id="703" name="Google Shape;703;p25"/>
            <p:cNvSpPr txBox="1"/>
            <p:nvPr/>
          </p:nvSpPr>
          <p:spPr>
            <a:xfrm>
              <a:off x="6926580" y="2753293"/>
              <a:ext cx="838200" cy="37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5"/>
            <p:cNvSpPr txBox="1"/>
            <p:nvPr/>
          </p:nvSpPr>
          <p:spPr>
            <a:xfrm>
              <a:off x="7764780" y="2753293"/>
              <a:ext cx="838200" cy="37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ans</a:t>
              </a:r>
              <a:endParaRPr b="0" i="1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 txBox="1"/>
            <p:nvPr/>
          </p:nvSpPr>
          <p:spPr>
            <a:xfrm>
              <a:off x="4937760" y="2753293"/>
              <a:ext cx="17297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count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&lt;= </a:t>
              </a: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)?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6" name="Google Shape;706;p25"/>
          <p:cNvCxnSpPr/>
          <p:nvPr/>
        </p:nvCxnSpPr>
        <p:spPr>
          <a:xfrm>
            <a:off x="320040" y="2485629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7" name="Google Shape;707;p25"/>
          <p:cNvSpPr txBox="1"/>
          <p:nvPr/>
        </p:nvSpPr>
        <p:spPr>
          <a:xfrm>
            <a:off x="4886239" y="1999805"/>
            <a:ext cx="3511001" cy="40011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user enters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25"/>
          <p:cNvCxnSpPr/>
          <p:nvPr/>
        </p:nvCxnSpPr>
        <p:spPr>
          <a:xfrm>
            <a:off x="320040" y="2831527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9" name="Google Shape;709;p25"/>
          <p:cNvSpPr txBox="1"/>
          <p:nvPr/>
        </p:nvSpPr>
        <p:spPr>
          <a:xfrm>
            <a:off x="7156999" y="2958291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5"/>
          <p:cNvSpPr txBox="1"/>
          <p:nvPr/>
        </p:nvSpPr>
        <p:spPr>
          <a:xfrm>
            <a:off x="7964719" y="2958291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p25"/>
          <p:cNvCxnSpPr/>
          <p:nvPr/>
        </p:nvCxnSpPr>
        <p:spPr>
          <a:xfrm>
            <a:off x="320040" y="3251523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12" name="Google Shape;712;p25"/>
          <p:cNvCxnSpPr/>
          <p:nvPr/>
        </p:nvCxnSpPr>
        <p:spPr>
          <a:xfrm>
            <a:off x="326520" y="3600984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3" name="Google Shape;713;p25"/>
          <p:cNvSpPr txBox="1"/>
          <p:nvPr/>
        </p:nvSpPr>
        <p:spPr>
          <a:xfrm>
            <a:off x="5400589" y="3358523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25"/>
          <p:cNvCxnSpPr/>
          <p:nvPr/>
        </p:nvCxnSpPr>
        <p:spPr>
          <a:xfrm>
            <a:off x="876204" y="3947917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5" name="Google Shape;715;p25"/>
          <p:cNvSpPr txBox="1"/>
          <p:nvPr/>
        </p:nvSpPr>
        <p:spPr>
          <a:xfrm>
            <a:off x="7964719" y="3358523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25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7" name="Google Shape;717;p25"/>
          <p:cNvSpPr txBox="1"/>
          <p:nvPr/>
        </p:nvSpPr>
        <p:spPr>
          <a:xfrm>
            <a:off x="7156999" y="3358523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25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19" name="Google Shape;719;p25"/>
          <p:cNvCxnSpPr/>
          <p:nvPr/>
        </p:nvCxnSpPr>
        <p:spPr>
          <a:xfrm>
            <a:off x="876204" y="3951675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0" name="Google Shape;720;p25"/>
          <p:cNvCxnSpPr/>
          <p:nvPr/>
        </p:nvCxnSpPr>
        <p:spPr>
          <a:xfrm>
            <a:off x="876204" y="4366192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1" name="Google Shape;721;p25"/>
          <p:cNvSpPr txBox="1"/>
          <p:nvPr/>
        </p:nvSpPr>
        <p:spPr>
          <a:xfrm>
            <a:off x="5400589" y="3763251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5"/>
          <p:cNvSpPr txBox="1"/>
          <p:nvPr/>
        </p:nvSpPr>
        <p:spPr>
          <a:xfrm>
            <a:off x="7964719" y="3763251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5"/>
          <p:cNvSpPr txBox="1"/>
          <p:nvPr/>
        </p:nvSpPr>
        <p:spPr>
          <a:xfrm>
            <a:off x="7156999" y="3763251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5"/>
          <p:cNvSpPr txBox="1"/>
          <p:nvPr/>
        </p:nvSpPr>
        <p:spPr>
          <a:xfrm>
            <a:off x="5400589" y="4214766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5"/>
          <p:cNvSpPr txBox="1"/>
          <p:nvPr/>
        </p:nvSpPr>
        <p:spPr>
          <a:xfrm>
            <a:off x="7964719" y="4214766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5"/>
          <p:cNvSpPr txBox="1"/>
          <p:nvPr/>
        </p:nvSpPr>
        <p:spPr>
          <a:xfrm>
            <a:off x="7156999" y="4214766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25"/>
          <p:cNvCxnSpPr/>
          <p:nvPr/>
        </p:nvCxnSpPr>
        <p:spPr>
          <a:xfrm>
            <a:off x="309930" y="3607451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8" name="Google Shape;728;p25"/>
          <p:cNvCxnSpPr/>
          <p:nvPr/>
        </p:nvCxnSpPr>
        <p:spPr>
          <a:xfrm>
            <a:off x="876204" y="3950106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9" name="Google Shape;729;p25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0" name="Google Shape;730;p25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31" name="Google Shape;731;p25"/>
          <p:cNvSpPr txBox="1"/>
          <p:nvPr/>
        </p:nvSpPr>
        <p:spPr>
          <a:xfrm>
            <a:off x="5400589" y="4635641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25"/>
          <p:cNvCxnSpPr/>
          <p:nvPr/>
        </p:nvCxnSpPr>
        <p:spPr>
          <a:xfrm>
            <a:off x="277959" y="5178558"/>
            <a:ext cx="67056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33" name="Google Shape;733;p25"/>
          <p:cNvSpPr txBox="1"/>
          <p:nvPr/>
        </p:nvSpPr>
        <p:spPr>
          <a:xfrm>
            <a:off x="4962439" y="5187341"/>
            <a:ext cx="15735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25"/>
          <p:cNvCxnSpPr/>
          <p:nvPr/>
        </p:nvCxnSpPr>
        <p:spPr>
          <a:xfrm>
            <a:off x="4962439" y="3327623"/>
            <a:ext cx="366522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25"/>
          <p:cNvCxnSpPr/>
          <p:nvPr/>
        </p:nvCxnSpPr>
        <p:spPr>
          <a:xfrm>
            <a:off x="4981489" y="3763251"/>
            <a:ext cx="366522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25"/>
          <p:cNvCxnSpPr/>
          <p:nvPr/>
        </p:nvCxnSpPr>
        <p:spPr>
          <a:xfrm>
            <a:off x="4981489" y="4202701"/>
            <a:ext cx="366522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25"/>
          <p:cNvCxnSpPr/>
          <p:nvPr/>
        </p:nvCxnSpPr>
        <p:spPr>
          <a:xfrm>
            <a:off x="4981489" y="4634395"/>
            <a:ext cx="366522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25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739" name="Google Shape;739;p25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0" name="Google Shape;740;p25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1" name="Google Shape;741;p25"/>
            <p:cNvCxnSpPr>
              <a:endCxn id="742" idx="0"/>
            </p:cNvCxnSpPr>
            <p:nvPr/>
          </p:nvCxnSpPr>
          <p:spPr>
            <a:xfrm flipH="1">
              <a:off x="6358889" y="5198767"/>
              <a:ext cx="7500" cy="4920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42" name="Google Shape;742;p25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3" name="Google Shape;743;p25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4" name="Google Shape;744;p25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5" name="Google Shape;745;p25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6" name="Google Shape;746;p25"/>
            <p:cNvCxnSpPr/>
            <p:nvPr/>
          </p:nvCxnSpPr>
          <p:spPr>
            <a:xfrm rot="10800000">
              <a:off x="6693357" y="5033840"/>
              <a:ext cx="525779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7" name="Google Shape;747;p25"/>
            <p:cNvCxnSpPr>
              <a:endCxn id="739" idx="1"/>
            </p:cNvCxnSpPr>
            <p:nvPr/>
          </p:nvCxnSpPr>
          <p:spPr>
            <a:xfrm>
              <a:off x="5536049" y="5033841"/>
              <a:ext cx="50280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25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49" name="Google Shape;749;p25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66FF"/>
                </a:solidFill>
              </a:rPr>
              <a:t>Control Structures: </a:t>
            </a:r>
            <a:r>
              <a:rPr lang="en-US" sz="4000">
                <a:solidFill>
                  <a:srgbClr val="0000FF"/>
                </a:solidFill>
              </a:rPr>
              <a:t>Repetition (3/3)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58" name="Google Shape;758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59" name="Google Shape;759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0" name="Google Shape;760;p26"/>
          <p:cNvSpPr/>
          <p:nvPr/>
        </p:nvSpPr>
        <p:spPr>
          <a:xfrm>
            <a:off x="491319" y="1219200"/>
            <a:ext cx="8134521" cy="11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program might look 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762" name="Google Shape;762;p26"/>
          <p:cNvGrpSpPr/>
          <p:nvPr/>
        </p:nvGrpSpPr>
        <p:grpSpPr>
          <a:xfrm>
            <a:off x="696687" y="1451430"/>
            <a:ext cx="7895770" cy="4882610"/>
            <a:chOff x="696687" y="1814286"/>
            <a:chExt cx="7895770" cy="4882610"/>
          </a:xfrm>
        </p:grpSpPr>
        <p:sp>
          <p:nvSpPr>
            <p:cNvPr id="763" name="Google Shape;763;p26"/>
            <p:cNvSpPr txBox="1"/>
            <p:nvPr/>
          </p:nvSpPr>
          <p:spPr>
            <a:xfrm>
              <a:off x="696687" y="2111025"/>
              <a:ext cx="7895770" cy="4585871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Computes sum of positive integers up to 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n;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upper limit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count=1, ans=0;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initialisation</a:t>
              </a:r>
              <a:endParaRPr b="1" i="0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n: 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(count &lt;= n)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ans += count;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count++;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"Sum = 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ans);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6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Unit2_prog3.c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26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766" name="Google Shape;766;p26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7" name="Google Shape;767;p26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68" name="Google Shape;768;p26"/>
            <p:cNvCxnSpPr>
              <a:endCxn id="769" idx="0"/>
            </p:cNvCxnSpPr>
            <p:nvPr/>
          </p:nvCxnSpPr>
          <p:spPr>
            <a:xfrm flipH="1">
              <a:off x="6358889" y="5198767"/>
              <a:ext cx="7500" cy="4920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69" name="Google Shape;769;p26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 cap="flat" cmpd="sng" w="264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0" name="Google Shape;770;p26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6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2" name="Google Shape;772;p26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26"/>
            <p:cNvCxnSpPr/>
            <p:nvPr/>
          </p:nvCxnSpPr>
          <p:spPr>
            <a:xfrm rot="10800000">
              <a:off x="6693357" y="5033840"/>
              <a:ext cx="525779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74" name="Google Shape;774;p26"/>
            <p:cNvCxnSpPr>
              <a:endCxn id="766" idx="1"/>
            </p:cNvCxnSpPr>
            <p:nvPr/>
          </p:nvCxnSpPr>
          <p:spPr>
            <a:xfrm>
              <a:off x="5536049" y="5033841"/>
              <a:ext cx="50280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5" name="Google Shape;775;p26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76" name="Google Shape;776;p26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Euclid’s Algorithm (1/3)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85" name="Google Shape;785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86" name="Google Shape;786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7" name="Google Shape;787;p27"/>
          <p:cNvSpPr/>
          <p:nvPr/>
        </p:nvSpPr>
        <p:spPr>
          <a:xfrm>
            <a:off x="491320" y="1219200"/>
            <a:ext cx="6405240" cy="196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the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greatest common divisor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(GCD) of two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documented algorithm by Greek mathematician Euclid in 300 B.C.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known as Euclidean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 txBox="1"/>
          <p:nvPr/>
        </p:nvSpPr>
        <p:spPr>
          <a:xfrm>
            <a:off x="403184" y="3292207"/>
            <a:ext cx="5336604" cy="1923604"/>
          </a:xfrm>
          <a:prstGeom prst="rect">
            <a:avLst/>
          </a:prstGeom>
          <a:solidFill>
            <a:srgbClr val="FFFF99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integers with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0, then the GCD is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algorithm ends.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Otherwise, find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where 0 ≤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Go to step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0" name="Google Shape;7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4019" y="1319203"/>
            <a:ext cx="2064960" cy="464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Euclid’s Algorithm (2/3)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97" name="Google Shape;797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98" name="Google Shape;798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9" name="Google Shape;799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0" name="Google Shape;800;p28"/>
          <p:cNvSpPr txBox="1"/>
          <p:nvPr/>
        </p:nvSpPr>
        <p:spPr>
          <a:xfrm>
            <a:off x="6015211" y="1178805"/>
            <a:ext cx="2699131" cy="923330"/>
          </a:xfrm>
          <a:prstGeom prst="rect">
            <a:avLst/>
          </a:prstGeom>
          <a:solidFill>
            <a:srgbClr val="F5DB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important;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one that matters.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8"/>
          <p:cNvSpPr txBox="1"/>
          <p:nvPr/>
        </p:nvSpPr>
        <p:spPr>
          <a:xfrm>
            <a:off x="6015211" y="2261605"/>
            <a:ext cx="2699131" cy="923330"/>
          </a:xfrm>
          <a:prstGeom prst="rect">
            <a:avLst/>
          </a:prstGeom>
          <a:solidFill>
            <a:srgbClr val="F5DB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 be obtained 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remainder of A /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8"/>
          <p:cNvSpPr txBox="1"/>
          <p:nvPr/>
        </p:nvSpPr>
        <p:spPr>
          <a:xfrm>
            <a:off x="6015212" y="3380342"/>
            <a:ext cx="2699130" cy="646331"/>
          </a:xfrm>
          <a:prstGeom prst="rect">
            <a:avLst/>
          </a:prstGeom>
          <a:solidFill>
            <a:srgbClr val="F5DB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 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8"/>
          <p:cNvSpPr txBox="1"/>
          <p:nvPr/>
        </p:nvSpPr>
        <p:spPr>
          <a:xfrm>
            <a:off x="403184" y="3292207"/>
            <a:ext cx="5336604" cy="1923604"/>
          </a:xfrm>
          <a:prstGeom prst="rect">
            <a:avLst/>
          </a:prstGeom>
          <a:solidFill>
            <a:srgbClr val="FFFF99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integers with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0, then the GCD is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algorithm ends.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Otherwise, find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where 0 ≤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Go to step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8"/>
          <p:cNvSpPr txBox="1"/>
          <p:nvPr/>
        </p:nvSpPr>
        <p:spPr>
          <a:xfrm>
            <a:off x="6015213" y="4239893"/>
            <a:ext cx="2699129" cy="646331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rewrite the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Euclid’s Algorithm (3/3)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11" name="Google Shape;811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12" name="Google Shape;812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3" name="Google Shape;813;p29"/>
          <p:cNvSpPr/>
          <p:nvPr/>
        </p:nvSpPr>
        <p:spPr>
          <a:xfrm>
            <a:off x="491320" y="1219200"/>
            <a:ext cx="6405240" cy="196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Euclid’s algorithm rewritten in modern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5" name="Google Shape;815;p29"/>
          <p:cNvSpPr txBox="1"/>
          <p:nvPr/>
        </p:nvSpPr>
        <p:spPr>
          <a:xfrm>
            <a:off x="661012" y="1782896"/>
            <a:ext cx="3955055" cy="3693319"/>
          </a:xfrm>
          <a:prstGeom prst="rect">
            <a:avLst/>
          </a:prstGeom>
          <a:solidFill>
            <a:srgbClr val="FFFF99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Assume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non-negative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integers, but not both zeroes.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GCD(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 🡨 A modulo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🡨 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result is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9"/>
          <p:cNvSpPr txBox="1"/>
          <p:nvPr/>
        </p:nvSpPr>
        <p:spPr>
          <a:xfrm>
            <a:off x="4886239" y="1999805"/>
            <a:ext cx="3167091" cy="400110"/>
          </a:xfrm>
          <a:prstGeom prst="rect">
            <a:avLst/>
          </a:prstGeom>
          <a:solidFill>
            <a:srgbClr val="F5DB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trace GCD(12, 42)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29"/>
          <p:cNvGrpSpPr/>
          <p:nvPr/>
        </p:nvGrpSpPr>
        <p:grpSpPr>
          <a:xfrm>
            <a:off x="5486399" y="2568120"/>
            <a:ext cx="3064142" cy="370345"/>
            <a:chOff x="5486399" y="2568120"/>
            <a:chExt cx="3064142" cy="370345"/>
          </a:xfrm>
        </p:grpSpPr>
        <p:sp>
          <p:nvSpPr>
            <p:cNvPr id="818" name="Google Shape;818;p29"/>
            <p:cNvSpPr txBox="1"/>
            <p:nvPr/>
          </p:nvSpPr>
          <p:spPr>
            <a:xfrm>
              <a:off x="8053330" y="2568120"/>
              <a:ext cx="497211" cy="37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 txBox="1"/>
            <p:nvPr/>
          </p:nvSpPr>
          <p:spPr>
            <a:xfrm>
              <a:off x="5486399" y="2568120"/>
              <a:ext cx="11866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B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 0)?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 txBox="1"/>
            <p:nvPr/>
          </p:nvSpPr>
          <p:spPr>
            <a:xfrm>
              <a:off x="7482289" y="2568120"/>
              <a:ext cx="497211" cy="37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 txBox="1"/>
            <p:nvPr/>
          </p:nvSpPr>
          <p:spPr>
            <a:xfrm>
              <a:off x="6896559" y="2568120"/>
              <a:ext cx="497211" cy="37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2" name="Google Shape;822;p29"/>
          <p:cNvSpPr txBox="1"/>
          <p:nvPr/>
        </p:nvSpPr>
        <p:spPr>
          <a:xfrm>
            <a:off x="7482289" y="2921189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3" name="Google Shape;823;p29"/>
          <p:cNvCxnSpPr/>
          <p:nvPr/>
        </p:nvCxnSpPr>
        <p:spPr>
          <a:xfrm>
            <a:off x="5420299" y="3290521"/>
            <a:ext cx="313024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4" name="Google Shape;824;p29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5" name="Google Shape;825;p29"/>
          <p:cNvSpPr txBox="1"/>
          <p:nvPr/>
        </p:nvSpPr>
        <p:spPr>
          <a:xfrm>
            <a:off x="5604858" y="3412555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9"/>
          <p:cNvSpPr txBox="1"/>
          <p:nvPr/>
        </p:nvSpPr>
        <p:spPr>
          <a:xfrm>
            <a:off x="8053330" y="2921189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9"/>
          <p:cNvSpPr txBox="1"/>
          <p:nvPr/>
        </p:nvSpPr>
        <p:spPr>
          <a:xfrm>
            <a:off x="7487054" y="3416245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9"/>
          <p:cNvSpPr txBox="1"/>
          <p:nvPr/>
        </p:nvSpPr>
        <p:spPr>
          <a:xfrm>
            <a:off x="8058095" y="3416245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9"/>
          <p:cNvSpPr txBox="1"/>
          <p:nvPr/>
        </p:nvSpPr>
        <p:spPr>
          <a:xfrm>
            <a:off x="6931061" y="3410251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0" name="Google Shape;830;p29"/>
          <p:cNvCxnSpPr/>
          <p:nvPr/>
        </p:nvCxnSpPr>
        <p:spPr>
          <a:xfrm>
            <a:off x="5420299" y="3790519"/>
            <a:ext cx="313024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1" name="Google Shape;831;p29"/>
          <p:cNvSpPr txBox="1"/>
          <p:nvPr/>
        </p:nvSpPr>
        <p:spPr>
          <a:xfrm>
            <a:off x="5609624" y="3824835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9"/>
          <p:cNvSpPr txBox="1"/>
          <p:nvPr/>
        </p:nvSpPr>
        <p:spPr>
          <a:xfrm>
            <a:off x="7491820" y="3828525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9"/>
          <p:cNvSpPr txBox="1"/>
          <p:nvPr/>
        </p:nvSpPr>
        <p:spPr>
          <a:xfrm>
            <a:off x="8062861" y="3828525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9"/>
          <p:cNvSpPr txBox="1"/>
          <p:nvPr/>
        </p:nvSpPr>
        <p:spPr>
          <a:xfrm>
            <a:off x="6935827" y="3822531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5" name="Google Shape;835;p29"/>
          <p:cNvCxnSpPr/>
          <p:nvPr/>
        </p:nvCxnSpPr>
        <p:spPr>
          <a:xfrm>
            <a:off x="5420299" y="4197857"/>
            <a:ext cx="313024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6" name="Google Shape;836;p29"/>
          <p:cNvSpPr txBox="1"/>
          <p:nvPr/>
        </p:nvSpPr>
        <p:spPr>
          <a:xfrm>
            <a:off x="5609624" y="4203778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9"/>
          <p:cNvSpPr txBox="1"/>
          <p:nvPr/>
        </p:nvSpPr>
        <p:spPr>
          <a:xfrm>
            <a:off x="7491820" y="4207468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9"/>
          <p:cNvSpPr txBox="1"/>
          <p:nvPr/>
        </p:nvSpPr>
        <p:spPr>
          <a:xfrm>
            <a:off x="8062861" y="4207468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9"/>
          <p:cNvSpPr txBox="1"/>
          <p:nvPr/>
        </p:nvSpPr>
        <p:spPr>
          <a:xfrm>
            <a:off x="6935827" y="4201474"/>
            <a:ext cx="48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0" name="Google Shape;840;p29"/>
          <p:cNvCxnSpPr/>
          <p:nvPr/>
        </p:nvCxnSpPr>
        <p:spPr>
          <a:xfrm>
            <a:off x="5420299" y="4576800"/>
            <a:ext cx="313024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1" name="Google Shape;841;p29"/>
          <p:cNvSpPr txBox="1"/>
          <p:nvPr/>
        </p:nvSpPr>
        <p:spPr>
          <a:xfrm>
            <a:off x="5616344" y="4584345"/>
            <a:ext cx="853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9"/>
          <p:cNvSpPr txBox="1"/>
          <p:nvPr/>
        </p:nvSpPr>
        <p:spPr>
          <a:xfrm>
            <a:off x="4962439" y="5187341"/>
            <a:ext cx="15735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3" name="Google Shape;843;p29"/>
          <p:cNvCxnSpPr/>
          <p:nvPr/>
        </p:nvCxnSpPr>
        <p:spPr>
          <a:xfrm>
            <a:off x="774509" y="3486147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4" name="Google Shape;844;p29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5" name="Google Shape;845;p29"/>
          <p:cNvCxnSpPr/>
          <p:nvPr/>
        </p:nvCxnSpPr>
        <p:spPr>
          <a:xfrm>
            <a:off x="774509" y="4197857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6" name="Google Shape;846;p29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7" name="Google Shape;847;p29"/>
          <p:cNvCxnSpPr/>
          <p:nvPr/>
        </p:nvCxnSpPr>
        <p:spPr>
          <a:xfrm>
            <a:off x="774509" y="3492675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8" name="Google Shape;848;p29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9" name="Google Shape;849;p29"/>
          <p:cNvCxnSpPr/>
          <p:nvPr/>
        </p:nvCxnSpPr>
        <p:spPr>
          <a:xfrm>
            <a:off x="774509" y="4203280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0" name="Google Shape;850;p29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1" name="Google Shape;851;p29"/>
          <p:cNvCxnSpPr/>
          <p:nvPr/>
        </p:nvCxnSpPr>
        <p:spPr>
          <a:xfrm>
            <a:off x="774509" y="3492675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2" name="Google Shape;852;p29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3" name="Google Shape;853;p29"/>
          <p:cNvCxnSpPr/>
          <p:nvPr/>
        </p:nvCxnSpPr>
        <p:spPr>
          <a:xfrm>
            <a:off x="774509" y="4207468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4" name="Google Shape;854;p29"/>
          <p:cNvCxnSpPr/>
          <p:nvPr/>
        </p:nvCxnSpPr>
        <p:spPr>
          <a:xfrm>
            <a:off x="501160" y="3182038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5" name="Google Shape;855;p29"/>
          <p:cNvCxnSpPr/>
          <p:nvPr/>
        </p:nvCxnSpPr>
        <p:spPr>
          <a:xfrm>
            <a:off x="521550" y="4914165"/>
            <a:ext cx="49928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Summary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62" name="Google Shape;862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63" name="Google Shape;863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4" name="Google Shape;864;p30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algorithmic problem solving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properties of an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control structures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write algorithms in pseudocode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Tracing algorithms to verify their correctness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1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872" name="Google Shape;872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73" name="Google Shape;873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4" name="Google Shape;874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80" name="Google Shape;88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564" y="1600200"/>
            <a:ext cx="7536872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82" name="Google Shape;882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3" name="Google Shape;883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22" name="Google Shape;122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2: Algorithmic Problem Solving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18641" y="1371600"/>
            <a:ext cx="842055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Problem Solving Process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Algorithm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Control Structures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Examples of Pseudocodes</a:t>
            </a:r>
            <a:endParaRPr sz="2800"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Euclid’s Algorithm</a:t>
            </a:r>
            <a:endParaRPr/>
          </a:p>
        </p:txBody>
      </p:sp>
      <p:sp>
        <p:nvSpPr>
          <p:cNvPr id="132" name="Google Shape;132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Unit2 -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457200"/>
            <a:ext cx="596307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Problem Solving Process</a:t>
            </a:r>
            <a:endParaRPr/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45" name="Google Shape;145;p6"/>
            <p:cNvSpPr txBox="1"/>
            <p:nvPr/>
          </p:nvSpPr>
          <p:spPr>
            <a:xfrm>
              <a:off x="2903851" y="1377278"/>
              <a:ext cx="2768009" cy="523220"/>
            </a:xfrm>
            <a:prstGeom prst="rect">
              <a:avLst/>
            </a:prstGeom>
            <a:gradFill>
              <a:gsLst>
                <a:gs pos="0">
                  <a:srgbClr val="5C007E"/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2895600" y="2656034"/>
              <a:ext cx="2784511" cy="523220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2904300" y="5260321"/>
              <a:ext cx="2767111" cy="52322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6"/>
            <p:cNvCxnSpPr>
              <a:stCxn id="145" idx="2"/>
              <a:endCxn id="146" idx="0"/>
            </p:cNvCxnSpPr>
            <p:nvPr/>
          </p:nvCxnSpPr>
          <p:spPr>
            <a:xfrm>
              <a:off x="4287855" y="1900498"/>
              <a:ext cx="0" cy="7554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0" name="Google Shape;150;p6"/>
            <p:cNvCxnSpPr>
              <a:stCxn id="146" idx="2"/>
              <a:endCxn id="147" idx="0"/>
            </p:cNvCxnSpPr>
            <p:nvPr/>
          </p:nvCxnSpPr>
          <p:spPr>
            <a:xfrm>
              <a:off x="4287855" y="3179254"/>
              <a:ext cx="0" cy="7839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1" name="Google Shape;151;p6"/>
            <p:cNvCxnSpPr>
              <a:stCxn id="147" idx="2"/>
              <a:endCxn id="148" idx="0"/>
            </p:cNvCxnSpPr>
            <p:nvPr/>
          </p:nvCxnSpPr>
          <p:spPr>
            <a:xfrm>
              <a:off x="4287855" y="4486348"/>
              <a:ext cx="0" cy="7740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5662710" y="4202706"/>
              <a:ext cx="593714" cy="22032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6"/>
            <p:cNvCxnSpPr/>
            <p:nvPr/>
          </p:nvCxnSpPr>
          <p:spPr>
            <a:xfrm rot="10800000">
              <a:off x="6256424" y="1821677"/>
              <a:ext cx="0" cy="2403061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6"/>
            <p:cNvCxnSpPr/>
            <p:nvPr/>
          </p:nvCxnSpPr>
          <p:spPr>
            <a:xfrm rot="10800000">
              <a:off x="5747828" y="1821677"/>
              <a:ext cx="508596" cy="0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5747828" y="5615139"/>
              <a:ext cx="748649" cy="0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6"/>
            <p:cNvCxnSpPr/>
            <p:nvPr/>
          </p:nvCxnSpPr>
          <p:spPr>
            <a:xfrm rot="10800000">
              <a:off x="6496477" y="1586719"/>
              <a:ext cx="0" cy="4028421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6"/>
            <p:cNvCxnSpPr/>
            <p:nvPr/>
          </p:nvCxnSpPr>
          <p:spPr>
            <a:xfrm rot="10800000">
              <a:off x="5734096" y="1586719"/>
              <a:ext cx="762381" cy="0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5734096" y="5404614"/>
              <a:ext cx="1008546" cy="0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6"/>
            <p:cNvCxnSpPr/>
            <p:nvPr/>
          </p:nvCxnSpPr>
          <p:spPr>
            <a:xfrm flipH="1" rot="10800000">
              <a:off x="6742642" y="2930525"/>
              <a:ext cx="7446" cy="2474089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 rot="10800000">
              <a:off x="5762761" y="2930525"/>
              <a:ext cx="987327" cy="0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61" name="Google Shape;161;p6"/>
          <p:cNvSpPr txBox="1"/>
          <p:nvPr/>
        </p:nvSpPr>
        <p:spPr>
          <a:xfrm>
            <a:off x="6854825" y="2265362"/>
            <a:ext cx="206057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Iterative process</a:t>
            </a:r>
            <a:endParaRPr b="0" i="1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533400" y="457200"/>
            <a:ext cx="596307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Problem Solving Process</a:t>
            </a:r>
            <a:endParaRPr/>
          </a:p>
        </p:txBody>
      </p:sp>
      <p:sp>
        <p:nvSpPr>
          <p:cNvPr id="168" name="Google Shape;168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9" name="Google Shape;169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71" name="Google Shape;171;p7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72" name="Google Shape;172;p7"/>
            <p:cNvSpPr txBox="1"/>
            <p:nvPr/>
          </p:nvSpPr>
          <p:spPr>
            <a:xfrm>
              <a:off x="2903851" y="1377278"/>
              <a:ext cx="2768009" cy="523220"/>
            </a:xfrm>
            <a:prstGeom prst="rect">
              <a:avLst/>
            </a:prstGeom>
            <a:gradFill>
              <a:gsLst>
                <a:gs pos="0">
                  <a:srgbClr val="5C007E"/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2895600" y="2656034"/>
              <a:ext cx="2784511" cy="523220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 txBox="1"/>
            <p:nvPr/>
          </p:nvSpPr>
          <p:spPr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2904300" y="5260321"/>
              <a:ext cx="2767111" cy="52322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7"/>
            <p:cNvCxnSpPr>
              <a:stCxn id="172" idx="2"/>
              <a:endCxn id="173" idx="0"/>
            </p:cNvCxnSpPr>
            <p:nvPr/>
          </p:nvCxnSpPr>
          <p:spPr>
            <a:xfrm>
              <a:off x="4287855" y="1900498"/>
              <a:ext cx="0" cy="7554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7" name="Google Shape;177;p7"/>
            <p:cNvCxnSpPr>
              <a:stCxn id="173" idx="2"/>
              <a:endCxn id="174" idx="0"/>
            </p:cNvCxnSpPr>
            <p:nvPr/>
          </p:nvCxnSpPr>
          <p:spPr>
            <a:xfrm>
              <a:off x="4287855" y="3179254"/>
              <a:ext cx="0" cy="7839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8" name="Google Shape;178;p7"/>
            <p:cNvCxnSpPr>
              <a:stCxn id="174" idx="2"/>
              <a:endCxn id="175" idx="0"/>
            </p:cNvCxnSpPr>
            <p:nvPr/>
          </p:nvCxnSpPr>
          <p:spPr>
            <a:xfrm>
              <a:off x="4287855" y="4486348"/>
              <a:ext cx="0" cy="7740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5662710" y="4202706"/>
              <a:ext cx="593714" cy="22032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 rot="10800000">
              <a:off x="6256424" y="1821677"/>
              <a:ext cx="0" cy="2403061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 rot="10800000">
              <a:off x="5747828" y="1821677"/>
              <a:ext cx="508596" cy="0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5747828" y="5615139"/>
              <a:ext cx="748649" cy="0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 rot="10800000">
              <a:off x="6496477" y="1586719"/>
              <a:ext cx="0" cy="4028421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 rot="10800000">
              <a:off x="5734096" y="1586719"/>
              <a:ext cx="762381" cy="0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5734096" y="5404614"/>
              <a:ext cx="1008546" cy="0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 flipH="1" rot="10800000">
              <a:off x="6742642" y="2930525"/>
              <a:ext cx="7446" cy="2474089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 rot="10800000">
              <a:off x="5762761" y="2930525"/>
              <a:ext cx="987327" cy="0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1524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6854825" y="2265362"/>
            <a:ext cx="206057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Iterative process</a:t>
            </a:r>
            <a:endParaRPr b="0" i="1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3057098" y="457200"/>
            <a:ext cx="5595851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Problem Solving Process</a:t>
            </a:r>
            <a:endParaRPr/>
          </a:p>
        </p:txBody>
      </p:sp>
      <p:sp>
        <p:nvSpPr>
          <p:cNvPr id="196" name="Google Shape;196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97" name="Google Shape;197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99" name="Google Shape;199;p8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00" name="Google Shape;200;p8"/>
            <p:cNvSpPr txBox="1"/>
            <p:nvPr/>
          </p:nvSpPr>
          <p:spPr>
            <a:xfrm>
              <a:off x="2903851" y="1377278"/>
              <a:ext cx="2768009" cy="523220"/>
            </a:xfrm>
            <a:prstGeom prst="rect">
              <a:avLst/>
            </a:prstGeom>
            <a:gradFill>
              <a:gsLst>
                <a:gs pos="0">
                  <a:srgbClr val="5C007E"/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2895600" y="2656034"/>
              <a:ext cx="2784511" cy="523220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 txBox="1"/>
            <p:nvPr/>
          </p:nvSpPr>
          <p:spPr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2904300" y="5260321"/>
              <a:ext cx="2767111" cy="52322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8"/>
            <p:cNvCxnSpPr>
              <a:stCxn id="200" idx="2"/>
              <a:endCxn id="201" idx="0"/>
            </p:cNvCxnSpPr>
            <p:nvPr/>
          </p:nvCxnSpPr>
          <p:spPr>
            <a:xfrm>
              <a:off x="4287855" y="1900498"/>
              <a:ext cx="0" cy="7554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05" name="Google Shape;205;p8"/>
            <p:cNvCxnSpPr>
              <a:stCxn id="201" idx="2"/>
              <a:endCxn id="202" idx="0"/>
            </p:cNvCxnSpPr>
            <p:nvPr/>
          </p:nvCxnSpPr>
          <p:spPr>
            <a:xfrm>
              <a:off x="4287855" y="3179254"/>
              <a:ext cx="0" cy="7839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06" name="Google Shape;206;p8"/>
            <p:cNvCxnSpPr>
              <a:stCxn id="202" idx="2"/>
              <a:endCxn id="203" idx="0"/>
            </p:cNvCxnSpPr>
            <p:nvPr/>
          </p:nvCxnSpPr>
          <p:spPr>
            <a:xfrm>
              <a:off x="4287855" y="4486348"/>
              <a:ext cx="0" cy="774000"/>
            </a:xfrm>
            <a:prstGeom prst="straightConnector1">
              <a:avLst/>
            </a:prstGeom>
            <a:noFill/>
            <a:ln cap="sq" cmpd="sng" w="38100">
              <a:solidFill>
                <a:srgbClr val="66006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5662710" y="4202706"/>
              <a:ext cx="593714" cy="22032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 rot="10800000">
              <a:off x="6256424" y="1821677"/>
              <a:ext cx="0" cy="2403061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 rot="10800000">
              <a:off x="5747828" y="1821677"/>
              <a:ext cx="508596" cy="0"/>
            </a:xfrm>
            <a:prstGeom prst="straightConnector1">
              <a:avLst/>
            </a:prstGeom>
            <a:noFill/>
            <a:ln cap="sq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5747828" y="5615139"/>
              <a:ext cx="748649" cy="0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 rot="10800000">
              <a:off x="6496477" y="1586719"/>
              <a:ext cx="0" cy="4028421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 rot="10800000">
              <a:off x="5734096" y="1586719"/>
              <a:ext cx="762381" cy="0"/>
            </a:xfrm>
            <a:prstGeom prst="straightConnector1">
              <a:avLst/>
            </a:prstGeom>
            <a:noFill/>
            <a:ln cap="sq" cmpd="sng" w="381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5734096" y="5404614"/>
              <a:ext cx="1008546" cy="0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 flipH="1" rot="10800000">
              <a:off x="6742642" y="2930525"/>
              <a:ext cx="7446" cy="2474089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 rot="10800000">
              <a:off x="5762761" y="2930525"/>
              <a:ext cx="987327" cy="0"/>
            </a:xfrm>
            <a:prstGeom prst="straightConnector1">
              <a:avLst/>
            </a:prstGeom>
            <a:noFill/>
            <a:ln cap="sq" cmpd="sng" w="38100">
              <a:solidFill>
                <a:srgbClr val="8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6" name="Google Shape;216;p8"/>
          <p:cNvSpPr txBox="1"/>
          <p:nvPr/>
        </p:nvSpPr>
        <p:spPr>
          <a:xfrm>
            <a:off x="6854825" y="2265362"/>
            <a:ext cx="206057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Iterative process</a:t>
            </a:r>
            <a:endParaRPr b="0" i="1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631334" y="459474"/>
            <a:ext cx="298153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577683" y="1110064"/>
            <a:ext cx="2209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problem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12608" y="2562225"/>
            <a:ext cx="21399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Write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830776" y="3758480"/>
            <a:ext cx="17036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414965" y="4922887"/>
            <a:ext cx="25352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Check for correctness and efficiency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830776" y="2456597"/>
            <a:ext cx="1816890" cy="1144332"/>
          </a:xfrm>
          <a:prstGeom prst="ellipse">
            <a:avLst/>
          </a:prstGeom>
          <a:noFill/>
          <a:ln cap="flat" cmpd="sng" w="2642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151427" y="3963128"/>
            <a:ext cx="1763973" cy="9093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14" y="22500"/>
                </a:moveTo>
                <a:lnTo>
                  <a:pt x="-15358" y="22500"/>
                </a:lnTo>
                <a:lnTo>
                  <a:pt x="-309824" y="-91913"/>
                </a:lnTo>
              </a:path>
            </a:pathLst>
          </a:custGeom>
          <a:solidFill>
            <a:srgbClr val="FFFF99"/>
          </a:solidFill>
          <a:ln cap="flat" cmpd="sng" w="264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0000FF"/>
                </a:solidFill>
              </a:rPr>
              <a:t>Algorithm (1/3)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0" name="Google Shape;230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31" name="Google Shape;231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491319" y="1219200"/>
            <a:ext cx="789068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well-defined computational procedure consisting of </a:t>
            </a:r>
            <a:r>
              <a:rPr b="0" i="1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set of instructions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that takes some value or set of values as </a:t>
            </a:r>
            <a:r>
              <a:rPr b="0" i="1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produces some value or set of values as </a:t>
            </a:r>
            <a:r>
              <a:rPr b="0" i="1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34" name="Google Shape;234;p9"/>
          <p:cNvGrpSpPr/>
          <p:nvPr/>
        </p:nvGrpSpPr>
        <p:grpSpPr>
          <a:xfrm>
            <a:off x="958160" y="3578354"/>
            <a:ext cx="7454057" cy="1648326"/>
            <a:chOff x="5934" y="237685"/>
            <a:chExt cx="7454057" cy="1648326"/>
          </a:xfrm>
        </p:grpSpPr>
        <p:sp>
          <p:nvSpPr>
            <p:cNvPr id="235" name="Google Shape;235;p9"/>
            <p:cNvSpPr/>
            <p:nvPr/>
          </p:nvSpPr>
          <p:spPr>
            <a:xfrm>
              <a:off x="5934" y="779222"/>
              <a:ext cx="1600620" cy="56525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6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 txBox="1"/>
            <p:nvPr/>
          </p:nvSpPr>
          <p:spPr>
            <a:xfrm>
              <a:off x="22490" y="795778"/>
              <a:ext cx="1567508" cy="532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1766617" y="863371"/>
              <a:ext cx="339331" cy="39695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7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 txBox="1"/>
            <p:nvPr/>
          </p:nvSpPr>
          <p:spPr>
            <a:xfrm>
              <a:off x="1766617" y="942762"/>
              <a:ext cx="237532" cy="23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2246803" y="237685"/>
              <a:ext cx="2972320" cy="164832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0"/>
            </a:gradFill>
            <a:ln cap="flat" cmpd="sng" w="26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 txBox="1"/>
            <p:nvPr/>
          </p:nvSpPr>
          <p:spPr>
            <a:xfrm>
              <a:off x="2295081" y="285963"/>
              <a:ext cx="2875764" cy="1551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379185" y="863371"/>
              <a:ext cx="339331" cy="39695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7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5379185" y="942762"/>
              <a:ext cx="237532" cy="23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859371" y="696479"/>
              <a:ext cx="1600620" cy="73073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6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5880774" y="717882"/>
              <a:ext cx="1557814" cy="687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9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‘Algorithm’ stems from ‘Algoritmi’, the Latin form of al-Khwārizmī, a Persian mathematician, astronomer and geographer.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http://en.wikipedia.org/wiki/Algorithm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