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6858000" cx="9144000"/>
  <p:notesSz cx="7010400" cy="9296400"/>
  <p:embeddedFontLst>
    <p:embeddedFont>
      <p:font typeface="Oi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9" roundtripDataSignature="AMtx7mj0NVdsrfxs+rHwMdpfjKQAkBGN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2A86A1-93AA-461A-96AE-7D7FB2C0AC00}">
  <a:tblStyle styleId="{D62A86A1-93AA-461A-96AE-7D7FB2C0AC0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 b="off" i="off"/>
      <a:tcStyle>
        <a:fill>
          <a:solidFill>
            <a:srgbClr val="DBDF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BDFD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Oi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34" name="Google Shape;234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49" name="Google Shape;249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97" name="Google Shape;297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58" name="Google Shape;358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68" name="Google Shape;368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87" name="Google Shape;387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8" name="Google Shape;388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98" name="Google Shape;398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15" name="Google Shape;415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26" name="Google Shape;426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7" name="Google Shape;427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39" name="Google Shape;439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0" name="Google Shape;440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54" name="Google Shape;454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66" name="Google Shape;466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77" name="Google Shape;477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97" name="Google Shape;497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8" name="Google Shape;498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26" name="Google Shape;526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7" name="Google Shape;527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39" name="Google Shape;539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0" name="Google Shape;540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54" name="Google Shape;554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5" name="Google Shape;555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64" name="Google Shape;564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5" name="Google Shape;565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74" name="Google Shape;574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5" name="Google Shape;575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85" name="Google Shape;585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6" name="Google Shape;586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97" name="Google Shape;597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8" name="Google Shape;598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17" name="Google Shape;617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8" name="Google Shape;618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28" name="Google Shape;628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9" name="Google Shape;629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42" name="Google Shape;642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3" name="Google Shape;643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57" name="Google Shape;657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8" name="Google Shape;658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68" name="Google Shape;668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9" name="Google Shape;669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80" name="Google Shape;680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1" name="Google Shape;681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92" name="Google Shape;692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3" name="Google Shape;693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16" name="Google Shape;716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7" name="Google Shape;717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27" name="Google Shape;727;p3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8" name="Google Shape;728;p3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38" name="Google Shape;738;p4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9" name="Google Shape;739;p4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50" name="Google Shape;750;p4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1" name="Google Shape;751;p4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60" name="Google Shape;760;p4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1" name="Google Shape;761;p4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80" name="Google Shape;780;p4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1" name="Google Shape;781;p4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97" name="Google Shape;797;p4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8" name="Google Shape;798;p4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11" name="Google Shape;811;p4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2" name="Google Shape;812;p4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21" name="Google Shape;821;p4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2" name="Google Shape;822;p4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31" name="Google Shape;831;p4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2" name="Google Shape;832;p4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43" name="Google Shape;843;p4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4" name="Google Shape;844;p4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64" name="Google Shape;864;p4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5" name="Google Shape;865;p4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27" name="Google Shape;127;p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76" name="Google Shape;876;p5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7" name="Google Shape;877;p5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86" name="Google Shape;886;p5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7" name="Google Shape;887;p5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7" name="Google Shape;147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9" name="Google Shape;159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22" name="Google Shape;222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5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53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2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3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3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6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56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7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8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58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8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5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58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60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6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60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1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61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6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2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tutorialspoint.com/ansi_c/c_basic_datatypes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c.ihypress.ca/reserved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comp.nus.edu.sg/~cs1010/2_resources/online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hyperlink" Target="http://en.wikipedia.org/wiki/ANSI_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" y="3781012"/>
            <a:ext cx="91439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3: Overview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 Programming Language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A Simple C Program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38" name="Google Shape;238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39" name="Google Shape;239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10"/>
          <p:cNvGrpSpPr/>
          <p:nvPr/>
        </p:nvGrpSpPr>
        <p:grpSpPr>
          <a:xfrm>
            <a:off x="1039394" y="968910"/>
            <a:ext cx="7094136" cy="4585871"/>
            <a:chOff x="1418492" y="999364"/>
            <a:chExt cx="7094136" cy="4585871"/>
          </a:xfrm>
        </p:grpSpPr>
        <p:sp>
          <p:nvSpPr>
            <p:cNvPr id="241" name="Google Shape;241;p10"/>
            <p:cNvSpPr txBox="1"/>
            <p:nvPr/>
          </p:nvSpPr>
          <p:spPr>
            <a:xfrm>
              <a:off x="1418492" y="1184030"/>
              <a:ext cx="6943456" cy="4401205"/>
            </a:xfrm>
            <a:prstGeom prst="rect">
              <a:avLst/>
            </a:prstGeom>
            <a:solidFill>
              <a:srgbClr val="F2F2F2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Converts distance in miles to kilometres.</a:t>
              </a:r>
              <a:endParaRPr b="1" i="0" sz="1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   </a:t>
              </a:r>
              <a:r>
                <a:rPr b="1" i="0" lang="en-US" sz="14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 printf, scanf definitions */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KMS_PER_MILE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1.609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 conversion constant */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miles,   </a:t>
              </a:r>
              <a:r>
                <a:rPr b="1" i="0" lang="en-US" sz="14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input – distance in miles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      kms;     </a:t>
              </a:r>
              <a:r>
                <a:rPr b="1" i="0" lang="en-US" sz="14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output – distance in kilometres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/* Get the distance in miles */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distance in miles: 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%f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&amp;miles);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// Convert the distance to kilometres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kms = KMS_PER_MILE * miles;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// Display the distance in kilometres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"That equals </a:t>
              </a:r>
              <a:r>
                <a:rPr b="1" i="0" lang="en-US" sz="14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%9.2f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km.</a:t>
              </a:r>
              <a:r>
                <a:rPr b="1" i="0" lang="en-US" sz="14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kms);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4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6384833" y="999364"/>
              <a:ext cx="2127795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Unit3_MileToKm.c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0"/>
          <p:cNvSpPr txBox="1"/>
          <p:nvPr/>
        </p:nvSpPr>
        <p:spPr>
          <a:xfrm>
            <a:off x="4615509" y="4838701"/>
            <a:ext cx="3822822" cy="1169988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4671193" y="5088814"/>
            <a:ext cx="3457940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gcc –Wall Week2_MileToKm.c</a:t>
            </a:r>
            <a:endParaRPr b="1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4671193" y="5508626"/>
            <a:ext cx="34623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distance in miles: 10.5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That equals     16.89 km.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A Simple C Program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53" name="Google Shape;253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54" name="Google Shape;254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1418492" y="1088086"/>
            <a:ext cx="6943456" cy="4955203"/>
          </a:xfrm>
          <a:prstGeom prst="rect">
            <a:avLst/>
          </a:prstGeom>
          <a:solidFill>
            <a:srgbClr val="F2F2F2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Converts distance in miles to kilometres.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   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 printf, scanf definitions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#define KMS_PER_MILE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1.609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 conversion constant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miles,   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input – distance in miles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kms;     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– distance in kilometres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/* Get the distance in miles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distance in miles: 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&amp;miles);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Convert the distance to kilometres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kms = KMS_PER_MILE * miles;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Display the distance in kilometres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"That equals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%9.2f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km.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kms);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6" name="Google Shape;256;p11"/>
          <p:cNvGrpSpPr/>
          <p:nvPr/>
        </p:nvGrpSpPr>
        <p:grpSpPr>
          <a:xfrm>
            <a:off x="154247" y="1572362"/>
            <a:ext cx="1371600" cy="523875"/>
            <a:chOff x="191730" y="1902542"/>
            <a:chExt cx="1371599" cy="523220"/>
          </a:xfrm>
        </p:grpSpPr>
        <p:sp>
          <p:nvSpPr>
            <p:cNvPr id="257" name="Google Shape;257;p11"/>
            <p:cNvSpPr txBox="1"/>
            <p:nvPr/>
          </p:nvSpPr>
          <p:spPr>
            <a:xfrm>
              <a:off x="191730" y="1902542"/>
              <a:ext cx="12241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preprocessor directives</a:t>
              </a:r>
              <a:endParaRPr b="0" i="1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" name="Google Shape;258;p11"/>
            <p:cNvCxnSpPr/>
            <p:nvPr/>
          </p:nvCxnSpPr>
          <p:spPr>
            <a:xfrm flipH="1" rot="10800000">
              <a:off x="1091381" y="2094271"/>
              <a:ext cx="471948" cy="147483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9" name="Google Shape;259;p11"/>
            <p:cNvCxnSpPr/>
            <p:nvPr/>
          </p:nvCxnSpPr>
          <p:spPr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0" name="Google Shape;260;p11"/>
          <p:cNvGrpSpPr/>
          <p:nvPr/>
        </p:nvGrpSpPr>
        <p:grpSpPr>
          <a:xfrm>
            <a:off x="3716585" y="1358969"/>
            <a:ext cx="2109788" cy="349250"/>
            <a:chOff x="3524866" y="1745225"/>
            <a:chExt cx="2109018" cy="349045"/>
          </a:xfrm>
        </p:grpSpPr>
        <p:sp>
          <p:nvSpPr>
            <p:cNvPr id="261" name="Google Shape;261;p11"/>
            <p:cNvSpPr txBox="1"/>
            <p:nvPr/>
          </p:nvSpPr>
          <p:spPr>
            <a:xfrm>
              <a:off x="3883743" y="1745225"/>
              <a:ext cx="1750141" cy="319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6600"/>
                  </a:solidFill>
                  <a:latin typeface="Calibri"/>
                  <a:ea typeface="Calibri"/>
                  <a:cs typeface="Calibri"/>
                  <a:sym typeface="Calibri"/>
                </a:rPr>
                <a:t>standard header file</a:t>
              </a:r>
              <a:endParaRPr b="0" i="1" sz="1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2" name="Google Shape;262;p11"/>
            <p:cNvCxnSpPr/>
            <p:nvPr/>
          </p:nvCxnSpPr>
          <p:spPr>
            <a:xfrm flipH="1">
              <a:off x="3524866" y="1912371"/>
              <a:ext cx="393293" cy="181899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3" name="Google Shape;263;p11"/>
          <p:cNvGrpSpPr/>
          <p:nvPr/>
        </p:nvGrpSpPr>
        <p:grpSpPr>
          <a:xfrm>
            <a:off x="5858877" y="3137294"/>
            <a:ext cx="2164187" cy="1045552"/>
            <a:chOff x="6330028" y="3365139"/>
            <a:chExt cx="2165043" cy="1044627"/>
          </a:xfrm>
        </p:grpSpPr>
        <p:sp>
          <p:nvSpPr>
            <p:cNvPr id="264" name="Google Shape;264;p11"/>
            <p:cNvSpPr txBox="1"/>
            <p:nvPr/>
          </p:nvSpPr>
          <p:spPr>
            <a:xfrm>
              <a:off x="7506928" y="3637936"/>
              <a:ext cx="9881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6600"/>
                  </a:solidFill>
                  <a:latin typeface="Calibri"/>
                  <a:ea typeface="Calibri"/>
                  <a:cs typeface="Calibri"/>
                  <a:sym typeface="Calibri"/>
                </a:rPr>
                <a:t>comments</a:t>
              </a:r>
              <a:endParaRPr b="0" i="1" sz="1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11"/>
            <p:cNvCxnSpPr/>
            <p:nvPr/>
          </p:nvCxnSpPr>
          <p:spPr>
            <a:xfrm rot="10800000">
              <a:off x="7057082" y="3365139"/>
              <a:ext cx="435099" cy="366206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6" name="Google Shape;266;p11"/>
            <p:cNvCxnSpPr>
              <a:stCxn id="264" idx="1"/>
            </p:cNvCxnSpPr>
            <p:nvPr/>
          </p:nvCxnSpPr>
          <p:spPr>
            <a:xfrm rot="10800000">
              <a:off x="6330028" y="3611224"/>
              <a:ext cx="1176900" cy="180600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7" name="Google Shape;267;p11"/>
            <p:cNvCxnSpPr/>
            <p:nvPr/>
          </p:nvCxnSpPr>
          <p:spPr>
            <a:xfrm flipH="1">
              <a:off x="6931742" y="3893573"/>
              <a:ext cx="678426" cy="516193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8" name="Google Shape;268;p11"/>
          <p:cNvGrpSpPr/>
          <p:nvPr/>
        </p:nvGrpSpPr>
        <p:grpSpPr>
          <a:xfrm>
            <a:off x="4571976" y="2129232"/>
            <a:ext cx="1472737" cy="338509"/>
            <a:chOff x="3563895" y="2461562"/>
            <a:chExt cx="1473243" cy="338989"/>
          </a:xfrm>
        </p:grpSpPr>
        <p:sp>
          <p:nvSpPr>
            <p:cNvPr id="269" name="Google Shape;269;p11"/>
            <p:cNvSpPr txBox="1"/>
            <p:nvPr/>
          </p:nvSpPr>
          <p:spPr>
            <a:xfrm>
              <a:off x="4048995" y="2492773"/>
              <a:ext cx="9881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constant</a:t>
              </a:r>
              <a:endParaRPr b="0" i="1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11"/>
            <p:cNvCxnSpPr>
              <a:stCxn id="269" idx="1"/>
            </p:cNvCxnSpPr>
            <p:nvPr/>
          </p:nvCxnSpPr>
          <p:spPr>
            <a:xfrm rot="10800000">
              <a:off x="3563895" y="2461562"/>
              <a:ext cx="485100" cy="185100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71" name="Google Shape;271;p11"/>
          <p:cNvGrpSpPr/>
          <p:nvPr/>
        </p:nvGrpSpPr>
        <p:grpSpPr>
          <a:xfrm>
            <a:off x="306656" y="2493164"/>
            <a:ext cx="2387332" cy="644130"/>
            <a:chOff x="307160" y="2762866"/>
            <a:chExt cx="2386879" cy="643760"/>
          </a:xfrm>
        </p:grpSpPr>
        <p:sp>
          <p:nvSpPr>
            <p:cNvPr id="272" name="Google Shape;272;p11"/>
            <p:cNvSpPr txBox="1"/>
            <p:nvPr/>
          </p:nvSpPr>
          <p:spPr>
            <a:xfrm>
              <a:off x="307160" y="2883406"/>
              <a:ext cx="9881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6600"/>
                  </a:solidFill>
                  <a:latin typeface="Calibri"/>
                  <a:ea typeface="Calibri"/>
                  <a:cs typeface="Calibri"/>
                  <a:sym typeface="Calibri"/>
                </a:rPr>
                <a:t>reserved words</a:t>
              </a:r>
              <a:endParaRPr b="0" i="1" sz="1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" name="Google Shape;273;p11"/>
            <p:cNvCxnSpPr/>
            <p:nvPr/>
          </p:nvCxnSpPr>
          <p:spPr>
            <a:xfrm flipH="1" rot="10800000">
              <a:off x="1076632" y="2762866"/>
              <a:ext cx="535858" cy="363792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4" name="Google Shape;274;p11"/>
            <p:cNvCxnSpPr/>
            <p:nvPr/>
          </p:nvCxnSpPr>
          <p:spPr>
            <a:xfrm flipH="1" rot="10800000">
              <a:off x="1061884" y="2782531"/>
              <a:ext cx="1632155" cy="447366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" name="Google Shape;275;p11"/>
            <p:cNvCxnSpPr/>
            <p:nvPr/>
          </p:nvCxnSpPr>
          <p:spPr>
            <a:xfrm flipH="1" rot="10800000">
              <a:off x="1052803" y="2919572"/>
              <a:ext cx="787933" cy="269936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76" name="Google Shape;276;p11"/>
          <p:cNvGrpSpPr/>
          <p:nvPr/>
        </p:nvGrpSpPr>
        <p:grpSpPr>
          <a:xfrm>
            <a:off x="326165" y="2739482"/>
            <a:ext cx="2279650" cy="912812"/>
            <a:chOff x="334296" y="3205318"/>
            <a:chExt cx="2281084" cy="912459"/>
          </a:xfrm>
        </p:grpSpPr>
        <p:sp>
          <p:nvSpPr>
            <p:cNvPr id="277" name="Google Shape;277;p11"/>
            <p:cNvSpPr txBox="1"/>
            <p:nvPr/>
          </p:nvSpPr>
          <p:spPr>
            <a:xfrm>
              <a:off x="334296" y="3810000"/>
              <a:ext cx="9881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 b="0" i="1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8" name="Google Shape;278;p11"/>
            <p:cNvCxnSpPr/>
            <p:nvPr/>
          </p:nvCxnSpPr>
          <p:spPr>
            <a:xfrm flipH="1" rot="10800000">
              <a:off x="1165123" y="3205318"/>
              <a:ext cx="1450257" cy="703005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9" name="Google Shape;279;p11"/>
            <p:cNvCxnSpPr/>
            <p:nvPr/>
          </p:nvCxnSpPr>
          <p:spPr>
            <a:xfrm flipH="1" rot="10800000">
              <a:off x="1165123" y="3357719"/>
              <a:ext cx="1440425" cy="565352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0" name="Google Shape;280;p11"/>
          <p:cNvGrpSpPr/>
          <p:nvPr/>
        </p:nvGrpSpPr>
        <p:grpSpPr>
          <a:xfrm>
            <a:off x="800417" y="3594324"/>
            <a:ext cx="1047105" cy="698134"/>
            <a:chOff x="816765" y="3938493"/>
            <a:chExt cx="1046878" cy="698384"/>
          </a:xfrm>
        </p:grpSpPr>
        <p:sp>
          <p:nvSpPr>
            <p:cNvPr id="281" name="Google Shape;281;p11"/>
            <p:cNvSpPr txBox="1"/>
            <p:nvPr/>
          </p:nvSpPr>
          <p:spPr>
            <a:xfrm>
              <a:off x="816765" y="4329100"/>
              <a:ext cx="9382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functions</a:t>
              </a:r>
              <a:endParaRPr b="0" i="1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2" name="Google Shape;282;p11"/>
            <p:cNvCxnSpPr/>
            <p:nvPr/>
          </p:nvCxnSpPr>
          <p:spPr>
            <a:xfrm flipH="1" rot="10800000">
              <a:off x="1519084" y="3938493"/>
              <a:ext cx="321118" cy="427030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3" name="Google Shape;283;p11"/>
            <p:cNvCxnSpPr/>
            <p:nvPr/>
          </p:nvCxnSpPr>
          <p:spPr>
            <a:xfrm flipH="1" rot="10800000">
              <a:off x="1533832" y="4184763"/>
              <a:ext cx="329811" cy="210254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4" name="Google Shape;284;p11"/>
          <p:cNvGrpSpPr/>
          <p:nvPr/>
        </p:nvGrpSpPr>
        <p:grpSpPr>
          <a:xfrm>
            <a:off x="292832" y="4579232"/>
            <a:ext cx="3903386" cy="1148866"/>
            <a:chOff x="339214" y="4723869"/>
            <a:chExt cx="3903874" cy="1149598"/>
          </a:xfrm>
        </p:grpSpPr>
        <p:sp>
          <p:nvSpPr>
            <p:cNvPr id="285" name="Google Shape;285;p11"/>
            <p:cNvSpPr txBox="1"/>
            <p:nvPr/>
          </p:nvSpPr>
          <p:spPr>
            <a:xfrm>
              <a:off x="339214" y="4881717"/>
              <a:ext cx="8898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6600"/>
                  </a:solidFill>
                  <a:latin typeface="Calibri"/>
                  <a:ea typeface="Calibri"/>
                  <a:cs typeface="Calibri"/>
                  <a:sym typeface="Calibri"/>
                </a:rPr>
                <a:t>special symbols</a:t>
              </a:r>
              <a:endParaRPr b="0" i="1" sz="1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" name="Google Shape;286;p11"/>
            <p:cNvCxnSpPr/>
            <p:nvPr/>
          </p:nvCxnSpPr>
          <p:spPr>
            <a:xfrm flipH="1" rot="10800000">
              <a:off x="1076632" y="4723869"/>
              <a:ext cx="1291172" cy="393823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" name="Google Shape;287;p11"/>
            <p:cNvCxnSpPr/>
            <p:nvPr/>
          </p:nvCxnSpPr>
          <p:spPr>
            <a:xfrm flipH="1" rot="10800000">
              <a:off x="1061884" y="4739136"/>
              <a:ext cx="3181204" cy="408051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8" name="Google Shape;288;p11"/>
            <p:cNvCxnSpPr/>
            <p:nvPr/>
          </p:nvCxnSpPr>
          <p:spPr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cap="sq" cmpd="sng" w="1270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9" name="Google Shape;289;p11"/>
          <p:cNvGrpSpPr/>
          <p:nvPr/>
        </p:nvGrpSpPr>
        <p:grpSpPr>
          <a:xfrm>
            <a:off x="2963849" y="5329511"/>
            <a:ext cx="3577629" cy="741607"/>
            <a:chOff x="2964414" y="5451294"/>
            <a:chExt cx="3576648" cy="741091"/>
          </a:xfrm>
        </p:grpSpPr>
        <p:sp>
          <p:nvSpPr>
            <p:cNvPr id="290" name="Google Shape;290;p11"/>
            <p:cNvSpPr txBox="1"/>
            <p:nvPr/>
          </p:nvSpPr>
          <p:spPr>
            <a:xfrm>
              <a:off x="5034114" y="5884608"/>
              <a:ext cx="12339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punctuations</a:t>
              </a:r>
              <a:endParaRPr b="0" i="1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1" name="Google Shape;291;p11"/>
            <p:cNvCxnSpPr/>
            <p:nvPr/>
          </p:nvCxnSpPr>
          <p:spPr>
            <a:xfrm flipH="1" rot="10800000">
              <a:off x="5810865" y="5463009"/>
              <a:ext cx="730197" cy="495340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2" name="Google Shape;292;p11"/>
            <p:cNvCxnSpPr/>
            <p:nvPr/>
          </p:nvCxnSpPr>
          <p:spPr>
            <a:xfrm flipH="1" rot="10800000">
              <a:off x="5766619" y="5451294"/>
              <a:ext cx="59534" cy="492307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3" name="Google Shape;293;p11"/>
            <p:cNvCxnSpPr>
              <a:stCxn id="290" idx="1"/>
            </p:cNvCxnSpPr>
            <p:nvPr/>
          </p:nvCxnSpPr>
          <p:spPr>
            <a:xfrm rot="10800000">
              <a:off x="2964414" y="5707596"/>
              <a:ext cx="2069700" cy="330900"/>
            </a:xfrm>
            <a:prstGeom prst="straightConnector1">
              <a:avLst/>
            </a:prstGeom>
            <a:noFill/>
            <a:ln cap="sq" cmpd="sng" w="1270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94" name="Google Shape;294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What Happens in the Computer Memory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01" name="Google Shape;301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02" name="Google Shape;302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2"/>
          <p:cNvSpPr txBox="1"/>
          <p:nvPr/>
        </p:nvSpPr>
        <p:spPr>
          <a:xfrm>
            <a:off x="615178" y="4445045"/>
            <a:ext cx="185261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 the beginning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2"/>
          <p:cNvGrpSpPr/>
          <p:nvPr/>
        </p:nvGrpSpPr>
        <p:grpSpPr>
          <a:xfrm>
            <a:off x="465953" y="1302248"/>
            <a:ext cx="2555875" cy="3071812"/>
            <a:chOff x="3346882" y="2379216"/>
            <a:chExt cx="2556769" cy="3071674"/>
          </a:xfrm>
        </p:grpSpPr>
        <p:sp>
          <p:nvSpPr>
            <p:cNvPr id="305" name="Google Shape;305;p12"/>
            <p:cNvSpPr/>
            <p:nvPr/>
          </p:nvSpPr>
          <p:spPr>
            <a:xfrm>
              <a:off x="3346882" y="2379216"/>
              <a:ext cx="2556769" cy="3071674"/>
            </a:xfrm>
            <a:prstGeom prst="rect">
              <a:avLst/>
            </a:prstGeom>
            <a:solidFill>
              <a:srgbClr val="B1BAC5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2"/>
            <p:cNvSpPr txBox="1"/>
            <p:nvPr/>
          </p:nvSpPr>
          <p:spPr>
            <a:xfrm>
              <a:off x="4119239" y="2467993"/>
              <a:ext cx="10120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" name="Google Shape;307;p12"/>
            <p:cNvGrpSpPr/>
            <p:nvPr/>
          </p:nvGrpSpPr>
          <p:grpSpPr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308" name="Google Shape;308;p12"/>
              <p:cNvSpPr/>
              <p:nvPr/>
            </p:nvSpPr>
            <p:spPr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cap="sq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2"/>
              <p:cNvSpPr txBox="1"/>
              <p:nvPr/>
            </p:nvSpPr>
            <p:spPr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Executable code of Unit3_MileToKm.c</a:t>
                </a:r>
                <a:endParaRPr b="1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12"/>
            <p:cNvSpPr/>
            <p:nvPr/>
          </p:nvSpPr>
          <p:spPr>
            <a:xfrm>
              <a:off x="4323741" y="3750361"/>
              <a:ext cx="6030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miles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12"/>
            <p:cNvGrpSpPr/>
            <p:nvPr/>
          </p:nvGrpSpPr>
          <p:grpSpPr>
            <a:xfrm>
              <a:off x="4202845" y="4023792"/>
              <a:ext cx="844846" cy="406382"/>
              <a:chOff x="4180651" y="4094814"/>
              <a:chExt cx="844846" cy="406382"/>
            </a:xfrm>
          </p:grpSpPr>
          <p:sp>
            <p:nvSpPr>
              <p:cNvPr id="312" name="Google Shape;312;p12"/>
              <p:cNvSpPr/>
              <p:nvPr/>
            </p:nvSpPr>
            <p:spPr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cap="sq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2"/>
              <p:cNvSpPr txBox="1"/>
              <p:nvPr/>
            </p:nvSpPr>
            <p:spPr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" name="Google Shape;314;p12"/>
            <p:cNvGrpSpPr/>
            <p:nvPr/>
          </p:nvGrpSpPr>
          <p:grpSpPr>
            <a:xfrm>
              <a:off x="4202845" y="4868304"/>
              <a:ext cx="844846" cy="406382"/>
              <a:chOff x="4199886" y="4868304"/>
              <a:chExt cx="844846" cy="406382"/>
            </a:xfrm>
          </p:grpSpPr>
          <p:sp>
            <p:nvSpPr>
              <p:cNvPr id="315" name="Google Shape;315;p12"/>
              <p:cNvSpPr/>
              <p:nvPr/>
            </p:nvSpPr>
            <p:spPr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cap="sq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2"/>
              <p:cNvSpPr txBox="1"/>
              <p:nvPr/>
            </p:nvSpPr>
            <p:spPr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12"/>
            <p:cNvSpPr/>
            <p:nvPr/>
          </p:nvSpPr>
          <p:spPr>
            <a:xfrm>
              <a:off x="4368625" y="4612974"/>
              <a:ext cx="5132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kms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12"/>
          <p:cNvGrpSpPr/>
          <p:nvPr/>
        </p:nvGrpSpPr>
        <p:grpSpPr>
          <a:xfrm>
            <a:off x="3174228" y="1302248"/>
            <a:ext cx="2867025" cy="4165600"/>
            <a:chOff x="3276538" y="1242874"/>
            <a:chExt cx="2867025" cy="4166239"/>
          </a:xfrm>
        </p:grpSpPr>
        <p:sp>
          <p:nvSpPr>
            <p:cNvPr id="319" name="Google Shape;319;p12"/>
            <p:cNvSpPr txBox="1"/>
            <p:nvPr/>
          </p:nvSpPr>
          <p:spPr>
            <a:xfrm>
              <a:off x="3276538" y="4516561"/>
              <a:ext cx="2867025" cy="892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After user enters: </a:t>
              </a:r>
              <a:r>
                <a:rPr b="0" i="0" lang="en-US" sz="1800" u="none" cap="none" strike="noStrike">
                  <a:solidFill>
                    <a:srgbClr val="1818FF"/>
                  </a:solidFill>
                  <a:latin typeface="Arial"/>
                  <a:ea typeface="Arial"/>
                  <a:cs typeface="Arial"/>
                  <a:sym typeface="Arial"/>
                </a:rPr>
                <a:t>10.5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scanf("%f", &amp;miles);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320;p12"/>
            <p:cNvGrpSpPr/>
            <p:nvPr/>
          </p:nvGrpSpPr>
          <p:grpSpPr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321" name="Google Shape;321;p12"/>
              <p:cNvSpPr/>
              <p:nvPr/>
            </p:nvSpPr>
            <p:spPr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rgbClr val="B1BAC5"/>
              </a:solidFill>
              <a:ln cap="sq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2"/>
              <p:cNvSpPr txBox="1"/>
              <p:nvPr/>
            </p:nvSpPr>
            <p:spPr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</a:t>
                </a:r>
                <a:endParaRPr b="1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3" name="Google Shape;323;p12"/>
              <p:cNvGrpSpPr/>
              <p:nvPr/>
            </p:nvGrpSpPr>
            <p:grpSpPr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324" name="Google Shape;324;p12"/>
                <p:cNvSpPr/>
                <p:nvPr/>
              </p:nvSpPr>
              <p:spPr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cap="sq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12"/>
                <p:cNvSpPr txBox="1"/>
                <p:nvPr/>
              </p:nvSpPr>
              <p:spPr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Executable code of Unit3_MileToKm.c</a:t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6" name="Google Shape;326;p12"/>
              <p:cNvSpPr/>
              <p:nvPr/>
            </p:nvSpPr>
            <p:spPr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miles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7" name="Google Shape;327;p12"/>
              <p:cNvGrpSpPr/>
              <p:nvPr/>
            </p:nvGrpSpPr>
            <p:grpSpPr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328" name="Google Shape;328;p12"/>
                <p:cNvSpPr/>
                <p:nvPr/>
              </p:nvSpPr>
              <p:spPr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cap="sq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12"/>
                <p:cNvSpPr txBox="1"/>
                <p:nvPr/>
              </p:nvSpPr>
              <p:spPr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10.5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0" name="Google Shape;330;p12"/>
              <p:cNvGrpSpPr/>
              <p:nvPr/>
            </p:nvGrpSpPr>
            <p:grpSpPr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cap="sq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12"/>
                <p:cNvSpPr txBox="1"/>
                <p:nvPr/>
              </p:nvSpPr>
              <p:spPr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?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3" name="Google Shape;333;p12"/>
              <p:cNvSpPr/>
              <p:nvPr/>
            </p:nvSpPr>
            <p:spPr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kms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4" name="Google Shape;334;p12"/>
          <p:cNvGrpSpPr/>
          <p:nvPr/>
        </p:nvGrpSpPr>
        <p:grpSpPr>
          <a:xfrm>
            <a:off x="5977753" y="1302248"/>
            <a:ext cx="3063875" cy="4135437"/>
            <a:chOff x="6079370" y="1242874"/>
            <a:chExt cx="3064630" cy="4135461"/>
          </a:xfrm>
        </p:grpSpPr>
        <p:sp>
          <p:nvSpPr>
            <p:cNvPr id="335" name="Google Shape;335;p12"/>
            <p:cNvSpPr txBox="1"/>
            <p:nvPr/>
          </p:nvSpPr>
          <p:spPr>
            <a:xfrm>
              <a:off x="6079370" y="4516561"/>
              <a:ext cx="3064630" cy="86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After this line is executed: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kms = KMS_PER_MILE * miles;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6" name="Google Shape;336;p12"/>
            <p:cNvGrpSpPr/>
            <p:nvPr/>
          </p:nvGrpSpPr>
          <p:grpSpPr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337" name="Google Shape;337;p12"/>
              <p:cNvSpPr/>
              <p:nvPr/>
            </p:nvSpPr>
            <p:spPr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rgbClr val="B1BAC5"/>
              </a:solidFill>
              <a:ln cap="sq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2"/>
              <p:cNvSpPr txBox="1"/>
              <p:nvPr/>
            </p:nvSpPr>
            <p:spPr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</a:t>
                </a:r>
                <a:endParaRPr b="1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9" name="Google Shape;339;p12"/>
              <p:cNvGrpSpPr/>
              <p:nvPr/>
            </p:nvGrpSpPr>
            <p:grpSpPr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340" name="Google Shape;340;p12"/>
                <p:cNvSpPr/>
                <p:nvPr/>
              </p:nvSpPr>
              <p:spPr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cap="sq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2"/>
                <p:cNvSpPr txBox="1"/>
                <p:nvPr/>
              </p:nvSpPr>
              <p:spPr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Executable code of Unit_MileToKm.c</a:t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2" name="Google Shape;342;p12"/>
              <p:cNvSpPr/>
              <p:nvPr/>
            </p:nvSpPr>
            <p:spPr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miles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3" name="Google Shape;343;p12"/>
              <p:cNvGrpSpPr/>
              <p:nvPr/>
            </p:nvGrpSpPr>
            <p:grpSpPr>
              <a:xfrm>
                <a:off x="4202800" y="4039751"/>
                <a:ext cx="844758" cy="390527"/>
                <a:chOff x="4180606" y="4110773"/>
                <a:chExt cx="844758" cy="390527"/>
              </a:xfrm>
            </p:grpSpPr>
            <p:sp>
              <p:nvSpPr>
                <p:cNvPr id="344" name="Google Shape;344;p12"/>
                <p:cNvSpPr/>
                <p:nvPr/>
              </p:nvSpPr>
              <p:spPr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cap="sq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12"/>
                <p:cNvSpPr txBox="1"/>
                <p:nvPr/>
              </p:nvSpPr>
              <p:spPr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10.5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6" name="Google Shape;346;p12"/>
              <p:cNvGrpSpPr/>
              <p:nvPr/>
            </p:nvGrpSpPr>
            <p:grpSpPr>
              <a:xfrm>
                <a:off x="4202800" y="4868431"/>
                <a:ext cx="844758" cy="406402"/>
                <a:chOff x="4199841" y="4868431"/>
                <a:chExt cx="844758" cy="406402"/>
              </a:xfrm>
            </p:grpSpPr>
            <p:sp>
              <p:nvSpPr>
                <p:cNvPr id="347" name="Google Shape;347;p12"/>
                <p:cNvSpPr/>
                <p:nvPr/>
              </p:nvSpPr>
              <p:spPr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cap="sq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2"/>
                <p:cNvSpPr txBox="1"/>
                <p:nvPr/>
              </p:nvSpPr>
              <p:spPr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16.89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9" name="Google Shape;349;p12"/>
              <p:cNvSpPr/>
              <p:nvPr/>
            </p:nvSpPr>
            <p:spPr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kms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0" name="Google Shape;350;p12"/>
          <p:cNvSpPr txBox="1"/>
          <p:nvPr/>
        </p:nvSpPr>
        <p:spPr>
          <a:xfrm>
            <a:off x="472394" y="4879431"/>
            <a:ext cx="233825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assume that uninitialised variables contain zero!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(Very common mistake.)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4104820" y="2948352"/>
            <a:ext cx="1005840" cy="404947"/>
          </a:xfrm>
          <a:prstGeom prst="ellipse">
            <a:avLst/>
          </a:prstGeom>
          <a:noFill/>
          <a:ln cap="sq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7012531" y="3790859"/>
            <a:ext cx="1005840" cy="404947"/>
          </a:xfrm>
          <a:prstGeom prst="ellipse">
            <a:avLst/>
          </a:prstGeom>
          <a:noFill/>
          <a:ln cap="sq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12"/>
          <p:cNvCxnSpPr/>
          <p:nvPr/>
        </p:nvCxnSpPr>
        <p:spPr>
          <a:xfrm>
            <a:off x="3144920" y="1176947"/>
            <a:ext cx="0" cy="4806462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12"/>
          <p:cNvCxnSpPr/>
          <p:nvPr/>
        </p:nvCxnSpPr>
        <p:spPr>
          <a:xfrm>
            <a:off x="5993628" y="1176947"/>
            <a:ext cx="0" cy="4806462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Variables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62" name="Google Shape;362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63" name="Google Shape;363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73206" y="1219200"/>
            <a:ext cx="836376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used in a program are stored in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variable is identified by a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(identifier), has a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contains a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value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could be modified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is declared with a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int count; // variable ‘count’ of type ‘int’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may be initialized during declaration: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int count = 3; // count is initialized to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initialization, the variable contains an unknown value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(Cannot assume that it is zero)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Variables: Mistakes in Initialization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72" name="Google Shape;372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73" name="Google Shape;373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14"/>
          <p:cNvSpPr/>
          <p:nvPr/>
        </p:nvSpPr>
        <p:spPr>
          <a:xfrm>
            <a:off x="573206" y="1219200"/>
            <a:ext cx="8363760" cy="70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Incorrect: No initialization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4"/>
          <p:cNvSpPr txBox="1"/>
          <p:nvPr/>
        </p:nvSpPr>
        <p:spPr>
          <a:xfrm>
            <a:off x="1387365" y="1872331"/>
            <a:ext cx="3909848" cy="1015663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= count + 12;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6" name="Google Shape;376;p14"/>
          <p:cNvGrpSpPr/>
          <p:nvPr/>
        </p:nvGrpSpPr>
        <p:grpSpPr>
          <a:xfrm>
            <a:off x="4477437" y="2325333"/>
            <a:ext cx="4035941" cy="707886"/>
            <a:chOff x="4477437" y="2534051"/>
            <a:chExt cx="4035941" cy="707886"/>
          </a:xfrm>
        </p:grpSpPr>
        <p:sp>
          <p:nvSpPr>
            <p:cNvPr id="377" name="Google Shape;377;p14"/>
            <p:cNvSpPr txBox="1"/>
            <p:nvPr/>
          </p:nvSpPr>
          <p:spPr>
            <a:xfrm>
              <a:off x="5575737" y="2534051"/>
              <a:ext cx="2937641" cy="707886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Does ‘count’ contain 12 after this statement?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8" name="Google Shape;378;p14"/>
            <p:cNvCxnSpPr>
              <a:stCxn id="377" idx="1"/>
            </p:cNvCxnSpPr>
            <p:nvPr/>
          </p:nvCxnSpPr>
          <p:spPr>
            <a:xfrm rot="10800000">
              <a:off x="4477437" y="2887994"/>
              <a:ext cx="1098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79" name="Google Shape;379;p14"/>
          <p:cNvSpPr/>
          <p:nvPr/>
        </p:nvSpPr>
        <p:spPr>
          <a:xfrm>
            <a:off x="573206" y="3421117"/>
            <a:ext cx="8363760" cy="70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Redundant initialization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 txBox="1"/>
          <p:nvPr/>
        </p:nvSpPr>
        <p:spPr>
          <a:xfrm>
            <a:off x="1387365" y="4059898"/>
            <a:ext cx="3909848" cy="1015663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= 123;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1" name="Google Shape;381;p14"/>
          <p:cNvGrpSpPr/>
          <p:nvPr/>
        </p:nvGrpSpPr>
        <p:grpSpPr>
          <a:xfrm>
            <a:off x="4477436" y="3867807"/>
            <a:ext cx="4035941" cy="707886"/>
            <a:chOff x="4477437" y="2534051"/>
            <a:chExt cx="4035941" cy="707886"/>
          </a:xfrm>
        </p:grpSpPr>
        <p:sp>
          <p:nvSpPr>
            <p:cNvPr id="382" name="Google Shape;382;p14"/>
            <p:cNvSpPr txBox="1"/>
            <p:nvPr/>
          </p:nvSpPr>
          <p:spPr>
            <a:xfrm>
              <a:off x="5575737" y="2534051"/>
              <a:ext cx="2937641" cy="707886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Initialization here is redundant.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" name="Google Shape;383;p14"/>
            <p:cNvCxnSpPr>
              <a:stCxn id="382" idx="1"/>
            </p:cNvCxnSpPr>
            <p:nvPr/>
          </p:nvCxnSpPr>
          <p:spPr>
            <a:xfrm rot="10800000">
              <a:off x="4477437" y="2887994"/>
              <a:ext cx="1098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84" name="Google Shape;384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Data Types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91" name="Google Shape;391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92" name="Google Shape;392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573206" y="1219200"/>
            <a:ext cx="8363760" cy="5134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determine the type of data a variable may hold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data types in 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(more will be discussed in class later)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 (in sunfire); -2,147,483,648 (-2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through +2,147,483,647 (2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real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 for float and 8 bytes for double (in sunfire)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12.34, 0.0056, 213.0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use scientific notation; eg: 1.5e-2 and 15.0E-3 both refer to 0.015; 12e+4 and 1.2E+5 both refer to 120000.0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 individual characters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Enclosed in a pair of single quotes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'\n'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379564" y="6344552"/>
            <a:ext cx="65388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http://www.tutorialspoint.com/ansi_c/c_basic_datatypes.htm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Exercise #1: Size of Data Types</a:t>
            </a:r>
            <a:endParaRPr/>
          </a:p>
        </p:txBody>
      </p:sp>
      <p:sp>
        <p:nvSpPr>
          <p:cNvPr id="402" name="Google Shape;402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03" name="Google Shape;403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16"/>
          <p:cNvSpPr/>
          <p:nvPr/>
        </p:nvSpPr>
        <p:spPr>
          <a:xfrm>
            <a:off x="573206" y="1219200"/>
            <a:ext cx="8363760" cy="5134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do an exercise in class to explore the aforementioned information about 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Unit3_DataTypes.c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above program into your current directory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cp ~cs1010/lect/prog/unit3/Unit3_DataTypes.c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16"/>
          <p:cNvGrpSpPr/>
          <p:nvPr/>
        </p:nvGrpSpPr>
        <p:grpSpPr>
          <a:xfrm>
            <a:off x="1916706" y="3474004"/>
            <a:ext cx="6305791" cy="610848"/>
            <a:chOff x="1956620" y="3460952"/>
            <a:chExt cx="6361471" cy="610848"/>
          </a:xfrm>
        </p:grpSpPr>
        <p:sp>
          <p:nvSpPr>
            <p:cNvPr id="406" name="Google Shape;406;p16"/>
            <p:cNvSpPr/>
            <p:nvPr/>
          </p:nvSpPr>
          <p:spPr>
            <a:xfrm rot="-5400000">
              <a:off x="5046407" y="371165"/>
              <a:ext cx="181896" cy="6361471"/>
            </a:xfrm>
            <a:prstGeom prst="leftBrace">
              <a:avLst>
                <a:gd fmla="val 40765" name="adj1"/>
                <a:gd fmla="val 50000" name="adj2"/>
              </a:avLst>
            </a:prstGeom>
            <a:noFill/>
            <a:ln cap="flat" cmpd="sng" w="2857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6"/>
            <p:cNvSpPr txBox="1"/>
            <p:nvPr/>
          </p:nvSpPr>
          <p:spPr>
            <a:xfrm>
              <a:off x="3595158" y="3702468"/>
              <a:ext cx="30843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Pathname of source file</a:t>
              </a:r>
              <a:endParaRPr b="0" i="0" sz="1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16"/>
          <p:cNvGrpSpPr/>
          <p:nvPr/>
        </p:nvGrpSpPr>
        <p:grpSpPr>
          <a:xfrm>
            <a:off x="5752371" y="3248980"/>
            <a:ext cx="2900516" cy="1469151"/>
            <a:chOff x="5869859" y="3248980"/>
            <a:chExt cx="2900516" cy="1469151"/>
          </a:xfrm>
        </p:grpSpPr>
        <p:sp>
          <p:nvSpPr>
            <p:cNvPr id="409" name="Google Shape;409;p16"/>
            <p:cNvSpPr/>
            <p:nvPr/>
          </p:nvSpPr>
          <p:spPr>
            <a:xfrm>
              <a:off x="8442430" y="3248980"/>
              <a:ext cx="186813" cy="216307"/>
            </a:xfrm>
            <a:prstGeom prst="ellipse">
              <a:avLst/>
            </a:prstGeom>
            <a:noFill/>
            <a:ln cap="flat" cmpd="sng" w="264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0" name="Google Shape;410;p16"/>
            <p:cNvCxnSpPr/>
            <p:nvPr/>
          </p:nvCxnSpPr>
          <p:spPr>
            <a:xfrm flipH="1" rot="10800000">
              <a:off x="7934632" y="3465287"/>
              <a:ext cx="601204" cy="606513"/>
            </a:xfrm>
            <a:prstGeom prst="straightConnector1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11" name="Google Shape;411;p16"/>
            <p:cNvSpPr txBox="1"/>
            <p:nvPr/>
          </p:nvSpPr>
          <p:spPr>
            <a:xfrm>
              <a:off x="5869859" y="4071800"/>
              <a:ext cx="29005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Destination directory;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‘.’ means current directory</a:t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Notes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17"/>
          <p:cNvSpPr/>
          <p:nvPr/>
        </p:nvSpPr>
        <p:spPr>
          <a:xfrm>
            <a:off x="573206" y="1219200"/>
            <a:ext cx="8363760" cy="5134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steps of a simple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inputs (scanf)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outputs (printf)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now we will use interactive inputs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input stream (stdin) – default is keyboard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scanf()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input data always follow specification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no need to validate input data (for now)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Standand output stream (stdout) – default is monitor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printf()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92" y="426918"/>
            <a:ext cx="913322" cy="88528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Notes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30" name="Google Shape;430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31" name="Google Shape;431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573206" y="1219200"/>
            <a:ext cx="8363760" cy="5134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header file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&lt;stdio.h&gt;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scanf() and printf()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header file (for portability sake) even though some systems do no require this to be done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Lessons 1.6 – 1.9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Important! (CodeCrunch issue)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you have a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newline character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(‘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 at the end of your last line of output, or CodeCrunch may mark your output as incorrect.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8"/>
          <p:cNvSpPr txBox="1"/>
          <p:nvPr/>
        </p:nvSpPr>
        <p:spPr>
          <a:xfrm>
            <a:off x="1164566" y="5536529"/>
            <a:ext cx="6529753" cy="400110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"That equals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%9.2f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km.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kms);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8"/>
          <p:cNvSpPr/>
          <p:nvPr/>
        </p:nvSpPr>
        <p:spPr>
          <a:xfrm>
            <a:off x="5699290" y="5490399"/>
            <a:ext cx="386863" cy="492370"/>
          </a:xfrm>
          <a:prstGeom prst="ellipse">
            <a:avLst/>
          </a:prstGeom>
          <a:noFill/>
          <a:ln cap="sq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92" y="426918"/>
            <a:ext cx="913322" cy="88528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Type of Errors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43" name="Google Shape;443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44" name="Google Shape;444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19"/>
          <p:cNvSpPr/>
          <p:nvPr/>
        </p:nvSpPr>
        <p:spPr>
          <a:xfrm>
            <a:off x="573206" y="1069676"/>
            <a:ext cx="8363760" cy="4899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Syntax errors (and warnings)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violates syntax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Warning happens, for example, incomparable use of types for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Advise to use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gcc –Wall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compile your programs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Run-time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terminates unexpectedly due to illegal operations, such as dividing a number by zero, or user enters a real number for an integer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Logic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produces incorrect result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Undetected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 if we do not test the program thoroughly enough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 txBox="1"/>
          <p:nvPr/>
        </p:nvSpPr>
        <p:spPr>
          <a:xfrm>
            <a:off x="2027341" y="5648966"/>
            <a:ext cx="5035611" cy="1015663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correcting errors in programs is called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can be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time-consuming!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5313872" y="845390"/>
            <a:ext cx="3174521" cy="830997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Easiest to spot – the compiler helps you!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9"/>
          <p:cNvSpPr txBox="1"/>
          <p:nvPr/>
        </p:nvSpPr>
        <p:spPr>
          <a:xfrm>
            <a:off x="3644766" y="2694815"/>
            <a:ext cx="3733496" cy="46166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Moderately easy to spot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3290359" y="4029629"/>
            <a:ext cx="2180276" cy="46166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to spot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3664947" y="4812649"/>
            <a:ext cx="3398005" cy="46166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never be spotted!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Program Structure</a:t>
            </a:r>
            <a:endParaRPr/>
          </a:p>
        </p:txBody>
      </p:sp>
      <p:sp>
        <p:nvSpPr>
          <p:cNvPr id="458" name="Google Shape;458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59" name="Google Shape;459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573206" y="1203766"/>
            <a:ext cx="8363760" cy="476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basic C program has 4 main parts: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Preprocessor directives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#include &lt;stdio.h&gt;, #include &lt;math.h&gt;, #define PI 3.142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through stdin (using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or file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through arithmetic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through stdout (using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or file output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1_12" id="461" name="Google Shape;4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3469993"/>
            <a:ext cx="83439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0"/>
          <p:cNvSpPr txBox="1"/>
          <p:nvPr/>
        </p:nvSpPr>
        <p:spPr>
          <a:xfrm>
            <a:off x="7047914" y="2521247"/>
            <a:ext cx="1786597" cy="92333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learn file input/output later.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1"/>
          <p:cNvSpPr txBox="1"/>
          <p:nvPr/>
        </p:nvSpPr>
        <p:spPr>
          <a:xfrm>
            <a:off x="7870370" y="1172151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Preprocessor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 txBox="1"/>
          <p:nvPr>
            <p:ph type="title"/>
          </p:nvPr>
        </p:nvSpPr>
        <p:spPr>
          <a:xfrm>
            <a:off x="533399" y="457200"/>
            <a:ext cx="84926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240">
                <a:solidFill>
                  <a:srgbClr val="0000FF"/>
                </a:solidFill>
              </a:rPr>
              <a:t>Preprocessor Directives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71" name="Google Shape;471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72" name="Google Shape;472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573206" y="1203766"/>
            <a:ext cx="8363760" cy="476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 preprocessor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the following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Inclusion of header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 expansions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compilation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now, we will focus on inclusion of header files and simple application of macro expansions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Inclusion of header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input/output functions such as scanf() and printf(), you need to include &lt;stdio.h&gt;: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mathematical functions, you need to include &lt;math.h&gt;: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2"/>
          <p:cNvSpPr txBox="1"/>
          <p:nvPr>
            <p:ph type="title"/>
          </p:nvPr>
        </p:nvSpPr>
        <p:spPr>
          <a:xfrm>
            <a:off x="533399" y="457200"/>
            <a:ext cx="84926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240">
                <a:solidFill>
                  <a:srgbClr val="0000FF"/>
                </a:solidFill>
              </a:rPr>
              <a:t>Preprocessor Directives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81" name="Google Shape;481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82" name="Google Shape;482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573206" y="1203766"/>
            <a:ext cx="8363760" cy="476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Macro expansions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uses is to define a macro for a constant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PI 3.142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use all CAP for macro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 txBox="1"/>
          <p:nvPr/>
        </p:nvSpPr>
        <p:spPr>
          <a:xfrm>
            <a:off x="770184" y="2555570"/>
            <a:ext cx="6638005" cy="181588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PI 3.142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areaCircle = PI * radius * radius;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volCone = PI * radius * radius * height / 3.0;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85" name="Google Shape;485;p22"/>
          <p:cNvGrpSpPr/>
          <p:nvPr/>
        </p:nvGrpSpPr>
        <p:grpSpPr>
          <a:xfrm>
            <a:off x="2295835" y="2602887"/>
            <a:ext cx="4724398" cy="1460595"/>
            <a:chOff x="2295835" y="2602887"/>
            <a:chExt cx="4724398" cy="1460595"/>
          </a:xfrm>
        </p:grpSpPr>
        <p:sp>
          <p:nvSpPr>
            <p:cNvPr id="486" name="Google Shape;486;p22"/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 cap="flat" cmpd="sng" w="264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7" name="Google Shape;487;p22"/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88" name="Google Shape;488;p22"/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Preprocessor replaces all instances of PI with 3.142 before passing the program to the compiler.</a:t>
              </a:r>
              <a:endParaRPr b="0" i="0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 cap="flat" cmpd="sng" w="264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22"/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91" name="Google Shape;491;p22"/>
          <p:cNvSpPr txBox="1"/>
          <p:nvPr/>
        </p:nvSpPr>
        <p:spPr>
          <a:xfrm>
            <a:off x="770184" y="4903445"/>
            <a:ext cx="6638005" cy="132343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areaCircle =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3.142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radius * radius;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volCone =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3.142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radius * radius * height / 3.0;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What the compiler sees:</a:t>
            </a:r>
            <a:endParaRPr b="0" i="0" sz="16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7870370" y="1172151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Preprocessor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Input/Output (1/3)</a:t>
            </a:r>
            <a:endParaRPr/>
          </a:p>
        </p:txBody>
      </p:sp>
      <p:sp>
        <p:nvSpPr>
          <p:cNvPr id="501" name="Google Shape;501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02" name="Google Shape;502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23"/>
          <p:cNvSpPr txBox="1"/>
          <p:nvPr>
            <p:ph idx="4294967295" type="body"/>
          </p:nvPr>
        </p:nvSpPr>
        <p:spPr>
          <a:xfrm>
            <a:off x="587375" y="1225550"/>
            <a:ext cx="8229600" cy="145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/>
              <a:t>Input/output statements:</a:t>
            </a:r>
            <a:endParaRPr/>
          </a:p>
          <a:p>
            <a:pPr indent="-277813" lvl="1" marL="62547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C00000"/>
                </a:solidFill>
              </a:rPr>
              <a:t>printf ( format string, print list );</a:t>
            </a:r>
            <a:endParaRPr/>
          </a:p>
          <a:p>
            <a:pPr indent="-277813" lvl="1" marL="62547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C00000"/>
                </a:solidFill>
              </a:rPr>
              <a:t>printf ( format string );</a:t>
            </a:r>
            <a:endParaRPr/>
          </a:p>
          <a:p>
            <a:pPr indent="-277813" lvl="1" marL="62547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C00000"/>
                </a:solidFill>
              </a:rPr>
              <a:t>scanf( format string, input list );</a:t>
            </a:r>
            <a:endParaRPr/>
          </a:p>
        </p:txBody>
      </p:sp>
      <p:grpSp>
        <p:nvGrpSpPr>
          <p:cNvPr id="504" name="Google Shape;504;p23"/>
          <p:cNvGrpSpPr/>
          <p:nvPr/>
        </p:nvGrpSpPr>
        <p:grpSpPr>
          <a:xfrm>
            <a:off x="5132388" y="1478976"/>
            <a:ext cx="3379485" cy="1077912"/>
            <a:chOff x="5132832" y="1479167"/>
            <a:chExt cx="3379426" cy="1077218"/>
          </a:xfrm>
        </p:grpSpPr>
        <p:grpSp>
          <p:nvGrpSpPr>
            <p:cNvPr id="505" name="Google Shape;505;p23"/>
            <p:cNvGrpSpPr/>
            <p:nvPr/>
          </p:nvGrpSpPr>
          <p:grpSpPr>
            <a:xfrm>
              <a:off x="5132832" y="1511808"/>
              <a:ext cx="1349411" cy="694944"/>
              <a:chOff x="5132832" y="1511808"/>
              <a:chExt cx="1349411" cy="694944"/>
            </a:xfrm>
          </p:grpSpPr>
          <p:sp>
            <p:nvSpPr>
              <p:cNvPr id="506" name="Google Shape;506;p23"/>
              <p:cNvSpPr txBox="1"/>
              <p:nvPr/>
            </p:nvSpPr>
            <p:spPr>
              <a:xfrm>
                <a:off x="5132832" y="1511808"/>
                <a:ext cx="853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age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7" name="Google Shape;507;p23"/>
              <p:cNvGrpSpPr/>
              <p:nvPr/>
            </p:nvGrpSpPr>
            <p:grpSpPr>
              <a:xfrm>
                <a:off x="5498592" y="1828800"/>
                <a:ext cx="983651" cy="377952"/>
                <a:chOff x="5815584" y="1731264"/>
                <a:chExt cx="983651" cy="377952"/>
              </a:xfrm>
            </p:grpSpPr>
            <p:sp>
              <p:nvSpPr>
                <p:cNvPr id="508" name="Google Shape;508;p23"/>
                <p:cNvSpPr/>
                <p:nvPr/>
              </p:nvSpPr>
              <p:spPr>
                <a:xfrm>
                  <a:off x="5815584" y="1731264"/>
                  <a:ext cx="983651" cy="377952"/>
                </a:xfrm>
                <a:prstGeom prst="rect">
                  <a:avLst/>
                </a:prstGeom>
                <a:solidFill>
                  <a:srgbClr val="9999FF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23"/>
                <p:cNvSpPr txBox="1"/>
                <p:nvPr/>
              </p:nvSpPr>
              <p:spPr>
                <a:xfrm>
                  <a:off x="5960709" y="1753233"/>
                  <a:ext cx="669826" cy="338336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10" name="Google Shape;510;p23"/>
            <p:cNvSpPr txBox="1"/>
            <p:nvPr/>
          </p:nvSpPr>
          <p:spPr>
            <a:xfrm>
              <a:off x="6585922" y="1479167"/>
              <a:ext cx="192633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of variable ‘age’  varies each time a program is run. 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23"/>
          <p:cNvGrpSpPr/>
          <p:nvPr/>
        </p:nvGrpSpPr>
        <p:grpSpPr>
          <a:xfrm>
            <a:off x="681038" y="2728913"/>
            <a:ext cx="8099708" cy="2213136"/>
            <a:chOff x="681038" y="2728913"/>
            <a:chExt cx="8099708" cy="2213136"/>
          </a:xfrm>
        </p:grpSpPr>
        <p:grpSp>
          <p:nvGrpSpPr>
            <p:cNvPr id="512" name="Google Shape;512;p23"/>
            <p:cNvGrpSpPr/>
            <p:nvPr/>
          </p:nvGrpSpPr>
          <p:grpSpPr>
            <a:xfrm>
              <a:off x="681038" y="2728913"/>
              <a:ext cx="7170057" cy="1938059"/>
              <a:chOff x="681038" y="2728913"/>
              <a:chExt cx="7170057" cy="1938059"/>
            </a:xfrm>
          </p:grpSpPr>
          <p:sp>
            <p:nvSpPr>
              <p:cNvPr id="513" name="Google Shape;513;p23"/>
              <p:cNvSpPr txBox="1"/>
              <p:nvPr/>
            </p:nvSpPr>
            <p:spPr>
              <a:xfrm>
                <a:off x="681038" y="2728913"/>
                <a:ext cx="206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One version: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3"/>
              <p:cNvSpPr txBox="1"/>
              <p:nvPr/>
            </p:nvSpPr>
            <p:spPr>
              <a:xfrm>
                <a:off x="681038" y="3066534"/>
                <a:ext cx="7170057" cy="1600438"/>
              </a:xfrm>
              <a:prstGeom prst="rect">
                <a:avLst/>
              </a:prstGeom>
              <a:solidFill>
                <a:srgbClr val="FFFFCC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age;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double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cap; </a:t>
                </a:r>
                <a:r>
                  <a:rPr b="1" i="0" lang="en-US" sz="14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cumulative average point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printf(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"What is your age? "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scanf(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</a:t>
                </a:r>
                <a:r>
                  <a:rPr b="1" i="0" lang="en-US" sz="1400" u="none" cap="none" strike="noStrike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%d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 &amp;age);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printf(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"What is your CAP? "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scanf(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</a:t>
                </a:r>
                <a:r>
                  <a:rPr b="1" i="0" lang="en-US" sz="1400" u="none" cap="none" strike="noStrike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%lf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 &amp;cap);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printf(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"You are </a:t>
                </a:r>
                <a:r>
                  <a:rPr b="1" i="0" lang="en-US" sz="1400" u="none" cap="none" strike="noStrike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%d 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years old, and your CAP is </a:t>
                </a:r>
                <a:r>
                  <a:rPr b="1" i="0" lang="en-US" sz="1400" u="none" cap="none" strike="noStrike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%f\n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 age, cap);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23"/>
            <p:cNvSpPr txBox="1"/>
            <p:nvPr/>
          </p:nvSpPr>
          <p:spPr>
            <a:xfrm>
              <a:off x="6313119" y="4603495"/>
              <a:ext cx="2467627" cy="33855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Unit3_InputOutput.c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23"/>
          <p:cNvGrpSpPr/>
          <p:nvPr/>
        </p:nvGrpSpPr>
        <p:grpSpPr>
          <a:xfrm>
            <a:off x="681038" y="4782684"/>
            <a:ext cx="8087181" cy="1536201"/>
            <a:chOff x="681038" y="4782684"/>
            <a:chExt cx="8087181" cy="1536201"/>
          </a:xfrm>
        </p:grpSpPr>
        <p:grpSp>
          <p:nvGrpSpPr>
            <p:cNvPr id="517" name="Google Shape;517;p23"/>
            <p:cNvGrpSpPr/>
            <p:nvPr/>
          </p:nvGrpSpPr>
          <p:grpSpPr>
            <a:xfrm>
              <a:off x="681038" y="4782684"/>
              <a:ext cx="7170057" cy="1536201"/>
              <a:chOff x="681038" y="4782684"/>
              <a:chExt cx="7170057" cy="1536201"/>
            </a:xfrm>
          </p:grpSpPr>
          <p:sp>
            <p:nvSpPr>
              <p:cNvPr id="518" name="Google Shape;518;p23"/>
              <p:cNvSpPr txBox="1"/>
              <p:nvPr/>
            </p:nvSpPr>
            <p:spPr>
              <a:xfrm>
                <a:off x="681038" y="4782684"/>
                <a:ext cx="2062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Another version: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3"/>
              <p:cNvSpPr txBox="1"/>
              <p:nvPr/>
            </p:nvSpPr>
            <p:spPr>
              <a:xfrm>
                <a:off x="681038" y="5149334"/>
                <a:ext cx="7170057" cy="1169551"/>
              </a:xfrm>
              <a:prstGeom prst="rect">
                <a:avLst/>
              </a:prstGeom>
              <a:solidFill>
                <a:srgbClr val="FFFFCC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age;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double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cap; </a:t>
                </a:r>
                <a:r>
                  <a:rPr b="1" i="0" lang="en-US" sz="14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cumulative average point</a:t>
                </a:r>
                <a:endParaRPr b="1" i="0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printf(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"What are your age and CAP? "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scanf(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</a:t>
                </a:r>
                <a:r>
                  <a:rPr b="1" i="0" lang="en-US" sz="1400" u="none" cap="none" strike="noStrike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%d %lf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 &amp;age, &amp;cap);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printf(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"You are </a:t>
                </a:r>
                <a:r>
                  <a:rPr b="1" i="0" lang="en-US" sz="1400" u="none" cap="none" strike="noStrike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%d 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years old, and your CAP is </a:t>
                </a:r>
                <a:r>
                  <a:rPr b="1" i="0" lang="en-US" sz="1400" u="none" cap="none" strike="noStrike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%f\n</a:t>
                </a:r>
                <a:r>
                  <a:rPr b="1" i="0" lang="en-US" sz="1400" u="none" cap="none" strike="noStrike">
                    <a:solidFill>
                      <a:srgbClr val="0066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</a:t>
                </a: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 age, cap);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0" name="Google Shape;520;p23"/>
            <p:cNvSpPr txBox="1"/>
            <p:nvPr/>
          </p:nvSpPr>
          <p:spPr>
            <a:xfrm>
              <a:off x="6313119" y="5206832"/>
              <a:ext cx="2455100" cy="338554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Unit3_InputOutputV2.c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23"/>
          <p:cNvSpPr txBox="1"/>
          <p:nvPr/>
        </p:nvSpPr>
        <p:spPr>
          <a:xfrm>
            <a:off x="4194175" y="2671763"/>
            <a:ext cx="4740275" cy="922337"/>
          </a:xfrm>
          <a:prstGeom prst="rect">
            <a:avLst/>
          </a:prstGeom>
          <a:solidFill>
            <a:srgbClr val="CCFF99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  refers to value in the variable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&amp;age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 refers to (address of) the memory cell where the value of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stored.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Input/Output (2/3)</a:t>
            </a:r>
            <a:endParaRPr/>
          </a:p>
        </p:txBody>
      </p:sp>
      <p:sp>
        <p:nvSpPr>
          <p:cNvPr id="530" name="Google Shape;530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31" name="Google Shape;531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24"/>
          <p:cNvSpPr txBox="1"/>
          <p:nvPr>
            <p:ph idx="1" type="body"/>
          </p:nvPr>
        </p:nvSpPr>
        <p:spPr>
          <a:xfrm>
            <a:off x="587375" y="1167618"/>
            <a:ext cx="8229600" cy="70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C00000"/>
                </a:solidFill>
              </a:rPr>
              <a:t>%d </a:t>
            </a:r>
            <a:r>
              <a:rPr lang="en-US" sz="2000"/>
              <a:t>and</a:t>
            </a:r>
            <a:r>
              <a:rPr lang="en-US" sz="2000">
                <a:solidFill>
                  <a:srgbClr val="C00000"/>
                </a:solidFill>
              </a:rPr>
              <a:t> %lf  </a:t>
            </a:r>
            <a:r>
              <a:rPr lang="en-US" sz="2000"/>
              <a:t>are examples of </a:t>
            </a:r>
            <a:r>
              <a:rPr lang="en-US" sz="2000">
                <a:solidFill>
                  <a:srgbClr val="0000FF"/>
                </a:solidFill>
              </a:rPr>
              <a:t>format specifiers</a:t>
            </a:r>
            <a:r>
              <a:rPr lang="en-US" sz="2000"/>
              <a:t>; they are </a:t>
            </a:r>
            <a:r>
              <a:rPr lang="en-US" sz="2000">
                <a:solidFill>
                  <a:srgbClr val="0000FF"/>
                </a:solidFill>
              </a:rPr>
              <a:t>placeholders </a:t>
            </a:r>
            <a:r>
              <a:rPr lang="en-US" sz="2000"/>
              <a:t>for values to be displayed or read</a:t>
            </a:r>
            <a:endParaRPr sz="2400"/>
          </a:p>
        </p:txBody>
      </p:sp>
      <p:graphicFrame>
        <p:nvGraphicFramePr>
          <p:cNvPr id="533" name="Google Shape;533;p24"/>
          <p:cNvGraphicFramePr/>
          <p:nvPr/>
        </p:nvGraphicFramePr>
        <p:xfrm>
          <a:off x="1370013" y="1836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{D62A86A1-93AA-461A-96AE-7D7FB2C0AC00}</a:tableStyleId>
              </a:tblPr>
              <a:tblGrid>
                <a:gridCol w="1571375"/>
                <a:gridCol w="1878525"/>
                <a:gridCol w="3100200"/>
              </a:tblGrid>
              <a:tr h="3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Placeholder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Variable Type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Function Use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%c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printf / scanf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%d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printf / scanf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%f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float or double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printf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%f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float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scanf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%lf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double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scanf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%e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float or double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printf (for scientific notation)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4" name="Google Shape;534;p24"/>
          <p:cNvSpPr txBox="1"/>
          <p:nvPr/>
        </p:nvSpPr>
        <p:spPr>
          <a:xfrm>
            <a:off x="534988" y="4403188"/>
            <a:ext cx="8229600" cy="2053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format specifiers used in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printf()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%5d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 display an integer in a width of 5, right justified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%8.3f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 display a real number (float or double) in a width of 8, with 3 decimal places, right justified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Table 2.3 (page 65)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sample displays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scanf()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just use the format specifier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indicating width, decimal places, etc.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Input/Output (3/3)</a:t>
            </a:r>
            <a:endParaRPr/>
          </a:p>
        </p:txBody>
      </p:sp>
      <p:sp>
        <p:nvSpPr>
          <p:cNvPr id="543" name="Google Shape;543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44" name="Google Shape;544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25"/>
          <p:cNvSpPr txBox="1"/>
          <p:nvPr>
            <p:ph idx="1" type="body"/>
          </p:nvPr>
        </p:nvSpPr>
        <p:spPr>
          <a:xfrm>
            <a:off x="587375" y="1167617"/>
            <a:ext cx="8229600" cy="188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288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C00000"/>
                </a:solidFill>
              </a:rPr>
              <a:t>\n </a:t>
            </a:r>
            <a:r>
              <a:rPr lang="en-US" sz="2000"/>
              <a:t>is an example of </a:t>
            </a:r>
            <a:r>
              <a:rPr lang="en-US" sz="2000">
                <a:solidFill>
                  <a:srgbClr val="0000FF"/>
                </a:solidFill>
              </a:rPr>
              <a:t>escape sequence</a:t>
            </a:r>
            <a:endParaRPr sz="2000"/>
          </a:p>
          <a:p>
            <a:pPr indent="-288925" lvl="0" marL="288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Escape sequences are used in </a:t>
            </a:r>
            <a:r>
              <a:rPr lang="en-US" sz="2000">
                <a:solidFill>
                  <a:srgbClr val="800000"/>
                </a:solidFill>
              </a:rPr>
              <a:t>printf() </a:t>
            </a:r>
            <a:r>
              <a:rPr lang="en-US" sz="2000"/>
              <a:t>function for certain special effects or to display certain characters properly</a:t>
            </a:r>
            <a:endParaRPr/>
          </a:p>
          <a:p>
            <a:pPr indent="-288925" lvl="0" marL="288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See </a:t>
            </a:r>
            <a:r>
              <a:rPr lang="en-US" sz="2000">
                <a:solidFill>
                  <a:srgbClr val="0000FF"/>
                </a:solidFill>
              </a:rPr>
              <a:t>Table 1.4 (pages 32 – 33)</a:t>
            </a:r>
            <a:endParaRPr/>
          </a:p>
          <a:p>
            <a:pPr indent="-288925" lvl="0" marL="288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These are the more commonly used escape sequences:</a:t>
            </a:r>
            <a:endParaRPr/>
          </a:p>
          <a:p>
            <a:pPr indent="-457200" lvl="2" marL="73152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</p:txBody>
      </p:sp>
      <p:graphicFrame>
        <p:nvGraphicFramePr>
          <p:cNvPr id="546" name="Google Shape;546;p25"/>
          <p:cNvGraphicFramePr/>
          <p:nvPr/>
        </p:nvGraphicFramePr>
        <p:xfrm>
          <a:off x="759655" y="3046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{D62A86A1-93AA-461A-96AE-7D7FB2C0AC00}</a:tableStyleId>
              </a:tblPr>
              <a:tblGrid>
                <a:gridCol w="1294225"/>
                <a:gridCol w="1645925"/>
                <a:gridCol w="5205050"/>
              </a:tblGrid>
              <a:tr h="38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Escape sequence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Meaning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Result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\n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New line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Subsequent output will appear on the next line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\t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Horizontal tab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Move to the next tab position on the current line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\"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Double quote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 a double quote "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%%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Percent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Display a percent character 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47" name="Google Shape;547;p25"/>
          <p:cNvGrpSpPr/>
          <p:nvPr/>
        </p:nvGrpSpPr>
        <p:grpSpPr>
          <a:xfrm>
            <a:off x="1150737" y="5153465"/>
            <a:ext cx="6865034" cy="608482"/>
            <a:chOff x="1181686" y="5500468"/>
            <a:chExt cx="6865034" cy="608482"/>
          </a:xfrm>
        </p:grpSpPr>
        <p:cxnSp>
          <p:nvCxnSpPr>
            <p:cNvPr id="548" name="Google Shape;548;p25"/>
            <p:cNvCxnSpPr/>
            <p:nvPr/>
          </p:nvCxnSpPr>
          <p:spPr>
            <a:xfrm rot="10800000">
              <a:off x="1181686" y="5500468"/>
              <a:ext cx="464234" cy="379827"/>
            </a:xfrm>
            <a:prstGeom prst="straightConnector1">
              <a:avLst/>
            </a:prstGeom>
            <a:solidFill>
              <a:schemeClr val="accent1"/>
            </a:solidFill>
            <a:ln cap="sq" cmpd="sng" w="28575">
              <a:solidFill>
                <a:srgbClr val="8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49" name="Google Shape;549;p25"/>
            <p:cNvSpPr txBox="1"/>
            <p:nvPr/>
          </p:nvSpPr>
          <p:spPr>
            <a:xfrm>
              <a:off x="1617784" y="5739618"/>
              <a:ext cx="64289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Note the error in Table 1.4. It should be 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%%</a:t>
              </a:r>
              <a:r>
                <a:rPr b="0" i="0" lang="en-US" sz="18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 and not 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\%</a:t>
              </a:r>
              <a:endParaRPr b="1" i="0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50" name="Google Shape;550;p25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Exercise #2: Testing scanf() and printf()</a:t>
            </a:r>
            <a:endParaRPr/>
          </a:p>
        </p:txBody>
      </p:sp>
      <p:sp>
        <p:nvSpPr>
          <p:cNvPr id="558" name="Google Shape;558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59" name="Google Shape;559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26"/>
          <p:cNvSpPr/>
          <p:nvPr/>
        </p:nvSpPr>
        <p:spPr>
          <a:xfrm>
            <a:off x="573206" y="1219200"/>
            <a:ext cx="8363760" cy="5134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do an exercise in class to explore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scanf()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printf()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Unit3_TestIO.c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above program into your current directory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Oi"/>
                <a:ea typeface="Oi"/>
                <a:cs typeface="Oi"/>
                <a:sym typeface="Oi"/>
              </a:rPr>
              <a:t>cp ~cs1010/lect/prog/unit3/Unit3_TestIO.c 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Exercise #3: Distance Conversion (1/2)</a:t>
            </a:r>
            <a:endParaRPr/>
          </a:p>
        </p:txBody>
      </p:sp>
      <p:sp>
        <p:nvSpPr>
          <p:cNvPr id="568" name="Google Shape;568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69" name="Google Shape;569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573206" y="1219200"/>
            <a:ext cx="8363760" cy="5134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distance from miles to kilometres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Unit3_MileToKm.c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is given (which you can copy to your directory as earlier instructed), but for this exercise we want you to type in the program yourself as a practice in using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is shown in the next slide</a:t>
            </a:r>
            <a:endParaRPr b="0" i="0" sz="2000" u="none" cap="none" strike="noStrike">
              <a:solidFill>
                <a:srgbClr val="0000FF"/>
              </a:solidFill>
              <a:latin typeface="Oi"/>
              <a:ea typeface="Oi"/>
              <a:cs typeface="Oi"/>
              <a:sym typeface="Oi"/>
            </a:endParaRPr>
          </a:p>
          <a:p>
            <a:pPr indent="-24765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571" name="Google Shape;571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Exercise #3: Distance Conversion (2/2)</a:t>
            </a:r>
            <a:endParaRPr/>
          </a:p>
        </p:txBody>
      </p:sp>
      <p:sp>
        <p:nvSpPr>
          <p:cNvPr id="578" name="Google Shape;578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79" name="Google Shape;579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28"/>
          <p:cNvSpPr txBox="1"/>
          <p:nvPr/>
        </p:nvSpPr>
        <p:spPr>
          <a:xfrm>
            <a:off x="914400" y="1271997"/>
            <a:ext cx="6898511" cy="5262979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Unit3_MileToKm.c</a:t>
            </a:r>
            <a:endParaRPr b="1" i="0" sz="16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Converts distance in miles to kilometers.</a:t>
            </a:r>
            <a:endParaRPr b="1" i="0" sz="16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    </a:t>
            </a:r>
            <a:endParaRPr b="1" i="0" sz="1600" u="none" cap="none" strike="noStrike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#define KMS_PER_MILE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1.609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miles,  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input - distance in miles. </a:t>
            </a:r>
            <a:endParaRPr b="1" i="0" sz="16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kms;    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output - distance in kilometers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/* Get the distance in miles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distance in miles: 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&amp;miles);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Convert the distance to kilometres</a:t>
            </a:r>
            <a:endParaRPr b="1" i="0" sz="16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kms = KMS_PER_MILE * miles;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Display the distance in kilometres</a:t>
            </a:r>
            <a:endParaRPr b="1" i="0" sz="16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"That equals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%9.2f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km.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kms);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6085483" y="1102720"/>
            <a:ext cx="1975475" cy="338554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Unit3_MileToKm.c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Compute (1/9)</a:t>
            </a:r>
            <a:endParaRPr/>
          </a:p>
        </p:txBody>
      </p:sp>
      <p:sp>
        <p:nvSpPr>
          <p:cNvPr id="589" name="Google Shape;589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90" name="Google Shape;590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1" name="Google Shape;591;p29"/>
          <p:cNvSpPr txBox="1"/>
          <p:nvPr>
            <p:ph idx="4294967295" type="body"/>
          </p:nvPr>
        </p:nvSpPr>
        <p:spPr>
          <a:xfrm>
            <a:off x="587375" y="1344612"/>
            <a:ext cx="8229600" cy="3123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288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5"/>
              <a:buFont typeface="Noto Sans Symbols"/>
              <a:buChar char="▪"/>
            </a:pPr>
            <a:r>
              <a:rPr lang="en-US" sz="2405"/>
              <a:t>Computation is through </a:t>
            </a:r>
            <a:r>
              <a:rPr lang="en-US" sz="2405">
                <a:solidFill>
                  <a:srgbClr val="0000FF"/>
                </a:solidFill>
              </a:rPr>
              <a:t>function</a:t>
            </a:r>
            <a:endParaRPr/>
          </a:p>
          <a:p>
            <a:pPr indent="-306388" lvl="1" marL="711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35"/>
              <a:buFont typeface="Noto Sans Symbols"/>
              <a:buChar char="▪"/>
            </a:pPr>
            <a:r>
              <a:rPr lang="en-US" sz="2035"/>
              <a:t>So far, we have used one function: </a:t>
            </a:r>
            <a:r>
              <a:rPr lang="en-US" sz="2035">
                <a:solidFill>
                  <a:srgbClr val="C00000"/>
                </a:solidFill>
              </a:rPr>
              <a:t>int main(void) </a:t>
            </a:r>
            <a:endParaRPr sz="1850">
              <a:solidFill>
                <a:srgbClr val="C00000"/>
              </a:solidFill>
            </a:endParaRPr>
          </a:p>
          <a:p>
            <a:pPr indent="0" lvl="2" marL="274320" rtl="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rgbClr val="7F7F7F"/>
              </a:buClr>
              <a:buSzPts val="1998"/>
              <a:buNone/>
            </a:pPr>
            <a:r>
              <a:rPr lang="en-US" sz="1665"/>
              <a:t>	</a:t>
            </a:r>
            <a:r>
              <a:rPr lang="en-US" sz="1757">
                <a:solidFill>
                  <a:srgbClr val="C00000"/>
                </a:solidFill>
              </a:rPr>
              <a:t>main() </a:t>
            </a:r>
            <a:r>
              <a:rPr lang="en-US" sz="1757"/>
              <a:t>function: where execution of program begins</a:t>
            </a:r>
            <a:endParaRPr/>
          </a:p>
          <a:p>
            <a:pPr indent="-288925" lvl="0" marL="2889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220"/>
              <a:buFont typeface="Noto Sans Symbols"/>
              <a:buChar char="▪"/>
            </a:pPr>
            <a:r>
              <a:rPr lang="en-US" sz="2220"/>
              <a:t>A </a:t>
            </a:r>
            <a:r>
              <a:rPr lang="en-US" sz="2405">
                <a:solidFill>
                  <a:srgbClr val="0000FF"/>
                </a:solidFill>
              </a:rPr>
              <a:t>function body </a:t>
            </a:r>
            <a:r>
              <a:rPr lang="en-US" sz="2405"/>
              <a:t>has two parts</a:t>
            </a:r>
            <a:endParaRPr/>
          </a:p>
          <a:p>
            <a:pPr indent="-306388" lvl="1" marL="711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35"/>
              <a:buFont typeface="Noto Sans Symbols"/>
              <a:buChar char="▪"/>
            </a:pPr>
            <a:r>
              <a:rPr lang="en-US" sz="2035">
                <a:solidFill>
                  <a:srgbClr val="006600"/>
                </a:solidFill>
              </a:rPr>
              <a:t>Declarations statements:</a:t>
            </a:r>
            <a:r>
              <a:rPr lang="en-US" sz="2035"/>
              <a:t> tell compiler what type of memory cells needed</a:t>
            </a:r>
            <a:endParaRPr/>
          </a:p>
          <a:p>
            <a:pPr indent="-306388" lvl="1" marL="711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35"/>
              <a:buFont typeface="Noto Sans Symbols"/>
              <a:buChar char="▪"/>
            </a:pPr>
            <a:r>
              <a:rPr lang="en-US" sz="2035">
                <a:solidFill>
                  <a:srgbClr val="0000FF"/>
                </a:solidFill>
              </a:rPr>
              <a:t>Executable statements</a:t>
            </a:r>
            <a:r>
              <a:rPr lang="en-US" sz="2035"/>
              <a:t>: describe the processing on the memory cells</a:t>
            </a:r>
            <a:endParaRPr/>
          </a:p>
        </p:txBody>
      </p:sp>
      <p:sp>
        <p:nvSpPr>
          <p:cNvPr id="592" name="Google Shape;592;p29"/>
          <p:cNvSpPr txBox="1"/>
          <p:nvPr/>
        </p:nvSpPr>
        <p:spPr>
          <a:xfrm>
            <a:off x="2204813" y="4454262"/>
            <a:ext cx="5237861" cy="1785104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Oi"/>
                <a:ea typeface="Oi"/>
                <a:cs typeface="Oi"/>
                <a:sym typeface="Oi"/>
              </a:rPr>
              <a:t>int main(void) {</a:t>
            </a:r>
            <a:endParaRPr b="0" i="0" sz="2000" u="none" cap="none" strike="noStrike">
              <a:solidFill>
                <a:srgbClr val="C00000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Oi"/>
                <a:ea typeface="Oi"/>
                <a:cs typeface="Oi"/>
                <a:sym typeface="Oi"/>
              </a:rPr>
              <a:t>  	</a:t>
            </a:r>
            <a:r>
              <a:rPr b="0" i="0" lang="en-US" sz="2000" u="none" cap="none" strike="noStrike">
                <a:solidFill>
                  <a:srgbClr val="006600"/>
                </a:solidFill>
                <a:latin typeface="Oi"/>
                <a:ea typeface="Oi"/>
                <a:cs typeface="Oi"/>
                <a:sym typeface="Oi"/>
              </a:rPr>
              <a:t>/* declaration statements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Oi"/>
                <a:ea typeface="Oi"/>
                <a:cs typeface="Oi"/>
                <a:sym typeface="Oi"/>
              </a:rPr>
              <a:t>   	</a:t>
            </a:r>
            <a:r>
              <a:rPr b="0" i="0" lang="en-US" sz="2000" u="none" cap="none" strike="noStrike">
                <a:solidFill>
                  <a:srgbClr val="0000E5"/>
                </a:solidFill>
                <a:latin typeface="Oi"/>
                <a:ea typeface="Oi"/>
                <a:cs typeface="Oi"/>
                <a:sym typeface="Oi"/>
              </a:rPr>
              <a:t>/* executable statements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Oi"/>
                <a:ea typeface="Oi"/>
                <a:cs typeface="Oi"/>
                <a:sym typeface="Oi"/>
              </a:rPr>
              <a:t>   	</a:t>
            </a:r>
            <a:r>
              <a:rPr b="0" i="0" lang="en-US" sz="2000" u="none" cap="none" strike="noStrike">
                <a:solidFill>
                  <a:srgbClr val="7030A0"/>
                </a:solidFill>
                <a:latin typeface="Oi"/>
                <a:ea typeface="Oi"/>
                <a:cs typeface="Oi"/>
                <a:sym typeface="Oi"/>
              </a:rPr>
              <a:t>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Oi"/>
                <a:ea typeface="Oi"/>
                <a:cs typeface="Oi"/>
                <a:sym typeface="Oi"/>
              </a:rPr>
              <a:t>}</a:t>
            </a:r>
            <a:endParaRPr b="0" i="0" sz="2000" u="none" cap="none" strike="noStrike">
              <a:solidFill>
                <a:srgbClr val="C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Compute (2/9)</a:t>
            </a:r>
            <a:endParaRPr/>
          </a:p>
        </p:txBody>
      </p:sp>
      <p:sp>
        <p:nvSpPr>
          <p:cNvPr id="601" name="Google Shape;601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02" name="Google Shape;602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0"/>
          <p:cNvSpPr txBox="1"/>
          <p:nvPr>
            <p:ph idx="1" type="body"/>
          </p:nvPr>
        </p:nvSpPr>
        <p:spPr>
          <a:xfrm>
            <a:off x="587375" y="1207008"/>
            <a:ext cx="8229600" cy="598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288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6600"/>
                </a:solidFill>
              </a:rPr>
              <a:t>Declaration Statements</a:t>
            </a:r>
            <a:r>
              <a:rPr lang="en-US" sz="2400"/>
              <a:t>: To declare use of variables</a:t>
            </a:r>
            <a:endParaRPr/>
          </a:p>
        </p:txBody>
      </p:sp>
      <p:sp>
        <p:nvSpPr>
          <p:cNvPr id="605" name="Google Shape;605;p30"/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count, value;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6" name="Google Shape;606;p30"/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607" name="Google Shape;607;p30"/>
            <p:cNvCxnSpPr/>
            <p:nvPr/>
          </p:nvCxnSpPr>
          <p:spPr>
            <a:xfrm flipH="1" rot="10800000">
              <a:off x="2338087" y="2043156"/>
              <a:ext cx="752354" cy="36080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08" name="Google Shape;608;p30"/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type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30"/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610" name="Google Shape;610;p30"/>
            <p:cNvCxnSpPr/>
            <p:nvPr/>
          </p:nvCxnSpPr>
          <p:spPr>
            <a:xfrm rot="10800000">
              <a:off x="4614441" y="2127792"/>
              <a:ext cx="733063" cy="34148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11" name="Google Shape;611;p30"/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Names of variables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30"/>
            <p:cNvCxnSpPr/>
            <p:nvPr/>
          </p:nvCxnSpPr>
          <p:spPr>
            <a:xfrm flipH="1" rot="10800000">
              <a:off x="5555850" y="2127793"/>
              <a:ext cx="1" cy="34148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613" name="Google Shape;613;p30"/>
          <p:cNvSpPr txBox="1"/>
          <p:nvPr/>
        </p:nvSpPr>
        <p:spPr>
          <a:xfrm>
            <a:off x="553655" y="2877448"/>
            <a:ext cx="82296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288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User-defined Identifier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963" lvl="1" marL="6826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a variable or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963" lvl="1" marL="6826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consist of letters (a-z, A-Z), digits (0-9) and underscores (_), but MUST NOT begin with a digit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963" lvl="1" marL="6826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sensitive, i.e.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two distinct identifiers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963" lvl="1" marL="6826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Guideline: Usually should begin with lowercase 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963" lvl="1" marL="6826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not be reserved words (next slide)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963" lvl="1" marL="6826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avoid standard identifiers (next slide)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963" lvl="1" marL="6826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 identifiers: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maxEntries, _X123, this_IS_a_long_name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Invalid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1Letter, double, return, joe’s, ice cream, T*S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1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Compute (3/9)</a:t>
            </a:r>
            <a:endParaRPr/>
          </a:p>
        </p:txBody>
      </p:sp>
      <p:sp>
        <p:nvSpPr>
          <p:cNvPr id="621" name="Google Shape;621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22" name="Google Shape;622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3" name="Google Shape;623;p31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1"/>
          <p:cNvSpPr txBox="1"/>
          <p:nvPr>
            <p:ph idx="1" type="body"/>
          </p:nvPr>
        </p:nvSpPr>
        <p:spPr>
          <a:xfrm>
            <a:off x="587375" y="1207008"/>
            <a:ext cx="8229600" cy="5178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288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</a:rPr>
              <a:t>Reserved words</a:t>
            </a:r>
            <a:r>
              <a:rPr lang="en-US" sz="2400"/>
              <a:t> (or </a:t>
            </a:r>
            <a:r>
              <a:rPr lang="en-US" sz="2400">
                <a:solidFill>
                  <a:srgbClr val="0000FF"/>
                </a:solidFill>
              </a:rPr>
              <a:t>keywords</a:t>
            </a:r>
            <a:r>
              <a:rPr lang="en-US" sz="2400"/>
              <a:t>)</a:t>
            </a:r>
            <a:endParaRPr/>
          </a:p>
          <a:p>
            <a:pPr indent="-288923" lvl="1" marL="5632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Have special meaning in C</a:t>
            </a:r>
            <a:endParaRPr/>
          </a:p>
          <a:p>
            <a:pPr indent="-288923" lvl="1" marL="5632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Eg: </a:t>
            </a:r>
            <a:r>
              <a:rPr lang="en-US">
                <a:solidFill>
                  <a:srgbClr val="C00000"/>
                </a:solidFill>
              </a:rPr>
              <a:t>int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void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double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return</a:t>
            </a:r>
            <a:endParaRPr sz="2000">
              <a:solidFill>
                <a:srgbClr val="C00000"/>
              </a:solidFill>
            </a:endParaRPr>
          </a:p>
          <a:p>
            <a:pPr indent="-288923" lvl="1" marL="5632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Complete list: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http://c.ihypress.ca/reserved.html</a:t>
            </a:r>
            <a:endParaRPr/>
          </a:p>
          <a:p>
            <a:pPr indent="-288923" lvl="1" marL="5632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Cannot be used for user-defined identifiers (names of variables or functions)</a:t>
            </a:r>
            <a:endParaRPr/>
          </a:p>
          <a:p>
            <a:pPr indent="-288925" lvl="0" marL="2889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</a:rPr>
              <a:t>Standard identifiers</a:t>
            </a:r>
            <a:endParaRPr/>
          </a:p>
          <a:p>
            <a:pPr indent="-288923" lvl="1" marL="5632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Names of common functions, such as </a:t>
            </a:r>
            <a:r>
              <a:rPr lang="en-US" sz="2000">
                <a:solidFill>
                  <a:srgbClr val="C00000"/>
                </a:solidFill>
              </a:rPr>
              <a:t>printf</a:t>
            </a:r>
            <a:r>
              <a:rPr lang="en-US" sz="2000"/>
              <a:t>, </a:t>
            </a:r>
            <a:r>
              <a:rPr lang="en-US" sz="2000">
                <a:solidFill>
                  <a:srgbClr val="C00000"/>
                </a:solidFill>
              </a:rPr>
              <a:t>scanf</a:t>
            </a:r>
            <a:endParaRPr>
              <a:solidFill>
                <a:srgbClr val="C00000"/>
              </a:solidFill>
            </a:endParaRPr>
          </a:p>
          <a:p>
            <a:pPr indent="-288923" lvl="1" marL="5632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Avoid naming your variables/functions with the same name of built-in functions you intend to use</a:t>
            </a:r>
            <a:endParaRPr sz="2000"/>
          </a:p>
        </p:txBody>
      </p:sp>
      <p:sp>
        <p:nvSpPr>
          <p:cNvPr id="625" name="Google Shape;625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2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Compute (4/9)</a:t>
            </a:r>
            <a:endParaRPr/>
          </a:p>
        </p:txBody>
      </p:sp>
      <p:sp>
        <p:nvSpPr>
          <p:cNvPr id="632" name="Google Shape;632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33" name="Google Shape;633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4" name="Google Shape;634;p32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"/>
          <p:cNvSpPr txBox="1"/>
          <p:nvPr>
            <p:ph idx="1" type="body"/>
          </p:nvPr>
        </p:nvSpPr>
        <p:spPr>
          <a:xfrm>
            <a:off x="587375" y="1207008"/>
            <a:ext cx="8122672" cy="5178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288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</a:rPr>
              <a:t>Executable statements</a:t>
            </a:r>
            <a:endParaRPr sz="2400"/>
          </a:p>
          <a:p>
            <a:pPr indent="-288923" lvl="1" marL="56324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I/O statements (eg</a:t>
            </a:r>
            <a:r>
              <a:rPr lang="en-US"/>
              <a:t>: printf, scanf)</a:t>
            </a:r>
            <a:endParaRPr/>
          </a:p>
          <a:p>
            <a:pPr indent="-288923" lvl="1" marL="56324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Computational and assignment statements </a:t>
            </a:r>
            <a:endParaRPr/>
          </a:p>
          <a:p>
            <a:pPr indent="-288925" lvl="0" marL="2889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</a:rPr>
              <a:t>Assignment statements</a:t>
            </a:r>
            <a:endParaRPr/>
          </a:p>
          <a:p>
            <a:pPr indent="-288923" lvl="1" marL="56324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Store a value or a computational result in a variable</a:t>
            </a:r>
            <a:endParaRPr/>
          </a:p>
          <a:p>
            <a:pPr indent="-288923" lvl="1" marL="56324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(Note: ‘=’ means </a:t>
            </a:r>
            <a:r>
              <a:rPr b="1" lang="en-US"/>
              <a:t>‘assign value on its right to the variable on its left’</a:t>
            </a:r>
            <a:r>
              <a:rPr lang="en-US"/>
              <a:t>; it does NOT mean equality)</a:t>
            </a:r>
            <a:endParaRPr/>
          </a:p>
          <a:p>
            <a:pPr indent="-288923" lvl="1" marL="56324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Left side of ‘=’ is called </a:t>
            </a:r>
            <a:r>
              <a:rPr lang="en-US" sz="2000">
                <a:solidFill>
                  <a:srgbClr val="C00000"/>
                </a:solidFill>
              </a:rPr>
              <a:t>lvalue</a:t>
            </a:r>
            <a:endParaRPr sz="2000">
              <a:solidFill>
                <a:srgbClr val="C00000"/>
              </a:solidFill>
            </a:endParaRPr>
          </a:p>
        </p:txBody>
      </p:sp>
      <p:pic>
        <p:nvPicPr>
          <p:cNvPr descr="fig0203" id="636" name="Google Shape;636;p32"/>
          <p:cNvPicPr preferRelativeResize="0"/>
          <p:nvPr/>
        </p:nvPicPr>
        <p:blipFill rotWithShape="1">
          <a:blip r:embed="rId3">
            <a:alphaModFix/>
          </a:blip>
          <a:srcRect b="72836" l="0" r="0" t="0"/>
          <a:stretch/>
        </p:blipFill>
        <p:spPr>
          <a:xfrm>
            <a:off x="2567813" y="4140954"/>
            <a:ext cx="5880100" cy="722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203" id="637" name="Google Shape;637;p32"/>
          <p:cNvPicPr preferRelativeResize="0"/>
          <p:nvPr/>
        </p:nvPicPr>
        <p:blipFill rotWithShape="1">
          <a:blip r:embed="rId3">
            <a:alphaModFix/>
          </a:blip>
          <a:srcRect b="0" l="0" r="0" t="27164"/>
          <a:stretch/>
        </p:blipFill>
        <p:spPr>
          <a:xfrm>
            <a:off x="2586863" y="4856916"/>
            <a:ext cx="5880100" cy="19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2"/>
          <p:cNvSpPr txBox="1"/>
          <p:nvPr/>
        </p:nvSpPr>
        <p:spPr>
          <a:xfrm>
            <a:off x="309966" y="5005953"/>
            <a:ext cx="395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kms = KMS_PER_MILE * miles;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Compute (5/9)</a:t>
            </a:r>
            <a:endParaRPr/>
          </a:p>
        </p:txBody>
      </p:sp>
      <p:sp>
        <p:nvSpPr>
          <p:cNvPr id="646" name="Google Shape;646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47" name="Google Shape;647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8" name="Google Shape;648;p33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3"/>
          <p:cNvSpPr txBox="1"/>
          <p:nvPr>
            <p:ph idx="1" type="body"/>
          </p:nvPr>
        </p:nvSpPr>
        <p:spPr>
          <a:xfrm>
            <a:off x="1170432" y="1320229"/>
            <a:ext cx="3072384" cy="447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3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rPr lang="en-US" sz="1800"/>
              <a:t>Eg:   </a:t>
            </a:r>
            <a:r>
              <a:rPr lang="en-US" sz="1800">
                <a:solidFill>
                  <a:srgbClr val="C00000"/>
                </a:solidFill>
              </a:rPr>
              <a:t>sum = sum + item;</a:t>
            </a:r>
            <a:endParaRPr/>
          </a:p>
          <a:p>
            <a:pPr indent="-338138" lvl="2" marL="7315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  <p:pic>
        <p:nvPicPr>
          <p:cNvPr descr="fig0204" id="650" name="Google Shape;650;p33"/>
          <p:cNvPicPr preferRelativeResize="0"/>
          <p:nvPr/>
        </p:nvPicPr>
        <p:blipFill rotWithShape="1">
          <a:blip r:embed="rId3">
            <a:alphaModFix/>
          </a:blip>
          <a:srcRect b="74435" l="0" r="0" t="0"/>
          <a:stretch/>
        </p:blipFill>
        <p:spPr>
          <a:xfrm>
            <a:off x="4539362" y="1274891"/>
            <a:ext cx="3542276" cy="541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204" id="651" name="Google Shape;651;p33"/>
          <p:cNvPicPr preferRelativeResize="0"/>
          <p:nvPr/>
        </p:nvPicPr>
        <p:blipFill rotWithShape="1">
          <a:blip r:embed="rId3">
            <a:alphaModFix/>
          </a:blip>
          <a:srcRect b="0" l="0" r="0" t="31094"/>
          <a:stretch/>
        </p:blipFill>
        <p:spPr>
          <a:xfrm>
            <a:off x="4551553" y="1828800"/>
            <a:ext cx="3470783" cy="142981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3"/>
          <p:cNvSpPr txBox="1"/>
          <p:nvPr/>
        </p:nvSpPr>
        <p:spPr>
          <a:xfrm>
            <a:off x="355726" y="3255265"/>
            <a:ext cx="8669730" cy="3424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2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invalid assignment (result in compilation error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“lvalue required as left operand of assignment”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8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32 = a; // ’32’ is not a variable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8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a + b = c; // ‘a + b’ is an expression, not variable</a:t>
            </a:r>
            <a:endParaRPr sz="2000">
              <a:solidFill>
                <a:schemeClr val="dk1"/>
              </a:solidFill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1200"/>
              <a:buFont typeface="Noto Sans Symbols"/>
              <a:buChar char="◻"/>
            </a:pPr>
            <a:r>
              <a:rPr lang="en-US" sz="2000">
                <a:solidFill>
                  <a:schemeClr val="dk1"/>
                </a:solidFill>
              </a:rPr>
              <a:t>Assignment can be cascaded, with associativity from right to left: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8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a = b = c = 3 + 6; // 9 assigned to variables c, b and a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8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The above is equivalent to: a = (b = (c = 3 + 6));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which is also equivalent to: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c = 3 + 6;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	b = c;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a = b;</a:t>
            </a:r>
            <a:endParaRPr sz="2000">
              <a:solidFill>
                <a:schemeClr val="dk1"/>
              </a:solidFill>
            </a:endParaRPr>
          </a:p>
          <a:p>
            <a:pPr indent="-269557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3"/>
          <p:cNvSpPr txBox="1"/>
          <p:nvPr/>
        </p:nvSpPr>
        <p:spPr>
          <a:xfrm>
            <a:off x="365760" y="1887157"/>
            <a:ext cx="4255008" cy="85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2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lvalue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4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Compute (6/9)</a:t>
            </a:r>
            <a:endParaRPr/>
          </a:p>
        </p:txBody>
      </p:sp>
      <p:sp>
        <p:nvSpPr>
          <p:cNvPr id="661" name="Google Shape;661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62" name="Google Shape;662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3" name="Google Shape;663;p34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4"/>
          <p:cNvSpPr txBox="1"/>
          <p:nvPr/>
        </p:nvSpPr>
        <p:spPr>
          <a:xfrm>
            <a:off x="263048" y="1352811"/>
            <a:ext cx="8563960" cy="509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Side Effect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assignment statement does not just assigns, it also has the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effect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returning the value of its right-hand side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Hence a = 12; has the side effect of returning the value of 12, besides assigning 12 to a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Usually we don’t make use of its side effect, but sometimes we do, eg: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z = a = 12; // or z = (a = 12);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The above makes use of the side effect of the assignment statement a = 12; (which returns 12) and assigns it to z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Side effects have their use, but avoid convoluted codes: </a:t>
            </a:r>
            <a:endParaRPr sz="2000">
              <a:solidFill>
                <a:schemeClr val="dk1"/>
              </a:solidFill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a = 5 + (b = 10); // assign 10 to b, and 15 to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effects also apply to expressions involving other operators (eg: logical operators). We will see more of this later.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Compute (7/9)</a:t>
            </a:r>
            <a:endParaRPr/>
          </a:p>
        </p:txBody>
      </p:sp>
      <p:sp>
        <p:nvSpPr>
          <p:cNvPr id="672" name="Google Shape;672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73" name="Google Shape;673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35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5"/>
          <p:cNvSpPr txBox="1"/>
          <p:nvPr>
            <p:ph idx="1" type="body"/>
          </p:nvPr>
        </p:nvSpPr>
        <p:spPr>
          <a:xfrm>
            <a:off x="587375" y="1280160"/>
            <a:ext cx="8229600" cy="4998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4163" lvl="0" marL="2841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</a:rPr>
              <a:t>Arithmetic operations</a:t>
            </a:r>
            <a:endParaRPr sz="2000">
              <a:solidFill>
                <a:srgbClr val="0000FF"/>
              </a:solidFill>
            </a:endParaRPr>
          </a:p>
          <a:p>
            <a:pPr indent="-342900" lvl="1" marL="6270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en-US" sz="2000">
                <a:solidFill>
                  <a:srgbClr val="0000FF"/>
                </a:solidFill>
              </a:rPr>
              <a:t>Binary Operators</a:t>
            </a:r>
            <a:r>
              <a:rPr lang="en-US" sz="2000"/>
              <a:t>: </a:t>
            </a:r>
            <a:r>
              <a:rPr lang="en-US" sz="2000">
                <a:solidFill>
                  <a:srgbClr val="C00000"/>
                </a:solidFill>
              </a:rPr>
              <a:t>+</a:t>
            </a:r>
            <a:r>
              <a:rPr lang="en-US" sz="2000"/>
              <a:t>, </a:t>
            </a:r>
            <a:r>
              <a:rPr lang="en-US" sz="2000">
                <a:solidFill>
                  <a:srgbClr val="C00000"/>
                </a:solidFill>
              </a:rPr>
              <a:t>–</a:t>
            </a:r>
            <a:r>
              <a:rPr lang="en-US" sz="2000"/>
              <a:t>, </a:t>
            </a:r>
            <a:r>
              <a:rPr lang="en-US" sz="2000">
                <a:solidFill>
                  <a:srgbClr val="C00000"/>
                </a:solidFill>
              </a:rPr>
              <a:t>*</a:t>
            </a:r>
            <a:r>
              <a:rPr lang="en-US" sz="2000"/>
              <a:t>, </a:t>
            </a:r>
            <a:r>
              <a:rPr lang="en-US" sz="2000">
                <a:solidFill>
                  <a:srgbClr val="C00000"/>
                </a:solidFill>
              </a:rPr>
              <a:t>/</a:t>
            </a:r>
            <a:r>
              <a:rPr lang="en-US" sz="2000"/>
              <a:t>, </a:t>
            </a:r>
            <a:r>
              <a:rPr lang="en-US" sz="2000">
                <a:solidFill>
                  <a:srgbClr val="C00000"/>
                </a:solidFill>
              </a:rPr>
              <a:t>%</a:t>
            </a:r>
            <a:r>
              <a:rPr lang="en-US" sz="2000"/>
              <a:t> (modulo or remainder)</a:t>
            </a:r>
            <a:endParaRPr/>
          </a:p>
          <a:p>
            <a:pPr indent="-395288" lvl="2" marL="102552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FF"/>
                </a:solidFill>
              </a:rPr>
              <a:t>Left Associative </a:t>
            </a:r>
            <a:r>
              <a:rPr lang="en-US" sz="1800"/>
              <a:t>(from left to right)</a:t>
            </a:r>
            <a:endParaRPr/>
          </a:p>
          <a:p>
            <a:pPr indent="-346075" lvl="3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1600"/>
              <a:t>46 / 15 / 2  🡪 3 / 2 🡪 1</a:t>
            </a:r>
            <a:endParaRPr/>
          </a:p>
          <a:p>
            <a:pPr indent="-346075" lvl="3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1600"/>
              <a:t>19 % 7 % 3 🡪 5 % 3 🡪 2 </a:t>
            </a:r>
            <a:endParaRPr/>
          </a:p>
          <a:p>
            <a:pPr indent="-342900" lvl="1" marL="6270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rgbClr val="0000FF"/>
                </a:solidFill>
              </a:rPr>
              <a:t>Unary operators</a:t>
            </a:r>
            <a:r>
              <a:rPr lang="en-US" sz="2400"/>
              <a:t>: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+</a:t>
            </a:r>
            <a:r>
              <a:rPr lang="en-US" sz="2400"/>
              <a:t>,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–</a:t>
            </a:r>
            <a:endParaRPr/>
          </a:p>
          <a:p>
            <a:pPr indent="-395288" lvl="2" marL="102552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FF"/>
                </a:solidFill>
              </a:rPr>
              <a:t>Right Associative </a:t>
            </a:r>
            <a:endParaRPr/>
          </a:p>
          <a:p>
            <a:pPr indent="-346075" lvl="3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</a:pPr>
            <a:r>
              <a:rPr lang="en-US" sz="1600"/>
              <a:t>x = – 23                          p = +4 * 10 </a:t>
            </a:r>
            <a:endParaRPr/>
          </a:p>
          <a:p>
            <a:pPr indent="-346075" lvl="1" marL="6302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Execution from left to right, respecting parentheses rule, and then precedence rule, and then associative rule </a:t>
            </a:r>
            <a:r>
              <a:rPr lang="en-US" sz="1800">
                <a:solidFill>
                  <a:srgbClr val="006600"/>
                </a:solidFill>
              </a:rPr>
              <a:t>(next page)</a:t>
            </a:r>
            <a:endParaRPr sz="2000">
              <a:solidFill>
                <a:srgbClr val="006600"/>
              </a:solidFill>
            </a:endParaRPr>
          </a:p>
          <a:p>
            <a:pPr indent="-395288" lvl="2" marL="102552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FF"/>
                </a:solidFill>
              </a:rPr>
              <a:t>addition, subtraction are lower in precedence than multiplication, division, and remainder</a:t>
            </a:r>
            <a:endParaRPr/>
          </a:p>
          <a:p>
            <a:pPr indent="-346075" lvl="1" marL="6302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Truncated result if result can’t be stored </a:t>
            </a:r>
            <a:r>
              <a:rPr lang="en-US" sz="1800">
                <a:solidFill>
                  <a:srgbClr val="006600"/>
                </a:solidFill>
              </a:rPr>
              <a:t>(the page after next)</a:t>
            </a:r>
            <a:endParaRPr sz="2000">
              <a:solidFill>
                <a:srgbClr val="006600"/>
              </a:solidFill>
            </a:endParaRPr>
          </a:p>
          <a:p>
            <a:pPr indent="-395288" lvl="2" marL="102552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FF"/>
                </a:solidFill>
              </a:rPr>
              <a:t>int n;     n = 9 * 0.5;       </a:t>
            </a:r>
            <a:r>
              <a:rPr lang="en-US" sz="1800"/>
              <a:t>results in </a:t>
            </a:r>
            <a:r>
              <a:rPr lang="en-US" sz="1800">
                <a:solidFill>
                  <a:srgbClr val="0000FF"/>
                </a:solidFill>
              </a:rPr>
              <a:t>4</a:t>
            </a:r>
            <a:r>
              <a:rPr lang="en-US" sz="1800"/>
              <a:t> being stored in</a:t>
            </a:r>
            <a:r>
              <a:rPr lang="en-US" sz="1800">
                <a:solidFill>
                  <a:srgbClr val="0000FF"/>
                </a:solidFill>
              </a:rPr>
              <a:t> n</a:t>
            </a:r>
            <a:r>
              <a:rPr lang="en-US" sz="1800"/>
              <a:t>.</a:t>
            </a:r>
            <a:endParaRPr/>
          </a:p>
          <a:p>
            <a:pPr indent="-236538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676" name="Google Shape;676;p35"/>
          <p:cNvSpPr txBox="1"/>
          <p:nvPr/>
        </p:nvSpPr>
        <p:spPr>
          <a:xfrm>
            <a:off x="3831771" y="6096000"/>
            <a:ext cx="3168797" cy="36933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out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Unit3_ArithOps.c</a:t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Compute (8/9)</a:t>
            </a:r>
            <a:endParaRPr/>
          </a:p>
        </p:txBody>
      </p:sp>
      <p:sp>
        <p:nvSpPr>
          <p:cNvPr id="684" name="Google Shape;684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85" name="Google Shape;685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6" name="Google Shape;686;p36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6"/>
          <p:cNvSpPr txBox="1"/>
          <p:nvPr>
            <p:ph idx="1" type="body"/>
          </p:nvPr>
        </p:nvSpPr>
        <p:spPr>
          <a:xfrm>
            <a:off x="587375" y="1280161"/>
            <a:ext cx="8229600" cy="611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4163" lvl="0" marL="2841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</a:rPr>
              <a:t>Arithmetic operators: Associativity &amp; Precedence</a:t>
            </a:r>
            <a:endParaRPr sz="2000">
              <a:solidFill>
                <a:srgbClr val="0000FF"/>
              </a:solidFill>
            </a:endParaRPr>
          </a:p>
        </p:txBody>
      </p:sp>
      <p:graphicFrame>
        <p:nvGraphicFramePr>
          <p:cNvPr id="688" name="Google Shape;688;p36"/>
          <p:cNvGraphicFramePr/>
          <p:nvPr/>
        </p:nvGraphicFramePr>
        <p:xfrm>
          <a:off x="754377" y="1957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{D62A86A1-93AA-461A-96AE-7D7FB2C0AC00}</a:tableStyleId>
              </a:tblPr>
              <a:tblGrid>
                <a:gridCol w="1926825"/>
                <a:gridCol w="4200050"/>
                <a:gridCol w="1627325"/>
              </a:tblGrid>
              <a:tr h="3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 Type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Associativity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Primary expression operators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 )   expr++   expr--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 to R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Unary operators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  &amp;  +  -   ++expr  --expr  (typecast)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to 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17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Binary operators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  /  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 to R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1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  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2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Assignment operators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=  +=  -=  *=  /=  %=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to 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9" name="Google Shape;689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90"/>
              <a:buFont typeface="Arial"/>
              <a:buNone/>
            </a:pPr>
            <a:r>
              <a:rPr lang="en-US" sz="2790">
                <a:solidFill>
                  <a:srgbClr val="0070C0"/>
                </a:solidFill>
              </a:rPr>
              <a:t>Program Structure: </a:t>
            </a:r>
            <a:r>
              <a:rPr lang="en-US" sz="3600">
                <a:solidFill>
                  <a:srgbClr val="0000FF"/>
                </a:solidFill>
              </a:rPr>
              <a:t>Compute (9/9)</a:t>
            </a:r>
            <a:endParaRPr/>
          </a:p>
        </p:txBody>
      </p:sp>
      <p:sp>
        <p:nvSpPr>
          <p:cNvPr id="696" name="Google Shape;696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97" name="Google Shape;697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8" name="Google Shape;698;p37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7"/>
          <p:cNvSpPr txBox="1"/>
          <p:nvPr>
            <p:ph idx="1" type="body"/>
          </p:nvPr>
        </p:nvSpPr>
        <p:spPr>
          <a:xfrm>
            <a:off x="573088" y="1270000"/>
            <a:ext cx="8229600" cy="231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</a:rPr>
              <a:t>Mixed-Type Arithmetic Operations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2000">
                <a:solidFill>
                  <a:srgbClr val="0000FF"/>
                </a:solidFill>
              </a:rPr>
              <a:t>	</a:t>
            </a:r>
            <a:r>
              <a:rPr lang="en-US" sz="2000">
                <a:solidFill>
                  <a:srgbClr val="C00000"/>
                </a:solidFill>
              </a:rPr>
              <a:t>      </a:t>
            </a:r>
            <a: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   m = 10/4;  </a:t>
            </a:r>
            <a:r>
              <a:rPr lang="en-US" sz="2000">
                <a:solidFill>
                  <a:srgbClr val="C00000"/>
                </a:solidFill>
              </a:rPr>
              <a:t>	</a:t>
            </a:r>
            <a:r>
              <a:rPr lang="en-US" sz="2000">
                <a:solidFill>
                  <a:srgbClr val="002060"/>
                </a:solidFill>
              </a:rPr>
              <a:t>means </a:t>
            </a:r>
            <a:endParaRPr sz="2000">
              <a:solidFill>
                <a:srgbClr val="C00000"/>
              </a:solidFill>
            </a:endParaRPr>
          </a:p>
          <a:p>
            <a:pPr indent="-182880" lvl="0" marL="1828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2000">
                <a:solidFill>
                  <a:srgbClr val="C00000"/>
                </a:solidFill>
              </a:rPr>
              <a:t>	  </a:t>
            </a:r>
            <a:r>
              <a:rPr lang="en-US" sz="2000">
                <a:solidFill>
                  <a:srgbClr val="800000"/>
                </a:solidFill>
              </a:rPr>
              <a:t>    </a:t>
            </a:r>
            <a: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float p = 10/4;</a:t>
            </a:r>
            <a:r>
              <a:rPr lang="en-US" sz="2000">
                <a:solidFill>
                  <a:srgbClr val="C00000"/>
                </a:solidFill>
              </a:rPr>
              <a:t>	</a:t>
            </a:r>
            <a:r>
              <a:rPr lang="en-US" sz="2000">
                <a:solidFill>
                  <a:srgbClr val="002060"/>
                </a:solidFill>
              </a:rPr>
              <a:t>means </a:t>
            </a:r>
            <a:endParaRPr sz="2000">
              <a:solidFill>
                <a:srgbClr val="C00000"/>
              </a:solidFill>
            </a:endParaRPr>
          </a:p>
          <a:p>
            <a:pPr indent="-182880" lvl="0" marL="1828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2000">
                <a:solidFill>
                  <a:srgbClr val="C00000"/>
                </a:solidFill>
              </a:rPr>
              <a:t>	      </a:t>
            </a:r>
            <a: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   n = 10/4.0;  	</a:t>
            </a:r>
            <a:r>
              <a:rPr lang="en-US" sz="2000">
                <a:solidFill>
                  <a:srgbClr val="002060"/>
                </a:solidFill>
              </a:rPr>
              <a:t>means </a:t>
            </a:r>
            <a:endParaRPr sz="2000">
              <a:solidFill>
                <a:srgbClr val="C00000"/>
              </a:solidFill>
            </a:endParaRPr>
          </a:p>
          <a:p>
            <a:pPr indent="-182880" lvl="0" marL="1828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2000">
                <a:solidFill>
                  <a:srgbClr val="C00000"/>
                </a:solidFill>
              </a:rPr>
              <a:t>	      </a:t>
            </a:r>
            <a: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float q = 10/4.0; </a:t>
            </a:r>
            <a:r>
              <a:rPr lang="en-US" sz="2000">
                <a:solidFill>
                  <a:srgbClr val="C00000"/>
                </a:solidFill>
              </a:rPr>
              <a:t>	</a:t>
            </a:r>
            <a:r>
              <a:rPr lang="en-US" sz="2000">
                <a:solidFill>
                  <a:srgbClr val="002060"/>
                </a:solidFill>
              </a:rPr>
              <a:t>means</a:t>
            </a:r>
            <a:r>
              <a:rPr lang="en-US" sz="2000">
                <a:solidFill>
                  <a:srgbClr val="C00000"/>
                </a:solidFill>
              </a:rPr>
              <a:t> 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2000">
                <a:solidFill>
                  <a:srgbClr val="C00000"/>
                </a:solidFill>
              </a:rPr>
              <a:t>	      </a:t>
            </a:r>
            <a: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   r = -10/4.0;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002060"/>
                </a:solidFill>
              </a:rPr>
              <a:t>means</a:t>
            </a:r>
            <a:r>
              <a:rPr lang="en-US" sz="2000">
                <a:solidFill>
                  <a:srgbClr val="C00000"/>
                </a:solidFill>
              </a:rPr>
              <a:t>  </a:t>
            </a:r>
            <a:endParaRPr/>
          </a:p>
        </p:txBody>
      </p:sp>
      <p:sp>
        <p:nvSpPr>
          <p:cNvPr id="700" name="Google Shape;700;p37"/>
          <p:cNvSpPr txBox="1"/>
          <p:nvPr/>
        </p:nvSpPr>
        <p:spPr>
          <a:xfrm>
            <a:off x="5692775" y="1609725"/>
            <a:ext cx="11747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 = 2;</a:t>
            </a:r>
            <a:endParaRPr b="0" i="0" sz="20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37"/>
          <p:cNvSpPr txBox="1"/>
          <p:nvPr/>
        </p:nvSpPr>
        <p:spPr>
          <a:xfrm>
            <a:off x="5692775" y="1981200"/>
            <a:ext cx="14446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 = 2.0;</a:t>
            </a:r>
            <a:endParaRPr b="0" i="0" sz="20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37"/>
          <p:cNvSpPr txBox="1"/>
          <p:nvPr/>
        </p:nvSpPr>
        <p:spPr>
          <a:xfrm>
            <a:off x="5692775" y="2390775"/>
            <a:ext cx="11747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 = 2;</a:t>
            </a:r>
            <a:endParaRPr b="0" i="0" sz="20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37"/>
          <p:cNvSpPr txBox="1"/>
          <p:nvPr/>
        </p:nvSpPr>
        <p:spPr>
          <a:xfrm>
            <a:off x="5692775" y="2747963"/>
            <a:ext cx="14446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q = 2.5;</a:t>
            </a:r>
            <a:endParaRPr b="0" i="0" sz="20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37"/>
          <p:cNvSpPr txBox="1"/>
          <p:nvPr/>
        </p:nvSpPr>
        <p:spPr>
          <a:xfrm>
            <a:off x="5692775" y="3117850"/>
            <a:ext cx="14446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r = -2;</a:t>
            </a:r>
            <a:endParaRPr b="0" i="0" sz="20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5" name="Google Shape;705;p37"/>
          <p:cNvGrpSpPr/>
          <p:nvPr/>
        </p:nvGrpSpPr>
        <p:grpSpPr>
          <a:xfrm>
            <a:off x="5667375" y="3103563"/>
            <a:ext cx="2547938" cy="550862"/>
            <a:chOff x="5666873" y="3104147"/>
            <a:chExt cx="2547824" cy="549805"/>
          </a:xfrm>
        </p:grpSpPr>
        <p:sp>
          <p:nvSpPr>
            <p:cNvPr id="706" name="Google Shape;706;p37"/>
            <p:cNvSpPr/>
            <p:nvPr/>
          </p:nvSpPr>
          <p:spPr>
            <a:xfrm>
              <a:off x="5666873" y="3104147"/>
              <a:ext cx="1431759" cy="409074"/>
            </a:xfrm>
            <a:prstGeom prst="ellipse">
              <a:avLst/>
            </a:prstGeom>
            <a:noFill/>
            <a:ln cap="sq" cmpd="sng" w="12700">
              <a:solidFill>
                <a:srgbClr val="99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 txBox="1"/>
            <p:nvPr/>
          </p:nvSpPr>
          <p:spPr>
            <a:xfrm>
              <a:off x="7170821" y="3284620"/>
              <a:ext cx="1043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Caution!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37"/>
          <p:cNvSpPr txBox="1"/>
          <p:nvPr/>
        </p:nvSpPr>
        <p:spPr>
          <a:xfrm>
            <a:off x="573088" y="3603625"/>
            <a:ext cx="82296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 Casting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1" marL="8032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cast operator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 change the type of an expression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   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expression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 aa = 6; float ff = 15.8;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float pp = (float) aa / 4;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means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   nn = (int) ff / aa;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means 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8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float qq = (float) (aa / 4);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means  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6883400" y="5003800"/>
            <a:ext cx="15922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pp = 1.5;</a:t>
            </a:r>
            <a:endParaRPr b="0" i="0" sz="20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6883400" y="5757863"/>
            <a:ext cx="15922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qq = 1.0;</a:t>
            </a:r>
            <a:endParaRPr b="0" i="0" sz="20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Google Shape;711;p37"/>
          <p:cNvSpPr txBox="1"/>
          <p:nvPr/>
        </p:nvSpPr>
        <p:spPr>
          <a:xfrm>
            <a:off x="6883400" y="5364163"/>
            <a:ext cx="15922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nn = 2;</a:t>
            </a:r>
            <a:endParaRPr b="0" i="0" sz="2000" u="none" cap="none" strike="noStrike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p37"/>
          <p:cNvSpPr txBox="1"/>
          <p:nvPr/>
        </p:nvSpPr>
        <p:spPr>
          <a:xfrm>
            <a:off x="993978" y="6280666"/>
            <a:ext cx="5986925" cy="36933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out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Unit3_MixedTypes.c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Unit3_TypeCast.c</a:t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Exercise #4: Temperature Conversion </a:t>
            </a:r>
            <a:r>
              <a:rPr lang="en-US" sz="3600">
                <a:solidFill>
                  <a:srgbClr val="FF0000"/>
                </a:solidFill>
              </a:rPr>
              <a:t>(Current Slide)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20" name="Google Shape;720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21" name="Google Shape;721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2" name="Google Shape;722;p38"/>
          <p:cNvSpPr/>
          <p:nvPr/>
        </p:nvSpPr>
        <p:spPr>
          <a:xfrm>
            <a:off x="573206" y="1219201"/>
            <a:ext cx="8363760" cy="1327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will be given out in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this formula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8"/>
          <p:cNvSpPr txBox="1"/>
          <p:nvPr/>
        </p:nvSpPr>
        <p:spPr>
          <a:xfrm>
            <a:off x="1838632" y="2550863"/>
            <a:ext cx="5565058" cy="9105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Exercise #5: Freezer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31" name="Google Shape;731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32" name="Google Shape;732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573206" y="1242647"/>
            <a:ext cx="8183932" cy="517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freezer.c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estimates the temperature in a freezer (in 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given the elapsed time (hours) since a power failure. Assume this temperature (</a:t>
            </a:r>
            <a:r>
              <a:rPr b="0" i="1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given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where </a:t>
            </a:r>
            <a:r>
              <a:rPr b="0" i="1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time since the power failure.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program should prompt the user to enter how long it has been since the start of the power failure in hours and minutes, both values in integers.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you need to convert the elapsed time into hours in real number (use type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35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the user entered</a:t>
            </a:r>
            <a:r>
              <a:rPr lang="en-US" sz="1800">
                <a:solidFill>
                  <a:srgbClr val="C00000"/>
                </a:solidFill>
              </a:rPr>
              <a:t> 2 30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 hours 30 minutes), you need to convert this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2.5 hours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applying the above formula.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646" y="2301020"/>
            <a:ext cx="1695450" cy="820737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Exercise #5: Freezer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42" name="Google Shape;742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43" name="Google Shape;743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573206" y="1242647"/>
            <a:ext cx="8183932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the sample run below. Follow the output format.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0"/>
          <p:cNvSpPr txBox="1"/>
          <p:nvPr/>
        </p:nvSpPr>
        <p:spPr>
          <a:xfrm>
            <a:off x="1067103" y="1776901"/>
            <a:ext cx="7196137" cy="646331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hours and minutes since power failure: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2 45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Temperature in freezer = -13.63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40"/>
          <p:cNvSpPr/>
          <p:nvPr/>
        </p:nvSpPr>
        <p:spPr>
          <a:xfrm>
            <a:off x="573206" y="2661140"/>
            <a:ext cx="8183932" cy="3669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long does it take the freezer to get to zero degree?  Which of the following is the closest answer?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hours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hours 10 minutes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hours 30 minutes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hours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This exercise is mounted on CodeCrunch as a practice exercise.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1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Math Functions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54" name="Google Shape;754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55" name="Google Shape;755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6" name="Google Shape;756;p41"/>
          <p:cNvSpPr/>
          <p:nvPr/>
        </p:nvSpPr>
        <p:spPr>
          <a:xfrm>
            <a:off x="573206" y="1242647"/>
            <a:ext cx="8183932" cy="4982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C, there are many libraries offering functions for you to 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</a:t>
            </a:r>
            <a:r>
              <a:rPr b="0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scanf()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printf()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requires to include </a:t>
            </a:r>
            <a:r>
              <a:rPr b="0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Exercise #5, 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may use t*t, or the </a:t>
            </a:r>
            <a:r>
              <a:rPr b="0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pow()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in the math library: pow(t,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pow(x, y) // computes x raised to the power of 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math functions, you need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&lt;math.h&gt;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your program with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–lm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(i.e.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gcc –lm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Tables 3.3 and 3.4 (pages 88 – 89) for some math functions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2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Math Functions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64" name="Google Shape;764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65" name="Google Shape;765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6" name="Google Shape;766;p42"/>
          <p:cNvSpPr/>
          <p:nvPr/>
        </p:nvSpPr>
        <p:spPr>
          <a:xfrm>
            <a:off x="573206" y="1242648"/>
            <a:ext cx="8183932" cy="955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useful math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abs(x)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&lt;stdlib.h&gt;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the rest from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&lt;math.h&gt;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7" name="Google Shape;7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30" y="2159953"/>
            <a:ext cx="4629150" cy="3932237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42"/>
          <p:cNvSpPr txBox="1"/>
          <p:nvPr/>
        </p:nvSpPr>
        <p:spPr>
          <a:xfrm>
            <a:off x="5703570" y="3944616"/>
            <a:ext cx="31889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Q: Since the parameters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pow()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are of double type, why can we call the function with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pow(t, 2)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5703570" y="5276728"/>
            <a:ext cx="3053568" cy="923330"/>
          </a:xfrm>
          <a:prstGeom prst="rect">
            <a:avLst/>
          </a:prstGeom>
          <a:solidFill>
            <a:srgbClr val="CC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Integer value can be assigned to a double variable/parameter.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2"/>
          <p:cNvSpPr/>
          <p:nvPr/>
        </p:nvSpPr>
        <p:spPr>
          <a:xfrm>
            <a:off x="312190" y="5000262"/>
            <a:ext cx="1018573" cy="289367"/>
          </a:xfrm>
          <a:prstGeom prst="ellipse">
            <a:avLst/>
          </a:prstGeom>
          <a:noFill/>
          <a:ln cap="sq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42"/>
          <p:cNvGrpSpPr/>
          <p:nvPr/>
        </p:nvGrpSpPr>
        <p:grpSpPr>
          <a:xfrm>
            <a:off x="5143165" y="2205660"/>
            <a:ext cx="3749375" cy="738664"/>
            <a:chOff x="5143165" y="2205660"/>
            <a:chExt cx="3749375" cy="738664"/>
          </a:xfrm>
        </p:grpSpPr>
        <p:sp>
          <p:nvSpPr>
            <p:cNvPr id="772" name="Google Shape;772;p42"/>
            <p:cNvSpPr txBox="1"/>
            <p:nvPr/>
          </p:nvSpPr>
          <p:spPr>
            <a:xfrm>
              <a:off x="5143165" y="2205660"/>
              <a:ext cx="23137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 prototype: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2"/>
            <p:cNvSpPr txBox="1"/>
            <p:nvPr/>
          </p:nvSpPr>
          <p:spPr>
            <a:xfrm>
              <a:off x="5389982" y="2574992"/>
              <a:ext cx="3502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double pow(double x, double 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42"/>
          <p:cNvGrpSpPr/>
          <p:nvPr/>
        </p:nvGrpSpPr>
        <p:grpSpPr>
          <a:xfrm>
            <a:off x="6039448" y="2943099"/>
            <a:ext cx="2834839" cy="495916"/>
            <a:chOff x="6022268" y="2944324"/>
            <a:chExt cx="2834839" cy="495916"/>
          </a:xfrm>
        </p:grpSpPr>
        <p:sp>
          <p:nvSpPr>
            <p:cNvPr id="775" name="Google Shape;775;p42"/>
            <p:cNvSpPr txBox="1"/>
            <p:nvPr/>
          </p:nvSpPr>
          <p:spPr>
            <a:xfrm>
              <a:off x="6511265" y="3070908"/>
              <a:ext cx="23458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function return type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6" name="Google Shape;776;p42"/>
            <p:cNvCxnSpPr/>
            <p:nvPr/>
          </p:nvCxnSpPr>
          <p:spPr>
            <a:xfrm rot="10800000">
              <a:off x="6022268" y="2944324"/>
              <a:ext cx="424052" cy="246733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777" name="Google Shape;777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Math Functions: Example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84" name="Google Shape;784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85" name="Google Shape;785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6" name="Google Shape;786;p43"/>
          <p:cNvSpPr/>
          <p:nvPr/>
        </p:nvSpPr>
        <p:spPr>
          <a:xfrm>
            <a:off x="573206" y="1242647"/>
            <a:ext cx="8183932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Unit3_Hypotenuse.c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computes the hypotenuse of a right-angled triangle given the lengths of its two perpendicular sides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1764317" y="3317314"/>
            <a:ext cx="2900855" cy="614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8" name="Google Shape;788;p43"/>
          <p:cNvGrpSpPr/>
          <p:nvPr/>
        </p:nvGrpSpPr>
        <p:grpSpPr>
          <a:xfrm>
            <a:off x="5186855" y="2736694"/>
            <a:ext cx="2711670" cy="1927858"/>
            <a:chOff x="5186855" y="3135298"/>
            <a:chExt cx="2711670" cy="1927858"/>
          </a:xfrm>
        </p:grpSpPr>
        <p:sp>
          <p:nvSpPr>
            <p:cNvPr id="789" name="Google Shape;789;p43"/>
            <p:cNvSpPr/>
            <p:nvPr/>
          </p:nvSpPr>
          <p:spPr>
            <a:xfrm flipH="1">
              <a:off x="5186855" y="3135298"/>
              <a:ext cx="2254469" cy="1466193"/>
            </a:xfrm>
            <a:prstGeom prst="rtTriangle">
              <a:avLst/>
            </a:prstGeom>
            <a:solidFill>
              <a:srgbClr val="ECB9B0"/>
            </a:solidFill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3"/>
            <p:cNvSpPr txBox="1"/>
            <p:nvPr/>
          </p:nvSpPr>
          <p:spPr>
            <a:xfrm>
              <a:off x="5817477" y="3469791"/>
              <a:ext cx="6306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b="0" i="1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43"/>
            <p:cNvSpPr txBox="1"/>
            <p:nvPr/>
          </p:nvSpPr>
          <p:spPr>
            <a:xfrm>
              <a:off x="7267904" y="3700623"/>
              <a:ext cx="6306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1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2" name="Google Shape;792;p43"/>
            <p:cNvSpPr txBox="1"/>
            <p:nvPr/>
          </p:nvSpPr>
          <p:spPr>
            <a:xfrm>
              <a:off x="6132787" y="4601491"/>
              <a:ext cx="6306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0" i="1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7267904" y="4461641"/>
              <a:ext cx="173420" cy="139850"/>
            </a:xfrm>
            <a:prstGeom prst="rect">
              <a:avLst/>
            </a:prstGeom>
            <a:noFill/>
            <a:ln cap="flat" cmpd="sng" w="26425">
              <a:solidFill>
                <a:srgbClr val="6B76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4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Math Functions: Example (2/2) (last session)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01" name="Google Shape;801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02" name="Google Shape;802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3" name="Google Shape;803;p44"/>
          <p:cNvSpPr txBox="1"/>
          <p:nvPr/>
        </p:nvSpPr>
        <p:spPr>
          <a:xfrm>
            <a:off x="472966" y="1271997"/>
            <a:ext cx="8213833" cy="5078313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Unit3_Hypotenuse.c</a:t>
            </a:r>
            <a:endParaRPr b="1" i="0" sz="18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the hypotenuse of a right-angled triangle.</a:t>
            </a:r>
            <a:endParaRPr b="1" i="0" sz="18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    </a:t>
            </a:r>
            <a:endParaRPr b="1" i="0" sz="1800" u="none" cap="none" strike="noStrike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&lt;math.h&gt;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hypot, side1, side2;</a:t>
            </a:r>
            <a:endParaRPr b="1" i="0" sz="18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lengths of the 2 perpendicular sides: 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 %f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&amp;side1, side2);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hypot = sqrt(side1*side1 + side2*side2);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or hypot = sqrt(pow(side1, 2) + pow(side2, 2));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"Hypotenuse =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%6.2f\n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hypot);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44"/>
          <p:cNvSpPr txBox="1"/>
          <p:nvPr/>
        </p:nvSpPr>
        <p:spPr>
          <a:xfrm>
            <a:off x="6574821" y="1102720"/>
            <a:ext cx="2270240" cy="338554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Unit3_Hypotenuse.c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44"/>
          <p:cNvGrpSpPr/>
          <p:nvPr/>
        </p:nvGrpSpPr>
        <p:grpSpPr>
          <a:xfrm>
            <a:off x="3074276" y="2081048"/>
            <a:ext cx="4792717" cy="369332"/>
            <a:chOff x="3216166" y="2081048"/>
            <a:chExt cx="4792717" cy="369332"/>
          </a:xfrm>
        </p:grpSpPr>
        <p:cxnSp>
          <p:nvCxnSpPr>
            <p:cNvPr id="806" name="Google Shape;806;p44"/>
            <p:cNvCxnSpPr/>
            <p:nvPr/>
          </p:nvCxnSpPr>
          <p:spPr>
            <a:xfrm rot="10800000">
              <a:off x="3216166" y="2265714"/>
              <a:ext cx="551793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07" name="Google Shape;807;p44"/>
            <p:cNvSpPr txBox="1"/>
            <p:nvPr/>
          </p:nvSpPr>
          <p:spPr>
            <a:xfrm>
              <a:off x="3767959" y="2081048"/>
              <a:ext cx="4240924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Remember to compile with 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–lm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option!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5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Exercise #6: Freezer (version 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15" name="Google Shape;815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16" name="Google Shape;816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7" name="Google Shape;817;p45"/>
          <p:cNvSpPr/>
          <p:nvPr/>
        </p:nvSpPr>
        <p:spPr>
          <a:xfrm>
            <a:off x="573206" y="1242647"/>
            <a:ext cx="8183932" cy="517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will be given out in class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Programming Style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25" name="Google Shape;825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26" name="Google Shape;826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7" name="Google Shape;827;p46"/>
          <p:cNvSpPr/>
          <p:nvPr/>
        </p:nvSpPr>
        <p:spPr>
          <a:xfrm>
            <a:off x="573206" y="1219199"/>
            <a:ext cx="8050532" cy="532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style is just as important as writing a correct program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some C Style Guides on the CS1010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http://www.comp.nus.edu.sg/~cs1010/2_resources/online.html</a:t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your lab assignments, marks will be awarded to style besides program correctness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Correctness: 60%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Style: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Design: 20%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Programming Style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35" name="Google Shape;835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36" name="Google Shape;836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573206" y="1219199"/>
            <a:ext cx="7808794" cy="5135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Identifier naming for variables and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lower-case with underscore or capitalise first character of every subsequent word (Eg: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celsius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second_max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secondMax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NOT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Celsius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SecondMax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descriptive (Eg: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numYears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xbrt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constants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upper-case with underscore (Eg: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KMS_PER_MILE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DAYS_IN_YEAR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 indentation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 comments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Spacing and blank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many others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7"/>
          <p:cNvSpPr txBox="1"/>
          <p:nvPr/>
        </p:nvSpPr>
        <p:spPr>
          <a:xfrm>
            <a:off x="5060731" y="4740741"/>
            <a:ext cx="3468127" cy="1569660"/>
          </a:xfrm>
          <a:prstGeom prst="rect">
            <a:avLst/>
          </a:prstGeom>
          <a:solidFill>
            <a:srgbClr val="99FF99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vim, typing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gg=G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auto-indent your program nicely!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Google Shape;8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3210" y="4274181"/>
            <a:ext cx="811961" cy="57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Common Mistakes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47" name="Google Shape;847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48" name="Google Shape;848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9" name="Google Shape;849;p48"/>
          <p:cNvSpPr txBox="1"/>
          <p:nvPr>
            <p:ph idx="1" type="body"/>
          </p:nvPr>
        </p:nvSpPr>
        <p:spPr>
          <a:xfrm>
            <a:off x="587375" y="1208691"/>
            <a:ext cx="8229600" cy="10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Not initialising variables</a:t>
            </a:r>
            <a:endParaRPr/>
          </a:p>
          <a:p>
            <a:pPr indent="-352423" lvl="1" marL="62674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Program may work on some machine but not on another! </a:t>
            </a:r>
            <a:endParaRPr/>
          </a:p>
        </p:txBody>
      </p:sp>
      <p:sp>
        <p:nvSpPr>
          <p:cNvPr id="850" name="Google Shape;850;p48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but what is the value of b?</a:t>
            </a:r>
            <a:endParaRPr b="1" i="0" sz="18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Google Shape;851;p48"/>
          <p:cNvSpPr txBox="1"/>
          <p:nvPr/>
        </p:nvSpPr>
        <p:spPr>
          <a:xfrm>
            <a:off x="1781503" y="3909618"/>
            <a:ext cx="2769476" cy="646331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531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i="0" sz="18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48"/>
          <p:cNvSpPr txBox="1"/>
          <p:nvPr/>
        </p:nvSpPr>
        <p:spPr>
          <a:xfrm>
            <a:off x="587375" y="3331322"/>
            <a:ext cx="8229600" cy="578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Unnecessary initialisation of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8"/>
          <p:cNvSpPr txBox="1"/>
          <p:nvPr/>
        </p:nvSpPr>
        <p:spPr>
          <a:xfrm>
            <a:off x="5150068" y="3909618"/>
            <a:ext cx="2596055" cy="646331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&amp;x);</a:t>
            </a:r>
            <a:endParaRPr b="1" i="0" sz="18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4" name="Google Shape;854;p48"/>
          <p:cNvSpPr txBox="1"/>
          <p:nvPr/>
        </p:nvSpPr>
        <p:spPr>
          <a:xfrm>
            <a:off x="587375" y="4873973"/>
            <a:ext cx="8229600" cy="49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Forgetting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scanf() statement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8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that the initial value of b is zero!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8"/>
          <p:cNvSpPr txBox="1"/>
          <p:nvPr/>
        </p:nvSpPr>
        <p:spPr>
          <a:xfrm>
            <a:off x="1781503" y="5360938"/>
            <a:ext cx="2596055" cy="646331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x);</a:t>
            </a:r>
            <a:endParaRPr b="1" i="0" sz="18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7" name="Google Shape;857;p48"/>
          <p:cNvSpPr txBox="1"/>
          <p:nvPr/>
        </p:nvSpPr>
        <p:spPr>
          <a:xfrm>
            <a:off x="5223641" y="5366137"/>
            <a:ext cx="2596055" cy="646331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&amp;x);</a:t>
            </a:r>
            <a:endParaRPr b="1" i="0" sz="18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8" name="Google Shape;8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589" y="5704333"/>
            <a:ext cx="362361" cy="49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5972" y="5704334"/>
            <a:ext cx="415645" cy="52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48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EXTREMELY COMMON MISTAKE</a:t>
            </a:r>
            <a:endParaRPr b="1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Common Mistakes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68" name="Google Shape;868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69" name="Google Shape;869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0" name="Google Shape;870;p49"/>
          <p:cNvSpPr txBox="1"/>
          <p:nvPr>
            <p:ph idx="1" type="body"/>
          </p:nvPr>
        </p:nvSpPr>
        <p:spPr>
          <a:xfrm>
            <a:off x="587375" y="1301261"/>
            <a:ext cx="8229600" cy="361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Forgetting to compile with </a:t>
            </a:r>
            <a:r>
              <a:rPr lang="en-US">
                <a:solidFill>
                  <a:srgbClr val="C00000"/>
                </a:solidFill>
              </a:rPr>
              <a:t>–lm </a:t>
            </a:r>
            <a:r>
              <a:rPr lang="en-US"/>
              <a:t>option when the program uses math functions.</a:t>
            </a:r>
            <a:endParaRPr/>
          </a:p>
          <a:p>
            <a:pPr indent="-352425" lvl="0" marL="3524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Forgetting to recompile after modifying the source code.</a:t>
            </a:r>
            <a:endParaRPr sz="2000"/>
          </a:p>
        </p:txBody>
      </p:sp>
      <p:sp>
        <p:nvSpPr>
          <p:cNvPr id="871" name="Google Shape;871;p49"/>
          <p:cNvSpPr txBox="1"/>
          <p:nvPr/>
        </p:nvSpPr>
        <p:spPr>
          <a:xfrm>
            <a:off x="709448" y="4918841"/>
            <a:ext cx="7725104" cy="1569660"/>
          </a:xfrm>
          <a:prstGeom prst="rect">
            <a:avLst/>
          </a:prstGeom>
          <a:solidFill>
            <a:srgbClr val="99FF99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when your program crashes, a “core dump” may happen. Remove the file “core” (UNIX command: </a:t>
            </a:r>
            <a:r>
              <a:rPr b="0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rm core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from your directory as it takes up a lot of space.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2" name="Google Shape;8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27" y="4452281"/>
            <a:ext cx="811961" cy="57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3: Overview of C Programming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18641" y="1371600"/>
            <a:ext cx="8420559" cy="5080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>
                <a:solidFill>
                  <a:srgbClr val="800000"/>
                </a:solidFill>
              </a:rPr>
              <a:t>Objectives:</a:t>
            </a:r>
            <a:endParaRPr/>
          </a:p>
          <a:p>
            <a:pPr indent="-346073" lvl="1" marL="620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120"/>
              <a:buFont typeface="Noto Sans Symbols"/>
              <a:buChar char="▪"/>
            </a:pPr>
            <a:r>
              <a:rPr lang="en-US" sz="2600"/>
              <a:t>Learn basic C constructs, interactive input, output, and arithmetic operations</a:t>
            </a:r>
            <a:endParaRPr/>
          </a:p>
          <a:p>
            <a:pPr indent="-346073" lvl="1" marL="620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120"/>
              <a:buFont typeface="Noto Sans Symbols"/>
              <a:buChar char="▪"/>
            </a:pPr>
            <a:r>
              <a:rPr lang="en-US" sz="2600"/>
              <a:t>Learn some data types and the use of variables to hold data</a:t>
            </a:r>
            <a:endParaRPr sz="2600"/>
          </a:p>
          <a:p>
            <a:pPr indent="-346073" lvl="1" marL="620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120"/>
              <a:buFont typeface="Noto Sans Symbols"/>
              <a:buChar char="▪"/>
            </a:pPr>
            <a:r>
              <a:rPr lang="en-US" sz="2600"/>
              <a:t>Understand basic programming style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lang="en-US" sz="3000">
                <a:solidFill>
                  <a:srgbClr val="800000"/>
                </a:solidFill>
              </a:rPr>
              <a:t>References:</a:t>
            </a:r>
            <a:endParaRPr sz="3000">
              <a:solidFill>
                <a:srgbClr val="800000"/>
              </a:solidFill>
            </a:endParaRPr>
          </a:p>
          <a:p>
            <a:pPr indent="-346074" lvl="1" marL="620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▪"/>
            </a:pPr>
            <a:r>
              <a:rPr lang="en-US" sz="2400"/>
              <a:t>Chapter 2 Variables, Arithmetic Expressions and Input/Output</a:t>
            </a:r>
            <a:endParaRPr sz="2400"/>
          </a:p>
          <a:p>
            <a:pPr indent="-346074" lvl="1" marL="6207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▪"/>
            </a:pPr>
            <a:r>
              <a:rPr lang="en-US" sz="2400"/>
              <a:t>Chapter 3 Lessons 3.1 Math Library Functions and 3.2 Single Character Data</a:t>
            </a:r>
            <a:endParaRPr sz="2400"/>
          </a:p>
        </p:txBody>
      </p:sp>
      <p:sp>
        <p:nvSpPr>
          <p:cNvPr id="132" name="Google Shape;132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Unit3 -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0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80" name="Google Shape;880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81" name="Google Shape;881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Unit2 -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2" name="Google Shape;882;p50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 of variables in a program and the basic data types in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structure of a simple C program which includes: preprocessor directives, input statements, computation, and output statements.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Math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programming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mistakes made by beginners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1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890" name="Google Shape;890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91" name="Google Shape;891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2" name="Google Shape;892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3: Overview of C Programming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418641" y="1371599"/>
            <a:ext cx="8420559" cy="511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A Simple C Program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Variables and Data Types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Program Structure</a:t>
            </a:r>
            <a:endParaRPr/>
          </a:p>
          <a:p>
            <a:pPr indent="-280988" lvl="1" marL="9096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Preprocessor directives</a:t>
            </a:r>
            <a:endParaRPr/>
          </a:p>
          <a:p>
            <a:pPr indent="-280988" lvl="1" marL="9096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Input</a:t>
            </a:r>
            <a:endParaRPr/>
          </a:p>
          <a:p>
            <a:pPr indent="-280988" lvl="1" marL="9096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Compute</a:t>
            </a:r>
            <a:endParaRPr/>
          </a:p>
          <a:p>
            <a:pPr indent="-280988" lvl="1" marL="9096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Output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Math Functions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Programming Style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Common Mistakes</a:t>
            </a:r>
            <a:endParaRPr sz="2800"/>
          </a:p>
        </p:txBody>
      </p:sp>
      <p:sp>
        <p:nvSpPr>
          <p:cNvPr id="142" name="Google Shape;142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Unit3 -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4" name="Google Shape;144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Introduction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51" name="Google Shape;151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491319" y="1219200"/>
            <a:ext cx="7890681" cy="258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general-purpose computer programming language developed in 1972 by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Dennis Ritchie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(1941 – 2011) at Bell Telephone Lab for use with the UNIX operation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follow the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ANSI 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(C90) standard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6386" l="5434" r="6701" t="4453"/>
          <a:stretch/>
        </p:blipFill>
        <p:spPr>
          <a:xfrm>
            <a:off x="6763109" y="3803176"/>
            <a:ext cx="2035834" cy="26741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1072055" y="3659222"/>
            <a:ext cx="5328745" cy="66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http://en.wikipedia.org/wiki/ANSI_C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Quick Review: Edit, Compile, Execute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3" name="Google Shape;163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775444" y="1989894"/>
            <a:ext cx="5303975" cy="987984"/>
            <a:chOff x="2445608" y="3620107"/>
            <a:chExt cx="5303975" cy="987984"/>
          </a:xfrm>
        </p:grpSpPr>
        <p:grpSp>
          <p:nvGrpSpPr>
            <p:cNvPr id="166" name="Google Shape;166;p8"/>
            <p:cNvGrpSpPr/>
            <p:nvPr/>
          </p:nvGrpSpPr>
          <p:grpSpPr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4456719" y="1887080"/>
                <a:ext cx="972711" cy="251487"/>
              </a:xfrm>
              <a:prstGeom prst="rightArrow">
                <a:avLst>
                  <a:gd fmla="val 50000" name="adj1"/>
                  <a:gd fmla="val 49998" name="adj2"/>
                </a:avLst>
              </a:prstGeom>
              <a:solidFill>
                <a:srgbClr val="FFCCFF"/>
              </a:solidFill>
              <a:ln cap="sq" cmpd="sng" w="127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8"/>
              <p:cNvSpPr txBox="1"/>
              <p:nvPr/>
            </p:nvSpPr>
            <p:spPr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produces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8"/>
            <p:cNvGrpSpPr/>
            <p:nvPr/>
          </p:nvGrpSpPr>
          <p:grpSpPr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170" name="Google Shape;170;p8"/>
              <p:cNvSpPr/>
              <p:nvPr/>
            </p:nvSpPr>
            <p:spPr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8"/>
              <p:cNvSpPr txBox="1"/>
              <p:nvPr/>
            </p:nvSpPr>
            <p:spPr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 code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8"/>
              <p:cNvSpPr txBox="1"/>
              <p:nvPr/>
            </p:nvSpPr>
            <p:spPr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first.c 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8"/>
            <p:cNvGrpSpPr/>
            <p:nvPr/>
          </p:nvGrpSpPr>
          <p:grpSpPr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74" name="Google Shape;174;p8"/>
              <p:cNvSpPr/>
              <p:nvPr/>
            </p:nvSpPr>
            <p:spPr>
              <a:xfrm>
                <a:off x="2533096" y="1562470"/>
                <a:ext cx="1387902" cy="578917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8"/>
              <p:cNvSpPr txBox="1"/>
              <p:nvPr/>
            </p:nvSpPr>
            <p:spPr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Edit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8"/>
              <p:cNvSpPr txBox="1"/>
              <p:nvPr/>
            </p:nvSpPr>
            <p:spPr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eg: 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vim first.c</a:t>
                </a:r>
                <a:endParaRPr b="0" i="0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7" name="Google Shape;177;p8"/>
          <p:cNvGrpSpPr/>
          <p:nvPr/>
        </p:nvGrpSpPr>
        <p:grpSpPr>
          <a:xfrm>
            <a:off x="771531" y="3273707"/>
            <a:ext cx="5451821" cy="998670"/>
            <a:chOff x="2441695" y="4608091"/>
            <a:chExt cx="5451821" cy="998670"/>
          </a:xfrm>
        </p:grpSpPr>
        <p:grpSp>
          <p:nvGrpSpPr>
            <p:cNvPr id="178" name="Google Shape;178;p8"/>
            <p:cNvGrpSpPr/>
            <p:nvPr/>
          </p:nvGrpSpPr>
          <p:grpSpPr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179" name="Google Shape;179;p8"/>
              <p:cNvSpPr/>
              <p:nvPr/>
            </p:nvSpPr>
            <p:spPr>
              <a:xfrm>
                <a:off x="4456719" y="1887080"/>
                <a:ext cx="972711" cy="251487"/>
              </a:xfrm>
              <a:prstGeom prst="rightArrow">
                <a:avLst>
                  <a:gd fmla="val 50000" name="adj1"/>
                  <a:gd fmla="val 49998" name="adj2"/>
                </a:avLst>
              </a:prstGeom>
              <a:solidFill>
                <a:srgbClr val="FFCCFF"/>
              </a:solidFill>
              <a:ln cap="sq" cmpd="sng" w="127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8"/>
              <p:cNvSpPr txBox="1"/>
              <p:nvPr/>
            </p:nvSpPr>
            <p:spPr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produces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8"/>
            <p:cNvGrpSpPr/>
            <p:nvPr/>
          </p:nvGrpSpPr>
          <p:grpSpPr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8"/>
              <p:cNvSpPr txBox="1"/>
              <p:nvPr/>
            </p:nvSpPr>
            <p:spPr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Executable code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8"/>
              <p:cNvSpPr txBox="1"/>
              <p:nvPr/>
            </p:nvSpPr>
            <p:spPr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a.out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p8"/>
            <p:cNvGrpSpPr/>
            <p:nvPr/>
          </p:nvGrpSpPr>
          <p:grpSpPr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186" name="Google Shape;186;p8"/>
              <p:cNvSpPr/>
              <p:nvPr/>
            </p:nvSpPr>
            <p:spPr>
              <a:xfrm>
                <a:off x="2533096" y="1562470"/>
                <a:ext cx="1387902" cy="578917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8"/>
              <p:cNvSpPr txBox="1"/>
              <p:nvPr/>
            </p:nvSpPr>
            <p:spPr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Compile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8"/>
              <p:cNvSpPr txBox="1"/>
              <p:nvPr/>
            </p:nvSpPr>
            <p:spPr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eg: 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gcc first.c</a:t>
                </a:r>
                <a:endParaRPr b="0" i="0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" name="Google Shape;189;p8"/>
          <p:cNvGrpSpPr/>
          <p:nvPr/>
        </p:nvGrpSpPr>
        <p:grpSpPr>
          <a:xfrm>
            <a:off x="775444" y="4760239"/>
            <a:ext cx="5877559" cy="931874"/>
            <a:chOff x="2445608" y="5644984"/>
            <a:chExt cx="5877559" cy="931874"/>
          </a:xfrm>
        </p:grpSpPr>
        <p:grpSp>
          <p:nvGrpSpPr>
            <p:cNvPr id="190" name="Google Shape;190;p8"/>
            <p:cNvGrpSpPr/>
            <p:nvPr/>
          </p:nvGrpSpPr>
          <p:grpSpPr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456719" y="1887080"/>
                <a:ext cx="972711" cy="251487"/>
              </a:xfrm>
              <a:prstGeom prst="rightArrow">
                <a:avLst>
                  <a:gd fmla="val 50000" name="adj1"/>
                  <a:gd fmla="val 49998" name="adj2"/>
                </a:avLst>
              </a:prstGeom>
              <a:solidFill>
                <a:srgbClr val="FFCCFF"/>
              </a:solidFill>
              <a:ln cap="sq" cmpd="sng" w="127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8"/>
              <p:cNvSpPr txBox="1"/>
              <p:nvPr/>
            </p:nvSpPr>
            <p:spPr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produces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8"/>
            <p:cNvGrpSpPr/>
            <p:nvPr/>
          </p:nvGrpSpPr>
          <p:grpSpPr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194" name="Google Shape;194;p8"/>
              <p:cNvSpPr/>
              <p:nvPr/>
            </p:nvSpPr>
            <p:spPr>
              <a:xfrm>
                <a:off x="2533096" y="1562470"/>
                <a:ext cx="1387902" cy="578917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8"/>
              <p:cNvSpPr txBox="1"/>
              <p:nvPr/>
            </p:nvSpPr>
            <p:spPr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Execute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8"/>
              <p:cNvSpPr txBox="1"/>
              <p:nvPr/>
            </p:nvSpPr>
            <p:spPr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eg: 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a.out</a:t>
                </a:r>
                <a:endParaRPr b="0" i="0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8"/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198" name="Google Shape;198;p8"/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199" name="Google Shape;199;p8"/>
                <p:cNvSpPr/>
                <p:nvPr/>
              </p:nvSpPr>
              <p:spPr>
                <a:xfrm>
                  <a:off x="7958667" y="5008364"/>
                  <a:ext cx="2611901" cy="598397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8"/>
                <p:cNvSpPr txBox="1"/>
                <p:nvPr/>
              </p:nvSpPr>
              <p:spPr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2F2F2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The value of c is 3.</a:t>
                  </a:r>
                  <a:endParaRPr b="1" i="0" sz="1400" u="none" cap="none" strike="noStrike">
                    <a:solidFill>
                      <a:srgbClr val="F2F2F2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</p:grpSp>
          <p:sp>
            <p:nvSpPr>
              <p:cNvPr id="201" name="Google Shape;201;p8"/>
              <p:cNvSpPr txBox="1"/>
              <p:nvPr/>
            </p:nvSpPr>
            <p:spPr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1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Program output</a:t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" name="Google Shape;202;p8"/>
          <p:cNvGrpSpPr/>
          <p:nvPr/>
        </p:nvGrpSpPr>
        <p:grpSpPr>
          <a:xfrm>
            <a:off x="7497031" y="859918"/>
            <a:ext cx="1537081" cy="1415118"/>
            <a:chOff x="-11796" y="209"/>
            <a:chExt cx="1537081" cy="1415118"/>
          </a:xfrm>
        </p:grpSpPr>
        <p:sp>
          <p:nvSpPr>
            <p:cNvPr id="203" name="Google Shape;203;p8"/>
            <p:cNvSpPr/>
            <p:nvPr/>
          </p:nvSpPr>
          <p:spPr>
            <a:xfrm>
              <a:off x="778717" y="110464"/>
              <a:ext cx="746568" cy="533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 txBox="1"/>
            <p:nvPr/>
          </p:nvSpPr>
          <p:spPr>
            <a:xfrm>
              <a:off x="778717" y="110464"/>
              <a:ext cx="746568" cy="533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Compile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9878" y="3311"/>
              <a:ext cx="1261216" cy="1261216"/>
            </a:xfrm>
            <a:custGeom>
              <a:rect b="b" l="l" r="r" t="t"/>
              <a:pathLst>
                <a:path extrusionOk="0" h="120000" w="120000">
                  <a:moveTo>
                    <a:pt x="113390" y="61042"/>
                  </a:moveTo>
                  <a:cubicBezTo>
                    <a:pt x="113182" y="71696"/>
                    <a:pt x="109791" y="82044"/>
                    <a:pt x="103654" y="90755"/>
                  </a:cubicBezTo>
                  <a:lnTo>
                    <a:pt x="108366" y="95285"/>
                  </a:lnTo>
                  <a:lnTo>
                    <a:pt x="94928" y="93578"/>
                  </a:lnTo>
                  <a:lnTo>
                    <a:pt x="91714" y="79276"/>
                  </a:lnTo>
                  <a:lnTo>
                    <a:pt x="96415" y="83795"/>
                  </a:lnTo>
                  <a:cubicBezTo>
                    <a:pt x="100880" y="76962"/>
                    <a:pt x="103332" y="69010"/>
                    <a:pt x="103492" y="608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39049" y="881764"/>
              <a:ext cx="734786" cy="533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339049" y="881764"/>
              <a:ext cx="734786" cy="533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2892" y="209"/>
              <a:ext cx="1261216" cy="1261216"/>
            </a:xfrm>
            <a:custGeom>
              <a:rect b="b" l="l" r="r" t="t"/>
              <a:pathLst>
                <a:path extrusionOk="0" h="120000" w="120000">
                  <a:moveTo>
                    <a:pt x="22421" y="97940"/>
                  </a:moveTo>
                  <a:cubicBezTo>
                    <a:pt x="14464" y="90058"/>
                    <a:pt x="9186" y="79874"/>
                    <a:pt x="7335" y="68828"/>
                  </a:cubicBezTo>
                  <a:lnTo>
                    <a:pt x="799" y="68920"/>
                  </a:lnTo>
                  <a:lnTo>
                    <a:pt x="11555" y="60684"/>
                  </a:lnTo>
                  <a:lnTo>
                    <a:pt x="23897" y="68594"/>
                  </a:lnTo>
                  <a:lnTo>
                    <a:pt x="17376" y="68686"/>
                  </a:lnTo>
                  <a:cubicBezTo>
                    <a:pt x="19094" y="77118"/>
                    <a:pt x="23275" y="84850"/>
                    <a:pt x="29388" y="909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-11796" y="104568"/>
              <a:ext cx="533563" cy="533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-11796" y="104568"/>
              <a:ext cx="533563" cy="533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210" y="1777"/>
              <a:ext cx="1261216" cy="1261216"/>
            </a:xfrm>
            <a:custGeom>
              <a:rect b="b" l="l" r="r" t="t"/>
              <a:pathLst>
                <a:path extrusionOk="0" h="120000" w="120000">
                  <a:moveTo>
                    <a:pt x="41847" y="9780"/>
                  </a:moveTo>
                  <a:cubicBezTo>
                    <a:pt x="47751" y="7646"/>
                    <a:pt x="53984" y="6570"/>
                    <a:pt x="60262" y="6601"/>
                  </a:cubicBezTo>
                  <a:lnTo>
                    <a:pt x="61283" y="145"/>
                  </a:lnTo>
                  <a:lnTo>
                    <a:pt x="67568" y="12145"/>
                  </a:lnTo>
                  <a:lnTo>
                    <a:pt x="57674" y="22961"/>
                  </a:lnTo>
                  <a:lnTo>
                    <a:pt x="58693" y="16520"/>
                  </a:lnTo>
                  <a:lnTo>
                    <a:pt x="58693" y="16520"/>
                  </a:lnTo>
                  <a:cubicBezTo>
                    <a:pt x="54092" y="16658"/>
                    <a:pt x="49542" y="17526"/>
                    <a:pt x="45213" y="190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8"/>
          <p:cNvGrpSpPr/>
          <p:nvPr/>
        </p:nvGrpSpPr>
        <p:grpSpPr>
          <a:xfrm>
            <a:off x="4986764" y="2308197"/>
            <a:ext cx="3711667" cy="3059723"/>
            <a:chOff x="4825247" y="1676398"/>
            <a:chExt cx="3711667" cy="3059723"/>
          </a:xfrm>
        </p:grpSpPr>
        <p:sp>
          <p:nvSpPr>
            <p:cNvPr id="213" name="Google Shape;213;p8"/>
            <p:cNvSpPr/>
            <p:nvPr/>
          </p:nvSpPr>
          <p:spPr>
            <a:xfrm flipH="1" rot="5400000">
              <a:off x="4889723" y="1611922"/>
              <a:ext cx="3059723" cy="3188676"/>
            </a:xfrm>
            <a:custGeom>
              <a:rect b="b" l="l" r="r" t="t"/>
              <a:pathLst>
                <a:path extrusionOk="0" h="120000" w="120000">
                  <a:moveTo>
                    <a:pt x="6662" y="48993"/>
                  </a:moveTo>
                  <a:lnTo>
                    <a:pt x="6662" y="48993"/>
                  </a:lnTo>
                  <a:cubicBezTo>
                    <a:pt x="11629" y="24724"/>
                    <a:pt x="32227" y="6842"/>
                    <a:pt x="56860" y="5414"/>
                  </a:cubicBezTo>
                  <a:cubicBezTo>
                    <a:pt x="81494" y="3985"/>
                    <a:pt x="104005" y="19367"/>
                    <a:pt x="111722" y="42900"/>
                  </a:cubicBezTo>
                  <a:lnTo>
                    <a:pt x="117168" y="42633"/>
                  </a:lnTo>
                  <a:lnTo>
                    <a:pt x="111688" y="57460"/>
                  </a:lnTo>
                  <a:lnTo>
                    <a:pt x="100689" y="43442"/>
                  </a:lnTo>
                  <a:lnTo>
                    <a:pt x="106126" y="43175"/>
                  </a:lnTo>
                  <a:lnTo>
                    <a:pt x="106126" y="43175"/>
                  </a:lnTo>
                  <a:cubicBezTo>
                    <a:pt x="98656" y="22326"/>
                    <a:pt x="78357" y="9033"/>
                    <a:pt x="56444" y="10640"/>
                  </a:cubicBezTo>
                  <a:cubicBezTo>
                    <a:pt x="34530" y="12248"/>
                    <a:pt x="16350" y="28364"/>
                    <a:pt x="11948" y="50084"/>
                  </a:cubicBezTo>
                  <a:close/>
                </a:path>
              </a:pathLst>
            </a:custGeom>
            <a:solidFill>
              <a:srgbClr val="FFC000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Incorrect result?</a:t>
              </a:r>
              <a:endParaRPr b="0" i="0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8"/>
          <p:cNvGrpSpPr/>
          <p:nvPr/>
        </p:nvGrpSpPr>
        <p:grpSpPr>
          <a:xfrm>
            <a:off x="5735490" y="2823816"/>
            <a:ext cx="1773337" cy="1493312"/>
            <a:chOff x="5926017" y="2162908"/>
            <a:chExt cx="1773337" cy="1493312"/>
          </a:xfrm>
        </p:grpSpPr>
        <p:sp>
          <p:nvSpPr>
            <p:cNvPr id="216" name="Google Shape;216;p8"/>
            <p:cNvSpPr/>
            <p:nvPr/>
          </p:nvSpPr>
          <p:spPr>
            <a:xfrm flipH="1" rot="5400000">
              <a:off x="5890847" y="2198078"/>
              <a:ext cx="1107830" cy="1037490"/>
            </a:xfrm>
            <a:custGeom>
              <a:rect b="b" l="l" r="r" t="t"/>
              <a:pathLst>
                <a:path extrusionOk="0" h="120000" w="120000">
                  <a:moveTo>
                    <a:pt x="7024" y="60000"/>
                  </a:moveTo>
                  <a:lnTo>
                    <a:pt x="7024" y="60000"/>
                  </a:lnTo>
                  <a:cubicBezTo>
                    <a:pt x="7024" y="34101"/>
                    <a:pt x="26082" y="12071"/>
                    <a:pt x="51909" y="8116"/>
                  </a:cubicBezTo>
                  <a:cubicBezTo>
                    <a:pt x="77737" y="4161"/>
                    <a:pt x="102616" y="19461"/>
                    <a:pt x="110505" y="44152"/>
                  </a:cubicBezTo>
                  <a:lnTo>
                    <a:pt x="117056" y="44152"/>
                  </a:lnTo>
                  <a:lnTo>
                    <a:pt x="105952" y="60000"/>
                  </a:lnTo>
                  <a:lnTo>
                    <a:pt x="88961" y="44152"/>
                  </a:lnTo>
                  <a:lnTo>
                    <a:pt x="95282" y="44152"/>
                  </a:lnTo>
                  <a:cubicBezTo>
                    <a:pt x="87568" y="28216"/>
                    <a:pt x="69395" y="19583"/>
                    <a:pt x="51575" y="23389"/>
                  </a:cubicBezTo>
                  <a:cubicBezTo>
                    <a:pt x="33754" y="27194"/>
                    <a:pt x="21071" y="42417"/>
                    <a:pt x="21071" y="60000"/>
                  </a:cubicBezTo>
                  <a:close/>
                </a:path>
              </a:pathLst>
            </a:custGeom>
            <a:solidFill>
              <a:srgbClr val="FFC000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Cannot compile?</a:t>
              </a:r>
              <a:endParaRPr b="0" i="0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8"/>
          <p:cNvSpPr txBox="1"/>
          <p:nvPr/>
        </p:nvSpPr>
        <p:spPr>
          <a:xfrm>
            <a:off x="1476916" y="1263065"/>
            <a:ext cx="4677508" cy="646331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Test, test, and test!</a:t>
            </a:r>
            <a:endParaRPr b="0" i="1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533400" y="457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A Simple C Program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26" name="Google Shape;226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Unit3 -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491319" y="1219200"/>
            <a:ext cx="7890681" cy="75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 of a simple C program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1011627" y="1969477"/>
            <a:ext cx="4979269" cy="2677656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preprocessor directives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function header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declaration of variables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executable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4212837" y="4280512"/>
            <a:ext cx="4379370" cy="2062103"/>
          </a:xfrm>
          <a:prstGeom prst="rect">
            <a:avLst/>
          </a:prstGeom>
          <a:solidFill>
            <a:srgbClr val="CCFFFF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“Executable statements”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consists of 3 parts: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Input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Output results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