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3" roundtripDataSignature="AMtx7mjgT2itcXhRQevPVrOzSkTsTtMH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9" name="Google Shape;199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06" name="Google Shape;306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16" name="Google Shape;316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8" name="Google Shape;328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2" name="Google Shape;372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6" name="Google Shape;416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7" name="Google Shape;417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29" name="Google Shape;429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1" name="Google Shape;441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3" name="Google Shape;453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6" name="Google Shape;466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9" name="Google Shape;479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5" name="Google Shape;495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10" name="Google Shape;510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6" name="Google Shape;526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7" name="Google Shape;527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0" name="Google Shape;550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1" name="Google Shape;551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0" name="Google Shape;560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72" name="Google Shape;572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5" name="Google Shape;585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04" name="Google Shape;604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5" name="Google Shape;605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6" name="Google Shape;616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6" name="Google Shape;626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7" name="Google Shape;627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6" name="Google Shape;636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50" name="Google Shape;650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1" name="Google Shape;651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67" name="Google Shape;667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8" name="Google Shape;668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79" name="Google Shape;679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0" name="Google Shape;680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89" name="Google Shape;689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0" name="Google Shape;690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08" name="Google Shape;708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26" name="Google Shape;726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7" name="Google Shape;727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41" name="Google Shape;741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2" name="Google Shape;742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75" name="Google Shape;775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6" name="Google Shape;776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85" name="Google Shape;785;p4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6" name="Google Shape;786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98" name="Google Shape;798;p4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9" name="Google Shape;799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17" name="Google Shape;817;p4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8" name="Google Shape;818;p4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28" name="Google Shape;828;p4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9" name="Google Shape;829;p4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38" name="Google Shape;838;p4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9" name="Google Shape;839;p4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48" name="Google Shape;848;p4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9" name="Google Shape;849;p4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53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5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5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Top-Down Design &amp; Functions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Problem Solving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3" name="Google Shape;203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5" name="Google Shape;20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487277" y="1291593"/>
            <a:ext cx="8463048" cy="5118100"/>
            <a:chOff x="487275" y="1282889"/>
            <a:chExt cx="8462756" cy="5117908"/>
          </a:xfrm>
        </p:grpSpPr>
        <p:sp>
          <p:nvSpPr>
            <p:cNvPr id="207" name="Google Shape;207;p10"/>
            <p:cNvSpPr/>
            <p:nvPr/>
          </p:nvSpPr>
          <p:spPr>
            <a:xfrm>
              <a:off x="1793175" y="1746913"/>
              <a:ext cx="5296395" cy="4653884"/>
            </a:xfrm>
            <a:prstGeom prst="rect">
              <a:avLst/>
            </a:pr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10"/>
            <p:cNvCxnSpPr>
              <a:endCxn id="207" idx="1"/>
            </p:cNvCxnSpPr>
            <p:nvPr/>
          </p:nvCxnSpPr>
          <p:spPr>
            <a:xfrm>
              <a:off x="487275" y="4073855"/>
              <a:ext cx="13059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9" name="Google Shape;209;p10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stepwise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refinement</a:t>
              </a:r>
              <a:endParaRPr/>
            </a:p>
          </p:txBody>
        </p:sp>
        <p:cxnSp>
          <p:nvCxnSpPr>
            <p:cNvPr id="210" name="Google Shape;210;p10"/>
            <p:cNvCxnSpPr/>
            <p:nvPr/>
          </p:nvCxnSpPr>
          <p:spPr>
            <a:xfrm>
              <a:off x="4286251" y="2819531"/>
              <a:ext cx="0" cy="719006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1" name="Google Shape;211;p10"/>
            <p:cNvSpPr txBox="1"/>
            <p:nvPr/>
          </p:nvSpPr>
          <p:spPr>
            <a:xfrm>
              <a:off x="4326595" y="2909888"/>
              <a:ext cx="13372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(hierarchy of)</a:t>
              </a:r>
              <a:endParaRPr b="0" i="0" sz="1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sub-problems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2933700" y="3514725"/>
              <a:ext cx="2754313" cy="1139825"/>
            </a:xfrm>
            <a:prstGeom prst="diamond">
              <a:avLst/>
            </a:prstGeom>
            <a:solidFill>
              <a:srgbClr val="F5DBD7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 txBox="1"/>
            <p:nvPr/>
          </p:nvSpPr>
          <p:spPr>
            <a:xfrm>
              <a:off x="3419475" y="3776663"/>
              <a:ext cx="1917447" cy="584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sub-problems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 implemented?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0"/>
            <p:cNvCxnSpPr>
              <a:stCxn id="212" idx="1"/>
              <a:endCxn id="209" idx="0"/>
            </p:cNvCxnSpPr>
            <p:nvPr/>
          </p:nvCxnSpPr>
          <p:spPr>
            <a:xfrm flipH="1" rot="10800000">
              <a:off x="2933700" y="2173338"/>
              <a:ext cx="1323000" cy="1911300"/>
            </a:xfrm>
            <a:prstGeom prst="bentConnector4">
              <a:avLst>
                <a:gd fmla="val -29824" name="adj1"/>
                <a:gd fmla="val 112415" name="adj2"/>
              </a:avLst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5" name="Google Shape;215;p10"/>
            <p:cNvSpPr/>
            <p:nvPr/>
          </p:nvSpPr>
          <p:spPr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 txBox="1"/>
            <p:nvPr/>
          </p:nvSpPr>
          <p:spPr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 </a:t>
              </a: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its libraries</a:t>
              </a: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algorithms</a:t>
              </a: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data structure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(mostly CS1020)</a:t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602478" y="4524498"/>
              <a:ext cx="853241" cy="3562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6E6E6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5165569" y="4488872"/>
              <a:ext cx="853241" cy="34240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320000">
              <a:off x="3864415" y="4818729"/>
              <a:ext cx="714260" cy="37969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2076450" y="2954338"/>
              <a:ext cx="454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25" name="Google Shape;225;p10"/>
            <p:cNvSpPr txBox="1"/>
            <p:nvPr/>
          </p:nvSpPr>
          <p:spPr>
            <a:xfrm>
              <a:off x="6029325" y="3736975"/>
              <a:ext cx="54451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26" name="Google Shape;226;p10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7F6E9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7F6E9"/>
                  </a:solidFill>
                  <a:latin typeface="Arial"/>
                  <a:ea typeface="Arial"/>
                  <a:cs typeface="Arial"/>
                  <a:sym typeface="Arial"/>
                </a:rPr>
                <a:t>&amp; Testing</a:t>
              </a:r>
              <a:endParaRPr/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5768975" y="4059238"/>
              <a:ext cx="141605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structure chart</a:t>
              </a:r>
              <a:endParaRPr/>
            </a:p>
          </p:txBody>
        </p:sp>
        <p:cxnSp>
          <p:nvCxnSpPr>
            <p:cNvPr id="228" name="Google Shape;228;p10"/>
            <p:cNvCxnSpPr/>
            <p:nvPr/>
          </p:nvCxnSpPr>
          <p:spPr>
            <a:xfrm flipH="1" rot="5400000">
              <a:off x="6241257" y="2137236"/>
              <a:ext cx="2362200" cy="1566863"/>
            </a:xfrm>
            <a:prstGeom prst="bentConnector3">
              <a:avLst>
                <a:gd fmla="val 126150" name="adj1"/>
              </a:avLst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9" name="Google Shape;229;p10"/>
            <p:cNvCxnSpPr/>
            <p:nvPr/>
          </p:nvCxnSpPr>
          <p:spPr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30" name="Google Shape;230;p10"/>
            <p:cNvSpPr txBox="1"/>
            <p:nvPr/>
          </p:nvSpPr>
          <p:spPr>
            <a:xfrm>
              <a:off x="1924334" y="1282889"/>
              <a:ext cx="33300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Analysis and Design</a:t>
              </a:r>
              <a:endPara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0"/>
          <p:cNvSpPr/>
          <p:nvPr/>
        </p:nvSpPr>
        <p:spPr>
          <a:xfrm>
            <a:off x="1852008" y="5008526"/>
            <a:ext cx="1626356" cy="1173193"/>
          </a:xfrm>
          <a:prstGeom prst="rect">
            <a:avLst/>
          </a:prstGeom>
          <a:solidFill>
            <a:srgbClr val="AAAAAA">
              <a:alpha val="29803"/>
            </a:srgbClr>
          </a:solidFill>
          <a:ln cap="flat" cmpd="sng" w="2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Shape 1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3697478" y="5008526"/>
            <a:ext cx="1390542" cy="1181132"/>
          </a:xfrm>
          <a:prstGeom prst="rect">
            <a:avLst/>
          </a:prstGeom>
          <a:solidFill>
            <a:srgbClr val="AAAAAA">
              <a:alpha val="29803"/>
            </a:srgbClr>
          </a:solidFill>
          <a:ln cap="flat" cmpd="sng" w="2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Shape 2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5302034" y="5008526"/>
            <a:ext cx="1624835" cy="1173193"/>
          </a:xfrm>
          <a:prstGeom prst="rect">
            <a:avLst/>
          </a:prstGeom>
          <a:solidFill>
            <a:srgbClr val="AAAAAA">
              <a:alpha val="29803"/>
            </a:srgbClr>
          </a:solidFill>
          <a:ln cap="flat" cmpd="sng" w="2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Shape 3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Problem Solving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0" name="Google Shape;240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42" name="Google Shape;242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487277" y="1291593"/>
            <a:ext cx="8463048" cy="5118100"/>
            <a:chOff x="487275" y="1282889"/>
            <a:chExt cx="8462756" cy="5117908"/>
          </a:xfrm>
        </p:grpSpPr>
        <p:sp>
          <p:nvSpPr>
            <p:cNvPr id="244" name="Google Shape;244;p11"/>
            <p:cNvSpPr/>
            <p:nvPr/>
          </p:nvSpPr>
          <p:spPr>
            <a:xfrm>
              <a:off x="1793175" y="1746913"/>
              <a:ext cx="5296395" cy="4653884"/>
            </a:xfrm>
            <a:prstGeom prst="rect">
              <a:avLst/>
            </a:pr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11"/>
            <p:cNvCxnSpPr>
              <a:endCxn id="244" idx="1"/>
            </p:cNvCxnSpPr>
            <p:nvPr/>
          </p:nvCxnSpPr>
          <p:spPr>
            <a:xfrm>
              <a:off x="487275" y="4073855"/>
              <a:ext cx="13059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6" name="Google Shape;246;p11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stepwise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refinement</a:t>
              </a:r>
              <a:endParaRPr/>
            </a:p>
          </p:txBody>
        </p:sp>
        <p:cxnSp>
          <p:nvCxnSpPr>
            <p:cNvPr id="247" name="Google Shape;247;p11"/>
            <p:cNvCxnSpPr/>
            <p:nvPr/>
          </p:nvCxnSpPr>
          <p:spPr>
            <a:xfrm>
              <a:off x="4286251" y="2819531"/>
              <a:ext cx="0" cy="719006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8" name="Google Shape;248;p11"/>
            <p:cNvSpPr txBox="1"/>
            <p:nvPr/>
          </p:nvSpPr>
          <p:spPr>
            <a:xfrm>
              <a:off x="4326595" y="2909888"/>
              <a:ext cx="13372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(hierarchy of)</a:t>
              </a:r>
              <a:endParaRPr sz="1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sub-problems</a:t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2933700" y="3514725"/>
              <a:ext cx="2754313" cy="1139825"/>
            </a:xfrm>
            <a:prstGeom prst="diamond">
              <a:avLst/>
            </a:prstGeom>
            <a:solidFill>
              <a:srgbClr val="F5DBD7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 txBox="1"/>
            <p:nvPr/>
          </p:nvSpPr>
          <p:spPr>
            <a:xfrm>
              <a:off x="3419475" y="3776663"/>
              <a:ext cx="1917447" cy="584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sub-problems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 implemented?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11"/>
            <p:cNvCxnSpPr>
              <a:stCxn id="249" idx="1"/>
              <a:endCxn id="246" idx="0"/>
            </p:cNvCxnSpPr>
            <p:nvPr/>
          </p:nvCxnSpPr>
          <p:spPr>
            <a:xfrm flipH="1" rot="10800000">
              <a:off x="2933700" y="2173338"/>
              <a:ext cx="1323000" cy="1911300"/>
            </a:xfrm>
            <a:prstGeom prst="bentConnector4">
              <a:avLst>
                <a:gd fmla="val -29824" name="adj1"/>
                <a:gd fmla="val 112415" name="adj2"/>
              </a:avLst>
            </a:prstGeom>
            <a:noFill/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2" name="Google Shape;252;p11"/>
            <p:cNvSpPr/>
            <p:nvPr/>
          </p:nvSpPr>
          <p:spPr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 </a:t>
              </a: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its libraries</a:t>
              </a:r>
              <a:endParaRPr/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algorithms</a:t>
              </a:r>
              <a:endParaRPr/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 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data structure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(mostly CS1020)</a:t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602478" y="4524498"/>
              <a:ext cx="853241" cy="3562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6E6E6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5165569" y="4488872"/>
              <a:ext cx="853241" cy="34240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 rot="1320000">
              <a:off x="3864415" y="4818729"/>
              <a:ext cx="714260" cy="37969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2076450" y="2954338"/>
              <a:ext cx="454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6029325" y="3736975"/>
              <a:ext cx="54451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7F6E9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7F6E9"/>
                  </a:solidFill>
                  <a:latin typeface="Arial"/>
                  <a:ea typeface="Arial"/>
                  <a:cs typeface="Arial"/>
                  <a:sym typeface="Arial"/>
                </a:rPr>
                <a:t>&amp; Testing</a:t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5768975" y="4059238"/>
              <a:ext cx="141605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structure chart</a:t>
              </a:r>
              <a:endParaRPr/>
            </a:p>
          </p:txBody>
        </p:sp>
        <p:cxnSp>
          <p:nvCxnSpPr>
            <p:cNvPr id="265" name="Google Shape;265;p11"/>
            <p:cNvCxnSpPr/>
            <p:nvPr/>
          </p:nvCxnSpPr>
          <p:spPr>
            <a:xfrm flipH="1" rot="5400000">
              <a:off x="6241257" y="2137236"/>
              <a:ext cx="2362200" cy="1566863"/>
            </a:xfrm>
            <a:prstGeom prst="bentConnector3">
              <a:avLst>
                <a:gd fmla="val 126150" name="adj1"/>
              </a:avLst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6" name="Google Shape;266;p11"/>
            <p:cNvCxnSpPr/>
            <p:nvPr/>
          </p:nvCxnSpPr>
          <p:spPr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67" name="Google Shape;267;p11"/>
            <p:cNvSpPr txBox="1"/>
            <p:nvPr/>
          </p:nvSpPr>
          <p:spPr>
            <a:xfrm>
              <a:off x="1924334" y="1282889"/>
              <a:ext cx="33300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Analysis and Design</a:t>
              </a:r>
              <a:endPara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407702" y="-28015487"/>
            <a:ext cx="51390994" cy="3854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01255" y="-33370512"/>
            <a:ext cx="60102525" cy="4507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7056" y="-28550987"/>
            <a:ext cx="52262146" cy="39196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186414" y="-29086491"/>
            <a:ext cx="53133307" cy="3984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769" y="-29621997"/>
            <a:ext cx="54004459" cy="4050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65123" y="-30157497"/>
            <a:ext cx="54875606" cy="4115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54477" y="-30693000"/>
            <a:ext cx="55746762" cy="418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743834" y="-31228500"/>
            <a:ext cx="56617918" cy="4246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33191" y="-31764006"/>
            <a:ext cx="57489070" cy="4311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2544" y="-32299512"/>
            <a:ext cx="58360222" cy="4376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911902" y="-32835009"/>
            <a:ext cx="59231378" cy="4442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01255" y="-33370516"/>
            <a:ext cx="60102530" cy="4507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824491" y="-28044300"/>
            <a:ext cx="51440158" cy="385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853578" y="-32837894"/>
            <a:ext cx="59236290" cy="4442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405905" y="-32305272"/>
            <a:ext cx="58370055" cy="437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958227" y="-31772647"/>
            <a:ext cx="57503815" cy="4312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510550" y="-31240028"/>
            <a:ext cx="56637579" cy="4247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062875" y="-30707406"/>
            <a:ext cx="55771344" cy="418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615197" y="-30174787"/>
            <a:ext cx="54905104" cy="411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167525" y="-29642162"/>
            <a:ext cx="54038869" cy="4052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719847" y="-29109544"/>
            <a:ext cx="53172629" cy="3987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272169" y="-28576925"/>
            <a:ext cx="52306393" cy="3922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824497" y="-28044303"/>
            <a:ext cx="51440158" cy="385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837984" y="-28058387"/>
            <a:ext cx="51459215" cy="3859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54184" y="-25252548"/>
            <a:ext cx="47227693" cy="3542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70384" y="-22446709"/>
            <a:ext cx="42996172" cy="3224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886587" y="-19640869"/>
            <a:ext cx="38764650" cy="290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02789" y="-16835033"/>
            <a:ext cx="34533128" cy="2589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18991" y="-14029194"/>
            <a:ext cx="30301607" cy="2272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935194" y="-11223355"/>
            <a:ext cx="26070087" cy="1955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951394" y="-8417515"/>
            <a:ext cx="21838564" cy="163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67596" y="-5611678"/>
            <a:ext cx="17607042" cy="13205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83798" y="-2805839"/>
            <a:ext cx="13375521" cy="1003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"/>
            <a:ext cx="91439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0"/>
            <a:ext cx="1524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(1/13)</a:t>
            </a:r>
            <a:endParaRPr/>
          </a:p>
        </p:txBody>
      </p:sp>
      <p:sp>
        <p:nvSpPr>
          <p:cNvPr id="310" name="Google Shape;310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12" name="Google Shape;312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13" name="Google Shape;313;p12"/>
          <p:cNvSpPr txBox="1"/>
          <p:nvPr>
            <p:ph idx="1" type="body"/>
          </p:nvPr>
        </p:nvSpPr>
        <p:spPr>
          <a:xfrm>
            <a:off x="587375" y="1187450"/>
            <a:ext cx="8229600" cy="520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We introduced some </a:t>
            </a:r>
            <a:r>
              <a:rPr lang="en-US">
                <a:solidFill>
                  <a:srgbClr val="C00000"/>
                </a:solidFill>
              </a:rPr>
              <a:t>math functions </a:t>
            </a:r>
            <a:r>
              <a:rPr lang="en-US"/>
              <a:t>in the previous unit.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Such functions provide code reusability. Once the function is defined, we can use it whenever we need it, and as often as we need it.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These math functions are provided in &lt;math.h&gt;. What if we want to define our own functions and use them?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the following case study, we introduce top-down design in approaching an algorithm problem.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the process, we encounter certain tasks that are similar, hence necessitating the creation of user-defined function.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(2/13)</a:t>
            </a:r>
            <a:endParaRPr/>
          </a:p>
        </p:txBody>
      </p:sp>
      <p:sp>
        <p:nvSpPr>
          <p:cNvPr id="320" name="Google Shape;320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22" name="Google Shape;322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23" name="Google Shape;323;p13"/>
          <p:cNvSpPr txBox="1"/>
          <p:nvPr>
            <p:ph idx="1" type="body"/>
          </p:nvPr>
        </p:nvSpPr>
        <p:spPr>
          <a:xfrm>
            <a:off x="587375" y="1187450"/>
            <a:ext cx="8229600" cy="520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Case Study: </a:t>
            </a:r>
            <a:r>
              <a:rPr lang="en-US"/>
              <a:t>You work for a hardware company that manufactures flat washers. To estimate shipping costs, your company needs a program that computes the weight of a specified quantity of flat washers.</a:t>
            </a:r>
            <a:endParaRPr/>
          </a:p>
        </p:txBody>
      </p:sp>
      <p:pic>
        <p:nvPicPr>
          <p:cNvPr descr="fig0304" id="324" name="Google Shape;324;p13"/>
          <p:cNvPicPr preferRelativeResize="0"/>
          <p:nvPr/>
        </p:nvPicPr>
        <p:blipFill rotWithShape="1">
          <a:blip r:embed="rId3">
            <a:alphaModFix/>
          </a:blip>
          <a:srcRect b="0" l="-1" r="41629" t="0"/>
          <a:stretch/>
        </p:blipFill>
        <p:spPr>
          <a:xfrm>
            <a:off x="831871" y="2840882"/>
            <a:ext cx="3403599" cy="3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3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rim area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π(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π(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(3/13)</a:t>
            </a:r>
            <a:endParaRPr/>
          </a:p>
        </p:txBody>
      </p:sp>
      <p:sp>
        <p:nvSpPr>
          <p:cNvPr id="332" name="Google Shape;332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33" name="Google Shape;333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34" name="Google Shape;334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5" name="Google Shape;335;p14"/>
          <p:cNvSpPr txBox="1"/>
          <p:nvPr>
            <p:ph idx="1" type="body"/>
          </p:nvPr>
        </p:nvSpPr>
        <p:spPr>
          <a:xfrm>
            <a:off x="587375" y="1187451"/>
            <a:ext cx="8229600" cy="285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 sz="2000"/>
              <a:t>Analysis:</a:t>
            </a:r>
            <a:endParaRPr/>
          </a:p>
          <a:p>
            <a:pPr indent="-347663" lvl="1" marL="62198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To get the weight of a specified </a:t>
            </a:r>
            <a:r>
              <a:rPr lang="en-US">
                <a:solidFill>
                  <a:srgbClr val="C00000"/>
                </a:solidFill>
              </a:rPr>
              <a:t>qty</a:t>
            </a:r>
            <a:r>
              <a:rPr lang="en-US"/>
              <a:t> of washers, we need to know the </a:t>
            </a:r>
            <a:r>
              <a:rPr lang="en-US">
                <a:solidFill>
                  <a:srgbClr val="C00000"/>
                </a:solidFill>
              </a:rPr>
              <a:t>weight</a:t>
            </a:r>
            <a:r>
              <a:rPr lang="en-US"/>
              <a:t> of each washer</a:t>
            </a:r>
            <a:endParaRPr/>
          </a:p>
          <a:p>
            <a:pPr indent="-347663" lvl="1" marL="62198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To get the weight of a washer, we need its </a:t>
            </a:r>
            <a:r>
              <a:rPr lang="en-US">
                <a:solidFill>
                  <a:srgbClr val="C00000"/>
                </a:solidFill>
              </a:rPr>
              <a:t>volume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density</a:t>
            </a:r>
            <a:r>
              <a:rPr lang="en-US"/>
              <a:t> (weight = volume × density)</a:t>
            </a:r>
            <a:endParaRPr/>
          </a:p>
          <a:p>
            <a:pPr indent="-347663" lvl="1" marL="62198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To get the volume, we need its </a:t>
            </a:r>
            <a:r>
              <a:rPr lang="en-US">
                <a:solidFill>
                  <a:srgbClr val="C00000"/>
                </a:solidFill>
              </a:rPr>
              <a:t>rim area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thickness</a:t>
            </a:r>
            <a:r>
              <a:rPr lang="en-US"/>
              <a:t> (volume = rim area × thickness)</a:t>
            </a:r>
            <a:endParaRPr/>
          </a:p>
          <a:p>
            <a:pPr indent="-347663" lvl="1" marL="62198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To get the rim area, we need the diameters </a:t>
            </a:r>
            <a:r>
              <a:rPr lang="en-US">
                <a:solidFill>
                  <a:srgbClr val="C00000"/>
                </a:solidFill>
              </a:rPr>
              <a:t>d2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d1</a:t>
            </a:r>
            <a:endParaRPr/>
          </a:p>
          <a:p>
            <a:pPr indent="0" lvl="1" marL="27432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weight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14"/>
          <p:cNvGrpSpPr/>
          <p:nvPr/>
        </p:nvGrpSpPr>
        <p:grpSpPr>
          <a:xfrm>
            <a:off x="921056" y="4291014"/>
            <a:ext cx="785668" cy="549037"/>
            <a:chOff x="921056" y="4291014"/>
            <a:chExt cx="785668" cy="549037"/>
          </a:xfrm>
        </p:grpSpPr>
        <p:sp>
          <p:nvSpPr>
            <p:cNvPr id="338" name="Google Shape;338;p14"/>
            <p:cNvSpPr txBox="1"/>
            <p:nvPr/>
          </p:nvSpPr>
          <p:spPr>
            <a:xfrm>
              <a:off x="921056" y="4501914"/>
              <a:ext cx="515937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14"/>
            <p:cNvCxnSpPr>
              <a:stCxn id="338" idx="0"/>
            </p:cNvCxnSpPr>
            <p:nvPr/>
          </p:nvCxnSpPr>
          <p:spPr>
            <a:xfrm flipH="1" rot="10800000">
              <a:off x="1179024" y="4291014"/>
              <a:ext cx="527700" cy="2109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40" name="Google Shape;340;p14"/>
          <p:cNvGrpSpPr/>
          <p:nvPr/>
        </p:nvGrpSpPr>
        <p:grpSpPr>
          <a:xfrm>
            <a:off x="1882780" y="4302714"/>
            <a:ext cx="973437" cy="537337"/>
            <a:chOff x="1882780" y="4302714"/>
            <a:chExt cx="973437" cy="537337"/>
          </a:xfrm>
        </p:grpSpPr>
        <p:sp>
          <p:nvSpPr>
            <p:cNvPr id="341" name="Google Shape;341;p14"/>
            <p:cNvSpPr txBox="1"/>
            <p:nvPr/>
          </p:nvSpPr>
          <p:spPr>
            <a:xfrm>
              <a:off x="1976743" y="4501914"/>
              <a:ext cx="879475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14"/>
            <p:cNvCxnSpPr>
              <a:stCxn id="341" idx="0"/>
            </p:cNvCxnSpPr>
            <p:nvPr/>
          </p:nvCxnSpPr>
          <p:spPr>
            <a:xfrm rot="10800000">
              <a:off x="1882780" y="4302714"/>
              <a:ext cx="533700" cy="1992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43" name="Google Shape;343;p14"/>
          <p:cNvGrpSpPr/>
          <p:nvPr/>
        </p:nvGrpSpPr>
        <p:grpSpPr>
          <a:xfrm>
            <a:off x="1214743" y="4865514"/>
            <a:ext cx="996537" cy="584137"/>
            <a:chOff x="1214743" y="4865514"/>
            <a:chExt cx="996537" cy="584137"/>
          </a:xfrm>
        </p:grpSpPr>
        <p:sp>
          <p:nvSpPr>
            <p:cNvPr id="344" name="Google Shape;344;p14"/>
            <p:cNvSpPr txBox="1"/>
            <p:nvPr/>
          </p:nvSpPr>
          <p:spPr>
            <a:xfrm>
              <a:off x="1214743" y="5111514"/>
              <a:ext cx="879475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volume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14"/>
            <p:cNvCxnSpPr>
              <a:stCxn id="344" idx="0"/>
            </p:cNvCxnSpPr>
            <p:nvPr/>
          </p:nvCxnSpPr>
          <p:spPr>
            <a:xfrm flipH="1" rot="10800000">
              <a:off x="1654480" y="4865514"/>
              <a:ext cx="556800" cy="2460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46" name="Google Shape;346;p14"/>
          <p:cNvGrpSpPr/>
          <p:nvPr/>
        </p:nvGrpSpPr>
        <p:grpSpPr>
          <a:xfrm>
            <a:off x="2457199" y="4865514"/>
            <a:ext cx="867332" cy="584137"/>
            <a:chOff x="2457199" y="4865514"/>
            <a:chExt cx="867332" cy="584137"/>
          </a:xfrm>
        </p:grpSpPr>
        <p:sp>
          <p:nvSpPr>
            <p:cNvPr id="347" name="Google Shape;347;p14"/>
            <p:cNvSpPr txBox="1"/>
            <p:nvPr/>
          </p:nvSpPr>
          <p:spPr>
            <a:xfrm>
              <a:off x="2468868" y="5111514"/>
              <a:ext cx="855663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density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4"/>
            <p:cNvCxnSpPr>
              <a:stCxn id="347" idx="0"/>
            </p:cNvCxnSpPr>
            <p:nvPr/>
          </p:nvCxnSpPr>
          <p:spPr>
            <a:xfrm rot="10800000">
              <a:off x="2457199" y="4865514"/>
              <a:ext cx="439500" cy="2460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49" name="Google Shape;349;p14"/>
          <p:cNvGrpSpPr/>
          <p:nvPr/>
        </p:nvGrpSpPr>
        <p:grpSpPr>
          <a:xfrm>
            <a:off x="581331" y="5487814"/>
            <a:ext cx="1019175" cy="584137"/>
            <a:chOff x="581331" y="5487814"/>
            <a:chExt cx="1019175" cy="584137"/>
          </a:xfrm>
        </p:grpSpPr>
        <p:sp>
          <p:nvSpPr>
            <p:cNvPr id="350" name="Google Shape;350;p14"/>
            <p:cNvSpPr txBox="1"/>
            <p:nvPr/>
          </p:nvSpPr>
          <p:spPr>
            <a:xfrm>
              <a:off x="581331" y="5733814"/>
              <a:ext cx="1019175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rim area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14"/>
            <p:cNvCxnSpPr>
              <a:stCxn id="350" idx="0"/>
            </p:cNvCxnSpPr>
            <p:nvPr/>
          </p:nvCxnSpPr>
          <p:spPr>
            <a:xfrm flipH="1" rot="10800000">
              <a:off x="1090918" y="5487814"/>
              <a:ext cx="451200" cy="2460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52" name="Google Shape;352;p14"/>
          <p:cNvGrpSpPr/>
          <p:nvPr/>
        </p:nvGrpSpPr>
        <p:grpSpPr>
          <a:xfrm>
            <a:off x="1718331" y="5499514"/>
            <a:ext cx="1149000" cy="572437"/>
            <a:chOff x="1718331" y="5499514"/>
            <a:chExt cx="1149000" cy="572437"/>
          </a:xfrm>
        </p:grpSpPr>
        <p:sp>
          <p:nvSpPr>
            <p:cNvPr id="353" name="Google Shape;353;p14"/>
            <p:cNvSpPr txBox="1"/>
            <p:nvPr/>
          </p:nvSpPr>
          <p:spPr>
            <a:xfrm>
              <a:off x="1800531" y="5733814"/>
              <a:ext cx="1066800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thickness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14"/>
            <p:cNvCxnSpPr>
              <a:stCxn id="353" idx="0"/>
            </p:cNvCxnSpPr>
            <p:nvPr/>
          </p:nvCxnSpPr>
          <p:spPr>
            <a:xfrm rot="10800000">
              <a:off x="1718331" y="5499514"/>
              <a:ext cx="615600" cy="2343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55" name="Google Shape;355;p14"/>
          <p:cNvGrpSpPr/>
          <p:nvPr/>
        </p:nvGrpSpPr>
        <p:grpSpPr>
          <a:xfrm>
            <a:off x="417818" y="6071914"/>
            <a:ext cx="673107" cy="609637"/>
            <a:chOff x="417818" y="6071914"/>
            <a:chExt cx="673107" cy="609637"/>
          </a:xfrm>
        </p:grpSpPr>
        <p:sp>
          <p:nvSpPr>
            <p:cNvPr id="356" name="Google Shape;356;p14"/>
            <p:cNvSpPr txBox="1"/>
            <p:nvPr/>
          </p:nvSpPr>
          <p:spPr>
            <a:xfrm>
              <a:off x="417818" y="6343414"/>
              <a:ext cx="481013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d2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14"/>
            <p:cNvCxnSpPr>
              <a:stCxn id="356" idx="0"/>
              <a:endCxn id="350" idx="2"/>
            </p:cNvCxnSpPr>
            <p:nvPr/>
          </p:nvCxnSpPr>
          <p:spPr>
            <a:xfrm flipH="1" rot="10800000">
              <a:off x="658325" y="6071914"/>
              <a:ext cx="432600" cy="2715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58" name="Google Shape;358;p14"/>
          <p:cNvGrpSpPr/>
          <p:nvPr/>
        </p:nvGrpSpPr>
        <p:grpSpPr>
          <a:xfrm>
            <a:off x="1132112" y="6085414"/>
            <a:ext cx="644606" cy="596137"/>
            <a:chOff x="1132112" y="6085414"/>
            <a:chExt cx="644606" cy="596137"/>
          </a:xfrm>
        </p:grpSpPr>
        <p:sp>
          <p:nvSpPr>
            <p:cNvPr id="359" name="Google Shape;359;p14"/>
            <p:cNvSpPr txBox="1"/>
            <p:nvPr/>
          </p:nvSpPr>
          <p:spPr>
            <a:xfrm>
              <a:off x="1295706" y="6343414"/>
              <a:ext cx="481012" cy="33813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d1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14"/>
            <p:cNvCxnSpPr>
              <a:stCxn id="359" idx="0"/>
            </p:cNvCxnSpPr>
            <p:nvPr/>
          </p:nvCxnSpPr>
          <p:spPr>
            <a:xfrm rot="10800000">
              <a:off x="1132112" y="6085414"/>
              <a:ext cx="404100" cy="2580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361" name="Google Shape;3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349" y="4477395"/>
            <a:ext cx="2514761" cy="232818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rim area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π(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π(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thickness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given as inputs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14"/>
          <p:cNvGrpSpPr/>
          <p:nvPr/>
        </p:nvGrpSpPr>
        <p:grpSpPr>
          <a:xfrm>
            <a:off x="417051" y="4501913"/>
            <a:ext cx="2907479" cy="2179638"/>
            <a:chOff x="417051" y="4501913"/>
            <a:chExt cx="2907479" cy="2179638"/>
          </a:xfrm>
        </p:grpSpPr>
        <p:sp>
          <p:nvSpPr>
            <p:cNvPr id="365" name="Google Shape;365;p14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(4/13)</a:t>
            </a:r>
            <a:endParaRPr/>
          </a:p>
        </p:txBody>
      </p:sp>
      <p:sp>
        <p:nvSpPr>
          <p:cNvPr id="376" name="Google Shape;376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7" name="Google Shape;377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78" name="Google Shape;378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79" name="Google Shape;379;p15"/>
          <p:cNvSpPr txBox="1"/>
          <p:nvPr>
            <p:ph idx="1" type="body"/>
          </p:nvPr>
        </p:nvSpPr>
        <p:spPr>
          <a:xfrm>
            <a:off x="587374" y="1187450"/>
            <a:ext cx="5363172" cy="541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7663" lvl="0" marL="34766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Design (pseudocode):</a:t>
            </a:r>
            <a:endParaRPr/>
          </a:p>
          <a:p>
            <a:pPr indent="-457200" lvl="1" marL="7315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Arial"/>
              <a:buAutoNum type="arabicPeriod"/>
            </a:pPr>
            <a:r>
              <a:rPr lang="en-US"/>
              <a:t>Read inputs (</a:t>
            </a:r>
            <a:r>
              <a:rPr lang="en-US">
                <a:solidFill>
                  <a:srgbClr val="7030A0"/>
                </a:solidFill>
              </a:rPr>
              <a:t>qty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density</a:t>
            </a:r>
            <a:r>
              <a:rPr lang="en-US"/>
              <a:t>,</a:t>
            </a:r>
            <a:r>
              <a:rPr lang="en-US">
                <a:solidFill>
                  <a:srgbClr val="7030A0"/>
                </a:solidFill>
              </a:rPr>
              <a:t> thickness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d2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d1</a:t>
            </a:r>
            <a:r>
              <a:rPr lang="en-US"/>
              <a:t>)</a:t>
            </a:r>
            <a:endParaRPr/>
          </a:p>
          <a:p>
            <a:pPr indent="-457200" lvl="1" marL="7315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Arial"/>
              <a:buAutoNum type="arabicPeriod"/>
            </a:pPr>
            <a:r>
              <a:rPr lang="en-US"/>
              <a:t>Compute weight of one washer</a:t>
            </a:r>
            <a:endParaRPr/>
          </a:p>
          <a:p>
            <a:pPr indent="-527050" lvl="2" marL="13795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None/>
            </a:pPr>
            <a:r>
              <a:rPr lang="en-US"/>
              <a:t>2.1	Compute </a:t>
            </a:r>
            <a:r>
              <a:rPr lang="en-US">
                <a:solidFill>
                  <a:srgbClr val="C00000"/>
                </a:solidFill>
              </a:rPr>
              <a:t>area of small circle </a:t>
            </a:r>
            <a:r>
              <a:rPr lang="en-US"/>
              <a:t>(hole) using d1</a:t>
            </a:r>
            <a:endParaRPr/>
          </a:p>
          <a:p>
            <a:pPr indent="-527050" lvl="2" marL="13795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None/>
            </a:pPr>
            <a:r>
              <a:rPr lang="en-US"/>
              <a:t>2.2	Compute </a:t>
            </a:r>
            <a:r>
              <a:rPr lang="en-US">
                <a:solidFill>
                  <a:srgbClr val="C00000"/>
                </a:solidFill>
              </a:rPr>
              <a:t>area of big circle</a:t>
            </a:r>
            <a:r>
              <a:rPr lang="en-US"/>
              <a:t> using d2</a:t>
            </a:r>
            <a:endParaRPr/>
          </a:p>
          <a:p>
            <a:pPr indent="-527050" lvl="2" marL="13795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None/>
            </a:pPr>
            <a:r>
              <a:rPr lang="en-US"/>
              <a:t>2.3	Subtract small area from big area to get </a:t>
            </a:r>
            <a:r>
              <a:rPr lang="en-US">
                <a:solidFill>
                  <a:srgbClr val="C00000"/>
                </a:solidFill>
              </a:rPr>
              <a:t>rim area</a:t>
            </a:r>
            <a:endParaRPr/>
          </a:p>
          <a:p>
            <a:pPr indent="-527050" lvl="2" marL="13795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None/>
            </a:pPr>
            <a:r>
              <a:rPr lang="en-US"/>
              <a:t>2.4	Compute </a:t>
            </a:r>
            <a:r>
              <a:rPr lang="en-US">
                <a:solidFill>
                  <a:srgbClr val="C00000"/>
                </a:solidFill>
              </a:rPr>
              <a:t>volume</a:t>
            </a:r>
            <a:r>
              <a:rPr lang="en-US"/>
              <a:t> = rim area × thickness</a:t>
            </a:r>
            <a:endParaRPr/>
          </a:p>
          <a:p>
            <a:pPr indent="-527050" lvl="2" marL="13795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None/>
            </a:pPr>
            <a:r>
              <a:rPr lang="en-US"/>
              <a:t>2.5	Compute </a:t>
            </a:r>
            <a:r>
              <a:rPr lang="en-US">
                <a:solidFill>
                  <a:srgbClr val="C00000"/>
                </a:solidFill>
              </a:rPr>
              <a:t>weight</a:t>
            </a:r>
            <a:r>
              <a:rPr lang="en-US"/>
              <a:t> = volume × density</a:t>
            </a:r>
            <a:endParaRPr/>
          </a:p>
          <a:p>
            <a:pPr indent="-457200" lvl="1" marL="7315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Arial"/>
              <a:buAutoNum type="arabicPeriod"/>
            </a:pPr>
            <a:r>
              <a:rPr lang="en-US"/>
              <a:t>Compute </a:t>
            </a:r>
            <a:r>
              <a:rPr lang="en-US">
                <a:solidFill>
                  <a:srgbClr val="C00000"/>
                </a:solidFill>
              </a:rPr>
              <a:t>total weight </a:t>
            </a:r>
            <a:r>
              <a:rPr lang="en-US"/>
              <a:t>of specified number of washer = weight × qty</a:t>
            </a:r>
            <a:endParaRPr/>
          </a:p>
          <a:p>
            <a:pPr indent="-457200" lvl="1" marL="7315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Arial"/>
              <a:buAutoNum type="arabicPeriod"/>
            </a:pPr>
            <a:r>
              <a:rPr lang="en-US"/>
              <a:t>Output the calculated total weight</a:t>
            </a: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381" name="Google Shape;381;p15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weight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5"/>
            <p:cNvGrpSpPr/>
            <p:nvPr/>
          </p:nvGrpSpPr>
          <p:grpSpPr>
            <a:xfrm>
              <a:off x="921056" y="4291014"/>
              <a:ext cx="785668" cy="549037"/>
              <a:chOff x="921056" y="4291014"/>
              <a:chExt cx="785668" cy="549037"/>
            </a:xfrm>
          </p:grpSpPr>
          <p:sp>
            <p:nvSpPr>
              <p:cNvPr id="383" name="Google Shape;383;p15"/>
              <p:cNvSpPr txBox="1"/>
              <p:nvPr/>
            </p:nvSpPr>
            <p:spPr>
              <a:xfrm>
                <a:off x="921056" y="4501914"/>
                <a:ext cx="515937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qty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Google Shape;384;p15"/>
              <p:cNvCxnSpPr>
                <a:stCxn id="383" idx="0"/>
              </p:cNvCxnSpPr>
              <p:nvPr/>
            </p:nvCxnSpPr>
            <p:spPr>
              <a:xfrm flipH="1" rot="10800000">
                <a:off x="1179024" y="4291014"/>
                <a:ext cx="527700" cy="2109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85" name="Google Shape;385;p15"/>
            <p:cNvGrpSpPr/>
            <p:nvPr/>
          </p:nvGrpSpPr>
          <p:grpSpPr>
            <a:xfrm>
              <a:off x="1882780" y="4302714"/>
              <a:ext cx="973437" cy="537337"/>
              <a:chOff x="1882780" y="4302714"/>
              <a:chExt cx="973437" cy="537337"/>
            </a:xfrm>
          </p:grpSpPr>
          <p:sp>
            <p:nvSpPr>
              <p:cNvPr id="386" name="Google Shape;386;p15"/>
              <p:cNvSpPr txBox="1"/>
              <p:nvPr/>
            </p:nvSpPr>
            <p:spPr>
              <a:xfrm>
                <a:off x="1976743" y="4501914"/>
                <a:ext cx="879475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weight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" name="Google Shape;387;p15"/>
              <p:cNvCxnSpPr>
                <a:stCxn id="386" idx="0"/>
              </p:cNvCxnSpPr>
              <p:nvPr/>
            </p:nvCxnSpPr>
            <p:spPr>
              <a:xfrm rot="10800000">
                <a:off x="1882780" y="4302714"/>
                <a:ext cx="533700" cy="1992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88" name="Google Shape;388;p15"/>
            <p:cNvGrpSpPr/>
            <p:nvPr/>
          </p:nvGrpSpPr>
          <p:grpSpPr>
            <a:xfrm>
              <a:off x="1214743" y="4865514"/>
              <a:ext cx="996537" cy="584137"/>
              <a:chOff x="1214743" y="4865514"/>
              <a:chExt cx="996537" cy="584137"/>
            </a:xfrm>
          </p:grpSpPr>
          <p:sp>
            <p:nvSpPr>
              <p:cNvPr id="389" name="Google Shape;389;p15"/>
              <p:cNvSpPr txBox="1"/>
              <p:nvPr/>
            </p:nvSpPr>
            <p:spPr>
              <a:xfrm>
                <a:off x="1214743" y="5111514"/>
                <a:ext cx="879475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volume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0" name="Google Shape;390;p15"/>
              <p:cNvCxnSpPr>
                <a:stCxn id="389" idx="0"/>
              </p:cNvCxnSpPr>
              <p:nvPr/>
            </p:nvCxnSpPr>
            <p:spPr>
              <a:xfrm flipH="1" rot="10800000">
                <a:off x="1654480" y="4865514"/>
                <a:ext cx="556800" cy="2460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>
              <a:off x="2457199" y="4865514"/>
              <a:ext cx="867332" cy="584137"/>
              <a:chOff x="2457199" y="4865514"/>
              <a:chExt cx="867332" cy="584137"/>
            </a:xfrm>
          </p:grpSpPr>
          <p:sp>
            <p:nvSpPr>
              <p:cNvPr id="392" name="Google Shape;392;p15"/>
              <p:cNvSpPr txBox="1"/>
              <p:nvPr/>
            </p:nvSpPr>
            <p:spPr>
              <a:xfrm>
                <a:off x="2468868" y="5111514"/>
                <a:ext cx="855663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density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15"/>
              <p:cNvCxnSpPr>
                <a:stCxn id="392" idx="0"/>
              </p:cNvCxnSpPr>
              <p:nvPr/>
            </p:nvCxnSpPr>
            <p:spPr>
              <a:xfrm rot="10800000">
                <a:off x="2457199" y="4865514"/>
                <a:ext cx="439500" cy="2460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94" name="Google Shape;394;p15"/>
            <p:cNvGrpSpPr/>
            <p:nvPr/>
          </p:nvGrpSpPr>
          <p:grpSpPr>
            <a:xfrm>
              <a:off x="581331" y="5487814"/>
              <a:ext cx="1019175" cy="584137"/>
              <a:chOff x="581331" y="5487814"/>
              <a:chExt cx="1019175" cy="584137"/>
            </a:xfrm>
          </p:grpSpPr>
          <p:sp>
            <p:nvSpPr>
              <p:cNvPr id="395" name="Google Shape;395;p15"/>
              <p:cNvSpPr txBox="1"/>
              <p:nvPr/>
            </p:nvSpPr>
            <p:spPr>
              <a:xfrm>
                <a:off x="581331" y="5733814"/>
                <a:ext cx="1019175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rim area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6" name="Google Shape;396;p15"/>
              <p:cNvCxnSpPr>
                <a:stCxn id="395" idx="0"/>
              </p:cNvCxnSpPr>
              <p:nvPr/>
            </p:nvCxnSpPr>
            <p:spPr>
              <a:xfrm flipH="1" rot="10800000">
                <a:off x="1090918" y="5487814"/>
                <a:ext cx="451200" cy="2460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97" name="Google Shape;397;p15"/>
            <p:cNvGrpSpPr/>
            <p:nvPr/>
          </p:nvGrpSpPr>
          <p:grpSpPr>
            <a:xfrm>
              <a:off x="1718331" y="5499514"/>
              <a:ext cx="1149000" cy="572437"/>
              <a:chOff x="1718331" y="5499514"/>
              <a:chExt cx="1149000" cy="572437"/>
            </a:xfrm>
          </p:grpSpPr>
          <p:sp>
            <p:nvSpPr>
              <p:cNvPr id="398" name="Google Shape;398;p15"/>
              <p:cNvSpPr txBox="1"/>
              <p:nvPr/>
            </p:nvSpPr>
            <p:spPr>
              <a:xfrm>
                <a:off x="1800531" y="5733814"/>
                <a:ext cx="1066800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thickness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9" name="Google Shape;399;p15"/>
              <p:cNvCxnSpPr>
                <a:stCxn id="398" idx="0"/>
              </p:cNvCxnSpPr>
              <p:nvPr/>
            </p:nvCxnSpPr>
            <p:spPr>
              <a:xfrm rot="10800000">
                <a:off x="1718331" y="5499514"/>
                <a:ext cx="615600" cy="2343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400" name="Google Shape;400;p15"/>
            <p:cNvGrpSpPr/>
            <p:nvPr/>
          </p:nvGrpSpPr>
          <p:grpSpPr>
            <a:xfrm>
              <a:off x="417818" y="6071914"/>
              <a:ext cx="673107" cy="609637"/>
              <a:chOff x="417818" y="6071914"/>
              <a:chExt cx="673107" cy="609637"/>
            </a:xfrm>
          </p:grpSpPr>
          <p:sp>
            <p:nvSpPr>
              <p:cNvPr id="401" name="Google Shape;401;p15"/>
              <p:cNvSpPr txBox="1"/>
              <p:nvPr/>
            </p:nvSpPr>
            <p:spPr>
              <a:xfrm>
                <a:off x="417818" y="6343414"/>
                <a:ext cx="481013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d2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2" name="Google Shape;402;p15"/>
              <p:cNvCxnSpPr>
                <a:stCxn id="401" idx="0"/>
                <a:endCxn id="395" idx="2"/>
              </p:cNvCxnSpPr>
              <p:nvPr/>
            </p:nvCxnSpPr>
            <p:spPr>
              <a:xfrm flipH="1" rot="10800000">
                <a:off x="658325" y="6071914"/>
                <a:ext cx="432600" cy="2715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403" name="Google Shape;403;p15"/>
            <p:cNvGrpSpPr/>
            <p:nvPr/>
          </p:nvGrpSpPr>
          <p:grpSpPr>
            <a:xfrm>
              <a:off x="1132112" y="6085414"/>
              <a:ext cx="644606" cy="596137"/>
              <a:chOff x="1132112" y="6085414"/>
              <a:chExt cx="644606" cy="596137"/>
            </a:xfrm>
          </p:grpSpPr>
          <p:sp>
            <p:nvSpPr>
              <p:cNvPr id="404" name="Google Shape;404;p15"/>
              <p:cNvSpPr txBox="1"/>
              <p:nvPr/>
            </p:nvSpPr>
            <p:spPr>
              <a:xfrm>
                <a:off x="1295706" y="6343414"/>
                <a:ext cx="481012" cy="338137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d1</a:t>
                </a:r>
                <a:endPara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5" name="Google Shape;405;p15"/>
              <p:cNvCxnSpPr>
                <a:stCxn id="404" idx="0"/>
              </p:cNvCxnSpPr>
              <p:nvPr/>
            </p:nvCxnSpPr>
            <p:spPr>
              <a:xfrm rot="10800000">
                <a:off x="1132112" y="6085414"/>
                <a:ext cx="404100" cy="2580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406" name="Google Shape;406;p15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407" name="Google Shape;407;p15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noFill/>
              <a:ln cap="flat" cmpd="sng" w="2642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noFill/>
              <a:ln cap="flat" cmpd="sng" w="2642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noFill/>
              <a:ln cap="flat" cmpd="sng" w="2642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noFill/>
              <a:ln cap="flat" cmpd="sng" w="2642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noFill/>
              <a:ln cap="flat" cmpd="sng" w="2642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2" name="Google Shape;412;p15"/>
          <p:cNvSpPr/>
          <p:nvPr/>
        </p:nvSpPr>
        <p:spPr>
          <a:xfrm>
            <a:off x="1193369" y="2716729"/>
            <a:ext cx="4618495" cy="25681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6407417" y="4928459"/>
            <a:ext cx="2449839" cy="16738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32" y="22500"/>
                </a:moveTo>
                <a:lnTo>
                  <a:pt x="-13927" y="22500"/>
                </a:lnTo>
                <a:lnTo>
                  <a:pt x="-27994" y="-6427"/>
                </a:lnTo>
              </a:path>
            </a:pathLst>
          </a:custGeom>
          <a:solidFill>
            <a:srgbClr val="FFFF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Step-wise refinement: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a complex task (step 2) into subtasks (steps 2.1 – 2.5)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(5/13)</a:t>
            </a:r>
            <a:endParaRPr/>
          </a:p>
        </p:txBody>
      </p:sp>
      <p:sp>
        <p:nvSpPr>
          <p:cNvPr id="420" name="Google Shape;420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1" name="Google Shape;421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22" name="Google Shape;422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3" name="Google Shape;423;p16"/>
          <p:cNvSpPr txBox="1"/>
          <p:nvPr>
            <p:ph idx="1" type="body"/>
          </p:nvPr>
        </p:nvSpPr>
        <p:spPr>
          <a:xfrm>
            <a:off x="587374" y="1187450"/>
            <a:ext cx="5363172" cy="470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7663" lvl="0" marL="34766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Design (hierarchical chart):</a:t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>
            <a:off x="1335342" y="1709787"/>
            <a:ext cx="6801268" cy="47618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Total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all inputs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qty?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thickness?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hole area (use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big circle area (use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rim area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volume (use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thickness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weight (use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weight x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qty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total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3784922" y="3020992"/>
            <a:ext cx="1273215" cy="144683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5712938" y="3744410"/>
            <a:ext cx="2817604" cy="1339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195" y="22500"/>
                </a:moveTo>
                <a:lnTo>
                  <a:pt x="-13927" y="22500"/>
                </a:lnTo>
                <a:lnTo>
                  <a:pt x="-27994" y="-6427"/>
                </a:lnTo>
              </a:path>
            </a:pathLst>
          </a:custGeom>
          <a:solidFill>
            <a:srgbClr val="FFFF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computation of area (which employs the same formula) is performed twice.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(6/13)</a:t>
            </a:r>
            <a:endParaRPr/>
          </a:p>
        </p:txBody>
      </p:sp>
      <p:sp>
        <p:nvSpPr>
          <p:cNvPr id="433" name="Google Shape;433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35" name="Google Shape;435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587374" y="1187450"/>
            <a:ext cx="8169168" cy="14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Design (structure chart):</a:t>
            </a:r>
            <a:endParaRPr/>
          </a:p>
          <a:p>
            <a:pPr indent="-347663" lvl="1" marL="62198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A documentation tool that shows the </a:t>
            </a:r>
            <a:r>
              <a:rPr lang="en-US">
                <a:solidFill>
                  <a:srgbClr val="0000FF"/>
                </a:solidFill>
              </a:rPr>
              <a:t>relationship</a:t>
            </a:r>
            <a:r>
              <a:rPr lang="en-US"/>
              <a:t> among the sub-tasks</a:t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857961" y="2400885"/>
            <a:ext cx="7418134" cy="37054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Total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: qty, density, thickness, d1, d2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Weight of a single washer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circle area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total Weight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total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5078757" y="5692878"/>
            <a:ext cx="2192198" cy="4146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195" y="22500"/>
                </a:moveTo>
                <a:lnTo>
                  <a:pt x="-13927" y="22500"/>
                </a:lnTo>
                <a:lnTo>
                  <a:pt x="-34452" y="-87526"/>
                </a:lnTo>
              </a:path>
            </a:pathLst>
          </a:custGeom>
          <a:solidFill>
            <a:srgbClr val="FFFF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twice.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(7/13)</a:t>
            </a:r>
            <a:endParaRPr/>
          </a:p>
        </p:txBody>
      </p:sp>
      <p:sp>
        <p:nvSpPr>
          <p:cNvPr id="445" name="Google Shape;445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6" name="Google Shape;446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47" name="Google Shape;447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48" name="Google Shape;448;p18"/>
          <p:cNvSpPr txBox="1"/>
          <p:nvPr/>
        </p:nvSpPr>
        <p:spPr>
          <a:xfrm>
            <a:off x="156000" y="380999"/>
            <a:ext cx="7387800" cy="39867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d1,         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hole circle diameter</a:t>
            </a:r>
            <a:endParaRPr b="1" sz="1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d2,         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big circle diameter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thickness,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density;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qty;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unit_weight,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single washer's weight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total_weight,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a batch of washers' total weight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outer_area, 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area of big circle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inner_area, 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area of small circle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rim_area;     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single washer's rim area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data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"Inner diameter in cm: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scanf(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%lf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&amp;d1);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"Outer diameter in cm: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scanf(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%lf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&amp;d2);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Thickness in cm: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scanf(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%lf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&amp;thickness);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"Density in grams per cubic cm: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scanf(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%lf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&amp;density);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Quantity: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scanf(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&amp;qty);</a:t>
            </a:r>
            <a:endParaRPr sz="1100"/>
          </a:p>
        </p:txBody>
      </p:sp>
      <p:sp>
        <p:nvSpPr>
          <p:cNvPr id="449" name="Google Shape;449;p18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Unit4_Washers.c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3881722" y="4225800"/>
            <a:ext cx="5986200" cy="26322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single washer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outer_area = pow(d2/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inner_area = pow(d1/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rim_area = outer_area - inner_area;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unit_weight = rim_area * thickness * density;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batch of washers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total_weight = unit_weight * qty;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"Total weight of the batch of 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washers is 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grams.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qty, total_weight);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(8/13)</a:t>
            </a:r>
            <a:endParaRPr/>
          </a:p>
        </p:txBody>
      </p:sp>
      <p:sp>
        <p:nvSpPr>
          <p:cNvPr id="457" name="Google Shape;457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8" name="Google Shape;458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9" name="Google Shape;459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60" name="Google Shape;460;p19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single washer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outer_area = pow(d2/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inner_area = pow(d1/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rim_area = outer_area - inner_area;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unit_weight = rim_area * thickness * density;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batch of washers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total_weight = unit_weight * qty;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"Total weight of the batch of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washers is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grams.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qty, total_weight);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1" name="Google Shape;461;p19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Unit4_Washers.c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gcc -Wall Unit4_Washers.c  -lm</a:t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>
            <a:off x="7061764" y="4626940"/>
            <a:ext cx="469900" cy="515938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4: Top-Down Design &amp; Functions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(9/13)</a:t>
            </a:r>
            <a:endParaRPr/>
          </a:p>
        </p:txBody>
      </p:sp>
      <p:sp>
        <p:nvSpPr>
          <p:cNvPr id="470" name="Google Shape;470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1" name="Google Shape;471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2" name="Google Shape;472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3" name="Google Shape;473;p20"/>
          <p:cNvSpPr txBox="1"/>
          <p:nvPr>
            <p:ph idx="1" type="body"/>
          </p:nvPr>
        </p:nvSpPr>
        <p:spPr>
          <a:xfrm>
            <a:off x="587375" y="1187450"/>
            <a:ext cx="8229600" cy="129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Note that area of circle is computed twice. For code reusability, it is better to define a function to compute area of a circle.</a:t>
            </a:r>
            <a:endParaRPr/>
          </a:p>
        </p:txBody>
      </p:sp>
      <p:sp>
        <p:nvSpPr>
          <p:cNvPr id="474" name="Google Shape;474;p20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circle_area(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diameter)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pow(diameter/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75" name="Google Shape;475;p20"/>
          <p:cNvSpPr txBox="1"/>
          <p:nvPr/>
        </p:nvSpPr>
        <p:spPr>
          <a:xfrm>
            <a:off x="587375" y="3861825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then call/invoke this function whenever we need it.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circle_area(d2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area of circle with diameter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circle_area(d1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area of circle with diameter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(10/13)</a:t>
            </a:r>
            <a:endParaRPr/>
          </a:p>
        </p:txBody>
      </p:sp>
      <p:sp>
        <p:nvSpPr>
          <p:cNvPr id="483" name="Google Shape;483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4" name="Google Shape;484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85" name="Google Shape;485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86" name="Google Shape;486;p21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diameter)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pow(diameter/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identical portion omitted for brevity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single washer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rim_area = circle_area(d2) - circle_area(d1);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unit_weight = rim_area * thickness * density;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identical portion omitted for brevity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487" name="Google Shape;487;p21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488" name="Google Shape;488;p21"/>
            <p:cNvSpPr/>
            <p:nvPr/>
          </p:nvSpPr>
          <p:spPr>
            <a:xfrm>
              <a:off x="358813" y="2060812"/>
              <a:ext cx="5168530" cy="805218"/>
            </a:xfrm>
            <a:prstGeom prst="roundRect">
              <a:avLst>
                <a:gd fmla="val 16667" name="adj"/>
              </a:avLst>
            </a:prstGeom>
            <a:noFill/>
            <a:ln cap="sq" cmpd="sng" w="2857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196084" y="1897039"/>
              <a:ext cx="1304051" cy="66874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25" y="25147"/>
                  </a:moveTo>
                  <a:lnTo>
                    <a:pt x="-22228" y="26188"/>
                  </a:lnTo>
                  <a:lnTo>
                    <a:pt x="-54403" y="83855"/>
                  </a:lnTo>
                </a:path>
              </a:pathLst>
            </a:custGeom>
            <a:solidFill>
              <a:srgbClr val="CCFFCC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 definition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491" name="Google Shape;491;p21"/>
            <p:cNvSpPr/>
            <p:nvPr/>
          </p:nvSpPr>
          <p:spPr>
            <a:xfrm>
              <a:off x="630072" y="4151194"/>
              <a:ext cx="5893558" cy="311624"/>
            </a:xfrm>
            <a:prstGeom prst="roundRect">
              <a:avLst>
                <a:gd fmla="val 16667" name="adj"/>
              </a:avLst>
            </a:prstGeom>
            <a:noFill/>
            <a:ln cap="sq" cmpd="sng" w="2857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6648428" y="3646227"/>
              <a:ext cx="2235957" cy="69376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626" y="22500"/>
                  </a:moveTo>
                  <a:lnTo>
                    <a:pt x="-16141" y="22500"/>
                  </a:lnTo>
                  <a:lnTo>
                    <a:pt x="-44478" y="80300"/>
                  </a:lnTo>
                </a:path>
              </a:pathLst>
            </a:custGeom>
            <a:solidFill>
              <a:srgbClr val="CCFFCC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Calling 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circle_area()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twice.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(11/13)</a:t>
            </a:r>
            <a:endParaRPr/>
          </a:p>
        </p:txBody>
      </p:sp>
      <p:sp>
        <p:nvSpPr>
          <p:cNvPr id="499" name="Google Shape;499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0" name="Google Shape;500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1" name="Google Shape;501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02" name="Google Shape;502;p22"/>
          <p:cNvSpPr txBox="1"/>
          <p:nvPr>
            <p:ph idx="1" type="body"/>
          </p:nvPr>
        </p:nvSpPr>
        <p:spPr>
          <a:xfrm>
            <a:off x="587375" y="1187451"/>
            <a:ext cx="822960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Components of a </a:t>
            </a:r>
            <a:r>
              <a:rPr lang="en-US">
                <a:solidFill>
                  <a:srgbClr val="0000FF"/>
                </a:solidFill>
              </a:rPr>
              <a:t>function definition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Header (or signature): consists of </a:t>
            </a:r>
            <a:r>
              <a:rPr lang="en-US">
                <a:solidFill>
                  <a:srgbClr val="C00000"/>
                </a:solidFill>
              </a:rPr>
              <a:t>return type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function name</a:t>
            </a:r>
            <a:r>
              <a:rPr lang="en-US"/>
              <a:t>, and </a:t>
            </a:r>
            <a:r>
              <a:rPr lang="en-US">
                <a:solidFill>
                  <a:srgbClr val="C00000"/>
                </a:solidFill>
              </a:rPr>
              <a:t>a list of parameters </a:t>
            </a:r>
            <a:r>
              <a:rPr lang="en-US"/>
              <a:t>(with their types) separated by commas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Function names follow identifier rules (just like variable names)</a:t>
            </a:r>
            <a:endParaRPr/>
          </a:p>
          <a:p>
            <a:pPr indent="-347663" lvl="2" marL="89630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lang="en-US"/>
              <a:t>May consist of letters, digit characters, or underscore, but </a:t>
            </a:r>
            <a:r>
              <a:rPr lang="en-US" u="sng"/>
              <a:t>cannot</a:t>
            </a:r>
            <a:r>
              <a:rPr lang="en-US"/>
              <a:t> begin with a digit character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Return type is </a:t>
            </a:r>
            <a:r>
              <a:rPr lang="en-US">
                <a:solidFill>
                  <a:srgbClr val="C00000"/>
                </a:solidFill>
              </a:rPr>
              <a:t>void</a:t>
            </a:r>
            <a:r>
              <a:rPr lang="en-US"/>
              <a:t> if function does not need to return any value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Function body: code to perform the task; contains a </a:t>
            </a:r>
            <a:r>
              <a:rPr lang="en-US">
                <a:solidFill>
                  <a:srgbClr val="C00000"/>
                </a:solidFill>
              </a:rPr>
              <a:t>return</a:t>
            </a:r>
            <a:r>
              <a:rPr lang="en-US"/>
              <a:t> statement if return type is not void</a:t>
            </a:r>
            <a:endParaRPr/>
          </a:p>
        </p:txBody>
      </p:sp>
      <p:sp>
        <p:nvSpPr>
          <p:cNvPr id="503" name="Google Shape;503;p22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diameter)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pow(diameter/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 flipH="1">
            <a:off x="359213" y="4596984"/>
            <a:ext cx="1506070" cy="38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95" y="25579"/>
                </a:moveTo>
                <a:lnTo>
                  <a:pt x="-17624" y="25580"/>
                </a:lnTo>
                <a:lnTo>
                  <a:pt x="-30017" y="177065"/>
                </a:lnTo>
              </a:path>
            </a:pathLst>
          </a:custGeom>
          <a:solidFill>
            <a:srgbClr val="CCFFCC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type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4068182" y="4575468"/>
            <a:ext cx="1794735" cy="43030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1" y="33586"/>
                </a:moveTo>
                <a:lnTo>
                  <a:pt x="-16013" y="33586"/>
                </a:lnTo>
                <a:lnTo>
                  <a:pt x="-37001" y="160859"/>
                </a:lnTo>
              </a:path>
            </a:pathLst>
          </a:custGeom>
          <a:solidFill>
            <a:srgbClr val="CCFFCC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6900993" y="4553953"/>
            <a:ext cx="1437938" cy="43030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82" y="28044"/>
                </a:moveTo>
                <a:lnTo>
                  <a:pt x="-21659" y="28043"/>
                </a:lnTo>
                <a:lnTo>
                  <a:pt x="-63545" y="172631"/>
                </a:lnTo>
              </a:path>
            </a:pathLst>
          </a:custGeom>
          <a:solidFill>
            <a:srgbClr val="CCFFCC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6997851" y="5771478"/>
            <a:ext cx="1844935" cy="43030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42" y="28044"/>
                </a:moveTo>
                <a:lnTo>
                  <a:pt x="-19354" y="28043"/>
                </a:lnTo>
                <a:lnTo>
                  <a:pt x="-40703" y="-42000"/>
                </a:lnTo>
              </a:path>
            </a:pathLst>
          </a:custGeom>
          <a:solidFill>
            <a:srgbClr val="CCFFCC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body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(12/13)</a:t>
            </a:r>
            <a:endParaRPr/>
          </a:p>
        </p:txBody>
      </p:sp>
      <p:sp>
        <p:nvSpPr>
          <p:cNvPr id="514" name="Google Shape;514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15" name="Google Shape;515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16" name="Google Shape;516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17" name="Google Shape;517;p23"/>
          <p:cNvSpPr txBox="1"/>
          <p:nvPr>
            <p:ph idx="1" type="body"/>
          </p:nvPr>
        </p:nvSpPr>
        <p:spPr>
          <a:xfrm>
            <a:off x="587375" y="1494851"/>
            <a:ext cx="8229600" cy="46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Values of arguments are copied into parameters</a:t>
            </a:r>
            <a:endParaRPr/>
          </a:p>
        </p:txBody>
      </p:sp>
      <p:sp>
        <p:nvSpPr>
          <p:cNvPr id="518" name="Google Shape;518;p23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rim_area = circle_area(d2) - circle_area(d1);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/>
          <p:nvPr/>
        </p:nvSpPr>
        <p:spPr>
          <a:xfrm flipH="1">
            <a:off x="1065006" y="2755743"/>
            <a:ext cx="2420471" cy="6992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04" y="22500"/>
                </a:moveTo>
                <a:lnTo>
                  <a:pt x="-20000" y="22500"/>
                </a:lnTo>
                <a:lnTo>
                  <a:pt x="-52114" y="-58409"/>
                </a:lnTo>
              </a:path>
            </a:pathLst>
          </a:custGeom>
          <a:solidFill>
            <a:srgbClr val="CCECFF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copied to parameter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diameter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3"/>
          <p:cNvSpPr/>
          <p:nvPr/>
        </p:nvSpPr>
        <p:spPr>
          <a:xfrm flipH="1">
            <a:off x="4229548" y="2757537"/>
            <a:ext cx="2420471" cy="6992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27" y="24842"/>
                </a:moveTo>
                <a:lnTo>
                  <a:pt x="-13235" y="24842"/>
                </a:lnTo>
                <a:lnTo>
                  <a:pt x="-21180" y="-56562"/>
                </a:lnTo>
              </a:path>
            </a:pathLst>
          </a:custGeom>
          <a:solidFill>
            <a:srgbClr val="CCECFF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copied to parameter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diameter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587375" y="3749005"/>
            <a:ext cx="8229600" cy="93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need not be variable names; they can be constant values or expressions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12.3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To compute area of circle with diameter 12.3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(a+b)/2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To compute area of circle with diameter (a+b)/2, where a and b are variables</a:t>
            </a:r>
            <a:endParaRPr/>
          </a:p>
        </p:txBody>
      </p:sp>
      <p:sp>
        <p:nvSpPr>
          <p:cNvPr id="523" name="Google Shape;523;p23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diameter)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pow(diameter/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Top-Down Design (13/13)</a:t>
            </a:r>
            <a:endParaRPr/>
          </a:p>
        </p:txBody>
      </p:sp>
      <p:sp>
        <p:nvSpPr>
          <p:cNvPr id="530" name="Google Shape;530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1" name="Google Shape;531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32" name="Google Shape;532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33" name="Google Shape;533;p24"/>
          <p:cNvSpPr txBox="1"/>
          <p:nvPr>
            <p:ph idx="1" type="body"/>
          </p:nvPr>
        </p:nvSpPr>
        <p:spPr>
          <a:xfrm>
            <a:off x="587375" y="1187451"/>
            <a:ext cx="8229600" cy="96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Preferred practice: add </a:t>
            </a:r>
            <a:r>
              <a:rPr lang="en-US" sz="2000">
                <a:solidFill>
                  <a:srgbClr val="0000FF"/>
                </a:solidFill>
              </a:rPr>
              <a:t>function prototype</a:t>
            </a:r>
            <a:endParaRPr/>
          </a:p>
          <a:p>
            <a:pPr indent="-347663" lvl="1" marL="62198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lang="en-US" sz="1800"/>
              <a:t>Before main() function</a:t>
            </a:r>
            <a:endParaRPr/>
          </a:p>
          <a:p>
            <a:pPr indent="-347663" lvl="1" marL="62198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lang="en-US" sz="1800"/>
              <a:t>Parameter names may be omitted, but not their type</a:t>
            </a:r>
            <a:endParaRPr/>
          </a:p>
        </p:txBody>
      </p:sp>
      <p:sp>
        <p:nvSpPr>
          <p:cNvPr id="534" name="Google Shape;534;p24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identical portion omitted for brevity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weight of a single washer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rim_area = circle_area(d2) - circle_area(d1);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unit_weight = rim_area * thickness * density;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identical portion omitted for brevity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diameter)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pow(diameter/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535" name="Google Shape;535;p24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536" name="Google Shape;536;p24"/>
            <p:cNvSpPr/>
            <p:nvPr/>
          </p:nvSpPr>
          <p:spPr>
            <a:xfrm>
              <a:off x="343467" y="2060812"/>
              <a:ext cx="4614684" cy="805218"/>
            </a:xfrm>
            <a:prstGeom prst="roundRect">
              <a:avLst>
                <a:gd fmla="val 16667" name="adj"/>
              </a:avLst>
            </a:prstGeom>
            <a:noFill/>
            <a:ln cap="sq" cmpd="sng" w="2857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636524" y="2198391"/>
              <a:ext cx="2184648" cy="3343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371" y="22500"/>
                  </a:moveTo>
                  <a:lnTo>
                    <a:pt x="-20000" y="22500"/>
                  </a:lnTo>
                  <a:lnTo>
                    <a:pt x="-36526" y="83855"/>
                  </a:lnTo>
                </a:path>
              </a:pathLst>
            </a:cu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 definition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24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539" name="Google Shape;539;p24"/>
            <p:cNvSpPr/>
            <p:nvPr/>
          </p:nvSpPr>
          <p:spPr>
            <a:xfrm>
              <a:off x="612409" y="2912458"/>
              <a:ext cx="3593831" cy="454686"/>
            </a:xfrm>
            <a:prstGeom prst="roundRect">
              <a:avLst>
                <a:gd fmla="val 16667" name="adj"/>
              </a:avLst>
            </a:prstGeom>
            <a:noFill/>
            <a:ln cap="sq" cmpd="sng" w="28575">
              <a:solidFill>
                <a:srgbClr val="7030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787407" y="2770199"/>
              <a:ext cx="2236119" cy="3495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73" y="26329"/>
                  </a:moveTo>
                  <a:lnTo>
                    <a:pt x="-9827" y="26329"/>
                  </a:lnTo>
                  <a:lnTo>
                    <a:pt x="-29156" y="106691"/>
                  </a:lnTo>
                </a:path>
              </a:pathLst>
            </a:cu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 prototype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24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Unit4_WashersV2.c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24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543" name="Google Shape;543;p24"/>
            <p:cNvCxnSpPr/>
            <p:nvPr/>
          </p:nvCxnSpPr>
          <p:spPr>
            <a:xfrm rot="10800000">
              <a:off x="6653767" y="4448013"/>
              <a:ext cx="345364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4" name="Google Shape;544;p24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32 (see slide 21)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546" name="Google Shape;546;p24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7" name="Google Shape;547;p24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45 (see slide 21)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Function Prototypes (1/2)</a:t>
            </a:r>
            <a:endParaRPr/>
          </a:p>
        </p:txBody>
      </p:sp>
      <p:sp>
        <p:nvSpPr>
          <p:cNvPr id="554" name="Google Shape;554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5" name="Google Shape;555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6" name="Google Shape;556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7" name="Google Shape;557;p25"/>
          <p:cNvSpPr txBox="1"/>
          <p:nvPr>
            <p:ph idx="1" type="body"/>
          </p:nvPr>
        </p:nvSpPr>
        <p:spPr>
          <a:xfrm>
            <a:off x="587375" y="1187451"/>
            <a:ext cx="8229600" cy="47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It is a good practice to put </a:t>
            </a:r>
            <a:r>
              <a:rPr lang="en-US">
                <a:solidFill>
                  <a:srgbClr val="0000FF"/>
                </a:solidFill>
              </a:rPr>
              <a:t>function prototypes </a:t>
            </a:r>
            <a:r>
              <a:rPr lang="en-US"/>
              <a:t>at the top of the program, </a:t>
            </a:r>
            <a:r>
              <a:rPr lang="en-US" u="sng"/>
              <a:t>before</a:t>
            </a:r>
            <a:r>
              <a:rPr lang="en-US"/>
              <a:t> the main() function, to inform the compiler of the functions that your program may use and their return types and parameter types.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Function definitions to follow </a:t>
            </a:r>
            <a:r>
              <a:rPr lang="en-US" u="sng"/>
              <a:t>after</a:t>
            </a:r>
            <a:r>
              <a:rPr lang="en-US"/>
              <a:t> the main() function.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Without function prototypes, you will get error/warning messages from the compiler.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Function Prototypes (2/2)</a:t>
            </a:r>
            <a:endParaRPr/>
          </a:p>
        </p:txBody>
      </p:sp>
      <p:sp>
        <p:nvSpPr>
          <p:cNvPr id="564" name="Google Shape;564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5" name="Google Shape;565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66" name="Google Shape;566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7" name="Google Shape;567;p26"/>
          <p:cNvSpPr txBox="1"/>
          <p:nvPr>
            <p:ph idx="1" type="body"/>
          </p:nvPr>
        </p:nvSpPr>
        <p:spPr>
          <a:xfrm>
            <a:off x="587375" y="1187452"/>
            <a:ext cx="8229600" cy="1231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Let’s remove (or comment off) the function prototype for </a:t>
            </a:r>
            <a:r>
              <a:rPr lang="en-US" sz="2000">
                <a:solidFill>
                  <a:srgbClr val="0000FF"/>
                </a:solidFill>
              </a:rPr>
              <a:t>circle_area()</a:t>
            </a:r>
            <a:r>
              <a:rPr lang="en-US" sz="2000"/>
              <a:t> in Unit4_WashersV2.c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Messages from compiler:</a:t>
            </a:r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Unit4_WashersV2.c: In function ‘main’: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Unit4_WashersV2.c:32:5: warning: implicit declaration of function ‘circle_area’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Unit4_WashersV2.c: At top level: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Unit4_WashersV2.c:45:8: error: conflicting types for ‘circle-area’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Unit4_WashersV2.c:32:16: previous implicit declaration of ‘circle_area’ was 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587375" y="4935458"/>
            <a:ext cx="8229600" cy="144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function prototype, compiler assumes the default (implicit) return type of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circle_area() when the function is used in line 32, which conflicts with the function header of circle_area() when the compiler encounters the function definition later in line 45.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Default Return Type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76" name="Google Shape;576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7" name="Google Shape;577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78" name="Google Shape;578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79" name="Google Shape;579;p27"/>
          <p:cNvSpPr txBox="1"/>
          <p:nvPr>
            <p:ph idx="1" type="body"/>
          </p:nvPr>
        </p:nvSpPr>
        <p:spPr>
          <a:xfrm>
            <a:off x="587375" y="1187452"/>
            <a:ext cx="8229600" cy="64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‘type-less’ function has default return type of </a:t>
            </a:r>
            <a:r>
              <a:rPr lang="en-US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587375" y="4759676"/>
            <a:ext cx="8229600" cy="445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can be compiled, but with warning: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6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7 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8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9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a*b*b;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582" name="Google Shape;582;p27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warning: implicit declaration of function 'f'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🡨 line 4  (due to absence of function prototype)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warning: return type defaults to 'int'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🡨 line 8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Default Return Type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89" name="Google Shape;589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0" name="Google Shape;590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91" name="Google Shape;591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92" name="Google Shape;592;p28"/>
          <p:cNvSpPr txBox="1"/>
          <p:nvPr>
            <p:ph idx="1" type="body"/>
          </p:nvPr>
        </p:nvSpPr>
        <p:spPr>
          <a:xfrm>
            <a:off x="587375" y="1187452"/>
            <a:ext cx="8229600" cy="64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Another example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587375" y="4759676"/>
            <a:ext cx="8229600" cy="445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can be compiled, but with warning: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6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7 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8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9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a*b*b;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595" name="Google Shape;595;p28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warning: implicit declaration of function 'f'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🡨 line 4  (due to absence of function prototype)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warning: conflicting types for 'f'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🡨 line 8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6" name="Google Shape;596;p28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597" name="Google Shape;597;p28"/>
            <p:cNvCxnSpPr/>
            <p:nvPr/>
          </p:nvCxnSpPr>
          <p:spPr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8" name="Google Shape;598;p28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Without function prototype, compiler assumes function </a:t>
              </a: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an</a:t>
              </a: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int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 when it encounters this.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8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600" name="Google Shape;600;p28"/>
            <p:cNvCxnSpPr/>
            <p:nvPr/>
          </p:nvCxnSpPr>
          <p:spPr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01" name="Google Shape;601;p28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However, </a:t>
              </a: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defined as a void function here, so it conflicts with above.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Default Return Type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08" name="Google Shape;608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9" name="Google Shape;609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10" name="Google Shape;610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11" name="Google Shape;611;p29"/>
          <p:cNvSpPr txBox="1"/>
          <p:nvPr>
            <p:ph idx="1" type="body"/>
          </p:nvPr>
        </p:nvSpPr>
        <p:spPr>
          <a:xfrm>
            <a:off x="587375" y="1187451"/>
            <a:ext cx="8229600" cy="138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C00000"/>
                </a:solidFill>
              </a:rPr>
              <a:t>Tips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Provide function prototypes for </a:t>
            </a:r>
            <a:r>
              <a:rPr lang="en-US" u="sng"/>
              <a:t>all functions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Explicitly specify the function </a:t>
            </a:r>
            <a:r>
              <a:rPr lang="en-US" u="sng"/>
              <a:t>return type</a:t>
            </a:r>
            <a:r>
              <a:rPr lang="en-US"/>
              <a:t> for all functions</a:t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1865326" y="2575548"/>
            <a:ext cx="5754600" cy="3417000"/>
          </a:xfrm>
          <a:prstGeom prst="rect">
            <a:avLst/>
          </a:prstGeom>
          <a:solidFill>
            <a:srgbClr val="FFFF99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6 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7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8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 9 </a:t>
            </a:r>
            <a:endParaRPr b="1" sz="1800">
              <a:solidFill>
                <a:srgbClr val="6868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a*b*b;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8688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321750" y="3112477"/>
            <a:ext cx="2355758" cy="31652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‘return’ statement in main()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20" name="Google Shape;620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1" name="Google Shape;621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2" name="Google Shape;622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23" name="Google Shape;623;p30"/>
          <p:cNvSpPr txBox="1"/>
          <p:nvPr>
            <p:ph idx="1" type="body"/>
          </p:nvPr>
        </p:nvSpPr>
        <p:spPr>
          <a:xfrm>
            <a:off x="587375" y="1187451"/>
            <a:ext cx="8229600" cy="51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Q: Why do we write </a:t>
            </a:r>
            <a:r>
              <a:rPr lang="en-US">
                <a:solidFill>
                  <a:srgbClr val="C00000"/>
                </a:solidFill>
              </a:rPr>
              <a:t>return 0; </a:t>
            </a:r>
            <a:r>
              <a:rPr lang="en-US"/>
              <a:t>in our </a:t>
            </a:r>
            <a:r>
              <a:rPr lang="en-US">
                <a:solidFill>
                  <a:srgbClr val="0000FF"/>
                </a:solidFill>
              </a:rPr>
              <a:t>main() </a:t>
            </a:r>
            <a:r>
              <a:rPr lang="en-US"/>
              <a:t>function?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Answer: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Our main() function has this header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main(void)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Hence it must return an integer (to the operating system)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In UNIX, when a program terminates with a status code of 0, it means a successful run. 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Writing Functions (1/5)</a:t>
            </a:r>
            <a:endParaRPr/>
          </a:p>
        </p:txBody>
      </p:sp>
      <p:sp>
        <p:nvSpPr>
          <p:cNvPr id="630" name="Google Shape;630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1" name="Google Shape;631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32" name="Google Shape;632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3" name="Google Shape;633;p31"/>
          <p:cNvSpPr txBox="1"/>
          <p:nvPr>
            <p:ph idx="1" type="body"/>
          </p:nvPr>
        </p:nvSpPr>
        <p:spPr>
          <a:xfrm>
            <a:off x="587375" y="1187452"/>
            <a:ext cx="8229600" cy="5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A </a:t>
            </a:r>
            <a:r>
              <a:rPr lang="en-US" sz="2000">
                <a:solidFill>
                  <a:srgbClr val="0000FF"/>
                </a:solidFill>
              </a:rPr>
              <a:t>program</a:t>
            </a:r>
            <a:r>
              <a:rPr lang="en-US" sz="2000"/>
              <a:t> is a collection of functions (modules) to transform inputs to outputs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In general, </a:t>
            </a:r>
            <a:r>
              <a:rPr lang="en-US" sz="2000">
                <a:solidFill>
                  <a:srgbClr val="0000FF"/>
                </a:solidFill>
              </a:rPr>
              <a:t>each box </a:t>
            </a:r>
            <a:r>
              <a:rPr lang="en-US" sz="2000"/>
              <a:t>in a structure chart is a sub-problem which is  handled by a </a:t>
            </a:r>
            <a:r>
              <a:rPr lang="en-US" sz="2000">
                <a:solidFill>
                  <a:srgbClr val="0000FF"/>
                </a:solidFill>
              </a:rPr>
              <a:t>function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In mathematics, a </a:t>
            </a:r>
            <a:r>
              <a:rPr lang="en-US" sz="2000">
                <a:solidFill>
                  <a:srgbClr val="0000FF"/>
                </a:solidFill>
              </a:rPr>
              <a:t>function</a:t>
            </a:r>
            <a:r>
              <a:rPr lang="en-US" sz="2000"/>
              <a:t> maps some input values to a </a:t>
            </a:r>
            <a:r>
              <a:rPr lang="en-US" sz="2000">
                <a:solidFill>
                  <a:srgbClr val="0000FF"/>
                </a:solidFill>
              </a:rPr>
              <a:t>single</a:t>
            </a:r>
            <a:r>
              <a:rPr lang="en-US" sz="2000"/>
              <a:t> (possibly multiple dimensions) output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In C, a </a:t>
            </a:r>
            <a:r>
              <a:rPr lang="en-US" sz="2000">
                <a:solidFill>
                  <a:srgbClr val="0000FF"/>
                </a:solidFill>
              </a:rPr>
              <a:t>function</a:t>
            </a:r>
            <a:r>
              <a:rPr lang="en-US" sz="2000"/>
              <a:t> maps some input values to </a:t>
            </a:r>
            <a:r>
              <a:rPr lang="en-US" sz="2000">
                <a:solidFill>
                  <a:srgbClr val="0000FF"/>
                </a:solidFill>
              </a:rPr>
              <a:t>zero or more </a:t>
            </a:r>
            <a:r>
              <a:rPr lang="en-US" sz="2000"/>
              <a:t>output values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No output</a:t>
            </a:r>
            <a:r>
              <a:rPr lang="en-US"/>
              <a:t>: </a:t>
            </a:r>
            <a:r>
              <a:rPr lang="en-US">
                <a:solidFill>
                  <a:srgbClr val="006600"/>
                </a:solidFill>
              </a:rPr>
              <a:t>void func(…) { … }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One output</a:t>
            </a:r>
            <a:r>
              <a:rPr lang="en-US"/>
              <a:t>, e.g.,  </a:t>
            </a:r>
            <a:r>
              <a:rPr lang="en-US">
                <a:solidFill>
                  <a:srgbClr val="006600"/>
                </a:solidFill>
              </a:rPr>
              <a:t>double func(…) { …; return value; }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More outputs </a:t>
            </a:r>
            <a:r>
              <a:rPr lang="en-US"/>
              <a:t>through </a:t>
            </a:r>
            <a:r>
              <a:rPr lang="en-US">
                <a:solidFill>
                  <a:srgbClr val="0000FF"/>
                </a:solidFill>
              </a:rPr>
              <a:t>changing input values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(we’ll cover this later)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800000"/>
                </a:solidFill>
              </a:rPr>
              <a:t>Return value</a:t>
            </a:r>
            <a:r>
              <a:rPr lang="en-US" sz="2000"/>
              <a:t> (if any) from function call can (but need not) be assigned to a variable.</a:t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Writing Functions (2/5)</a:t>
            </a:r>
            <a:endParaRPr/>
          </a:p>
        </p:txBody>
      </p:sp>
      <p:sp>
        <p:nvSpPr>
          <p:cNvPr id="640" name="Google Shape;640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41" name="Google Shape;641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42" name="Google Shape;642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43" name="Google Shape;643;p32"/>
          <p:cNvSpPr txBox="1"/>
          <p:nvPr/>
        </p:nvSpPr>
        <p:spPr>
          <a:xfrm>
            <a:off x="471488" y="1331089"/>
            <a:ext cx="4899165" cy="290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i="1"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i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interface comment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i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ftype  fname (formal parameters list)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i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local variable declarations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i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executable statements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i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return statement (if appropriate)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32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645" name="Google Shape;645;p32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Finds the square root of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sum of the squares of the two parameters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Precond: x and y are non-negative numbers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sqrt_sum_square(</a:t>
              </a:r>
              <a:r>
                <a:rPr b="1" lang="en-US" sz="11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x, </a:t>
              </a:r>
              <a:r>
                <a:rPr b="1" lang="en-US" sz="11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x and y above are the formal parameters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1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sum_square;  </a:t>
              </a:r>
              <a:r>
                <a:rPr b="1" lang="en-US" sz="1100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local variable declaration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sum_square = pow(x,</a:t>
              </a:r>
              <a:r>
                <a:rPr b="1" lang="en-US" sz="11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+ pow(y,</a:t>
              </a:r>
              <a:r>
                <a:rPr b="1" lang="en-US" sz="11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1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sqrt(sum_square);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6" name="Google Shape;646;p32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Unit4_FunctionEg.c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7" name="Google Shape;647;p32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92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Precondition: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 conditions that should be true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before calling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function.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92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Postcondition: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 conditions that should be true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after executing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for documentation purpose.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Writing Functions (3/5)</a:t>
            </a:r>
            <a:endParaRPr/>
          </a:p>
        </p:txBody>
      </p:sp>
      <p:sp>
        <p:nvSpPr>
          <p:cNvPr id="654" name="Google Shape;654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5" name="Google Shape;655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56" name="Google Shape;656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57" name="Google Shape;657;p33"/>
          <p:cNvSpPr txBox="1"/>
          <p:nvPr/>
        </p:nvSpPr>
        <p:spPr>
          <a:xfrm>
            <a:off x="471488" y="1152524"/>
            <a:ext cx="8545190" cy="1526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Actual parameters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(also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values passed to function for computation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Formal parameters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simply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placeholder when function is defined. </a:t>
            </a:r>
            <a:endParaRPr/>
          </a:p>
          <a:p>
            <a:pPr indent="-350838" lvl="0" marL="714375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actual and formal parameters from left to right</a:t>
            </a:r>
            <a:endParaRPr/>
          </a:p>
          <a:p>
            <a:pPr indent="-350838" lvl="0" marL="714375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formal parameters, local variables are within the function only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1.23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not the same as 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// in sqrt_sum_square</a:t>
            </a:r>
            <a:endParaRPr b="1" sz="11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4.56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11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	// x below not the same as x in sqrt_sum_square </a:t>
            </a:r>
            <a:endParaRPr b="1" sz="11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sqrt_sum_square(y,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"The square root of the sum of square 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"of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y, z, 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sqrt_sum_square(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x and y above are formal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D2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sum_square;  </a:t>
            </a: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local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sum_square = pow(x,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pow(y,</a:t>
            </a:r>
            <a:r>
              <a:rPr b="1" lang="en-US" sz="11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sqrt(sum_square);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 flipH="1" rot="10800000">
            <a:off x="3507129" y="3472640"/>
            <a:ext cx="1724700" cy="845400"/>
          </a:xfrm>
          <a:prstGeom prst="bentConnector3">
            <a:avLst>
              <a:gd fmla="val 80870" name="adj1"/>
            </a:avLst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661" name="Google Shape;661;p33"/>
          <p:cNvCxnSpPr/>
          <p:nvPr/>
        </p:nvCxnSpPr>
        <p:spPr>
          <a:xfrm rot="10800000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662" name="Google Shape;662;p33"/>
          <p:cNvSpPr txBox="1"/>
          <p:nvPr/>
        </p:nvSpPr>
        <p:spPr>
          <a:xfrm>
            <a:off x="325466" y="5290714"/>
            <a:ext cx="8188270" cy="4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71437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Arrows indicate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flow of control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main() and the function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325466" y="5722350"/>
            <a:ext cx="8188270" cy="4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71437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top of program, before main()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prototype at top of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sqrt_sum_square(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Writing Functions (4/5)</a:t>
            </a:r>
            <a:endParaRPr/>
          </a:p>
        </p:txBody>
      </p:sp>
      <p:sp>
        <p:nvSpPr>
          <p:cNvPr id="671" name="Google Shape;671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72" name="Google Shape;672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73" name="Google Shape;673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74" name="Google Shape;674;p34"/>
          <p:cNvSpPr txBox="1"/>
          <p:nvPr/>
        </p:nvSpPr>
        <p:spPr>
          <a:xfrm>
            <a:off x="316506" y="1537156"/>
            <a:ext cx="1744770" cy="76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program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4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 Function prototype placed at top of program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sqrt_sum_square(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main(void)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1.23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not the same as y in sqrt_sum_square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 =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4.56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x below has nothing to do with x in sqrt_sum_square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sqrt_sum_square( y, z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in the previous statement, y and z are actual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"The square root of the sum of squares "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"of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y, z, 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 Finds the square root of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* sum of the squares of the two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* Precond: x and y are non-negative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sqrt_sum_square(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x and y above are the formal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sum_square;  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local variable declaration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sum_square = pow(x,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pow(y,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sqrt(sum_square);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34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Unit4_FunctionEg.c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Writing Functions (5/5)</a:t>
            </a:r>
            <a:endParaRPr/>
          </a:p>
        </p:txBody>
      </p:sp>
      <p:sp>
        <p:nvSpPr>
          <p:cNvPr id="683" name="Google Shape;683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84" name="Google Shape;684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85" name="Google Shape;685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86" name="Google Shape;686;p35"/>
          <p:cNvSpPr txBox="1"/>
          <p:nvPr>
            <p:ph idx="1" type="body"/>
          </p:nvPr>
        </p:nvSpPr>
        <p:spPr>
          <a:xfrm>
            <a:off x="587375" y="1187452"/>
            <a:ext cx="8229600" cy="5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Use of functions allow us to manage a complex (abstract) task with a number of simple (specific) ones.</a:t>
            </a:r>
            <a:endParaRPr/>
          </a:p>
          <a:p>
            <a:pPr indent="-279400" lvl="1" marL="62071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lang="en-US" sz="1800"/>
              <a:t>This allows us to switch between </a:t>
            </a:r>
            <a:r>
              <a:rPr lang="en-US" sz="1800">
                <a:solidFill>
                  <a:srgbClr val="0000FF"/>
                </a:solidFill>
              </a:rPr>
              <a:t>abstract</a:t>
            </a:r>
            <a:r>
              <a:rPr lang="en-US" sz="1800"/>
              <a:t> and go to </a:t>
            </a:r>
            <a:r>
              <a:rPr lang="en-US" sz="1800">
                <a:solidFill>
                  <a:srgbClr val="0000FF"/>
                </a:solidFill>
              </a:rPr>
              <a:t>specific</a:t>
            </a:r>
            <a:r>
              <a:rPr lang="en-US" sz="1800"/>
              <a:t> at ease to eventually solve the problem.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Function allows a team of programmers </a:t>
            </a:r>
            <a:r>
              <a:rPr lang="en-US" sz="2000">
                <a:solidFill>
                  <a:srgbClr val="0000FF"/>
                </a:solidFill>
              </a:rPr>
              <a:t>working together </a:t>
            </a:r>
            <a:r>
              <a:rPr lang="en-US" sz="2000"/>
              <a:t>on a large program – each programmer will be responsible for a particular set of functions.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Function is good mechanism to allow </a:t>
            </a:r>
            <a:r>
              <a:rPr lang="en-US" sz="2000">
                <a:solidFill>
                  <a:srgbClr val="0000FF"/>
                </a:solidFill>
              </a:rPr>
              <a:t>re-use </a:t>
            </a:r>
            <a:r>
              <a:rPr lang="en-US" sz="2000"/>
              <a:t>across different programs. Programmers use functions like</a:t>
            </a:r>
            <a:r>
              <a:rPr lang="en-US" sz="2000">
                <a:solidFill>
                  <a:srgbClr val="0000FF"/>
                </a:solidFill>
              </a:rPr>
              <a:t> building blocks</a:t>
            </a:r>
            <a:r>
              <a:rPr lang="en-US" sz="2000"/>
              <a:t>. 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Function allows </a:t>
            </a:r>
            <a:r>
              <a:rPr lang="en-US" sz="2000">
                <a:solidFill>
                  <a:srgbClr val="0000FF"/>
                </a:solidFill>
              </a:rPr>
              <a:t>incremental implementation </a:t>
            </a:r>
            <a:r>
              <a:rPr lang="en-US" sz="2000"/>
              <a:t>and </a:t>
            </a:r>
            <a:r>
              <a:rPr lang="en-US" sz="2000">
                <a:solidFill>
                  <a:srgbClr val="0000FF"/>
                </a:solidFill>
              </a:rPr>
              <a:t>testing</a:t>
            </a:r>
            <a:r>
              <a:rPr lang="en-US" sz="2000"/>
              <a:t> (with the use of </a:t>
            </a:r>
            <a:r>
              <a:rPr lang="en-US" sz="2000">
                <a:solidFill>
                  <a:srgbClr val="0000FF"/>
                </a:solidFill>
              </a:rPr>
              <a:t>driver </a:t>
            </a:r>
            <a:r>
              <a:rPr lang="en-US" sz="2000"/>
              <a:t>function to call the function and then to check the output)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Acronym</a:t>
            </a:r>
            <a:r>
              <a:rPr lang="en-US" sz="2000">
                <a:solidFill>
                  <a:srgbClr val="0000FF"/>
                </a:solidFill>
              </a:rPr>
              <a:t> NOT </a:t>
            </a:r>
            <a:r>
              <a:rPr lang="en-US" sz="2000"/>
              <a:t>summarizes the requirements for argument list correspondence. </a:t>
            </a:r>
            <a:r>
              <a:rPr lang="en-US" sz="1800"/>
              <a:t>(</a:t>
            </a:r>
            <a:r>
              <a:rPr lang="en-US" sz="1800">
                <a:solidFill>
                  <a:srgbClr val="0000FF"/>
                </a:solidFill>
              </a:rPr>
              <a:t>N: </a:t>
            </a:r>
            <a:r>
              <a:rPr lang="en-US" sz="1800"/>
              <a:t>number of arguments, </a:t>
            </a:r>
            <a:r>
              <a:rPr lang="en-US" sz="1800">
                <a:solidFill>
                  <a:srgbClr val="0000FF"/>
                </a:solidFill>
              </a:rPr>
              <a:t>O: </a:t>
            </a:r>
            <a:r>
              <a:rPr lang="en-US" sz="1800"/>
              <a:t>order, and </a:t>
            </a:r>
            <a:r>
              <a:rPr lang="en-US" sz="1800">
                <a:solidFill>
                  <a:srgbClr val="0000FF"/>
                </a:solidFill>
              </a:rPr>
              <a:t>T: </a:t>
            </a:r>
            <a:r>
              <a:rPr lang="en-US" sz="1800"/>
              <a:t>type)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 #1: A Simple “Drawing” Program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93" name="Google Shape;693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94" name="Google Shape;694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95" name="Google Shape;695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96" name="Google Shape;696;p36"/>
          <p:cNvSpPr txBox="1"/>
          <p:nvPr/>
        </p:nvSpPr>
        <p:spPr>
          <a:xfrm>
            <a:off x="673100" y="1223963"/>
            <a:ext cx="5632450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Noto Sans Symbols"/>
              <a:buNone/>
            </a:pPr>
            <a:r>
              <a:rPr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352425" lvl="0" marL="3524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</a:t>
            </a:r>
            <a:r>
              <a:rPr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Unit4_DrawFigures.c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draw </a:t>
            </a:r>
            <a:r>
              <a:rPr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rocket ship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(which is a triangle over a rectangle over an inverted V), </a:t>
            </a:r>
            <a:r>
              <a:rPr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male stick figure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circle over a rectangle over an inverted V), and </a:t>
            </a:r>
            <a:r>
              <a:rPr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female stick figure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circle over a triangle over an inverted V) </a:t>
            </a:r>
            <a:endParaRPr sz="3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673100" y="3573463"/>
            <a:ext cx="7896225" cy="10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/>
          </a:p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particular input needed, just draw the needed 3 figures</a:t>
            </a:r>
            <a:endParaRPr/>
          </a:p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common shapes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by the 3 figures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673100" y="4665662"/>
            <a:ext cx="7743825" cy="18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Design: </a:t>
            </a:r>
            <a:endParaRPr/>
          </a:p>
          <a:p>
            <a:pPr indent="-352425" lvl="0" marL="35242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 (in words): </a:t>
            </a:r>
            <a:endParaRPr/>
          </a:p>
          <a:p>
            <a:pPr indent="-317500" lvl="1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Rocket ship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Male stick figure (below Rocket ship)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Female stick figure (below Male stick figure)</a:t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36"/>
          <p:cNvGrpSpPr/>
          <p:nvPr/>
        </p:nvGrpSpPr>
        <p:grpSpPr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700" name="Google Shape;70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1709" y="1412510"/>
              <a:ext cx="590550" cy="192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4848" y="1398222"/>
              <a:ext cx="657225" cy="195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Google Shape;702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63266" y="1395048"/>
              <a:ext cx="638175" cy="1910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3" name="Google Shape;703;p36"/>
            <p:cNvSpPr txBox="1"/>
            <p:nvPr/>
          </p:nvSpPr>
          <p:spPr>
            <a:xfrm>
              <a:off x="6236677" y="3341077"/>
              <a:ext cx="8206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 txBox="1"/>
            <p:nvPr/>
          </p:nvSpPr>
          <p:spPr>
            <a:xfrm>
              <a:off x="7033845" y="3341077"/>
              <a:ext cx="8792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male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 txBox="1"/>
            <p:nvPr/>
          </p:nvSpPr>
          <p:spPr>
            <a:xfrm>
              <a:off x="7866185" y="3341077"/>
              <a:ext cx="832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female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 #1: A Simple “Drawing” Program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12" name="Google Shape;712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13" name="Google Shape;713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14" name="Google Shape;714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15" name="Google Shape;715;p37"/>
          <p:cNvSpPr txBox="1"/>
          <p:nvPr/>
        </p:nvSpPr>
        <p:spPr>
          <a:xfrm>
            <a:off x="649288" y="1446213"/>
            <a:ext cx="7948612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(Structure Chart):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387990" y="2240934"/>
            <a:ext cx="8506627" cy="2178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3 Figures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Rocket Ship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Triangle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Rectangle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Inverted 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Male Stick Figure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Circle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Rectangle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Inverted 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Female Stick Figure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Circle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Triangle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Inverted 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37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718" name="Google Shape;718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34435" y="1330322"/>
              <a:ext cx="365702" cy="1190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030" y="1316036"/>
              <a:ext cx="404911" cy="120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718" y="1312863"/>
              <a:ext cx="395382" cy="1183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37"/>
            <p:cNvSpPr txBox="1"/>
            <p:nvPr/>
          </p:nvSpPr>
          <p:spPr>
            <a:xfrm>
              <a:off x="6518275" y="2461495"/>
              <a:ext cx="598021" cy="276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7"/>
            <p:cNvSpPr txBox="1"/>
            <p:nvPr/>
          </p:nvSpPr>
          <p:spPr>
            <a:xfrm>
              <a:off x="7151688" y="2462213"/>
              <a:ext cx="59690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male</a:t>
              </a:r>
              <a:endParaRPr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7"/>
            <p:cNvSpPr txBox="1"/>
            <p:nvPr/>
          </p:nvSpPr>
          <p:spPr>
            <a:xfrm>
              <a:off x="7761288" y="2462213"/>
              <a:ext cx="66833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female</a:t>
              </a:r>
              <a:endParaRPr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 #1: A Simple “Drawing” Program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30" name="Google Shape;730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31" name="Google Shape;731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32" name="Google Shape;732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33" name="Google Shape;733;p38"/>
          <p:cNvSpPr txBox="1"/>
          <p:nvPr/>
        </p:nvSpPr>
        <p:spPr>
          <a:xfrm>
            <a:off x="471487" y="1141413"/>
            <a:ext cx="4144056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(partial program)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8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complete program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Unit4_DrawFigures.c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38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736" name="Google Shape;736;p38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draw_rocket_ship();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draw_male_stick_figure();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draw_circle();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draw_rectangle();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draw_rocket_ship();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draw_male_stick_figure();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7" name="Google Shape;737;p3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draw_rocket_ship()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draw_male_stick_figure()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draw_circle()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   **  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    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    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**  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draw_rectangle()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******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 *    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    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    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****** </a:t>
              </a:r>
              <a:r>
                <a:rPr b="1" lang="en-US" sz="1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8" name="Google Shape;738;p38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Unit4_DrawFiguresPartial.c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Pass-By-Value and Scope Rules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45" name="Google Shape;745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46" name="Google Shape;746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47" name="Google Shape;747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48" name="Google Shape;748;p39"/>
          <p:cNvSpPr txBox="1"/>
          <p:nvPr>
            <p:ph idx="1" type="body"/>
          </p:nvPr>
        </p:nvSpPr>
        <p:spPr>
          <a:xfrm>
            <a:off x="587375" y="1292772"/>
            <a:ext cx="8229600" cy="86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C, the actual parameters are passed to the formal parameters by a mechanism known as </a:t>
            </a:r>
            <a:r>
              <a:rPr lang="en-US">
                <a:solidFill>
                  <a:srgbClr val="C00000"/>
                </a:solidFill>
              </a:rPr>
              <a:t>pass-by-value</a:t>
            </a:r>
            <a:r>
              <a:rPr lang="en-US"/>
              <a:t>. </a:t>
            </a:r>
            <a:endParaRPr/>
          </a:p>
        </p:txBody>
      </p:sp>
      <p:sp>
        <p:nvSpPr>
          <p:cNvPr id="749" name="Google Shape;749;p39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sqrt_sum_square(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sum_square; 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sum_square = pow(x,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pow(y,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sqrt(sum_square);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39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10.5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7.8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.2f\n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srqt_sum_square(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3.2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12/5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.2f\n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srqt_sum_square(a, a+b);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1" name="Google Shape;751;p39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52" name="Google Shape;752;p39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753" name="Google Shape;753;p39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9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9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9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10.5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7.8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39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and 2.0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9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Actual parameters: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9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764" name="Google Shape;764;p39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9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9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Formal parameters:</a:t>
              </a:r>
              <a:endPara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39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9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2" name="Google Shape;772;p39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10.5 and 18.3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Pass-By-Value and Scope Rules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79" name="Google Shape;779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80" name="Google Shape;780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81" name="Google Shape;781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82" name="Google Shape;782;p40"/>
          <p:cNvSpPr txBox="1"/>
          <p:nvPr>
            <p:ph idx="1" type="body"/>
          </p:nvPr>
        </p:nvSpPr>
        <p:spPr>
          <a:xfrm>
            <a:off x="587375" y="1187452"/>
            <a:ext cx="8229600" cy="5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Formal parameters are local to the function they are declared in.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Variables declared within the function are also local to the function.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US" sz="2000"/>
              <a:t>– scope rule.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When a function is called, an activation record is created in the call stack, and memory is allocated for the local parameters and variables of the function.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Once the function is done, the activation record is removed, and memory allocated for the local parameters and variables is released.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Hence, local parameters and variables of a function exist in memory only during the execution of the function. They are called </a:t>
            </a:r>
            <a:r>
              <a:rPr lang="en-US" sz="2000">
                <a:solidFill>
                  <a:srgbClr val="0000FF"/>
                </a:solidFill>
              </a:rPr>
              <a:t>automatic variables</a:t>
            </a:r>
            <a:r>
              <a:rPr lang="en-US" sz="2000"/>
              <a:t>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In contrast, </a:t>
            </a:r>
            <a:r>
              <a:rPr lang="en-US" sz="2000">
                <a:solidFill>
                  <a:srgbClr val="0000FF"/>
                </a:solidFill>
              </a:rPr>
              <a:t>static variables </a:t>
            </a:r>
            <a:r>
              <a:rPr lang="en-US" sz="2000"/>
              <a:t>exist in the memory even after the function is executed. (We will </a:t>
            </a:r>
            <a:r>
              <a:rPr lang="en-US" sz="2000" u="sng"/>
              <a:t>not</a:t>
            </a:r>
            <a:r>
              <a:rPr lang="en-US" sz="2000"/>
              <a:t> use static variables in CS1010.)</a:t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Pass-By-Value and Scope Rules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89" name="Google Shape;789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90" name="Google Shape;790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91" name="Google Shape;791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92" name="Google Shape;792;p41"/>
          <p:cNvSpPr txBox="1"/>
          <p:nvPr>
            <p:ph idx="1" type="body"/>
          </p:nvPr>
        </p:nvSpPr>
        <p:spPr>
          <a:xfrm>
            <a:off x="587375" y="1187451"/>
            <a:ext cx="8229600" cy="573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Spot the error in this code:</a:t>
            </a:r>
            <a:endParaRPr/>
          </a:p>
        </p:txBody>
      </p:sp>
      <p:sp>
        <p:nvSpPr>
          <p:cNvPr id="793" name="Google Shape;793;p41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a;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+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Google Shape;794;p41"/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local to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not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Hence, variable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used in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1"/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Pass-By-Value and Scope Rules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02" name="Google Shape;802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03" name="Google Shape;803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04" name="Google Shape;804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05" name="Google Shape;805;p42"/>
          <p:cNvSpPr txBox="1"/>
          <p:nvPr>
            <p:ph idx="1" type="body"/>
          </p:nvPr>
        </p:nvSpPr>
        <p:spPr>
          <a:xfrm>
            <a:off x="587375" y="1187451"/>
            <a:ext cx="8229600" cy="573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Trace this code by hand and write out its output.</a:t>
            </a:r>
            <a:endParaRPr/>
          </a:p>
        </p:txBody>
      </p:sp>
      <p:sp>
        <p:nvSpPr>
          <p:cNvPr id="806" name="Google Shape;806;p42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"In main, before: a=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g(a,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"In main, after : a=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a, b);	return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"In g, before: a=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200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"In g, after : a=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42"/>
          <p:cNvSpPr txBox="1"/>
          <p:nvPr/>
        </p:nvSpPr>
        <p:spPr>
          <a:xfrm>
            <a:off x="4339987" y="1647253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main, before: a=2, b=3</a:t>
            </a:r>
            <a:endParaRPr/>
          </a:p>
        </p:txBody>
      </p:sp>
      <p:sp>
        <p:nvSpPr>
          <p:cNvPr id="808" name="Google Shape;808;p42"/>
          <p:cNvSpPr txBox="1"/>
          <p:nvPr/>
        </p:nvSpPr>
        <p:spPr>
          <a:xfrm>
            <a:off x="4339987" y="2016585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g, before: a=2, b=3</a:t>
            </a:r>
            <a:endParaRPr/>
          </a:p>
        </p:txBody>
      </p:sp>
      <p:sp>
        <p:nvSpPr>
          <p:cNvPr id="809" name="Google Shape;809;p42"/>
          <p:cNvSpPr txBox="1"/>
          <p:nvPr/>
        </p:nvSpPr>
        <p:spPr>
          <a:xfrm>
            <a:off x="4339987" y="2384994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g, after : a=102, b=203</a:t>
            </a:r>
            <a:endParaRPr/>
          </a:p>
        </p:txBody>
      </p:sp>
      <p:sp>
        <p:nvSpPr>
          <p:cNvPr id="810" name="Google Shape;810;p42"/>
          <p:cNvSpPr txBox="1"/>
          <p:nvPr/>
        </p:nvSpPr>
        <p:spPr>
          <a:xfrm>
            <a:off x="4339987" y="2736716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main, after : a=2, b=3</a:t>
            </a:r>
            <a:endParaRPr/>
          </a:p>
        </p:txBody>
      </p:sp>
      <p:cxnSp>
        <p:nvCxnSpPr>
          <p:cNvPr id="811" name="Google Shape;811;p42"/>
          <p:cNvCxnSpPr/>
          <p:nvPr/>
        </p:nvCxnSpPr>
        <p:spPr>
          <a:xfrm>
            <a:off x="429669" y="3437450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2" name="Google Shape;812;p42"/>
          <p:cNvCxnSpPr/>
          <p:nvPr/>
        </p:nvCxnSpPr>
        <p:spPr>
          <a:xfrm>
            <a:off x="429668" y="5022865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3" name="Google Shape;813;p42"/>
          <p:cNvCxnSpPr/>
          <p:nvPr/>
        </p:nvCxnSpPr>
        <p:spPr>
          <a:xfrm>
            <a:off x="429668" y="5734823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4" name="Google Shape;814;p42"/>
          <p:cNvCxnSpPr/>
          <p:nvPr/>
        </p:nvCxnSpPr>
        <p:spPr>
          <a:xfrm>
            <a:off x="429669" y="3922135"/>
            <a:ext cx="37837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Global Variables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21" name="Google Shape;821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22" name="Google Shape;822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23" name="Google Shape;823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24" name="Google Shape;824;p43"/>
          <p:cNvSpPr txBox="1"/>
          <p:nvPr>
            <p:ph idx="1" type="body"/>
          </p:nvPr>
        </p:nvSpPr>
        <p:spPr>
          <a:xfrm>
            <a:off x="587375" y="1187451"/>
            <a:ext cx="8229600" cy="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Global variables are those that are declared outside all functions.</a:t>
            </a:r>
            <a:endParaRPr/>
          </a:p>
        </p:txBody>
      </p:sp>
      <p:sp>
        <p:nvSpPr>
          <p:cNvPr id="825" name="Google Shape;825;p43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glob;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global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glob = glob +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f1(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glob = glob +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glob = glob +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Global Variables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32" name="Google Shape;832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33" name="Google Shape;833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34" name="Google Shape;834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35" name="Google Shape;835;p44"/>
          <p:cNvSpPr txBox="1"/>
          <p:nvPr>
            <p:ph idx="1" type="body"/>
          </p:nvPr>
        </p:nvSpPr>
        <p:spPr>
          <a:xfrm>
            <a:off x="587375" y="1187451"/>
            <a:ext cx="8229600" cy="513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Global variables can be accessed and modified by any function!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Because of this, it is hard to trace when and where the global variables are modified.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Hence, we will NOT allow the use of global variables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42" name="Google Shape;842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43" name="Google Shape;843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44" name="Google Shape;844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45" name="Google Shape;845;p45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design through stepwise refinement, splitting a task into smaller sub-tasks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write user-defined functions and use them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Pass-by-value and scope rules of local parameters and variables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6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852" name="Google Shape;852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53" name="Google Shape;853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4" name="Google Shape;854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60" name="Google Shape;860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1" name="Google Shape;8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" y="992124"/>
            <a:ext cx="7845552" cy="4873752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4: Top-Down Design &amp; Functions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2"/>
            <a:ext cx="7620000" cy="277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analyse, design, and implement a program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break a problem into sub-problems with step-wise refinement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your own user-defined functions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4216386"/>
            <a:ext cx="7620000" cy="1229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699" lvl="1" marL="6826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Chapter 5 Functions: Lessons 5.1 – 5.3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4: Top-Down Design &amp; Functions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371599"/>
            <a:ext cx="8420559" cy="51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Problem Solving</a:t>
            </a:r>
            <a:endParaRPr sz="2800"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Case Study: Top-Down Design</a:t>
            </a:r>
            <a:endParaRPr sz="2800"/>
          </a:p>
          <a:p>
            <a:pPr indent="-280988" lvl="1" marL="909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Computing the weight of a batch of flat washers</a:t>
            </a:r>
            <a:endParaRPr/>
          </a:p>
          <a:p>
            <a:pPr indent="-280988" lvl="1" marL="909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Incremental Refinement (some hierarchical chart)</a:t>
            </a:r>
            <a:endParaRPr sz="2400"/>
          </a:p>
          <a:p>
            <a:pPr indent="-280988" lvl="1" marL="909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Top-down design (of program) with structure charts</a:t>
            </a:r>
            <a:endParaRPr sz="2400"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Function Prototypes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Default Return Type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‘return’ statement in main()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4: Top-Down Design &amp; Functions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371599"/>
            <a:ext cx="8420559" cy="51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/>
              <a:t>Writing Functions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/>
              <a:t>Exercise #1: A Simple “Drawing” Program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/>
              <a:t>Pass-By-Value and Scope Rules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/>
              <a:t>Global Variables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Problem Solving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175" name="Google Shape;175;p9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76" name="Google Shape;176;p9"/>
            <p:cNvSpPr txBox="1"/>
            <p:nvPr/>
          </p:nvSpPr>
          <p:spPr>
            <a:xfrm>
              <a:off x="2903851" y="1377278"/>
              <a:ext cx="2768009" cy="523220"/>
            </a:xfrm>
            <a:prstGeom prst="rect">
              <a:avLst/>
            </a:prstGeom>
            <a:gradFill>
              <a:gsLst>
                <a:gs pos="0">
                  <a:srgbClr val="5C007E"/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2895600" y="2656034"/>
              <a:ext cx="2784511" cy="52322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 txBox="1"/>
            <p:nvPr/>
          </p:nvSpPr>
          <p:spPr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2904300" y="5260321"/>
              <a:ext cx="2767111" cy="52322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9"/>
            <p:cNvCxnSpPr>
              <a:stCxn id="176" idx="2"/>
              <a:endCxn id="177" idx="0"/>
            </p:cNvCxnSpPr>
            <p:nvPr/>
          </p:nvCxnSpPr>
          <p:spPr>
            <a:xfrm>
              <a:off x="4287855" y="1900498"/>
              <a:ext cx="0" cy="7554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1" name="Google Shape;181;p9"/>
            <p:cNvCxnSpPr>
              <a:stCxn id="177" idx="2"/>
              <a:endCxn id="178" idx="0"/>
            </p:cNvCxnSpPr>
            <p:nvPr/>
          </p:nvCxnSpPr>
          <p:spPr>
            <a:xfrm>
              <a:off x="4287855" y="3179254"/>
              <a:ext cx="0" cy="7839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2" name="Google Shape;182;p9"/>
            <p:cNvCxnSpPr>
              <a:stCxn id="178" idx="2"/>
              <a:endCxn id="179" idx="0"/>
            </p:cNvCxnSpPr>
            <p:nvPr/>
          </p:nvCxnSpPr>
          <p:spPr>
            <a:xfrm>
              <a:off x="4287855" y="4486348"/>
              <a:ext cx="0" cy="7740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5662710" y="4202706"/>
              <a:ext cx="593714" cy="22032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9"/>
            <p:cNvCxnSpPr/>
            <p:nvPr/>
          </p:nvCxnSpPr>
          <p:spPr>
            <a:xfrm rot="10800000">
              <a:off x="6256424" y="1821677"/>
              <a:ext cx="0" cy="2403061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9"/>
            <p:cNvCxnSpPr/>
            <p:nvPr/>
          </p:nvCxnSpPr>
          <p:spPr>
            <a:xfrm rot="10800000">
              <a:off x="5747828" y="1821677"/>
              <a:ext cx="508596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9"/>
            <p:cNvCxnSpPr/>
            <p:nvPr/>
          </p:nvCxnSpPr>
          <p:spPr>
            <a:xfrm>
              <a:off x="5747828" y="5615139"/>
              <a:ext cx="748649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9"/>
            <p:cNvCxnSpPr/>
            <p:nvPr/>
          </p:nvCxnSpPr>
          <p:spPr>
            <a:xfrm rot="10800000">
              <a:off x="6496477" y="1586719"/>
              <a:ext cx="0" cy="4028421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9"/>
            <p:cNvCxnSpPr/>
            <p:nvPr/>
          </p:nvCxnSpPr>
          <p:spPr>
            <a:xfrm rot="10800000">
              <a:off x="5734096" y="1586719"/>
              <a:ext cx="762381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5734096" y="5404614"/>
              <a:ext cx="1008546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9"/>
            <p:cNvCxnSpPr/>
            <p:nvPr/>
          </p:nvCxnSpPr>
          <p:spPr>
            <a:xfrm flipH="1" rot="10800000">
              <a:off x="6742642" y="2930525"/>
              <a:ext cx="7446" cy="2474089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9"/>
            <p:cNvCxnSpPr/>
            <p:nvPr/>
          </p:nvCxnSpPr>
          <p:spPr>
            <a:xfrm rot="10800000">
              <a:off x="5762761" y="2930525"/>
              <a:ext cx="987327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2" name="Google Shape;192;p9"/>
          <p:cNvSpPr txBox="1"/>
          <p:nvPr/>
        </p:nvSpPr>
        <p:spPr>
          <a:xfrm>
            <a:off x="6854825" y="2265362"/>
            <a:ext cx="20605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process</a:t>
            </a:r>
            <a:endParaRPr b="0" i="1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577683" y="1110064"/>
            <a:ext cx="2209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problem features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12608" y="2562225"/>
            <a:ext cx="21399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Write algorithm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830776" y="3758480"/>
            <a:ext cx="17036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code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414965" y="4922887"/>
            <a:ext cx="25352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Check for correctness and efficiency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