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7010400" cy="9296400"/>
  <p:embeddedFontLst>
    <p:embeddedFont>
      <p:font typeface="Garamon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2" roundtripDataSignature="AMtx7mhNKxYu1ge6rI6ttoz/LfNvDwIF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8A13CB-A055-43B7-B11A-864879722373}">
  <a:tblStyle styleId="{E68A13CB-A055-43B7-B11A-86487972237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C8E070B-BB0E-4F94-BC59-6249CC06A3C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 b="off" i="off"/>
      <a:tcStyle>
        <a:fill>
          <a:solidFill>
            <a:srgbClr val="DBDF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DF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Garamond-regular.fntdata"/><Relationship Id="rId47" Type="http://schemas.openxmlformats.org/officeDocument/2006/relationships/slide" Target="slides/slide41.xml"/><Relationship Id="rId49" Type="http://schemas.openxmlformats.org/officeDocument/2006/relationships/font" Target="fonts/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aramond-boldItalic.fntdata"/><Relationship Id="rId50" Type="http://schemas.openxmlformats.org/officeDocument/2006/relationships/font" Target="fonts/Garamond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54" name="Google Shape;254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39" name="Google Shape;339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2" name="Google Shape;352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98" name="Google Shape;398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09" name="Google Shape;409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23" name="Google Shape;423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4" name="Google Shape;424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35" name="Google Shape;435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6" name="Google Shape;446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7" name="Google Shape;447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6" name="Google Shape;466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84" name="Google Shape;484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97" name="Google Shape;497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09" name="Google Shape;509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0" name="Google Shape;510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2" name="Google Shape;522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3" name="Google Shape;523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5" name="Google Shape;535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6" name="Google Shape;536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5" name="Google Shape;545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6" name="Google Shape;546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8" name="Google Shape;558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9" name="Google Shape;559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81" name="Google Shape;581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2" name="Google Shape;582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96" name="Google Shape;596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08" name="Google Shape;608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9" name="Google Shape;609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1" name="Google Shape;621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2" name="Google Shape;622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32" name="Google Shape;632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3" name="Google Shape;633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45" name="Google Shape;645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6" name="Google Shape;646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61" name="Google Shape;661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2" name="Google Shape;662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74" name="Google Shape;674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85" name="Google Shape;685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6" name="Google Shape;686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96" name="Google Shape;696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7" name="Google Shape;697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08" name="Google Shape;708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9" name="Google Shape;709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22" name="Google Shape;722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3" name="Google Shape;723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36" name="Google Shape;736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7" name="Google Shape;737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47" name="Google Shape;747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8" name="Google Shape;748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57" name="Google Shape;757;p4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8" name="Google Shape;758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6" name="Google Shape;766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8" name="Google Shape;168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3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4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48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9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49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4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0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50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2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5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Selection Statements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Non-Sequential Control Flow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58" name="Google Shape;25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60" name="Google Shape;260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587375" y="1187450"/>
            <a:ext cx="8292856" cy="1415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New requirement: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None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sz="2000">
              <a:solidFill>
                <a:srgbClr val="C00000"/>
              </a:solidFill>
            </a:endParaRPr>
          </a:p>
        </p:txBody>
      </p:sp>
      <p:grpSp>
        <p:nvGrpSpPr>
          <p:cNvPr id="262" name="Google Shape;262;p1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263" name="Google Shape;263;p10"/>
            <p:cNvCxnSpPr/>
            <p:nvPr/>
          </p:nvCxnSpPr>
          <p:spPr>
            <a:xfrm>
              <a:off x="3108960" y="5852160"/>
              <a:ext cx="3539265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0"/>
            <p:cNvCxnSpPr/>
            <p:nvPr/>
          </p:nvCxnSpPr>
          <p:spPr>
            <a:xfrm rot="10800000">
              <a:off x="6648226" y="4464424"/>
              <a:ext cx="0" cy="138773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0"/>
            <p:cNvCxnSpPr/>
            <p:nvPr/>
          </p:nvCxnSpPr>
          <p:spPr>
            <a:xfrm>
              <a:off x="6648226" y="4464424"/>
              <a:ext cx="882127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0"/>
            <p:cNvCxnSpPr/>
            <p:nvPr/>
          </p:nvCxnSpPr>
          <p:spPr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7" name="Google Shape;267;p10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</p:grpSpPr>
        <p:sp>
          <p:nvSpPr>
            <p:cNvPr id="268" name="Google Shape;268;p10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Triangle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</p:grpSpPr>
        <p:sp>
          <p:nvSpPr>
            <p:cNvPr id="271" name="Google Shape;271;p10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Rectangle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0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</p:grpSpPr>
        <p:sp>
          <p:nvSpPr>
            <p:cNvPr id="274" name="Google Shape;274;p10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Inverted V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</p:grpSpPr>
        <p:sp>
          <p:nvSpPr>
            <p:cNvPr id="277" name="Google Shape;277;p1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Circle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0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</p:grpSpPr>
        <p:sp>
          <p:nvSpPr>
            <p:cNvPr id="280" name="Google Shape;280;p1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Rectangle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10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</p:grpSpPr>
        <p:sp>
          <p:nvSpPr>
            <p:cNvPr id="283" name="Google Shape;283;p10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Inverted V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0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</p:grpSpPr>
        <p:sp>
          <p:nvSpPr>
            <p:cNvPr id="286" name="Google Shape;286;p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Circle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0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</p:grpSpPr>
        <p:sp>
          <p:nvSpPr>
            <p:cNvPr id="289" name="Google Shape;289;p1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Triangle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</p:grpSpPr>
        <p:sp>
          <p:nvSpPr>
            <p:cNvPr id="292" name="Google Shape;292;p10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Inverted V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0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</p:grpSpPr>
        <p:sp>
          <p:nvSpPr>
            <p:cNvPr id="295" name="Google Shape;295;p10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3 Figures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</p:grpSpPr>
        <p:sp>
          <p:nvSpPr>
            <p:cNvPr id="298" name="Google Shape;298;p10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Rocket Ship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</p:grpSpPr>
        <p:sp>
          <p:nvSpPr>
            <p:cNvPr id="301" name="Google Shape;301;p10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Male Stick Figure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0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</p:grpSpPr>
        <p:sp>
          <p:nvSpPr>
            <p:cNvPr id="304" name="Google Shape;304;p10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Female Stick Figure</a:t>
              </a:r>
              <a:endParaRPr b="0" i="0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307" name="Google Shape;307;p10"/>
            <p:cNvCxnSpPr/>
            <p:nvPr/>
          </p:nvCxnSpPr>
          <p:spPr>
            <a:xfrm>
              <a:off x="1516828" y="4238513"/>
              <a:ext cx="398033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0"/>
            <p:cNvCxnSpPr/>
            <p:nvPr/>
          </p:nvCxnSpPr>
          <p:spPr>
            <a:xfrm rot="10800000">
              <a:off x="1914861" y="2872292"/>
              <a:ext cx="0" cy="1355463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0"/>
            <p:cNvCxnSpPr/>
            <p:nvPr/>
          </p:nvCxnSpPr>
          <p:spPr>
            <a:xfrm>
              <a:off x="1925619" y="2861534"/>
              <a:ext cx="806823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0"/>
            <p:cNvCxnSpPr/>
            <p:nvPr/>
          </p:nvCxnSpPr>
          <p:spPr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11" name="Google Shape;311;p10"/>
          <p:cNvCxnSpPr>
            <a:stCxn id="269" idx="2"/>
            <a:endCxn id="272" idx="0"/>
          </p:cNvCxnSpPr>
          <p:nvPr/>
        </p:nvCxnSpPr>
        <p:spPr>
          <a:xfrm>
            <a:off x="4324394" y="3087764"/>
            <a:ext cx="0" cy="17850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2" name="Google Shape;312;p10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313" name="Google Shape;313;p10"/>
            <p:cNvCxnSpPr/>
            <p:nvPr/>
          </p:nvCxnSpPr>
          <p:spPr>
            <a:xfrm>
              <a:off x="3130475" y="3291840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0"/>
            <p:cNvCxnSpPr/>
            <p:nvPr/>
          </p:nvCxnSpPr>
          <p:spPr>
            <a:xfrm rot="10800000">
              <a:off x="3506993" y="2517289"/>
              <a:ext cx="0" cy="774551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0"/>
            <p:cNvCxnSpPr/>
            <p:nvPr/>
          </p:nvCxnSpPr>
          <p:spPr>
            <a:xfrm>
              <a:off x="3506992" y="2506532"/>
              <a:ext cx="82834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10"/>
            <p:cNvCxnSpPr/>
            <p:nvPr/>
          </p:nvCxnSpPr>
          <p:spPr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17" name="Google Shape;317;p10"/>
          <p:cNvCxnSpPr/>
          <p:nvPr/>
        </p:nvCxnSpPr>
        <p:spPr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10"/>
          <p:cNvCxnSpPr/>
          <p:nvPr/>
        </p:nvCxnSpPr>
        <p:spPr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10"/>
          <p:cNvCxnSpPr/>
          <p:nvPr/>
        </p:nvCxnSpPr>
        <p:spPr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0" name="Google Shape;320;p10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3151991" y="4453666"/>
              <a:ext cx="1904103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 rot="10800000">
              <a:off x="5056094" y="3474720"/>
              <a:ext cx="0" cy="968188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5056094" y="3463962"/>
              <a:ext cx="839097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25" name="Google Shape;325;p10"/>
          <p:cNvCxnSpPr/>
          <p:nvPr/>
        </p:nvCxnSpPr>
        <p:spPr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10"/>
          <p:cNvCxnSpPr/>
          <p:nvPr/>
        </p:nvCxnSpPr>
        <p:spPr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10"/>
          <p:cNvCxnSpPr/>
          <p:nvPr/>
        </p:nvCxnSpPr>
        <p:spPr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8" name="Google Shape;328;p10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329" name="Google Shape;329;p10"/>
            <p:cNvCxnSpPr/>
            <p:nvPr/>
          </p:nvCxnSpPr>
          <p:spPr>
            <a:xfrm>
              <a:off x="1506071" y="4518212"/>
              <a:ext cx="40879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925619" y="4507454"/>
              <a:ext cx="0" cy="1355464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2" name="Google Shape;332;p10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333" name="Google Shape;333;p10"/>
            <p:cNvSpPr/>
            <p:nvPr/>
          </p:nvSpPr>
          <p:spPr>
            <a:xfrm>
              <a:off x="1624405" y="4120179"/>
              <a:ext cx="139849" cy="613186"/>
            </a:xfrm>
            <a:prstGeom prst="ellipse">
              <a:avLst/>
            </a:prstGeom>
            <a:noFill/>
            <a:ln cap="sq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Google Shape;334;p10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335" name="Google Shape;335;p10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1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Select only one</a:t>
                </a:r>
                <a:endParaRPr b="0" i="1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6" name="Google Shape;336;p10"/>
              <p:cNvCxnSpPr/>
              <p:nvPr/>
            </p:nvCxnSpPr>
            <p:spPr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Selection Structures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43" name="Google Shape;343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44" name="Google Shape;344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45" name="Google Shape;345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46" name="Google Shape;346;p11"/>
          <p:cNvSpPr txBox="1"/>
          <p:nvPr>
            <p:ph idx="1" type="body"/>
          </p:nvPr>
        </p:nvSpPr>
        <p:spPr>
          <a:xfrm>
            <a:off x="587375" y="1406768"/>
            <a:ext cx="8292856" cy="4888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3200"/>
              <a:buFont typeface="Noto Sans Symbols"/>
              <a:buChar char="▪"/>
            </a:pPr>
            <a:r>
              <a:rPr lang="en-US" sz="3200"/>
              <a:t>C provides two control structures that allow you to select a group of statements to be executed or skipped when certain conditions are met.</a:t>
            </a:r>
            <a:endParaRPr/>
          </a:p>
        </p:txBody>
      </p:sp>
      <p:pic>
        <p:nvPicPr>
          <p:cNvPr descr="23573-Clipart-Illustration-Of-A-Confused-Navy-Blue-Business-Man-With-A-Questionmark-Over-His-Head.jpg" id="347" name="Google Shape;3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961" y="4383651"/>
            <a:ext cx="1687120" cy="16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1"/>
          <p:cNvSpPr/>
          <p:nvPr/>
        </p:nvSpPr>
        <p:spPr>
          <a:xfrm>
            <a:off x="1179188" y="3487740"/>
            <a:ext cx="43011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…   else …</a:t>
            </a:r>
            <a:endParaRPr b="1" i="0" sz="5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4310815" y="4476208"/>
            <a:ext cx="23391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1" i="0" sz="5400" u="none" cap="none" strike="noStrike">
              <a:solidFill>
                <a:srgbClr val="CC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3600">
                <a:solidFill>
                  <a:srgbClr val="0000FF"/>
                </a:solidFill>
              </a:rPr>
              <a:t> and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3600">
                <a:solidFill>
                  <a:srgbClr val="0000FF"/>
                </a:solidFill>
              </a:rPr>
              <a:t> Statements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56" name="Google Shape;356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57" name="Google Shape;357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58" name="Google Shape;358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59" name="Google Shape;359;p12"/>
          <p:cNvSpPr txBox="1"/>
          <p:nvPr/>
        </p:nvSpPr>
        <p:spPr>
          <a:xfrm>
            <a:off x="457200" y="1830388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2878138" y="1576004"/>
            <a:ext cx="3429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How are conditions specified and how are they evaluated?</a:t>
            </a:r>
            <a:endParaRPr b="0" i="0" sz="1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457200" y="4225925"/>
            <a:ext cx="8229600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996950" y="2476500"/>
            <a:ext cx="6470650" cy="922338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889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889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Execute these statements if TRUE */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1889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996950" y="4794250"/>
            <a:ext cx="6470650" cy="14351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76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6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Execute these statements if TRUE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6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6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6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Execute these statements if FALSE */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62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12"/>
          <p:cNvCxnSpPr/>
          <p:nvPr/>
        </p:nvCxnSpPr>
        <p:spPr>
          <a:xfrm flipH="1">
            <a:off x="2971800" y="2232025"/>
            <a:ext cx="457200" cy="349250"/>
          </a:xfrm>
          <a:prstGeom prst="straightConnector1">
            <a:avLst/>
          </a:prstGeom>
          <a:noFill/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12"/>
          <p:cNvCxnSpPr/>
          <p:nvPr/>
        </p:nvCxnSpPr>
        <p:spPr>
          <a:xfrm flipH="1">
            <a:off x="2606565" y="2259013"/>
            <a:ext cx="916097" cy="2607277"/>
          </a:xfrm>
          <a:prstGeom prst="straightConnector1">
            <a:avLst/>
          </a:prstGeom>
          <a:noFill/>
          <a:ln cap="flat" cmpd="sng" w="9525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66" name="Google Shape;366;p12"/>
          <p:cNvGrpSpPr/>
          <p:nvPr/>
        </p:nvGrpSpPr>
        <p:grpSpPr>
          <a:xfrm>
            <a:off x="6818313" y="820497"/>
            <a:ext cx="1787524" cy="1574213"/>
            <a:chOff x="6817659" y="820032"/>
            <a:chExt cx="1788458" cy="1574304"/>
          </a:xfrm>
        </p:grpSpPr>
        <p:sp>
          <p:nvSpPr>
            <p:cNvPr id="367" name="Google Shape;367;p12"/>
            <p:cNvSpPr/>
            <p:nvPr/>
          </p:nvSpPr>
          <p:spPr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12"/>
            <p:cNvCxnSpPr>
              <a:endCxn id="367" idx="0"/>
            </p:cNvCxnSpPr>
            <p:nvPr/>
          </p:nvCxnSpPr>
          <p:spPr>
            <a:xfrm>
              <a:off x="8041466" y="820032"/>
              <a:ext cx="0" cy="3765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69" name="Google Shape;369;p12"/>
            <p:cNvSpPr txBox="1"/>
            <p:nvPr/>
          </p:nvSpPr>
          <p:spPr>
            <a:xfrm>
              <a:off x="7691719" y="1290918"/>
              <a:ext cx="7126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cond?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0" name="Google Shape;370;p12"/>
            <p:cNvCxnSpPr>
              <a:stCxn id="367" idx="1"/>
            </p:cNvCxnSpPr>
            <p:nvPr/>
          </p:nvCxnSpPr>
          <p:spPr>
            <a:xfrm rot="10800000">
              <a:off x="7208015" y="1439184"/>
              <a:ext cx="268800" cy="66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2"/>
            <p:cNvCxnSpPr/>
            <p:nvPr/>
          </p:nvCxnSpPr>
          <p:spPr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72" name="Google Shape;372;p12"/>
            <p:cNvSpPr/>
            <p:nvPr/>
          </p:nvSpPr>
          <p:spPr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2"/>
            <p:cNvSpPr txBox="1"/>
            <p:nvPr/>
          </p:nvSpPr>
          <p:spPr>
            <a:xfrm>
              <a:off x="7091084" y="1147482"/>
              <a:ext cx="5602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2"/>
            <p:cNvSpPr txBox="1"/>
            <p:nvPr/>
          </p:nvSpPr>
          <p:spPr>
            <a:xfrm>
              <a:off x="7956177" y="1716741"/>
              <a:ext cx="593714" cy="277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12"/>
            <p:cNvCxnSpPr>
              <a:stCxn id="367" idx="2"/>
            </p:cNvCxnSpPr>
            <p:nvPr/>
          </p:nvCxnSpPr>
          <p:spPr>
            <a:xfrm flipH="1">
              <a:off x="8027966" y="1695036"/>
              <a:ext cx="13500" cy="6993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76" name="Google Shape;376;p12"/>
            <p:cNvCxnSpPr>
              <a:stCxn id="372" idx="2"/>
            </p:cNvCxnSpPr>
            <p:nvPr/>
          </p:nvCxnSpPr>
          <p:spPr>
            <a:xfrm>
              <a:off x="7194093" y="1990327"/>
              <a:ext cx="0" cy="161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12"/>
            <p:cNvCxnSpPr/>
            <p:nvPr/>
          </p:nvCxnSpPr>
          <p:spPr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78" name="Google Shape;378;p12"/>
          <p:cNvGrpSpPr/>
          <p:nvPr/>
        </p:nvGrpSpPr>
        <p:grpSpPr>
          <a:xfrm>
            <a:off x="6445250" y="3281122"/>
            <a:ext cx="2411413" cy="1574210"/>
            <a:chOff x="6445623" y="3191197"/>
            <a:chExt cx="2411506" cy="1574301"/>
          </a:xfrm>
        </p:grpSpPr>
        <p:sp>
          <p:nvSpPr>
            <p:cNvPr id="379" name="Google Shape;379;p12"/>
            <p:cNvSpPr/>
            <p:nvPr/>
          </p:nvSpPr>
          <p:spPr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12"/>
            <p:cNvCxnSpPr>
              <a:endCxn id="379" idx="0"/>
            </p:cNvCxnSpPr>
            <p:nvPr/>
          </p:nvCxnSpPr>
          <p:spPr>
            <a:xfrm>
              <a:off x="7669633" y="3191197"/>
              <a:ext cx="0" cy="3765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1" name="Google Shape;381;p12"/>
            <p:cNvSpPr txBox="1"/>
            <p:nvPr/>
          </p:nvSpPr>
          <p:spPr>
            <a:xfrm>
              <a:off x="7319683" y="3662083"/>
              <a:ext cx="7126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cond?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12"/>
            <p:cNvCxnSpPr/>
            <p:nvPr/>
          </p:nvCxnSpPr>
          <p:spPr>
            <a:xfrm rot="10800000">
              <a:off x="6835589" y="3810001"/>
              <a:ext cx="268941" cy="6725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12"/>
            <p:cNvCxnSpPr/>
            <p:nvPr/>
          </p:nvCxnSpPr>
          <p:spPr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4" name="Google Shape;384;p12"/>
            <p:cNvSpPr/>
            <p:nvPr/>
          </p:nvSpPr>
          <p:spPr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 txBox="1"/>
            <p:nvPr/>
          </p:nvSpPr>
          <p:spPr>
            <a:xfrm>
              <a:off x="6719047" y="3572435"/>
              <a:ext cx="5602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 txBox="1"/>
            <p:nvPr/>
          </p:nvSpPr>
          <p:spPr>
            <a:xfrm>
              <a:off x="8095129" y="3563471"/>
              <a:ext cx="626421" cy="277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2"/>
            <p:cNvCxnSpPr/>
            <p:nvPr/>
          </p:nvCxnSpPr>
          <p:spPr>
            <a:xfrm flipH="1">
              <a:off x="7656249" y="4571998"/>
              <a:ext cx="8700" cy="1935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88" name="Google Shape;388;p12"/>
            <p:cNvCxnSpPr/>
            <p:nvPr/>
          </p:nvCxnSpPr>
          <p:spPr>
            <a:xfrm rot="5400000">
              <a:off x="6741459" y="4442012"/>
              <a:ext cx="161365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12"/>
            <p:cNvCxnSpPr/>
            <p:nvPr/>
          </p:nvCxnSpPr>
          <p:spPr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90" name="Google Shape;390;p12"/>
            <p:cNvCxnSpPr/>
            <p:nvPr/>
          </p:nvCxnSpPr>
          <p:spPr>
            <a:xfrm rot="10800000">
              <a:off x="8198225" y="3810001"/>
              <a:ext cx="268941" cy="6725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12"/>
            <p:cNvCxnSpPr/>
            <p:nvPr/>
          </p:nvCxnSpPr>
          <p:spPr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92" name="Google Shape;392;p12"/>
            <p:cNvSpPr/>
            <p:nvPr/>
          </p:nvSpPr>
          <p:spPr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3" name="Google Shape;393;p12"/>
            <p:cNvCxnSpPr/>
            <p:nvPr/>
          </p:nvCxnSpPr>
          <p:spPr>
            <a:xfrm rot="5400000">
              <a:off x="8390965" y="4450977"/>
              <a:ext cx="179295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12"/>
            <p:cNvCxnSpPr/>
            <p:nvPr/>
          </p:nvCxnSpPr>
          <p:spPr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95" name="Google Shape;395;p12"/>
          <p:cNvSpPr txBox="1"/>
          <p:nvPr/>
        </p:nvSpPr>
        <p:spPr>
          <a:xfrm>
            <a:off x="3284220" y="3607207"/>
            <a:ext cx="30229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Braces { } are optional only if there is one statement in the block.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Condition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02" name="Google Shape;402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03" name="Google Shape;403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04" name="Google Shape;404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05" name="Google Shape;405;p13"/>
          <p:cNvSpPr txBox="1"/>
          <p:nvPr/>
        </p:nvSpPr>
        <p:spPr>
          <a:xfrm>
            <a:off x="352425" y="1248509"/>
            <a:ext cx="8397875" cy="182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expression evaluated to </a:t>
            </a:r>
            <a:r>
              <a:rPr b="0" i="1" lang="en-US" sz="2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composed of expressions combined with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relational operators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163" lvl="1" marL="809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b="0" i="0" lang="en-US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(a &lt;= 10)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(count &gt; max)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(value != -9)</a:t>
            </a:r>
            <a:endParaRPr b="0" i="0" sz="2000" u="none" cap="none" strike="noStrike">
              <a:solidFill>
                <a:srgbClr val="99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13"/>
          <p:cNvGraphicFramePr/>
          <p:nvPr/>
        </p:nvGraphicFramePr>
        <p:xfrm>
          <a:off x="1525774" y="3261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{E68A13CB-A055-43B7-B11A-864879722373}</a:tableStyleId>
              </a:tblPr>
              <a:tblGrid>
                <a:gridCol w="2521325"/>
                <a:gridCol w="352985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Relational Operator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Interpretation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less than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less than or equal to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greater than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greater than or equal to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equal to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not equal to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2.3 Truth Values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13" name="Google Shape;413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4" name="Google Shape;414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15" name="Google Shape;415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16" name="Google Shape;416;p14"/>
          <p:cNvSpPr txBox="1"/>
          <p:nvPr/>
        </p:nvSpPr>
        <p:spPr>
          <a:xfrm>
            <a:off x="352425" y="1248509"/>
            <a:ext cx="8397875" cy="495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values: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boolean type in ANSI C. Instead, we use integers: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163" lvl="1" marL="809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represent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163" lvl="1" marL="809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Any other value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represent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as the representative value for true in output)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163" lvl="0" marL="53530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 txBox="1"/>
          <p:nvPr/>
        </p:nvSpPr>
        <p:spPr>
          <a:xfrm>
            <a:off x="6138041" y="5110163"/>
            <a:ext cx="2009775" cy="3683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0; b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8" name="Google Shape;418;p14"/>
          <p:cNvGrpSpPr/>
          <p:nvPr/>
        </p:nvGrpSpPr>
        <p:grpSpPr>
          <a:xfrm>
            <a:off x="1000125" y="4045582"/>
            <a:ext cx="5137916" cy="1432881"/>
            <a:chOff x="1000125" y="4045582"/>
            <a:chExt cx="5137916" cy="1432881"/>
          </a:xfrm>
        </p:grpSpPr>
        <p:sp>
          <p:nvSpPr>
            <p:cNvPr id="419" name="Google Shape;419;p14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(2 &gt; 3);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 = (3 &gt; 2);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= 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b = 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a, b);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0" name="Google Shape;420;p14"/>
            <p:cNvSpPr txBox="1"/>
            <p:nvPr/>
          </p:nvSpPr>
          <p:spPr>
            <a:xfrm>
              <a:off x="3568060" y="4045582"/>
              <a:ext cx="2569981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Unit5_TruthValues.c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2.4 Logical Operators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27" name="Google Shape;427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28" name="Google Shape;428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29" name="Google Shape;429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30" name="Google Shape;430;p15"/>
          <p:cNvSpPr txBox="1"/>
          <p:nvPr/>
        </p:nvSpPr>
        <p:spPr>
          <a:xfrm>
            <a:off x="352425" y="1248509"/>
            <a:ext cx="8397875" cy="290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Complex condition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combining two or more boolean expressions.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temperature is greater than 40C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blood pressure is greater than 200, go to A&amp;E immediately.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the three subject scores (English, Maths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Science) are greater than 85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mother tongue score is at least 80, recommend takinf Higher Mother Tongue.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Logical operators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needed: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&amp;&amp;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(and),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(or),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(not).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1" name="Google Shape;431;p15"/>
          <p:cNvGraphicFramePr/>
          <p:nvPr/>
        </p:nvGraphicFramePr>
        <p:xfrm>
          <a:off x="1236498" y="4162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{E68A13CB-A055-43B7-B11A-864879722373}</a:tableStyleId>
              </a:tblPr>
              <a:tblGrid>
                <a:gridCol w="742950"/>
                <a:gridCol w="742950"/>
                <a:gridCol w="908050"/>
                <a:gridCol w="1122375"/>
                <a:gridCol w="112235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b="1" i="0" lang="en-US" sz="16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b="1" i="0" lang="en-US" sz="16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1C1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p15"/>
          <p:cNvSpPr txBox="1"/>
          <p:nvPr/>
        </p:nvSpPr>
        <p:spPr>
          <a:xfrm>
            <a:off x="6143734" y="4676627"/>
            <a:ext cx="2606566" cy="107721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There are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bitwise operators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we are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covering these in CS1010.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400"/>
              <a:buFont typeface="Arial"/>
              <a:buNone/>
            </a:pPr>
            <a:r>
              <a:rPr lang="en-US" sz="3400">
                <a:solidFill>
                  <a:srgbClr val="0000FF"/>
                </a:solidFill>
              </a:rPr>
              <a:t>2.5 Evaluation of Boolean Expressions (1/2)</a:t>
            </a:r>
            <a:endParaRPr sz="3400">
              <a:solidFill>
                <a:srgbClr val="0000FF"/>
              </a:solidFill>
            </a:endParaRPr>
          </a:p>
        </p:txBody>
      </p:sp>
      <p:sp>
        <p:nvSpPr>
          <p:cNvPr id="439" name="Google Shape;439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0" name="Google Shape;440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41" name="Google Shape;441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42" name="Google Shape;442;p16"/>
          <p:cNvSpPr txBox="1"/>
          <p:nvPr/>
        </p:nvSpPr>
        <p:spPr>
          <a:xfrm>
            <a:off x="352425" y="1131377"/>
            <a:ext cx="8397875" cy="1131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evaluation of a boolean expression is done according to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precedence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associativity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operators.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16"/>
          <p:cNvGraphicFramePr/>
          <p:nvPr/>
        </p:nvGraphicFramePr>
        <p:xfrm>
          <a:off x="674266" y="20637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{EC8E070B-BB0E-4F94-BC59-6249CC06A3C8}</a:tableStyleId>
              </a:tblPr>
              <a:tblGrid>
                <a:gridCol w="1926825"/>
                <a:gridCol w="4200050"/>
                <a:gridCol w="1627325"/>
              </a:tblGrid>
              <a:tr h="5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 Type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Associativity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expression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 )    [ ]   .   -&gt;   expr++   expr--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Left to Right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Unary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  &amp;  +  -  !  ~  ++expr  --expr  (typecast)  sizeof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Right to Left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Binary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  /  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Left to Right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  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2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  &gt;  &lt;=  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2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==  !=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2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&amp;&amp;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2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||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Ternary operator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?: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Right to Left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Assignment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  +=  -=  *=  /=  %=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Right to Left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400"/>
              <a:buFont typeface="Arial"/>
              <a:buNone/>
            </a:pPr>
            <a:r>
              <a:rPr lang="en-US" sz="3400">
                <a:solidFill>
                  <a:srgbClr val="0000FF"/>
                </a:solidFill>
              </a:rPr>
              <a:t>2.5 Evaluation of Boolean Expressions (2/2)</a:t>
            </a:r>
            <a:endParaRPr sz="3400">
              <a:solidFill>
                <a:srgbClr val="0000FF"/>
              </a:solidFill>
            </a:endParaRPr>
          </a:p>
        </p:txBody>
      </p:sp>
      <p:sp>
        <p:nvSpPr>
          <p:cNvPr id="450" name="Google Shape;450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51" name="Google Shape;451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52" name="Google Shape;452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53" name="Google Shape;453;p17"/>
          <p:cNvSpPr txBox="1"/>
          <p:nvPr/>
        </p:nvSpPr>
        <p:spPr>
          <a:xfrm>
            <a:off x="352425" y="1602452"/>
            <a:ext cx="8397875" cy="5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value of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7"/>
          <p:cNvSpPr txBox="1"/>
          <p:nvPr/>
        </p:nvSpPr>
        <p:spPr>
          <a:xfrm>
            <a:off x="5711411" y="2240285"/>
            <a:ext cx="1998662" cy="40005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is true (1)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7"/>
          <p:cNvSpPr txBox="1"/>
          <p:nvPr/>
        </p:nvSpPr>
        <p:spPr>
          <a:xfrm>
            <a:off x="915057" y="2240285"/>
            <a:ext cx="4710113" cy="92333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x, y, z,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 = 4, b = -2, c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(a &gt; b || b &gt; c &amp;&amp; a == b);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17"/>
          <p:cNvSpPr txBox="1"/>
          <p:nvPr/>
        </p:nvSpPr>
        <p:spPr>
          <a:xfrm>
            <a:off x="5711411" y="2802474"/>
            <a:ext cx="3227414" cy="400110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gcc issues warning (why?)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7"/>
          <p:cNvSpPr txBox="1"/>
          <p:nvPr/>
        </p:nvSpPr>
        <p:spPr>
          <a:xfrm>
            <a:off x="352425" y="4758420"/>
            <a:ext cx="8397875" cy="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value of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7"/>
          <p:cNvSpPr txBox="1"/>
          <p:nvPr/>
        </p:nvSpPr>
        <p:spPr>
          <a:xfrm>
            <a:off x="915057" y="5379209"/>
            <a:ext cx="4143375" cy="36988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((a &gt; b) &amp;&amp; !(b &gt; c));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17"/>
          <p:cNvSpPr txBox="1"/>
          <p:nvPr/>
        </p:nvSpPr>
        <p:spPr>
          <a:xfrm>
            <a:off x="5711411" y="5379209"/>
            <a:ext cx="1998662" cy="40005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is true (1)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5711411" y="1273132"/>
            <a:ext cx="2926508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Unit5_EvalBoolean.c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352425" y="3369300"/>
            <a:ext cx="8397875" cy="620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good to add parentheses for readability.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7"/>
          <p:cNvSpPr txBox="1"/>
          <p:nvPr/>
        </p:nvSpPr>
        <p:spPr>
          <a:xfrm>
            <a:off x="922128" y="3990109"/>
            <a:ext cx="4710113" cy="36933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((a &gt; b || b &gt; c) &amp;&amp; a == b);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5711411" y="3974750"/>
            <a:ext cx="1998662" cy="40005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is false (0)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2.6 Caution (1/2)</a:t>
            </a:r>
            <a:endParaRPr/>
          </a:p>
        </p:txBody>
      </p:sp>
      <p:sp>
        <p:nvSpPr>
          <p:cNvPr id="470" name="Google Shape;470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1" name="Google Shape;471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72" name="Google Shape;472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352425" y="1248509"/>
            <a:ext cx="8397875" cy="87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values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returned values for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respectively, we can have codes like these: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ert_small.jpg" id="474" name="Google Shape;4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9206" y="567415"/>
            <a:ext cx="681094" cy="68109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8"/>
          <p:cNvSpPr txBox="1"/>
          <p:nvPr/>
        </p:nvSpPr>
        <p:spPr>
          <a:xfrm>
            <a:off x="504825" y="2129105"/>
            <a:ext cx="7906923" cy="44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a = 12 + (5 &gt;= 2);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13 is assigned to a</a:t>
            </a:r>
            <a:endParaRPr b="1" i="0" sz="2000" u="none" cap="none" strike="noStrike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579124" y="5680130"/>
            <a:ext cx="8397875" cy="883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certainly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encouraged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write such convoluted codes!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2617850" y="2451719"/>
            <a:ext cx="4581256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( 5 &gt;= 2) evaluates to 1; hence a = 12 + 1;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04825" y="2935023"/>
            <a:ext cx="8472173" cy="44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b = (4 &gt; 5) &lt; (3 &gt; 2) * 6;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1 assigned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8"/>
          <p:cNvSpPr txBox="1"/>
          <p:nvPr/>
        </p:nvSpPr>
        <p:spPr>
          <a:xfrm>
            <a:off x="1282890" y="3320911"/>
            <a:ext cx="5916216" cy="92333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has higher precedence than &lt;.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&gt; 2) evaluates to 1, hence (3 &gt; 2) * 6 evaluates to 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 &gt; 5) evaluates to 0, hence 0 &lt; 6 evaluates to 1.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504825" y="4347276"/>
            <a:ext cx="8472173" cy="44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c = ((4 &gt; 5) &lt; (3 &gt; 2)) * 6;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6 assigned to c</a:t>
            </a:r>
            <a:endParaRPr b="1" i="0" sz="2000" u="none" cap="none" strike="noStrike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1282889" y="4722220"/>
            <a:ext cx="6523629" cy="92333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 &gt; 5) evaluates to 0, (3 &gt; 2) evaluates to 1, hence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 &gt; 5) &lt; (3 &gt; 2) is equivalent to (0 &lt; 1) which evaluates to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1 * 6 evaluates to 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2.6 Caution (2/2)</a:t>
            </a:r>
            <a:endParaRPr/>
          </a:p>
        </p:txBody>
      </p:sp>
      <p:sp>
        <p:nvSpPr>
          <p:cNvPr id="488" name="Google Shape;488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9" name="Google Shape;489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90" name="Google Shape;490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352425" y="1248510"/>
            <a:ext cx="8397875" cy="639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common mistake: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ert_small.jpg" id="492" name="Google Shape;4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9206" y="567415"/>
            <a:ext cx="681094" cy="6810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9"/>
          <p:cNvSpPr txBox="1"/>
          <p:nvPr/>
        </p:nvSpPr>
        <p:spPr>
          <a:xfrm>
            <a:off x="804992" y="2127590"/>
            <a:ext cx="4486676" cy="258532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an integer: 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&amp;num);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(num =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"The value is 3.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"num =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num);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19"/>
          <p:cNvSpPr txBox="1"/>
          <p:nvPr/>
        </p:nvSpPr>
        <p:spPr>
          <a:xfrm>
            <a:off x="5543786" y="2259168"/>
            <a:ext cx="2865967" cy="723275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user enters 7?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the error.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5: Selection Statements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2.7 Short-Circuit Evaluation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01" name="Google Shape;501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02" name="Google Shape;502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03" name="Google Shape;50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04" name="Google Shape;504;p20"/>
          <p:cNvSpPr txBox="1"/>
          <p:nvPr/>
        </p:nvSpPr>
        <p:spPr>
          <a:xfrm>
            <a:off x="352425" y="1248509"/>
            <a:ext cx="8397875" cy="5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following code give an error if variable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zero?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0"/>
          <p:cNvSpPr txBox="1"/>
          <p:nvPr/>
        </p:nvSpPr>
        <p:spPr>
          <a:xfrm>
            <a:off x="1583087" y="1813302"/>
            <a:ext cx="4710113" cy="64611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((a !=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&amp;&amp; (b/a &gt;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printf(. . .);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20"/>
          <p:cNvSpPr txBox="1"/>
          <p:nvPr/>
        </p:nvSpPr>
        <p:spPr>
          <a:xfrm>
            <a:off x="504824" y="2919743"/>
            <a:ext cx="8397875" cy="202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Short-circuit evaluation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expr1 || expr2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expr1 is 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skip evaluating expr2 and return true immediately, as the result will always be true.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expr1 &amp;&amp; expr2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expr1 is false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skip evaluating expr2 and return false immediately, as the result will always be false.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2.8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3600">
                <a:solidFill>
                  <a:srgbClr val="0000FF"/>
                </a:solidFill>
              </a:rPr>
              <a:t> and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3600">
                <a:solidFill>
                  <a:srgbClr val="0000FF"/>
                </a:solidFill>
              </a:rPr>
              <a:t> Statements: Examples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13" name="Google Shape;513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14" name="Google Shape;514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15" name="Google Shape;515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16" name="Google Shape;516;p21"/>
          <p:cNvSpPr txBox="1"/>
          <p:nvPr/>
        </p:nvSpPr>
        <p:spPr>
          <a:xfrm>
            <a:off x="3333891" y="3718755"/>
            <a:ext cx="5209607" cy="255454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%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is even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is odd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1"/>
          <p:cNvSpPr txBox="1"/>
          <p:nvPr/>
        </p:nvSpPr>
        <p:spPr>
          <a:xfrm>
            <a:off x="3333891" y="1319024"/>
            <a:ext cx="5209607" cy="224676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b,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&gt; b)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Swap a with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 = a; a = b; b = t;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After above, a is the smaller</a:t>
            </a:r>
            <a:endParaRPr b="1" i="0" sz="2000" u="none" cap="none" strike="noStrike">
              <a:solidFill>
                <a:srgbClr val="5A342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21"/>
          <p:cNvSpPr txBox="1"/>
          <p:nvPr/>
        </p:nvSpPr>
        <p:spPr>
          <a:xfrm>
            <a:off x="832511" y="1319024"/>
            <a:ext cx="2156347" cy="70788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without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 txBox="1"/>
          <p:nvPr/>
        </p:nvSpPr>
        <p:spPr>
          <a:xfrm>
            <a:off x="832512" y="3721029"/>
            <a:ext cx="2156347" cy="40011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2.8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3600">
                <a:solidFill>
                  <a:srgbClr val="0000FF"/>
                </a:solidFill>
              </a:rPr>
              <a:t> and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3600">
                <a:solidFill>
                  <a:srgbClr val="0000FF"/>
                </a:solidFill>
              </a:rPr>
              <a:t> Statements: Examples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26" name="Google Shape;526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7" name="Google Shape;527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28" name="Google Shape;528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29" name="Google Shape;529;p22"/>
          <p:cNvSpPr txBox="1"/>
          <p:nvPr/>
        </p:nvSpPr>
        <p:spPr>
          <a:xfrm>
            <a:off x="1109307" y="1976535"/>
            <a:ext cx="2944080" cy="440120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statement-y;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statement-k;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 txBox="1"/>
          <p:nvPr/>
        </p:nvSpPr>
        <p:spPr>
          <a:xfrm>
            <a:off x="352425" y="1248509"/>
            <a:ext cx="8397875" cy="56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common statements out of the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4312693" y="3193576"/>
            <a:ext cx="620807" cy="5186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264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 txBox="1"/>
          <p:nvPr/>
        </p:nvSpPr>
        <p:spPr>
          <a:xfrm>
            <a:off x="5260501" y="1976534"/>
            <a:ext cx="2944080" cy="317009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statement-a;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statement-b;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statement-k;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Nested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3600">
                <a:solidFill>
                  <a:srgbClr val="0000FF"/>
                </a:solidFill>
              </a:rPr>
              <a:t> and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3600">
                <a:solidFill>
                  <a:srgbClr val="0000FF"/>
                </a:solidFill>
              </a:rPr>
              <a:t> Statements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39" name="Google Shape;539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40" name="Google Shape;540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41" name="Google Shape;541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42" name="Google Shape;542;p23"/>
          <p:cNvSpPr txBox="1"/>
          <p:nvPr/>
        </p:nvSpPr>
        <p:spPr>
          <a:xfrm>
            <a:off x="352425" y="1255364"/>
            <a:ext cx="8249134" cy="325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structures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the containment of 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structure within another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structure.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is a weekday, you will be in school from 8 am to 6 pm, do revision from 6 pm to 12 midnight, and sleep from 12 midnight to 8 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is a weekend, then you will sleep from 12 midnight to 10 am and have fun from 10 am to 12 midnight.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Nested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3600">
                <a:solidFill>
                  <a:srgbClr val="0000FF"/>
                </a:solidFill>
              </a:rPr>
              <a:t> and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3600">
                <a:solidFill>
                  <a:srgbClr val="0000FF"/>
                </a:solidFill>
              </a:rPr>
              <a:t> Statements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49" name="Google Shape;549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0" name="Google Shape;550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51" name="Google Shape;551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52" name="Google Shape;552;p24"/>
          <p:cNvSpPr txBox="1"/>
          <p:nvPr/>
        </p:nvSpPr>
        <p:spPr>
          <a:xfrm>
            <a:off x="352425" y="1255364"/>
            <a:ext cx="3839747" cy="54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Drawing task in Unit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723831" y="1681690"/>
            <a:ext cx="3096933" cy="302390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draw_rocket();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draw_male();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draw_female();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4"/>
          <p:cNvSpPr txBox="1"/>
          <p:nvPr/>
        </p:nvSpPr>
        <p:spPr>
          <a:xfrm>
            <a:off x="4421523" y="1255364"/>
            <a:ext cx="3839747" cy="54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only 1 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"/>
          <p:cNvSpPr txBox="1"/>
          <p:nvPr/>
        </p:nvSpPr>
        <p:spPr>
          <a:xfrm>
            <a:off x="4719861" y="1681689"/>
            <a:ext cx="4087319" cy="486287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"(R)ocket, 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"(M)ale, or 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"(F)emale?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%c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&amp;resp);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(resp ==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draw_rocket();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(resp ==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draw_male();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(resp ==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draw_female();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Style Issues: Indentation (1/6)</a:t>
            </a:r>
            <a:endParaRPr/>
          </a:p>
        </p:txBody>
      </p:sp>
      <p:sp>
        <p:nvSpPr>
          <p:cNvPr id="562" name="Google Shape;562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3" name="Google Shape;563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64" name="Google Shape;564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65" name="Google Shape;565;p25"/>
          <p:cNvSpPr txBox="1"/>
          <p:nvPr/>
        </p:nvSpPr>
        <p:spPr>
          <a:xfrm>
            <a:off x="352425" y="1115879"/>
            <a:ext cx="8397875" cy="929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we write non-sequential control structures, we need to pay attention to indentation.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25"/>
          <p:cNvCxnSpPr/>
          <p:nvPr/>
        </p:nvCxnSpPr>
        <p:spPr>
          <a:xfrm>
            <a:off x="4758235" y="1982016"/>
            <a:ext cx="0" cy="4380416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25"/>
          <p:cNvSpPr txBox="1"/>
          <p:nvPr/>
        </p:nvSpPr>
        <p:spPr>
          <a:xfrm>
            <a:off x="492024" y="2030742"/>
            <a:ext cx="1898542" cy="353601"/>
          </a:xfrm>
          <a:prstGeom prst="rect">
            <a:avLst/>
          </a:prstGeom>
          <a:solidFill>
            <a:srgbClr val="E8EC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305778" y="2449850"/>
            <a:ext cx="2164500" cy="17547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2524575" y="2449850"/>
            <a:ext cx="2233800" cy="23088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305751" y="4415825"/>
            <a:ext cx="2164500" cy="14775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4858006" y="2030742"/>
            <a:ext cx="2129648" cy="353602"/>
          </a:xfrm>
          <a:prstGeom prst="rect">
            <a:avLst/>
          </a:prstGeom>
          <a:solidFill>
            <a:srgbClr val="E8EC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Non-acceptable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5"/>
          <p:cNvSpPr txBox="1"/>
          <p:nvPr/>
        </p:nvSpPr>
        <p:spPr>
          <a:xfrm>
            <a:off x="5132076" y="2449850"/>
            <a:ext cx="2411700" cy="2308800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5"/>
          <p:cNvSpPr txBox="1"/>
          <p:nvPr/>
        </p:nvSpPr>
        <p:spPr>
          <a:xfrm>
            <a:off x="5132076" y="4911125"/>
            <a:ext cx="2487900" cy="1200600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5"/>
          <p:cNvSpPr txBox="1"/>
          <p:nvPr/>
        </p:nvSpPr>
        <p:spPr>
          <a:xfrm>
            <a:off x="6320790" y="3576667"/>
            <a:ext cx="181737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indentation!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6709410" y="5211157"/>
            <a:ext cx="160020" cy="331470"/>
          </a:xfrm>
          <a:prstGeom prst="ellipse">
            <a:avLst/>
          </a:prstGeom>
          <a:noFill/>
          <a:ln cap="sq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6701790" y="5775037"/>
            <a:ext cx="160020" cy="331470"/>
          </a:xfrm>
          <a:prstGeom prst="ellipse">
            <a:avLst/>
          </a:prstGeom>
          <a:noFill/>
          <a:ln cap="sq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7229475" y="4901518"/>
            <a:ext cx="1816100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braces not aligned with if/else keyword!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5"/>
          <p:cNvSpPr txBox="1"/>
          <p:nvPr/>
        </p:nvSpPr>
        <p:spPr>
          <a:xfrm>
            <a:off x="2693616" y="4942462"/>
            <a:ext cx="2164390" cy="1631216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remember which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to auto-indent your program?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Style Issues: Indentation (2/6)</a:t>
            </a:r>
            <a:endParaRPr/>
          </a:p>
        </p:txBody>
      </p:sp>
      <p:sp>
        <p:nvSpPr>
          <p:cNvPr id="585" name="Google Shape;585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86" name="Google Shape;586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87" name="Google Shape;587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88" name="Google Shape;588;p26"/>
          <p:cNvSpPr txBox="1"/>
          <p:nvPr/>
        </p:nvSpPr>
        <p:spPr>
          <a:xfrm>
            <a:off x="352425" y="1115879"/>
            <a:ext cx="8627802" cy="99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appropriate indentation of comments is just as important.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6"/>
          <p:cNvCxnSpPr/>
          <p:nvPr/>
        </p:nvCxnSpPr>
        <p:spPr>
          <a:xfrm>
            <a:off x="4903528" y="2169059"/>
            <a:ext cx="0" cy="4555262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26"/>
          <p:cNvSpPr txBox="1"/>
          <p:nvPr/>
        </p:nvSpPr>
        <p:spPr>
          <a:xfrm>
            <a:off x="755038" y="2057886"/>
            <a:ext cx="1155649" cy="353601"/>
          </a:xfrm>
          <a:prstGeom prst="rect">
            <a:avLst/>
          </a:prstGeom>
          <a:solidFill>
            <a:srgbClr val="E8EC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6"/>
          <p:cNvSpPr txBox="1"/>
          <p:nvPr/>
        </p:nvSpPr>
        <p:spPr>
          <a:xfrm>
            <a:off x="281599" y="2477000"/>
            <a:ext cx="4269600" cy="424830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Comment on the whole 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construct should be aligned with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the ‘if’ keyword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// Comment on the statements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// this block should be aligned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	// with the statements below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// Likewise, comment for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// block should be indented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// like this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6"/>
          <p:cNvSpPr txBox="1"/>
          <p:nvPr/>
        </p:nvSpPr>
        <p:spPr>
          <a:xfrm>
            <a:off x="5132070" y="2057886"/>
            <a:ext cx="1364264" cy="353602"/>
          </a:xfrm>
          <a:prstGeom prst="rect">
            <a:avLst/>
          </a:prstGeom>
          <a:solidFill>
            <a:srgbClr val="E8EC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6"/>
          <p:cNvSpPr txBox="1"/>
          <p:nvPr/>
        </p:nvSpPr>
        <p:spPr>
          <a:xfrm>
            <a:off x="5132076" y="2477000"/>
            <a:ext cx="3783300" cy="2586000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// Compute the fare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(cond)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For peak hours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	// For non-peak hours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statements;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Style Issues: Indentation (3/6)</a:t>
            </a:r>
            <a:endParaRPr/>
          </a:p>
        </p:txBody>
      </p:sp>
      <p:sp>
        <p:nvSpPr>
          <p:cNvPr id="600" name="Google Shape;600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1" name="Google Shape;601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02" name="Google Shape;602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03" name="Google Shape;603;p27"/>
          <p:cNvSpPr txBox="1"/>
          <p:nvPr/>
        </p:nvSpPr>
        <p:spPr>
          <a:xfrm>
            <a:off x="352425" y="1115879"/>
            <a:ext cx="8627802" cy="991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we may have a deeply nested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if-else-if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marks;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(marks &gt;= 90)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'A';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75)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grade = 'B';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60)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grade = 'C';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grade = 'D';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grade = 'F';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27"/>
          <p:cNvSpPr txBox="1"/>
          <p:nvPr/>
        </p:nvSpPr>
        <p:spPr>
          <a:xfrm>
            <a:off x="4666326" y="2296204"/>
            <a:ext cx="4090215" cy="267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follows the indentation guideline, but in this case the code tends to be long and it skews too much to the right.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Style Issues: Indentation (4/6)</a:t>
            </a:r>
            <a:endParaRPr/>
          </a:p>
        </p:txBody>
      </p:sp>
      <p:sp>
        <p:nvSpPr>
          <p:cNvPr id="612" name="Google Shape;612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13" name="Google Shape;613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14" name="Google Shape;614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15" name="Google Shape;615;p28"/>
          <p:cNvSpPr txBox="1"/>
          <p:nvPr/>
        </p:nvSpPr>
        <p:spPr>
          <a:xfrm>
            <a:off x="352425" y="1115879"/>
            <a:ext cx="8627802" cy="852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(and preferred) indentation style for deeply nested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if-else-if</a:t>
            </a:r>
            <a:r>
              <a:rPr b="0" i="1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marks;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'A';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4666326" y="1968285"/>
            <a:ext cx="2307822" cy="353602"/>
          </a:xfrm>
          <a:prstGeom prst="rect">
            <a:avLst/>
          </a:prstGeom>
          <a:solidFill>
            <a:srgbClr val="E8EC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style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 txBox="1"/>
          <p:nvPr/>
        </p:nvSpPr>
        <p:spPr>
          <a:xfrm>
            <a:off x="5083345" y="2411488"/>
            <a:ext cx="3042346" cy="329320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marks;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(marks &gt;=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'F'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40"/>
              <a:buFont typeface="Arial"/>
              <a:buNone/>
            </a:pPr>
            <a:r>
              <a:rPr lang="en-US" sz="3240">
                <a:solidFill>
                  <a:srgbClr val="0000FF"/>
                </a:solidFill>
              </a:rPr>
              <a:t>4. Style Issues: Naming ‘boolean’ variables (5/6)</a:t>
            </a:r>
            <a:endParaRPr/>
          </a:p>
        </p:txBody>
      </p:sp>
      <p:sp>
        <p:nvSpPr>
          <p:cNvPr id="625" name="Google Shape;625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6" name="Google Shape;626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27" name="Google Shape;627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28" name="Google Shape;628;p29"/>
          <p:cNvSpPr txBox="1"/>
          <p:nvPr/>
        </p:nvSpPr>
        <p:spPr>
          <a:xfrm>
            <a:off x="352425" y="1236133"/>
            <a:ext cx="8627802" cy="3462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‘boolean’ variables refer to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 which are used to hold 1 or 0 to represent true or false respectively.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also known as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flags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improve readability, boolean flags should be given descriptive names just like any other 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add suffices such as “is” or “has” to names of boolean flags (instead of just calling them “flag”!)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3" lvl="1" marL="6267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isEven, isPrime, hasError, hasDuplicates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 txBox="1"/>
          <p:nvPr/>
        </p:nvSpPr>
        <p:spPr>
          <a:xfrm>
            <a:off x="2966678" y="4699000"/>
            <a:ext cx="3042346" cy="156966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isEven, num;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(num %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isEven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isEven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Style Issues: Removing ‘if’ (6/6)</a:t>
            </a:r>
            <a:endParaRPr/>
          </a:p>
        </p:txBody>
      </p:sp>
      <p:sp>
        <p:nvSpPr>
          <p:cNvPr id="636" name="Google Shape;636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7" name="Google Shape;637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38" name="Google Shape;638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39" name="Google Shape;639;p30"/>
          <p:cNvSpPr txBox="1"/>
          <p:nvPr/>
        </p:nvSpPr>
        <p:spPr>
          <a:xfrm>
            <a:off x="352425" y="1236133"/>
            <a:ext cx="8627802" cy="6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code pattern is commonly encountered: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3145153" y="1744134"/>
            <a:ext cx="3042346" cy="156966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isEven, num;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(num %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isEven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isEven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52425" y="3606799"/>
            <a:ext cx="8627802" cy="153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the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can be rewritten into a single assignment statement, since (num % 2 == 0) evaluates to either 0 or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coding style is common and the code is shorter.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968546" y="5197354"/>
            <a:ext cx="3543514" cy="83099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isEven, num;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isEven = (num %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Common Errors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49" name="Google Shape;649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50" name="Google Shape;650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51" name="Google Shape;651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52" name="Google Shape;652;p31"/>
          <p:cNvSpPr txBox="1"/>
          <p:nvPr/>
        </p:nvSpPr>
        <p:spPr>
          <a:xfrm>
            <a:off x="352425" y="1255364"/>
            <a:ext cx="8627802" cy="134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fragments below contain some very common errors. One is caught by the compiler but the other is not (which makes it very hard to detect).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Spot the errors.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31"/>
          <p:cNvGrpSpPr/>
          <p:nvPr/>
        </p:nvGrpSpPr>
        <p:grpSpPr>
          <a:xfrm>
            <a:off x="1233386" y="2529161"/>
            <a:ext cx="6626611" cy="1422756"/>
            <a:chOff x="1233386" y="2417858"/>
            <a:chExt cx="6626611" cy="1422756"/>
          </a:xfrm>
        </p:grpSpPr>
        <p:sp>
          <p:nvSpPr>
            <p:cNvPr id="654" name="Google Shape;654;p31"/>
            <p:cNvSpPr txBox="1"/>
            <p:nvPr/>
          </p:nvSpPr>
          <p:spPr>
            <a:xfrm>
              <a:off x="1233386" y="2640464"/>
              <a:ext cx="6402387" cy="1200150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(a &gt;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is larger than 10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"Next line.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5" name="Google Shape;655;p31"/>
            <p:cNvSpPr txBox="1"/>
            <p:nvPr/>
          </p:nvSpPr>
          <p:spPr>
            <a:xfrm>
              <a:off x="4933489" y="2417858"/>
              <a:ext cx="2926508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Unit5_CommonErrors1.c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31"/>
          <p:cNvGrpSpPr/>
          <p:nvPr/>
        </p:nvGrpSpPr>
        <p:grpSpPr>
          <a:xfrm>
            <a:off x="1268413" y="4210037"/>
            <a:ext cx="6591584" cy="1938854"/>
            <a:chOff x="1268413" y="4117704"/>
            <a:chExt cx="6591584" cy="1938854"/>
          </a:xfrm>
        </p:grpSpPr>
        <p:sp>
          <p:nvSpPr>
            <p:cNvPr id="657" name="Google Shape;657;p31"/>
            <p:cNvSpPr txBox="1"/>
            <p:nvPr/>
          </p:nvSpPr>
          <p:spPr>
            <a:xfrm>
              <a:off x="1268413" y="4302370"/>
              <a:ext cx="6402387" cy="1754188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 =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(a &gt;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is larger than 10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is not larger than 10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"Next line.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58" name="Google Shape;658;p31"/>
            <p:cNvSpPr txBox="1"/>
            <p:nvPr/>
          </p:nvSpPr>
          <p:spPr>
            <a:xfrm>
              <a:off x="4933489" y="4117704"/>
              <a:ext cx="2926508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Unit5_CommonErrors2.c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Common Errors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65" name="Google Shape;665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66" name="Google Shape;666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67" name="Google Shape;667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68" name="Google Shape;668;p32"/>
          <p:cNvSpPr txBox="1"/>
          <p:nvPr/>
        </p:nvSpPr>
        <p:spPr>
          <a:xfrm>
            <a:off x="352425" y="1255364"/>
            <a:ext cx="8627802" cy="134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indentation is important. In the following code, the indentation does not convey the intended purpose of the code. Why? Which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matched to?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32"/>
          <p:cNvGrpSpPr/>
          <p:nvPr/>
        </p:nvGrpSpPr>
        <p:grpSpPr>
          <a:xfrm>
            <a:off x="1268413" y="2763688"/>
            <a:ext cx="6839518" cy="2492990"/>
            <a:chOff x="1268413" y="2763688"/>
            <a:chExt cx="6839518" cy="2492990"/>
          </a:xfrm>
        </p:grpSpPr>
        <p:sp>
          <p:nvSpPr>
            <p:cNvPr id="670" name="Google Shape;670;p32"/>
            <p:cNvSpPr txBox="1"/>
            <p:nvPr/>
          </p:nvSpPr>
          <p:spPr>
            <a:xfrm>
              <a:off x="1268413" y="2948354"/>
              <a:ext cx="6402387" cy="2308324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a, b;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(a &gt;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(b &lt;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"Hello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"Goodbye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1" name="Google Shape;671;p32"/>
            <p:cNvSpPr txBox="1"/>
            <p:nvPr/>
          </p:nvSpPr>
          <p:spPr>
            <a:xfrm>
              <a:off x="5181423" y="2763688"/>
              <a:ext cx="2926508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Unit5_CommonErrors3.c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switch</a:t>
            </a:r>
            <a:r>
              <a:rPr lang="en-US" sz="3600">
                <a:solidFill>
                  <a:srgbClr val="0000FF"/>
                </a:solidFill>
              </a:rPr>
              <a:t> Statement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78" name="Google Shape;678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79" name="Google Shape;679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80" name="Google Shape;680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81" name="Google Shape;681;p33"/>
          <p:cNvSpPr txBox="1"/>
          <p:nvPr/>
        </p:nvSpPr>
        <p:spPr>
          <a:xfrm>
            <a:off x="352425" y="1255363"/>
            <a:ext cx="8627802" cy="1083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to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if-else-if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use the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Restriction: Value must be of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discrete 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(eg: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3"/>
          <p:cNvSpPr txBox="1"/>
          <p:nvPr/>
        </p:nvSpPr>
        <p:spPr>
          <a:xfrm>
            <a:off x="509954" y="2338754"/>
            <a:ext cx="8053800" cy="4710000"/>
          </a:xfrm>
          <a:prstGeom prst="rect">
            <a:avLst/>
          </a:prstGeom>
          <a:noFill/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 </a:t>
            </a:r>
            <a:r>
              <a:rPr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&lt;variable or expression&gt;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{ 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case</a:t>
            </a:r>
            <a:r>
              <a:rPr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value1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to execute if &lt;variable or expr&gt; == value1 </a:t>
            </a:r>
            <a:endParaRPr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break;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case </a:t>
            </a:r>
            <a:r>
              <a:rPr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value2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to execute if &lt;variable or expr&gt; == value2 </a:t>
            </a:r>
            <a:endParaRPr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break; 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default: 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to execute if &lt;variable or expr&gt; does not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equal to the value of any of the cases above</a:t>
            </a:r>
            <a:endParaRPr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break; 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switch</a:t>
            </a:r>
            <a:r>
              <a:rPr lang="en-US" sz="3600">
                <a:solidFill>
                  <a:srgbClr val="0000FF"/>
                </a:solidFill>
              </a:rPr>
              <a:t> Statement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89" name="Google Shape;689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90" name="Google Shape;690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91" name="Google Shape;691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92" name="Google Shape;692;p34"/>
          <p:cNvSpPr txBox="1"/>
          <p:nvPr/>
        </p:nvSpPr>
        <p:spPr>
          <a:xfrm>
            <a:off x="352425" y="1255363"/>
            <a:ext cx="8411747" cy="87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that reads in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6-digit zip code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uses its first digit to print the associated geographic area.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3" name="Google Shape;693;p34"/>
          <p:cNvGraphicFramePr/>
          <p:nvPr/>
        </p:nvGraphicFramePr>
        <p:xfrm>
          <a:off x="668216" y="2338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{EC8E070B-BB0E-4F94-BC59-6249CC06A3C8}</a:tableStyleId>
              </a:tblPr>
              <a:tblGrid>
                <a:gridCol w="2335000"/>
                <a:gridCol w="5630850"/>
              </a:tblGrid>
              <a:tr h="4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If zip code begins with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Print this message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CC6600"/>
                    </a:solidFill>
                  </a:tcPr>
                </a:tc>
              </a:tr>
              <a:tr h="4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0, 2 or 3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&lt;zip code&gt; is on the East Coast.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FF99"/>
                    </a:solidFill>
                  </a:tcPr>
                </a:tc>
              </a:tr>
              <a:tr h="4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 – 6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&lt;zip code&gt; is in the Central Plains.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4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&lt;zip code&gt; is in the South.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FF99"/>
                    </a:solidFill>
                  </a:tcPr>
                </a:tc>
              </a:tr>
              <a:tr h="4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 or 9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&lt;zip code&gt; is in the West.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4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others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&lt;zip code&gt; is invalid.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The </a:t>
            </a:r>
            <a:r>
              <a:rPr i="1" lang="en-US" sz="36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switch</a:t>
            </a:r>
            <a:r>
              <a:rPr lang="en-US" sz="3600">
                <a:solidFill>
                  <a:srgbClr val="0000FF"/>
                </a:solidFill>
              </a:rPr>
              <a:t> Statement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00" name="Google Shape;700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01" name="Google Shape;701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02" name="Google Shape;702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626392" y="991897"/>
            <a:ext cx="8215477" cy="5740969"/>
            <a:chOff x="2101947" y="2769404"/>
            <a:chExt cx="6411329" cy="5740969"/>
          </a:xfrm>
        </p:grpSpPr>
        <p:sp>
          <p:nvSpPr>
            <p:cNvPr id="704" name="Google Shape;704;p35"/>
            <p:cNvSpPr txBox="1"/>
            <p:nvPr/>
          </p:nvSpPr>
          <p:spPr>
            <a:xfrm>
              <a:off x="2101947" y="2846073"/>
              <a:ext cx="6138900" cy="5664300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zip;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a 6-digit ZIP code: 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&amp;zip);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switch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(zip/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100000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%06d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on the East Coast.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zip);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in the Central Plains.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zip);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in the South.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zip);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in the West.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zip);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default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invalid.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zip);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end switch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5" name="Google Shape;705;p35"/>
            <p:cNvSpPr txBox="1"/>
            <p:nvPr/>
          </p:nvSpPr>
          <p:spPr>
            <a:xfrm>
              <a:off x="6380406" y="2769404"/>
              <a:ext cx="2132870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Unit5_ZipCode.c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Testing and Debugging (1/3)</a:t>
            </a:r>
            <a:endParaRPr/>
          </a:p>
        </p:txBody>
      </p:sp>
      <p:sp>
        <p:nvSpPr>
          <p:cNvPr id="712" name="Google Shape;712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13" name="Google Shape;713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14" name="Google Shape;714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15" name="Google Shape;715;p36"/>
          <p:cNvSpPr txBox="1"/>
          <p:nvPr>
            <p:ph idx="1" type="body"/>
          </p:nvPr>
        </p:nvSpPr>
        <p:spPr>
          <a:xfrm>
            <a:off x="587375" y="1187451"/>
            <a:ext cx="8229600" cy="54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Finding the maximum value among 3 variables:</a:t>
            </a:r>
            <a:endParaRPr/>
          </a:p>
        </p:txBody>
      </p:sp>
      <p:sp>
        <p:nvSpPr>
          <p:cNvPr id="716" name="Google Shape;716;p36"/>
          <p:cNvSpPr txBox="1"/>
          <p:nvPr/>
        </p:nvSpPr>
        <p:spPr>
          <a:xfrm>
            <a:off x="587375" y="4533026"/>
            <a:ext cx="8229600" cy="21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wrong with the code? Did you test it with the correct test data?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0" marL="347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test data would expose the flaw of the code?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0" marL="347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correct the code?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0" marL="347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correcting the code, would replacing the 3 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with a nested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work? If it works, which method is better?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36"/>
          <p:cNvGrpSpPr/>
          <p:nvPr/>
        </p:nvGrpSpPr>
        <p:grpSpPr>
          <a:xfrm>
            <a:off x="1489899" y="1685296"/>
            <a:ext cx="5895163" cy="2839310"/>
            <a:chOff x="1650670" y="1732258"/>
            <a:chExt cx="5895163" cy="2839310"/>
          </a:xfrm>
        </p:grpSpPr>
        <p:sp>
          <p:nvSpPr>
            <p:cNvPr id="718" name="Google Shape;718;p36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5A342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largest among num1, num2, num3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getMax(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num1,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num2,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num3) {</a:t>
              </a:r>
              <a:b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max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((num1 &gt; num2) &amp;&amp; (num1 &gt; num3))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 = num1;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((num2 &gt; num1) &amp;&amp; (num2 &gt; num3))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 = num2;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((num3 &gt; num1) &amp;&amp; (num3 &gt; num2))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		max = num3;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max;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Unit5_FindMax_v1.c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Testing and Debugging (2/3)</a:t>
            </a:r>
            <a:endParaRPr/>
          </a:p>
        </p:txBody>
      </p:sp>
      <p:sp>
        <p:nvSpPr>
          <p:cNvPr id="726" name="Google Shape;726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27" name="Google Shape;727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28" name="Google Shape;728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29" name="Google Shape;729;p37"/>
          <p:cNvSpPr txBox="1"/>
          <p:nvPr>
            <p:ph idx="1" type="body"/>
          </p:nvPr>
        </p:nvSpPr>
        <p:spPr>
          <a:xfrm>
            <a:off x="587375" y="1187451"/>
            <a:ext cx="8364120" cy="1571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With selection structures (and next time, repetition structures), you are now open to many alternative ways of solving a problem.</a:t>
            </a:r>
            <a:endParaRPr/>
          </a:p>
          <a:p>
            <a:pPr indent="-347663" lvl="0" marL="347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Alternative approach to finding maximum among 3 values:</a:t>
            </a:r>
            <a:endParaRPr sz="2000"/>
          </a:p>
        </p:txBody>
      </p:sp>
      <p:grpSp>
        <p:nvGrpSpPr>
          <p:cNvPr id="730" name="Google Shape;730;p37"/>
          <p:cNvGrpSpPr/>
          <p:nvPr/>
        </p:nvGrpSpPr>
        <p:grpSpPr>
          <a:xfrm>
            <a:off x="1489899" y="2366287"/>
            <a:ext cx="5895163" cy="2839310"/>
            <a:chOff x="1650670" y="1732258"/>
            <a:chExt cx="5895163" cy="2839310"/>
          </a:xfrm>
        </p:grpSpPr>
        <p:sp>
          <p:nvSpPr>
            <p:cNvPr id="731" name="Google Shape;731;p37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5A342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largest among num1, num2, num3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getMax(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num1,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num2,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num3) {</a:t>
              </a:r>
              <a:b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max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(num1 &gt; max)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 = num1;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(num2 &gt; max)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 = num2;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if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(num3 &gt; max)</a:t>
              </a:r>
              <a:b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		max = num3;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max;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920"/>
                <a:buFont typeface="Noto Sans Symbol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7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Unit5_FindMax_v2.c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3" name="Google Shape;733;p37"/>
          <p:cNvSpPr txBox="1"/>
          <p:nvPr/>
        </p:nvSpPr>
        <p:spPr>
          <a:xfrm>
            <a:off x="587375" y="5325979"/>
            <a:ext cx="8364120" cy="110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wrong with this code? (There are more than one error.)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3" lvl="0" marL="3476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test data should you use to expose its flaw?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Testing and Debugging (3/3)</a:t>
            </a:r>
            <a:endParaRPr/>
          </a:p>
        </p:txBody>
      </p:sp>
      <p:sp>
        <p:nvSpPr>
          <p:cNvPr id="740" name="Google Shape;740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41" name="Google Shape;741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42" name="Google Shape;742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43" name="Google Shape;743;p38"/>
          <p:cNvSpPr txBox="1"/>
          <p:nvPr>
            <p:ph idx="1" type="body"/>
          </p:nvPr>
        </p:nvSpPr>
        <p:spPr>
          <a:xfrm>
            <a:off x="587375" y="1267326"/>
            <a:ext cx="8364120" cy="1475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 preceding examples will be discussed in class.</a:t>
            </a:r>
            <a:endParaRPr/>
          </a:p>
          <a:p>
            <a:pPr indent="-347663" lvl="0" marL="3476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Remember: Test your programs thoroughly with your own data.</a:t>
            </a:r>
            <a:endParaRPr/>
          </a:p>
        </p:txBody>
      </p:sp>
      <p:sp>
        <p:nvSpPr>
          <p:cNvPr id="744" name="Google Shape;744;p38"/>
          <p:cNvSpPr txBox="1"/>
          <p:nvPr/>
        </p:nvSpPr>
        <p:spPr>
          <a:xfrm>
            <a:off x="2037346" y="2999874"/>
            <a:ext cx="4636169" cy="1384995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rely on CodeCrunch to test your programs!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51" name="Google Shape;751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52" name="Google Shape;752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53" name="Google Shape;753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54" name="Google Shape;754;p39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 and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 to alter program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relational and logical operators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issues such as indentation, naming of boolean flags and replacing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with an assignment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test a selection construct with exhaustive test data, and to ensure that all alternative paths in the selection construct are examined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0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761" name="Google Shape;761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62" name="Google Shape;762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69" name="Google Shape;769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0" name="Google Shape;7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" y="992124"/>
            <a:ext cx="7845552" cy="4873752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5: Selection Statements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2"/>
            <a:ext cx="7620000" cy="277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relational and logical operators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selection statements to choose between two or more execution paths in a program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Formulating complex selection structures to solve decision problems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4216386"/>
            <a:ext cx="7620000" cy="135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699" lvl="1" marL="6826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Lessons 4.1 – 4.6, Beginning Decision Making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5: Selection Statements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Sequential vs Non-Sequential Control Flow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Selection Structures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2.1	</a:t>
            </a:r>
            <a:r>
              <a:rPr i="1" lang="en-US" sz="2400"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2400"/>
              <a:t> and </a:t>
            </a:r>
            <a:r>
              <a:rPr i="1" lang="en-US" sz="2400"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2400"/>
              <a:t> Statements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2.2	Conditions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2.3	Truth Values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2.4	Logical Operators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2.5	Evaluation of Boolean Expressions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2.6	Caution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2.7	Short-Circuit Evaluation</a:t>
            </a:r>
            <a:endParaRPr/>
          </a:p>
          <a:p>
            <a:pPr indent="-627063" lvl="1" marL="1255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2.8	</a:t>
            </a:r>
            <a:r>
              <a:rPr i="1" lang="en-US" sz="2400">
                <a:latin typeface="Garamond"/>
                <a:ea typeface="Garamond"/>
                <a:cs typeface="Garamond"/>
                <a:sym typeface="Garamond"/>
              </a:rPr>
              <a:t> if</a:t>
            </a:r>
            <a:r>
              <a:rPr lang="en-US" sz="2400"/>
              <a:t> and </a:t>
            </a:r>
            <a:r>
              <a:rPr i="1" lang="en-US" sz="2400"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2400"/>
              <a:t> Statements: Examples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5: Selection Statements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18641" y="1359090"/>
            <a:ext cx="84207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/>
              <a:t>Nested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-US" sz="2800"/>
              <a:t> and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if-else</a:t>
            </a:r>
            <a:r>
              <a:rPr lang="en-US" sz="2800"/>
              <a:t> Statements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/>
              <a:t>Style Issues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/>
              <a:t>Common Errors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/>
              <a:t>The </a:t>
            </a:r>
            <a:r>
              <a:rPr i="1" lang="en-US" sz="2800">
                <a:latin typeface="Garamond"/>
                <a:ea typeface="Garamond"/>
                <a:cs typeface="Garamond"/>
                <a:sym typeface="Garamond"/>
              </a:rPr>
              <a:t>switch</a:t>
            </a:r>
            <a:r>
              <a:rPr lang="en-US" sz="2800"/>
              <a:t> Statement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/>
              <a:t>Testing and Debugging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Sequential Control Flow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587375" y="1187450"/>
            <a:ext cx="7167440" cy="1415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Recall Simple “drawing” problem in Unit 4: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None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draw a rocket ship, a male stick figure, and a female stick figure.</a:t>
            </a:r>
            <a:endParaRPr sz="2000">
              <a:solidFill>
                <a:srgbClr val="C00000"/>
              </a:solidFill>
            </a:endParaRPr>
          </a:p>
        </p:txBody>
      </p:sp>
      <p:grpSp>
        <p:nvGrpSpPr>
          <p:cNvPr id="176" name="Google Shape;176;p9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77" name="Google Shape;17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58839" y="609560"/>
              <a:ext cx="365702" cy="1190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66577" y="2251951"/>
              <a:ext cx="404911" cy="120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71341" y="3959245"/>
              <a:ext cx="395382" cy="1183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9"/>
            <p:cNvSpPr txBox="1"/>
            <p:nvPr/>
          </p:nvSpPr>
          <p:spPr>
            <a:xfrm>
              <a:off x="8170022" y="1762247"/>
              <a:ext cx="598021" cy="276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8170582" y="3408886"/>
              <a:ext cx="59690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male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8134864" y="5130110"/>
              <a:ext cx="668337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female</a:t>
              </a:r>
              <a:endPara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2752725" y="5067300"/>
            <a:ext cx="2800350" cy="571500"/>
          </a:xfrm>
          <a:custGeom>
            <a:rect b="b" l="l" r="r" t="t"/>
            <a:pathLst>
              <a:path extrusionOk="0" h="360" w="1764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9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</p:grpSpPr>
        <p:sp>
          <p:nvSpPr>
            <p:cNvPr id="185" name="Google Shape;185;p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Triangle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9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</p:grpSpPr>
        <p:sp>
          <p:nvSpPr>
            <p:cNvPr id="188" name="Google Shape;188;p9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Rectangle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</p:grpSpPr>
        <p:sp>
          <p:nvSpPr>
            <p:cNvPr id="191" name="Google Shape;191;p9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Inverted V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</p:grpSpPr>
        <p:sp>
          <p:nvSpPr>
            <p:cNvPr id="194" name="Google Shape;194;p9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Circle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</p:grpSpPr>
        <p:sp>
          <p:nvSpPr>
            <p:cNvPr id="197" name="Google Shape;197;p9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Rectangle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</p:grpSpPr>
        <p:sp>
          <p:nvSpPr>
            <p:cNvPr id="200" name="Google Shape;200;p9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Inverted V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</p:grpSpPr>
        <p:sp>
          <p:nvSpPr>
            <p:cNvPr id="203" name="Google Shape;203;p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Circle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</p:grpSpPr>
        <p:sp>
          <p:nvSpPr>
            <p:cNvPr id="206" name="Google Shape;206;p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Triangle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9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</p:grpSpPr>
        <p:sp>
          <p:nvSpPr>
            <p:cNvPr id="209" name="Google Shape;209;p9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Inverted V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</p:grpSpPr>
        <p:sp>
          <p:nvSpPr>
            <p:cNvPr id="212" name="Google Shape;212;p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3 Figures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</p:grpSpPr>
        <p:sp>
          <p:nvSpPr>
            <p:cNvPr id="215" name="Google Shape;215;p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Rocket Ship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</p:grpSpPr>
        <p:sp>
          <p:nvSpPr>
            <p:cNvPr id="218" name="Google Shape;218;p9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Male Stick Figure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9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</p:grpSpPr>
        <p:sp>
          <p:nvSpPr>
            <p:cNvPr id="221" name="Google Shape;221;p9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gradFill>
              <a:gsLst>
                <a:gs pos="0">
                  <a:srgbClr val="C1C9C4"/>
                </a:gs>
                <a:gs pos="45000">
                  <a:srgbClr val="D3D9D4"/>
                </a:gs>
                <a:gs pos="100000">
                  <a:srgbClr val="E6E9E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Female Stick Figure</a:t>
              </a:r>
              <a:endParaRPr b="0" i="0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9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224" name="Google Shape;224;p9"/>
            <p:cNvCxnSpPr/>
            <p:nvPr/>
          </p:nvCxnSpPr>
          <p:spPr>
            <a:xfrm>
              <a:off x="1516828" y="4238513"/>
              <a:ext cx="398033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9"/>
            <p:cNvCxnSpPr/>
            <p:nvPr/>
          </p:nvCxnSpPr>
          <p:spPr>
            <a:xfrm rot="10800000">
              <a:off x="1914861" y="2872292"/>
              <a:ext cx="0" cy="1355463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9"/>
            <p:cNvCxnSpPr/>
            <p:nvPr/>
          </p:nvCxnSpPr>
          <p:spPr>
            <a:xfrm>
              <a:off x="1925619" y="2861534"/>
              <a:ext cx="806823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9"/>
            <p:cNvCxnSpPr/>
            <p:nvPr/>
          </p:nvCxnSpPr>
          <p:spPr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28" name="Google Shape;228;p9"/>
          <p:cNvCxnSpPr>
            <a:stCxn id="186" idx="2"/>
            <a:endCxn id="189" idx="0"/>
          </p:cNvCxnSpPr>
          <p:nvPr/>
        </p:nvCxnSpPr>
        <p:spPr>
          <a:xfrm>
            <a:off x="4324394" y="3087764"/>
            <a:ext cx="0" cy="178500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29" name="Google Shape;229;p9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230" name="Google Shape;230;p9"/>
            <p:cNvCxnSpPr/>
            <p:nvPr/>
          </p:nvCxnSpPr>
          <p:spPr>
            <a:xfrm>
              <a:off x="3130475" y="3291840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9"/>
            <p:cNvCxnSpPr/>
            <p:nvPr/>
          </p:nvCxnSpPr>
          <p:spPr>
            <a:xfrm rot="10800000">
              <a:off x="3506993" y="2517289"/>
              <a:ext cx="0" cy="774551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3506992" y="2506532"/>
              <a:ext cx="828340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34" name="Google Shape;234;p9"/>
          <p:cNvCxnSpPr/>
          <p:nvPr/>
        </p:nvCxnSpPr>
        <p:spPr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2710927" y="3969572"/>
            <a:ext cx="1172584" cy="236668"/>
            <a:chOff x="2710927" y="3969572"/>
            <a:chExt cx="1172584" cy="236668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2721685" y="3969572"/>
              <a:ext cx="1161826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38" name="Google Shape;238;p9"/>
          <p:cNvCxnSpPr/>
          <p:nvPr/>
        </p:nvCxnSpPr>
        <p:spPr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9"/>
          <p:cNvCxnSpPr/>
          <p:nvPr/>
        </p:nvCxnSpPr>
        <p:spPr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0" name="Google Shape;240;p9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241" name="Google Shape;241;p9"/>
            <p:cNvCxnSpPr/>
            <p:nvPr/>
          </p:nvCxnSpPr>
          <p:spPr>
            <a:xfrm>
              <a:off x="3151991" y="4453666"/>
              <a:ext cx="1904103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 rot="10800000">
              <a:off x="5056094" y="3474720"/>
              <a:ext cx="0" cy="968188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5056094" y="3463962"/>
              <a:ext cx="839097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45" name="Google Shape;245;p9"/>
          <p:cNvCxnSpPr/>
          <p:nvPr/>
        </p:nvCxnSpPr>
        <p:spPr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9"/>
          <p:cNvCxnSpPr/>
          <p:nvPr/>
        </p:nvCxnSpPr>
        <p:spPr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7" name="Google Shape;247;p9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248" name="Google Shape;248;p9"/>
            <p:cNvCxnSpPr/>
            <p:nvPr/>
          </p:nvCxnSpPr>
          <p:spPr>
            <a:xfrm>
              <a:off x="3108960" y="5852160"/>
              <a:ext cx="3539265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 rot="10800000">
              <a:off x="6648226" y="4464424"/>
              <a:ext cx="0" cy="1387736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6648226" y="4464424"/>
              <a:ext cx="882127" cy="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