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7010400" cy="9296400"/>
  <p:embeddedFontLst>
    <p:embeddedFont>
      <p:font typeface="Garamon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3" roundtripDataSignature="AMtx7mh8vGrCms89tJcukcEDIzHtlTw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aramond-italic.fntdata"/><Relationship Id="rId50" Type="http://schemas.openxmlformats.org/officeDocument/2006/relationships/font" Target="fonts/Garamond-bold.fntdata"/><Relationship Id="rId53" Type="http://customschemas.google.com/relationships/presentationmetadata" Target="metadata"/><Relationship Id="rId52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83" name="Google Shape;183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5" name="Google Shape;195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8634539_0_0:notes"/>
          <p:cNvSpPr txBox="1"/>
          <p:nvPr>
            <p:ph idx="1" type="body"/>
          </p:nvPr>
        </p:nvSpPr>
        <p:spPr>
          <a:xfrm>
            <a:off x="936167" y="4414043"/>
            <a:ext cx="5138100" cy="4185000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eb8634539_0_0:notes"/>
          <p:cNvSpPr txBox="1"/>
          <p:nvPr>
            <p:ph idx="12" type="sldNum"/>
          </p:nvPr>
        </p:nvSpPr>
        <p:spPr>
          <a:xfrm>
            <a:off x="3971614" y="8831059"/>
            <a:ext cx="3038700" cy="465300"/>
          </a:xfrm>
          <a:prstGeom prst="rect">
            <a:avLst/>
          </a:prstGeom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deb8634539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18" name="Google Shape;218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0" name="Google Shape;230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54" name="Google Shape;254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66" name="Google Shape;266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87" name="Google Shape;287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98" name="Google Shape;298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13" name="Google Shape;313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5" name="Google Shape;325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37" name="Google Shape;337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1" name="Google Shape;351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2" name="Google Shape;372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93" name="Google Shape;393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07" name="Google Shape;407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25" name="Google Shape;425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4" name="Google Shape;444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6" name="Google Shape;456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8" name="Google Shape;468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5" name="Google Shape;485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6" name="Google Shape;486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02" name="Google Shape;502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16" name="Google Shape;516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0" name="Google Shape;530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4" name="Google Shape;544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5" name="Google Shape;545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4" name="Google Shape;554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7" name="Google Shape;567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8" name="Google Shape;568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79" name="Google Shape;579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0" name="Google Shape;580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91" name="Google Shape;591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01" name="Google Shape;601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2" name="Google Shape;602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7" name="Google Shape;617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0" name="Google Shape;630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1" name="Google Shape;631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40" name="Google Shape;640;p4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1" name="Google Shape;641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4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48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49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0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50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0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50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1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5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Repetition Statements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LOOPS!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7" name="Google Shape;187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9" name="Google Shape;189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k1846901.jpg"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616" y="503602"/>
            <a:ext cx="1603375" cy="116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214204" y="1783829"/>
            <a:ext cx="6505732" cy="1877437"/>
          </a:xfrm>
          <a:prstGeom prst="rect">
            <a:avLst/>
          </a:prstGeom>
          <a:gradFill>
            <a:gsLst>
              <a:gs pos="0">
                <a:srgbClr val="E5E6FF"/>
              </a:gs>
              <a:gs pos="50000">
                <a:srgbClr val="CDCDFF"/>
              </a:gs>
              <a:gs pos="100000">
                <a:srgbClr val="9F9FF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rgbClr val="AD8F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program without a loop and a structure variable isn’t worth writing.”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Alan J.Perlis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Yale University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recipient of ACM Turing Award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471488" y="3957402"/>
            <a:ext cx="7948612" cy="115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loop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statement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whose job is to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repeatedly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execute some other statement(s).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LOOPS!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99" name="Google Shape;199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1" name="Google Shape;20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id="202" name="Google Shape;2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00" y="2088775"/>
            <a:ext cx="4388225" cy="43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/>
          <p:nvPr/>
        </p:nvSpPr>
        <p:spPr>
          <a:xfrm>
            <a:off x="1947375" y="3491146"/>
            <a:ext cx="2156100" cy="757500"/>
          </a:xfrm>
          <a:prstGeom prst="cloudCallout">
            <a:avLst>
              <a:gd fmla="val 52048" name="adj1"/>
              <a:gd fmla="val 70380" name="adj2"/>
            </a:avLst>
          </a:prstGeom>
          <a:solidFill>
            <a:srgbClr val="FFC0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1" lang="en-US" sz="1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Loop condition</a:t>
            </a:r>
            <a:endParaRPr b="1" i="1" sz="15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5561351" y="1034321"/>
            <a:ext cx="3207895" cy="138499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round of the loop is called an </a:t>
            </a:r>
            <a:r>
              <a:rPr i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695449" y="5210898"/>
            <a:ext cx="3073800" cy="972000"/>
          </a:xfrm>
          <a:prstGeom prst="cloudCallout">
            <a:avLst>
              <a:gd fmla="val -68431" name="adj1"/>
              <a:gd fmla="val 59605" name="adj2"/>
            </a:avLst>
          </a:prstGeom>
          <a:solidFill>
            <a:srgbClr val="FFFF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loop body</a:t>
            </a:r>
            <a:endParaRPr b="1" i="1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1"/>
          <p:cNvCxnSpPr/>
          <p:nvPr/>
        </p:nvCxnSpPr>
        <p:spPr>
          <a:xfrm rot="10800000">
            <a:off x="4815825" y="5758675"/>
            <a:ext cx="9852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8634539_0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eb8634539_0_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eb8634539_0_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deb86345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00" y="2088775"/>
            <a:ext cx="4388225" cy="4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Loop: Demo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2" name="Google Shape;222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24" name="Google Shape;224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57200" y="1576466"/>
            <a:ext cx="4168588" cy="250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Keep prompting the user to input a non-negative integer, and output that integer. 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Halt the loop when the input is negative.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5532812" y="1318461"/>
            <a:ext cx="3057993" cy="364011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12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26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365816" y="4651948"/>
            <a:ext cx="7375161" cy="174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keep repeating a task while certain condition is met, or alternatively, you repeat until the condition is not met.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 not know beforehand how many iterations there will be.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Loop: Demo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4" name="Google Shape;234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36" name="Google Shape;236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1000461" y="1422441"/>
            <a:ext cx="4905487" cy="476437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i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read num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if (num &gt;= 0) 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print the value entered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read num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else end input request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if (num &gt;= 0) {</a:t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print the value entered			read num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else end input request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....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196405" y="1441553"/>
            <a:ext cx="2587831" cy="327029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12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26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entered: 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212742" y="2087622"/>
            <a:ext cx="645460" cy="3549705"/>
            <a:chOff x="365760" y="2087622"/>
            <a:chExt cx="645460" cy="3549705"/>
          </a:xfrm>
        </p:grpSpPr>
        <p:sp>
          <p:nvSpPr>
            <p:cNvPr id="240" name="Google Shape;240;p13"/>
            <p:cNvSpPr/>
            <p:nvPr/>
          </p:nvSpPr>
          <p:spPr>
            <a:xfrm>
              <a:off x="882128" y="2087622"/>
              <a:ext cx="118333" cy="1538343"/>
            </a:xfrm>
            <a:prstGeom prst="leftBrace">
              <a:avLst>
                <a:gd fmla="val 34649" name="adj1"/>
                <a:gd fmla="val 50000" name="adj2"/>
              </a:avLst>
            </a:prstGeom>
            <a:noFill/>
            <a:ln cap="sq" cmpd="sng" w="19050">
              <a:solidFill>
                <a:srgbClr val="6600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883922" y="4014715"/>
              <a:ext cx="127298" cy="1622612"/>
            </a:xfrm>
            <a:prstGeom prst="leftBrace">
              <a:avLst>
                <a:gd fmla="val 34649" name="adj1"/>
                <a:gd fmla="val 50000" name="adj2"/>
              </a:avLst>
            </a:prstGeom>
            <a:noFill/>
            <a:ln cap="sq" cmpd="sng" w="19050">
              <a:solidFill>
                <a:srgbClr val="6600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 txBox="1"/>
            <p:nvPr/>
          </p:nvSpPr>
          <p:spPr>
            <a:xfrm rot="-5400000">
              <a:off x="-818785" y="3454408"/>
              <a:ext cx="2861534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Same code repeated</a:t>
              </a:r>
              <a:endParaRPr sz="20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1161826" y="2066107"/>
            <a:ext cx="4399878" cy="3571220"/>
            <a:chOff x="1161826" y="2011999"/>
            <a:chExt cx="4399878" cy="3571220"/>
          </a:xfrm>
        </p:grpSpPr>
        <p:sp>
          <p:nvSpPr>
            <p:cNvPr id="244" name="Google Shape;244;p13"/>
            <p:cNvSpPr/>
            <p:nvPr/>
          </p:nvSpPr>
          <p:spPr>
            <a:xfrm>
              <a:off x="1161826" y="2011999"/>
              <a:ext cx="4399878" cy="1581374"/>
            </a:xfrm>
            <a:prstGeom prst="rect">
              <a:avLst/>
            </a:prstGeom>
            <a:noFill/>
            <a:ln cap="sq" cmpd="sng" w="28575">
              <a:solidFill>
                <a:srgbClr val="7030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161826" y="3958814"/>
              <a:ext cx="4399878" cy="1624405"/>
            </a:xfrm>
            <a:prstGeom prst="rect">
              <a:avLst/>
            </a:prstGeom>
            <a:noFill/>
            <a:ln cap="sq" cmpd="sng" w="28575">
              <a:solidFill>
                <a:srgbClr val="7030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3"/>
          <p:cNvGrpSpPr/>
          <p:nvPr/>
        </p:nvGrpSpPr>
        <p:grpSpPr>
          <a:xfrm>
            <a:off x="1526703" y="2394514"/>
            <a:ext cx="4153334" cy="1102040"/>
            <a:chOff x="1214732" y="3297837"/>
            <a:chExt cx="4153334" cy="1102040"/>
          </a:xfrm>
        </p:grpSpPr>
        <p:sp>
          <p:nvSpPr>
            <p:cNvPr id="247" name="Google Shape;247;p13"/>
            <p:cNvSpPr/>
            <p:nvPr/>
          </p:nvSpPr>
          <p:spPr>
            <a:xfrm>
              <a:off x="1214732" y="3297837"/>
              <a:ext cx="3679999" cy="617946"/>
            </a:xfrm>
            <a:prstGeom prst="roundRect">
              <a:avLst>
                <a:gd fmla="val 16667" name="adj"/>
              </a:avLst>
            </a:prstGeom>
            <a:noFill/>
            <a:ln cap="sq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279281" y="4014750"/>
              <a:ext cx="1088785" cy="3851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666" y="22500"/>
                  </a:moveTo>
                  <a:lnTo>
                    <a:pt x="-20000" y="22500"/>
                  </a:lnTo>
                  <a:lnTo>
                    <a:pt x="-41353" y="-28799"/>
                  </a:lnTo>
                </a:path>
              </a:pathLst>
            </a:custGeom>
            <a:solidFill>
              <a:srgbClr val="D3D9D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3"/>
          <p:cNvGrpSpPr/>
          <p:nvPr/>
        </p:nvGrpSpPr>
        <p:grpSpPr>
          <a:xfrm>
            <a:off x="1729601" y="1549420"/>
            <a:ext cx="3285579" cy="796067"/>
            <a:chOff x="1708085" y="2420470"/>
            <a:chExt cx="3285579" cy="796067"/>
          </a:xfrm>
        </p:grpSpPr>
        <p:sp>
          <p:nvSpPr>
            <p:cNvPr id="250" name="Google Shape;250;p13"/>
            <p:cNvSpPr/>
            <p:nvPr/>
          </p:nvSpPr>
          <p:spPr>
            <a:xfrm>
              <a:off x="1708085" y="2937157"/>
              <a:ext cx="1486936" cy="279380"/>
            </a:xfrm>
            <a:prstGeom prst="roundRect">
              <a:avLst>
                <a:gd fmla="val 16667" name="adj"/>
              </a:avLst>
            </a:prstGeom>
            <a:noFill/>
            <a:ln cap="sq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599579" y="2420470"/>
              <a:ext cx="1394085" cy="3765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22500"/>
                  </a:moveTo>
                  <a:lnTo>
                    <a:pt x="-20000" y="22500"/>
                  </a:lnTo>
                  <a:lnTo>
                    <a:pt x="-53968" y="161592"/>
                  </a:lnTo>
                </a:path>
              </a:pathLst>
            </a:custGeom>
            <a:solidFill>
              <a:srgbClr val="D3D9D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condition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Loop: Demo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60" name="Google Shape;260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61" name="Google Shape;261;p14"/>
          <p:cNvGrpSpPr/>
          <p:nvPr/>
        </p:nvGrpSpPr>
        <p:grpSpPr>
          <a:xfrm>
            <a:off x="1315844" y="1347897"/>
            <a:ext cx="7588576" cy="4149731"/>
            <a:chOff x="3462728" y="1347906"/>
            <a:chExt cx="5441400" cy="4149731"/>
          </a:xfrm>
        </p:grpSpPr>
        <p:sp>
          <p:nvSpPr>
            <p:cNvPr id="262" name="Google Shape;262;p14"/>
            <p:cNvSpPr txBox="1"/>
            <p:nvPr/>
          </p:nvSpPr>
          <p:spPr>
            <a:xfrm>
              <a:off x="3462728" y="1618937"/>
              <a:ext cx="5441400" cy="387870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number: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(num &gt;=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"You entered: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number: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 txBox="1"/>
            <p:nvPr/>
          </p:nvSpPr>
          <p:spPr>
            <a:xfrm>
              <a:off x="6304547" y="1347906"/>
              <a:ext cx="2479690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Unit6_ReadandPrint.c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</a:t>
            </a:r>
            <a:endParaRPr/>
          </a:p>
        </p:txBody>
      </p:sp>
      <p:sp>
        <p:nvSpPr>
          <p:cNvPr id="270" name="Google Shape;270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71" name="Google Shape;271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72" name="Google Shape;272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73" name="Google Shape;273;p15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800">
                <a:solidFill>
                  <a:srgbClr val="5A342D"/>
                </a:solidFill>
                <a:latin typeface="Arial"/>
                <a:ea typeface="Arial"/>
                <a:cs typeface="Arial"/>
                <a:sym typeface="Arial"/>
              </a:rPr>
              <a:t>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5"/>
          <p:cNvGrpSpPr/>
          <p:nvPr/>
        </p:nvGrpSpPr>
        <p:grpSpPr>
          <a:xfrm>
            <a:off x="6285492" y="1147676"/>
            <a:ext cx="2191317" cy="2292913"/>
            <a:chOff x="6330462" y="3531112"/>
            <a:chExt cx="2191317" cy="2292913"/>
          </a:xfrm>
        </p:grpSpPr>
        <p:sp>
          <p:nvSpPr>
            <p:cNvPr id="275" name="Google Shape;275;p15"/>
            <p:cNvSpPr/>
            <p:nvPr/>
          </p:nvSpPr>
          <p:spPr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15"/>
            <p:cNvCxnSpPr>
              <a:endCxn id="275" idx="0"/>
            </p:cNvCxnSpPr>
            <p:nvPr/>
          </p:nvCxnSpPr>
          <p:spPr>
            <a:xfrm>
              <a:off x="7111679" y="3531112"/>
              <a:ext cx="300" cy="508500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77" name="Google Shape;277;p15"/>
            <p:cNvSpPr txBox="1"/>
            <p:nvPr/>
          </p:nvSpPr>
          <p:spPr>
            <a:xfrm>
              <a:off x="6627904" y="4167202"/>
              <a:ext cx="9864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cond?</a:t>
              </a:r>
              <a:endParaRPr b="1"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Loop body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7061689" y="4783179"/>
              <a:ext cx="775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1" i="1" sz="1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7826944" y="4043059"/>
              <a:ext cx="6948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1" i="1" sz="1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15"/>
            <p:cNvCxnSpPr>
              <a:stCxn id="275" idx="2"/>
              <a:endCxn id="278" idx="0"/>
            </p:cNvCxnSpPr>
            <p:nvPr/>
          </p:nvCxnSpPr>
          <p:spPr>
            <a:xfrm>
              <a:off x="7111979" y="4713480"/>
              <a:ext cx="0" cy="556500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82" name="Google Shape;282;p15"/>
            <p:cNvCxnSpPr>
              <a:stCxn id="278" idx="1"/>
              <a:endCxn id="275" idx="1"/>
            </p:cNvCxnSpPr>
            <p:nvPr/>
          </p:nvCxnSpPr>
          <p:spPr>
            <a:xfrm rot="10800000">
              <a:off x="6330567" y="4376432"/>
              <a:ext cx="260400" cy="1170600"/>
            </a:xfrm>
            <a:prstGeom prst="bentConnector3">
              <a:avLst>
                <a:gd fmla="val 170490" name="adj1"/>
              </a:avLst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83" name="Google Shape;283;p15"/>
            <p:cNvCxnSpPr>
              <a:stCxn id="275" idx="3"/>
            </p:cNvCxnSpPr>
            <p:nvPr/>
          </p:nvCxnSpPr>
          <p:spPr>
            <a:xfrm>
              <a:off x="7893495" y="4376546"/>
              <a:ext cx="582300" cy="1348500"/>
            </a:xfrm>
            <a:prstGeom prst="bentConnector2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84" name="Google Shape;284;p15"/>
          <p:cNvSpPr/>
          <p:nvPr/>
        </p:nvSpPr>
        <p:spPr>
          <a:xfrm>
            <a:off x="5186597" y="4137285"/>
            <a:ext cx="3312826" cy="16639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82" y="22500"/>
                </a:moveTo>
                <a:lnTo>
                  <a:pt x="-20000" y="22500"/>
                </a:lnTo>
                <a:lnTo>
                  <a:pt x="-54026" y="-146639"/>
                </a:lnTo>
              </a:path>
            </a:pathLst>
          </a:cu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condition is </a:t>
            </a:r>
            <a:r>
              <a:rPr b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execute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body; otherwise, terminate loop.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Loop: Demo (1/3)</a:t>
            </a:r>
            <a:endParaRPr/>
          </a:p>
        </p:txBody>
      </p:sp>
      <p:sp>
        <p:nvSpPr>
          <p:cNvPr id="291" name="Google Shape;291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92" name="Google Shape;292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93" name="Google Shape;293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352426" y="1248508"/>
            <a:ext cx="3518930" cy="383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prompting the user to input a non-negative integer, and print that integer.</a:t>
            </a:r>
            <a:endParaRPr/>
          </a:p>
          <a:p>
            <a:pPr indent="-352425" lvl="0" marL="352425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Halt the loop when the input is negative.</a:t>
            </a:r>
            <a:endParaRPr/>
          </a:p>
          <a:p>
            <a:pPr indent="-352425" lvl="0" marL="352425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the maximum integer input.</a:t>
            </a:r>
            <a:endParaRPr/>
          </a:p>
        </p:txBody>
      </p:sp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4318782" y="1981200"/>
            <a:ext cx="4368018" cy="275569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26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 number is 26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Loop: Demo (2/3)</a:t>
            </a:r>
            <a:endParaRPr/>
          </a:p>
        </p:txBody>
      </p:sp>
      <p:sp>
        <p:nvSpPr>
          <p:cNvPr id="302" name="Google Shape;302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04" name="Google Shape;304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5011387" y="1680400"/>
            <a:ext cx="3360717" cy="2899886"/>
          </a:xfrm>
          <a:prstGeom prst="rect">
            <a:avLst/>
          </a:prstGeom>
          <a:solidFill>
            <a:srgbClr val="99FFCC"/>
          </a:solidFill>
          <a:ln cap="flat" cmpd="sng" w="19050">
            <a:solidFill>
              <a:srgbClr val="829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maxi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read num;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 (num &gt;=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	if (maxi &lt; num)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		maxi = num;</a:t>
            </a:r>
            <a:endParaRPr sz="2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	read num;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print maxi;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966170" y="1353694"/>
            <a:ext cx="4200525" cy="489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maxi = 0;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read num;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(num &gt;= 0) {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if (maxi &lt; num)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maxi = num;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read num;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else stop;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(num &gt;= 0) {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if (maxi &lt; num)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maxi = num;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read num;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else stop;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 maxi;</a:t>
            </a: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308" name="Google Shape;308;p17"/>
            <p:cNvSpPr/>
            <p:nvPr/>
          </p:nvSpPr>
          <p:spPr>
            <a:xfrm>
              <a:off x="657225" y="2100263"/>
              <a:ext cx="2943225" cy="1700212"/>
            </a:xfrm>
            <a:prstGeom prst="rect">
              <a:avLst/>
            </a:prstGeom>
            <a:noFill/>
            <a:ln cap="sq" cmpd="sng" w="19050">
              <a:solidFill>
                <a:srgbClr val="C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57224" y="3848099"/>
              <a:ext cx="2943225" cy="1700212"/>
            </a:xfrm>
            <a:prstGeom prst="rect">
              <a:avLst/>
            </a:prstGeom>
            <a:noFill/>
            <a:ln cap="sq" cmpd="sng" w="19050">
              <a:solidFill>
                <a:srgbClr val="C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7"/>
          <p:cNvSpPr/>
          <p:nvPr/>
        </p:nvSpPr>
        <p:spPr>
          <a:xfrm>
            <a:off x="4122821" y="2812906"/>
            <a:ext cx="577516" cy="4240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264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Loop: Demo (3/3)</a:t>
            </a:r>
            <a:endParaRPr/>
          </a:p>
        </p:txBody>
      </p:sp>
      <p:sp>
        <p:nvSpPr>
          <p:cNvPr id="317" name="Google Shape;317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19" name="Google Shape;319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320" name="Google Shape;320;p18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321" name="Google Shape;321;p18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num, maxi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number: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(num &gt;=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(maxi &lt; num)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maxi = num;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number: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"The maximum number is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maxi);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Unit6_FindMax.c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6: Repetition Statements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Condition for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Loop: (1/2)</a:t>
            </a:r>
            <a:endParaRPr/>
          </a:p>
        </p:txBody>
      </p:sp>
      <p:sp>
        <p:nvSpPr>
          <p:cNvPr id="329" name="Google Shape;329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31" name="Google Shape;331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361950" y="4174762"/>
            <a:ext cx="8153400" cy="109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365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loop condition is always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loop body is not executed.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4369191" y="1769013"/>
            <a:ext cx="4368018" cy="79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342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pseudo-code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(a ==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 = a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Condition for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Loop: (2/2)</a:t>
            </a:r>
            <a:endParaRPr/>
          </a:p>
        </p:txBody>
      </p:sp>
      <p:sp>
        <p:nvSpPr>
          <p:cNvPr id="341" name="Google Shape;341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2" name="Google Shape;342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43" name="Google Shape;34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361950" y="4593924"/>
            <a:ext cx="8153400" cy="109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365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loop condition is always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loop body is executed forever –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infinite loop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369191" y="1769013"/>
            <a:ext cx="4368018" cy="79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342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pseudo-code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(a !=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 = a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40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  <a:ln cap="flat" cmpd="sng" w="26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Ctrl-c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interrupt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2.3 Style: Indentation for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3600">
                <a:solidFill>
                  <a:srgbClr val="0000FF"/>
                </a:solidFill>
              </a:rPr>
              <a:t> Loop</a:t>
            </a:r>
            <a:endParaRPr/>
          </a:p>
        </p:txBody>
      </p:sp>
      <p:sp>
        <p:nvSpPr>
          <p:cNvPr id="355" name="Google Shape;355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56" name="Google Shape;356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57" name="Google Shape;357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361950" y="1163782"/>
            <a:ext cx="8153400" cy="182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365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body must be indented.</a:t>
            </a:r>
            <a:endParaRPr/>
          </a:p>
          <a:p>
            <a:pPr indent="-336550" lvl="0" marL="3365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in loop body must be aligned with statements in loop body.</a:t>
            </a:r>
            <a:endParaRPr/>
          </a:p>
          <a:p>
            <a:pPr indent="-336550" lvl="0" marL="3365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brace must be on a line by itself and aligned with the </a:t>
            </a:r>
            <a:r>
              <a:rPr i="1"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(cond)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(cond)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567" y="4324749"/>
            <a:ext cx="281678" cy="35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666" y="5924991"/>
            <a:ext cx="263643" cy="3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581" y="4422640"/>
            <a:ext cx="281678" cy="35491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1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(cond)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indentation!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(cond)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statement-2; }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707" y="6006049"/>
            <a:ext cx="263643" cy="35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do-while</a:t>
            </a:r>
            <a:r>
              <a:rPr lang="en-US" sz="3600">
                <a:solidFill>
                  <a:srgbClr val="0000FF"/>
                </a:solidFill>
              </a:rPr>
              <a:t> Loop (1/3) </a:t>
            </a:r>
            <a:r>
              <a:rPr lang="en-US" sz="3600">
                <a:solidFill>
                  <a:srgbClr val="FF0000"/>
                </a:solidFill>
              </a:rPr>
              <a:t>(Current Slides)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6" name="Google Shape;376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7" name="Google Shape;377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78" name="Google Shape;378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>
                <a:solidFill>
                  <a:srgbClr val="5A342D"/>
                </a:solidFill>
                <a:latin typeface="Arial"/>
                <a:ea typeface="Arial"/>
                <a:cs typeface="Arial"/>
                <a:sym typeface="Arial"/>
              </a:rPr>
              <a:t>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condition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5250752" y="1807735"/>
            <a:ext cx="2805216" cy="830997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loop body at least once.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22"/>
          <p:cNvGrpSpPr/>
          <p:nvPr/>
        </p:nvGrpSpPr>
        <p:grpSpPr>
          <a:xfrm>
            <a:off x="2848207" y="3325624"/>
            <a:ext cx="2402547" cy="2665992"/>
            <a:chOff x="3375478" y="3091057"/>
            <a:chExt cx="1556540" cy="2310821"/>
          </a:xfrm>
        </p:grpSpPr>
        <p:sp>
          <p:nvSpPr>
            <p:cNvPr id="382" name="Google Shape;382;p22"/>
            <p:cNvSpPr/>
            <p:nvPr/>
          </p:nvSpPr>
          <p:spPr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22"/>
            <p:cNvCxnSpPr>
              <a:endCxn id="382" idx="0"/>
            </p:cNvCxnSpPr>
            <p:nvPr/>
          </p:nvCxnSpPr>
          <p:spPr>
            <a:xfrm>
              <a:off x="4367662" y="4037903"/>
              <a:ext cx="0" cy="376500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4" name="Google Shape;384;p22"/>
            <p:cNvSpPr txBox="1"/>
            <p:nvPr/>
          </p:nvSpPr>
          <p:spPr>
            <a:xfrm>
              <a:off x="4018097" y="4508784"/>
              <a:ext cx="712322" cy="29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cond?</a:t>
              </a:r>
              <a:endParaRPr b="1"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Loop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body 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 txBox="1"/>
            <p:nvPr/>
          </p:nvSpPr>
          <p:spPr>
            <a:xfrm>
              <a:off x="3375478" y="4631461"/>
              <a:ext cx="560000" cy="29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1" i="1" sz="1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 txBox="1"/>
            <p:nvPr/>
          </p:nvSpPr>
          <p:spPr>
            <a:xfrm>
              <a:off x="4335410" y="4912878"/>
              <a:ext cx="501761" cy="29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1" i="1" sz="1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22"/>
            <p:cNvCxnSpPr/>
            <p:nvPr/>
          </p:nvCxnSpPr>
          <p:spPr>
            <a:xfrm>
              <a:off x="4374258" y="3091057"/>
              <a:ext cx="0" cy="411699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89" name="Google Shape;389;p22"/>
            <p:cNvCxnSpPr>
              <a:stCxn id="385" idx="1"/>
              <a:endCxn id="382" idx="1"/>
            </p:cNvCxnSpPr>
            <p:nvPr/>
          </p:nvCxnSpPr>
          <p:spPr>
            <a:xfrm flipH="1">
              <a:off x="3803361" y="3773956"/>
              <a:ext cx="186600" cy="889800"/>
            </a:xfrm>
            <a:prstGeom prst="bentConnector3">
              <a:avLst>
                <a:gd fmla="val 247755" name="adj1"/>
              </a:avLst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stealth"/>
              <a:tailEnd len="sm" w="sm" type="none"/>
            </a:ln>
          </p:spPr>
        </p:cxnSp>
        <p:cxnSp>
          <p:nvCxnSpPr>
            <p:cNvPr id="390" name="Google Shape;390;p22"/>
            <p:cNvCxnSpPr>
              <a:stCxn id="382" idx="2"/>
            </p:cNvCxnSpPr>
            <p:nvPr/>
          </p:nvCxnSpPr>
          <p:spPr>
            <a:xfrm flipH="1">
              <a:off x="4366162" y="4912878"/>
              <a:ext cx="1500" cy="48900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do-while</a:t>
            </a:r>
            <a:r>
              <a:rPr lang="en-US" sz="3600">
                <a:solidFill>
                  <a:srgbClr val="0000FF"/>
                </a:solidFill>
              </a:rPr>
              <a:t> Loop (2/3)</a:t>
            </a:r>
            <a:endParaRPr/>
          </a:p>
        </p:txBody>
      </p:sp>
      <p:sp>
        <p:nvSpPr>
          <p:cNvPr id="397" name="Google Shape;397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8" name="Google Shape;398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99" name="Google Shape;399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375160" y="1332417"/>
            <a:ext cx="5095742" cy="109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365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Count the number of digits in an integer.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while (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</p:txBody>
      </p:sp>
      <p:grpSp>
        <p:nvGrpSpPr>
          <p:cNvPr id="402" name="Google Shape;402;p23"/>
          <p:cNvGrpSpPr/>
          <p:nvPr/>
        </p:nvGrpSpPr>
        <p:grpSpPr>
          <a:xfrm>
            <a:off x="1364105" y="2637061"/>
            <a:ext cx="5116906" cy="3411150"/>
            <a:chOff x="674557" y="1317926"/>
            <a:chExt cx="5116906" cy="3411150"/>
          </a:xfrm>
        </p:grpSpPr>
        <p:sp>
          <p:nvSpPr>
            <p:cNvPr id="403" name="Google Shape;403;p23"/>
            <p:cNvSpPr txBox="1"/>
            <p:nvPr/>
          </p:nvSpPr>
          <p:spPr>
            <a:xfrm>
              <a:off x="674557" y="1558977"/>
              <a:ext cx="4991725" cy="3170099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Precond: n &gt;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count_digits(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counter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counter++;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n /=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 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 &gt;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counter;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3447739" y="1317926"/>
              <a:ext cx="234372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Unit6_CountDigits.c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do-while</a:t>
            </a:r>
            <a:r>
              <a:rPr lang="en-US" sz="3600">
                <a:solidFill>
                  <a:srgbClr val="0000FF"/>
                </a:solidFill>
              </a:rPr>
              <a:t> Loop (3/3)</a:t>
            </a:r>
            <a:endParaRPr/>
          </a:p>
        </p:txBody>
      </p:sp>
      <p:sp>
        <p:nvSpPr>
          <p:cNvPr id="411" name="Google Shape;411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13" name="Google Shape;413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4" name="Google Shape;414;p24"/>
          <p:cNvSpPr txBox="1"/>
          <p:nvPr/>
        </p:nvSpPr>
        <p:spPr>
          <a:xfrm>
            <a:off x="375160" y="1332417"/>
            <a:ext cx="5095742" cy="109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365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Style: similar to 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while (cond);</a:t>
            </a:r>
            <a:endParaRPr/>
          </a:p>
        </p:txBody>
      </p:sp>
      <p:sp>
        <p:nvSpPr>
          <p:cNvPr id="416" name="Google Shape;416;p24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statement-2;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while (cond);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645" y="2907757"/>
            <a:ext cx="281678" cy="35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581" y="3459951"/>
            <a:ext cx="281678" cy="35491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4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statement-1;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statement-2;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while (cond);</a:t>
            </a:r>
            <a:endParaRPr/>
          </a:p>
        </p:txBody>
      </p:sp>
      <p:pic>
        <p:nvPicPr>
          <p:cNvPr id="421" name="Google Shape;4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635" y="5304674"/>
            <a:ext cx="263643" cy="35653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indentation!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for</a:t>
            </a:r>
            <a:r>
              <a:rPr lang="en-US" sz="3600">
                <a:solidFill>
                  <a:srgbClr val="0000FF"/>
                </a:solidFill>
              </a:rPr>
              <a:t> Loop (1/2)</a:t>
            </a:r>
            <a:endParaRPr/>
          </a:p>
        </p:txBody>
      </p:sp>
      <p:sp>
        <p:nvSpPr>
          <p:cNvPr id="429" name="Google Shape;429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0" name="Google Shape;430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31" name="Google Shape;431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2" name="Google Shape;432;p25"/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 </a:t>
            </a:r>
            <a:r>
              <a:rPr lang="en-US" sz="2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loop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25"/>
          <p:cNvGrpSpPr/>
          <p:nvPr/>
        </p:nvGrpSpPr>
        <p:grpSpPr>
          <a:xfrm>
            <a:off x="704538" y="1976439"/>
            <a:ext cx="2289487" cy="2984500"/>
            <a:chOff x="705177" y="1976285"/>
            <a:chExt cx="2288746" cy="2984883"/>
          </a:xfrm>
        </p:grpSpPr>
        <p:cxnSp>
          <p:nvCxnSpPr>
            <p:cNvPr id="434" name="Google Shape;434;p25"/>
            <p:cNvCxnSpPr/>
            <p:nvPr/>
          </p:nvCxnSpPr>
          <p:spPr>
            <a:xfrm rot="-5400000">
              <a:off x="1378975" y="2470355"/>
              <a:ext cx="1814051" cy="825910"/>
            </a:xfrm>
            <a:prstGeom prst="straightConnector1">
              <a:avLst/>
            </a:prstGeom>
            <a:noFill/>
            <a:ln cap="sq" cmpd="sng" w="28575">
              <a:solidFill>
                <a:srgbClr val="9933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5" name="Google Shape;435;p25"/>
            <p:cNvSpPr txBox="1"/>
            <p:nvPr/>
          </p:nvSpPr>
          <p:spPr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00FF"/>
                  </a:solidFill>
                  <a:latin typeface="Arial"/>
                  <a:ea typeface="Arial"/>
                  <a:cs typeface="Arial"/>
                  <a:sym typeface="Arial"/>
                </a:rPr>
                <a:t>Initialization: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initialize the </a:t>
              </a:r>
              <a:r>
                <a:rPr b="1" lang="en-US" sz="24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loop variable</a:t>
              </a:r>
              <a:endParaRPr b="1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25"/>
          <p:cNvGrpSpPr/>
          <p:nvPr/>
        </p:nvGrpSpPr>
        <p:grpSpPr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437" name="Google Shape;437;p25"/>
            <p:cNvCxnSpPr/>
            <p:nvPr/>
          </p:nvCxnSpPr>
          <p:spPr>
            <a:xfrm rot="-5400000">
              <a:off x="2910353" y="2816944"/>
              <a:ext cx="2590796" cy="948812"/>
            </a:xfrm>
            <a:prstGeom prst="straightConnector1">
              <a:avLst/>
            </a:prstGeom>
            <a:noFill/>
            <a:ln cap="sq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25"/>
            <p:cNvSpPr txBox="1"/>
            <p:nvPr/>
          </p:nvSpPr>
          <p:spPr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Condition: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repeat loop while the condition on </a:t>
              </a:r>
              <a:r>
                <a:rPr b="1" lang="en-US" sz="24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loop variable</a:t>
              </a:r>
              <a:r>
                <a:rPr lang="en-US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</a:t>
              </a:r>
              <a:r>
                <a:rPr lang="en-US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25"/>
          <p:cNvGrpSpPr/>
          <p:nvPr/>
        </p:nvGrpSpPr>
        <p:grpSpPr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440" name="Google Shape;440;p25"/>
            <p:cNvCxnSpPr/>
            <p:nvPr/>
          </p:nvCxnSpPr>
          <p:spPr>
            <a:xfrm rot="10800000">
              <a:off x="6306012" y="2023416"/>
              <a:ext cx="314773" cy="2938388"/>
            </a:xfrm>
            <a:prstGeom prst="straightConnector1">
              <a:avLst/>
            </a:prstGeom>
            <a:noFill/>
            <a:ln cap="sq" cmpd="sng" w="28575">
              <a:solidFill>
                <a:srgbClr val="006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1" name="Google Shape;441;p25"/>
            <p:cNvSpPr txBox="1"/>
            <p:nvPr/>
          </p:nvSpPr>
          <p:spPr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Update: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value of</a:t>
              </a:r>
              <a:r>
                <a:rPr lang="en-US" sz="2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24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loop variable</a:t>
              </a:r>
              <a:endParaRPr b="1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for</a:t>
            </a:r>
            <a:r>
              <a:rPr lang="en-US" sz="3600">
                <a:solidFill>
                  <a:srgbClr val="0000FF"/>
                </a:solidFill>
              </a:rPr>
              <a:t> Loop (2/2)</a:t>
            </a:r>
            <a:endParaRPr/>
          </a:p>
        </p:txBody>
      </p:sp>
      <p:sp>
        <p:nvSpPr>
          <p:cNvPr id="448" name="Google Shape;448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9" name="Google Shape;449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0" name="Google Shape;450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1" name="Google Shape;451;p26"/>
          <p:cNvSpPr txBox="1"/>
          <p:nvPr/>
        </p:nvSpPr>
        <p:spPr>
          <a:xfrm>
            <a:off x="471488" y="1401763"/>
            <a:ext cx="7948612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Print numbers 1 to 10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(n=1; n&lt;=10; n++) {</a:t>
            </a:r>
            <a:endParaRPr sz="2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printf("%3d", 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453" name="Google Shape;453;p26"/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n=1;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(n&lt;=10) {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printf(…);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n++;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 to step 2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the loop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Example: Odd Integers (1/2)</a:t>
            </a:r>
            <a:endParaRPr/>
          </a:p>
        </p:txBody>
      </p:sp>
      <p:sp>
        <p:nvSpPr>
          <p:cNvPr id="460" name="Google Shape;460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62" name="Google Shape;462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463" name="Google Shape;463;p27"/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464" name="Google Shape;464;p27"/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print_odd_integers(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positive integer: 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print_odd_integers(num);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1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Precond: n &gt;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print_odd_integers(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i&lt;=n; i+=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7"/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Unit6_OddIntegers_v1.c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Example: Odd Integers (2/2)</a:t>
            </a:r>
            <a:endParaRPr/>
          </a:p>
        </p:txBody>
      </p:sp>
      <p:sp>
        <p:nvSpPr>
          <p:cNvPr id="472" name="Google Shape;472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4" name="Google Shape;474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475" name="Google Shape;475;p28"/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476" name="Google Shape;476;p28"/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Precond: n &gt;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print_odd_integers(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i&lt;=n; i++)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(i%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!=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Unit6_OddIntegers_v2.c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28"/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479" name="Google Shape;479;p28"/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Precond: n &gt;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print_odd_integers(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n)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; n &gt;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n--)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(n%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!=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Unit6_OddIntegers_v3.c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28"/>
          <p:cNvSpPr txBox="1"/>
          <p:nvPr/>
        </p:nvSpPr>
        <p:spPr>
          <a:xfrm>
            <a:off x="5846163" y="4916773"/>
            <a:ext cx="2383436" cy="707886"/>
          </a:xfrm>
          <a:prstGeom prst="rect">
            <a:avLst/>
          </a:prstGeom>
          <a:solidFill>
            <a:srgbClr val="99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printed from largest to smallest.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"/>
          <p:cNvSpPr/>
          <p:nvPr/>
        </p:nvSpPr>
        <p:spPr>
          <a:xfrm flipH="1">
            <a:off x="344773" y="5156615"/>
            <a:ext cx="1229193" cy="7345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844" y="19925"/>
                </a:moveTo>
                <a:lnTo>
                  <a:pt x="-40009" y="19925"/>
                </a:lnTo>
                <a:lnTo>
                  <a:pt x="-151630" y="-86395"/>
                </a:lnTo>
              </a:path>
            </a:pathLst>
          </a:custGeom>
          <a:solidFill>
            <a:srgbClr val="9F9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statement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Common Errors (1/2)</a:t>
            </a:r>
            <a:endParaRPr/>
          </a:p>
        </p:txBody>
      </p:sp>
      <p:sp>
        <p:nvSpPr>
          <p:cNvPr id="489" name="Google Shape;489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90" name="Google Shape;490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91" name="Google Shape;491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471488" y="1257299"/>
            <a:ext cx="8169592" cy="162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outputs for the following programs?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(Do not code and run them. Trace the programs manually.)</a:t>
            </a:r>
            <a:endParaRPr/>
          </a:p>
          <a:p>
            <a:pPr indent="-352425" lvl="0" marL="352425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discuss this in class.</a:t>
            </a:r>
            <a:endParaRPr/>
          </a:p>
          <a:p>
            <a:pPr indent="-304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ert_small.jpg" id="493" name="Google Shape;4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9352" y="343106"/>
            <a:ext cx="681094" cy="681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9"/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495" name="Google Shape;495;p29"/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29"/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Unit6_CommonErrors1.c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9"/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498" name="Google Shape;498;p29"/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(i&lt;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i++;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</p:txBody>
        </p:sp>
        <p:sp>
          <p:nvSpPr>
            <p:cNvPr id="499" name="Google Shape;499;p29"/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Unit6_CommonErrors2.c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194600" y="381000"/>
            <a:ext cx="8720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Common Errors (2/2) </a:t>
            </a:r>
            <a:r>
              <a:rPr lang="en-US" sz="3600">
                <a:solidFill>
                  <a:srgbClr val="FF0000"/>
                </a:solidFill>
              </a:rPr>
              <a:t>Current Slide - Nhóm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6" name="Google Shape;506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7" name="Google Shape;507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8" name="Google Shape;508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alert_small.jpg" id="509" name="Google Shape;5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9352" y="343106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0"/>
          <p:cNvSpPr txBox="1"/>
          <p:nvPr/>
        </p:nvSpPr>
        <p:spPr>
          <a:xfrm>
            <a:off x="486478" y="3252866"/>
            <a:ext cx="7948612" cy="2983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Off-by-one error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make sure the loop repeats exactly the correct number of iterations.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loop body contains a statement that will eventually cause the loop to terminate.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‘=’ where it should be ‘==’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‘;’ where it should not be (just like for the ‘if’ statement)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30"/>
          <p:cNvGrpSpPr/>
          <p:nvPr/>
        </p:nvGrpSpPr>
        <p:grpSpPr>
          <a:xfrm>
            <a:off x="869446" y="1408084"/>
            <a:ext cx="7382627" cy="1899842"/>
            <a:chOff x="861646" y="1519872"/>
            <a:chExt cx="5837915" cy="1508409"/>
          </a:xfrm>
        </p:grpSpPr>
        <p:sp>
          <p:nvSpPr>
            <p:cNvPr id="512" name="Google Shape;512;p30"/>
            <p:cNvSpPr txBox="1"/>
            <p:nvPr/>
          </p:nvSpPr>
          <p:spPr>
            <a:xfrm>
              <a:off x="2325561" y="1519872"/>
              <a:ext cx="4374000" cy="129540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(z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"z = 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z = 99;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</p:txBody>
        </p:sp>
        <p:sp>
          <p:nvSpPr>
            <p:cNvPr id="513" name="Google Shape;513;p30"/>
            <p:cNvSpPr txBox="1"/>
            <p:nvPr/>
          </p:nvSpPr>
          <p:spPr>
            <a:xfrm>
              <a:off x="861646" y="2759481"/>
              <a:ext cx="2558700" cy="268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Unit6_CommonErrors3.c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Some Notes of Caution (1/2)</a:t>
            </a:r>
            <a:endParaRPr/>
          </a:p>
        </p:txBody>
      </p:sp>
      <p:sp>
        <p:nvSpPr>
          <p:cNvPr id="520" name="Google Shape;520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1" name="Google Shape;521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22" name="Google Shape;522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alert_small.jpg" id="523" name="Google Shape;5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9352" y="343106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1"/>
          <p:cNvSpPr txBox="1"/>
          <p:nvPr/>
        </p:nvSpPr>
        <p:spPr>
          <a:xfrm>
            <a:off x="471488" y="1289050"/>
            <a:ext cx="7948612" cy="928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Involving real numbers</a:t>
            </a:r>
            <a:endParaRPr/>
          </a:p>
          <a:p>
            <a:pPr indent="-338138" lvl="1" marL="738188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the program manually without running it.</a:t>
            </a:r>
            <a:endParaRPr/>
          </a:p>
          <a:p>
            <a:pPr indent="-304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31"/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526" name="Google Shape;526;p31"/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one_seventh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7.0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0.0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(f !=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%f\n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f);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 += one_seventh;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527" name="Google Shape;527;p31"/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Unit6_Caution1.c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Some Notes of Caution (2/2)</a:t>
            </a:r>
            <a:endParaRPr/>
          </a:p>
        </p:txBody>
      </p:sp>
      <p:sp>
        <p:nvSpPr>
          <p:cNvPr id="534" name="Google Shape;534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5" name="Google Shape;535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36" name="Google Shape;536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alert_small.jpg" id="537" name="Google Shape;5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9352" y="343106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/>
          <p:nvPr/>
        </p:nvSpPr>
        <p:spPr>
          <a:xfrm>
            <a:off x="471488" y="1289050"/>
            <a:ext cx="7948612" cy="928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Involving ‘wrap-around;</a:t>
            </a:r>
            <a:endParaRPr/>
          </a:p>
          <a:p>
            <a:pPr indent="-338138" lvl="1" marL="738188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the program manually without running it.</a:t>
            </a:r>
            <a:endParaRPr/>
          </a:p>
          <a:p>
            <a:pPr indent="-304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32"/>
          <p:cNvGrpSpPr/>
          <p:nvPr/>
        </p:nvGrpSpPr>
        <p:grpSpPr>
          <a:xfrm>
            <a:off x="797654" y="2349295"/>
            <a:ext cx="4808668" cy="2438380"/>
            <a:chOff x="722703" y="2174458"/>
            <a:chExt cx="4808668" cy="2438380"/>
          </a:xfrm>
        </p:grpSpPr>
        <p:sp>
          <p:nvSpPr>
            <p:cNvPr id="540" name="Google Shape;540;p32"/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2147483646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i&lt;=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Unit6_Caution2.c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3600">
                <a:solidFill>
                  <a:srgbClr val="0000FF"/>
                </a:solidFill>
              </a:rPr>
              <a:t> in Loop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48" name="Google Shape;548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9" name="Google Shape;549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0" name="Google Shape;550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1" name="Google Shape;551;p33"/>
          <p:cNvSpPr txBox="1"/>
          <p:nvPr/>
        </p:nvSpPr>
        <p:spPr>
          <a:xfrm>
            <a:off x="471488" y="1289050"/>
            <a:ext cx="7948612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seen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switch statement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also be used in a loop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out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Unit6_BreakInLoop.c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3600">
                <a:solidFill>
                  <a:srgbClr val="0000FF"/>
                </a:solidFill>
              </a:rPr>
              <a:t> in Loop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58" name="Google Shape;558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9" name="Google Shape;559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60" name="Google Shape;560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1" name="Google Shape;561;p34"/>
          <p:cNvSpPr txBox="1"/>
          <p:nvPr/>
        </p:nvSpPr>
        <p:spPr>
          <a:xfrm>
            <a:off x="756745" y="1560786"/>
            <a:ext cx="4903076" cy="193899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without 'break'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"Without 'break':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6022429" y="630621"/>
            <a:ext cx="2790496" cy="3477875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Without 'break':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756745" y="4071543"/>
            <a:ext cx="4903076" cy="255454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'break'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 'break':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34"/>
          <p:cNvSpPr txBox="1"/>
          <p:nvPr/>
        </p:nvSpPr>
        <p:spPr>
          <a:xfrm>
            <a:off x="6022429" y="4379319"/>
            <a:ext cx="2790496" cy="193899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'break':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3600">
                <a:solidFill>
                  <a:srgbClr val="0000FF"/>
                </a:solidFill>
              </a:rPr>
              <a:t> in Loop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71" name="Google Shape;571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73" name="Google Shape;573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74" name="Google Shape;574;p35"/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'break' in a nested loop</a:t>
            </a:r>
            <a:endParaRPr b="1" sz="18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 'break' in a nested loop: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break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6337739" y="1277007"/>
            <a:ext cx="1970688" cy="5016758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3, 3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630620" y="4883587"/>
            <a:ext cx="5470635" cy="141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nested loop,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breaks out of the inner-most loop that contains it.  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3600">
                <a:solidFill>
                  <a:srgbClr val="0000FF"/>
                </a:solidFill>
              </a:rPr>
              <a:t> in Loop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83" name="Google Shape;583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84" name="Google Shape;584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85" name="Google Shape;585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471488" y="1289050"/>
            <a:ext cx="7948612" cy="172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sparingly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because it violates the one-entry-one-exit control flow.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loop with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rewritten into one without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"/>
          <p:cNvSpPr txBox="1"/>
          <p:nvPr/>
        </p:nvSpPr>
        <p:spPr>
          <a:xfrm>
            <a:off x="347948" y="3147377"/>
            <a:ext cx="3774346" cy="3170099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break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n, i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 &lt;=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 &lt;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sum +=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88" name="Google Shape;588;p36"/>
          <p:cNvSpPr txBox="1"/>
          <p:nvPr/>
        </p:nvSpPr>
        <p:spPr>
          <a:xfrm>
            <a:off x="4287188" y="2674631"/>
            <a:ext cx="4572000" cy="3785652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without break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n, i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isValid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((i &lt;=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&amp;&amp; isValid){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 &lt;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isValid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3600">
                <a:solidFill>
                  <a:srgbClr val="0000FF"/>
                </a:solidFill>
              </a:rPr>
              <a:t> in Loop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95" name="Google Shape;595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6" name="Google Shape;596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97" name="Google Shape;597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98" name="Google Shape;598;p37"/>
          <p:cNvSpPr txBox="1"/>
          <p:nvPr/>
        </p:nvSpPr>
        <p:spPr>
          <a:xfrm>
            <a:off x="471488" y="1289050"/>
            <a:ext cx="7948612" cy="145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out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Unit6_ContinueInLoop.c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even less often than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3600">
                <a:solidFill>
                  <a:srgbClr val="0000FF"/>
                </a:solidFill>
              </a:rPr>
              <a:t> in Loop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05" name="Google Shape;605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6" name="Google Shape;606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07" name="Google Shape;607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756745" y="1560786"/>
            <a:ext cx="4903076" cy="190821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without 'continue'</a:t>
            </a:r>
            <a:endParaRPr b="1" sz="20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"Without 'continue':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38"/>
          <p:cNvSpPr txBox="1"/>
          <p:nvPr/>
        </p:nvSpPr>
        <p:spPr>
          <a:xfrm>
            <a:off x="6022429" y="630621"/>
            <a:ext cx="2790496" cy="2800767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Without 'continue':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38"/>
          <p:cNvSpPr txBox="1"/>
          <p:nvPr/>
        </p:nvSpPr>
        <p:spPr>
          <a:xfrm>
            <a:off x="756745" y="3740467"/>
            <a:ext cx="4903076" cy="255454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'continue'</a:t>
            </a:r>
            <a:endParaRPr b="1" sz="20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 'continue':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38"/>
          <p:cNvSpPr txBox="1"/>
          <p:nvPr/>
        </p:nvSpPr>
        <p:spPr>
          <a:xfrm>
            <a:off x="6022429" y="3609877"/>
            <a:ext cx="2790496" cy="3170099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'continue':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3553809" y="5237238"/>
            <a:ext cx="2201532" cy="1077218"/>
            <a:chOff x="3553809" y="5237238"/>
            <a:chExt cx="2201532" cy="1077218"/>
          </a:xfrm>
        </p:grpSpPr>
        <p:sp>
          <p:nvSpPr>
            <p:cNvPr id="613" name="Google Shape;613;p38"/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fmla="val 16112" name="adj1"/>
                <a:gd fmla="val 50000" name="adj2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8"/>
            <p:cNvSpPr txBox="1"/>
            <p:nvPr/>
          </p:nvSpPr>
          <p:spPr>
            <a:xfrm>
              <a:off x="3738282" y="5237238"/>
              <a:ext cx="201705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 rest of the loop body is skipped if </a:t>
              </a: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(i==3)</a:t>
              </a:r>
              <a:r>
                <a:rPr i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i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and continue to next iteration.</a:t>
              </a:r>
              <a:endParaRPr i="1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Using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3600">
                <a:solidFill>
                  <a:srgbClr val="0000FF"/>
                </a:solidFill>
              </a:rPr>
              <a:t> in Loop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21" name="Google Shape;621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2" name="Google Shape;622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3" name="Google Shape;623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24" name="Google Shape;624;p39"/>
          <p:cNvSpPr txBox="1"/>
          <p:nvPr/>
        </p:nvSpPr>
        <p:spPr>
          <a:xfrm>
            <a:off x="409904" y="1560786"/>
            <a:ext cx="5927836" cy="307776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'continue' in a nested loop</a:t>
            </a:r>
            <a:endParaRPr b="1" sz="18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"With 'continue' in a nested loop: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j&lt;=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continue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"Ya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39"/>
          <p:cNvSpPr txBox="1"/>
          <p:nvPr/>
        </p:nvSpPr>
        <p:spPr>
          <a:xfrm>
            <a:off x="6645581" y="753427"/>
            <a:ext cx="1970688" cy="5940088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4495800" y="3831193"/>
            <a:ext cx="1970688" cy="286232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39"/>
          <p:cNvSpPr txBox="1"/>
          <p:nvPr/>
        </p:nvSpPr>
        <p:spPr>
          <a:xfrm>
            <a:off x="220718" y="4864098"/>
            <a:ext cx="4114800" cy="141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nested loop,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skips to the next iteration of the inner-most loop that contains it.  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34" name="Google Shape;634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5" name="Google Shape;635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36" name="Google Shape;636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7" name="Google Shape;637;p40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 and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 to alter program flow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relational and logical operators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issues such as indentation, naming of boolean flags and replacing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 an assignment statement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loop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test a selection construct with exhaustive test data, and to ensure that all alternative paths in the selection construct are examined</a:t>
            </a:r>
            <a:endParaRPr/>
          </a:p>
          <a:p>
            <a:pPr indent="-2286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644" name="Google Shape;644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45" name="Google Shape;645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2" name="Google Shape;652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3" name="Google Shape;6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" y="992124"/>
            <a:ext cx="7845552" cy="4873752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6: Repetition Statements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2"/>
            <a:ext cx="7620000" cy="206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repetition structure to repeat some action until a terminating condition is reached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different types of repetition structure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537417"/>
            <a:ext cx="7620000" cy="135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699" lvl="1" marL="6826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Lessons 4.7 – 4.11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6: Repetition Statements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Loops!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The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-US" sz="2800"/>
              <a:t> loop</a:t>
            </a:r>
            <a:endParaRPr/>
          </a:p>
          <a:p>
            <a:pPr indent="-627063" lvl="1" marL="12557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2.1	Demo</a:t>
            </a:r>
            <a:endParaRPr/>
          </a:p>
          <a:p>
            <a:pPr indent="-627063" lvl="1" marL="12557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2.2	Loop Condition</a:t>
            </a:r>
            <a:endParaRPr/>
          </a:p>
          <a:p>
            <a:pPr indent="-627063" lvl="1" marL="12557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2.3	Style: Indentation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The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do-while</a:t>
            </a:r>
            <a:r>
              <a:rPr lang="en-US" sz="2800"/>
              <a:t> loop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The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for</a:t>
            </a:r>
            <a:r>
              <a:rPr lang="en-US" sz="2800"/>
              <a:t> loop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Example: Odd Integers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Common Errors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Some Notes of Caution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6: Repetition Statements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8"/>
            </a:pPr>
            <a:r>
              <a:rPr lang="en-US" sz="2800"/>
              <a:t>Using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break</a:t>
            </a:r>
            <a:r>
              <a:rPr lang="en-US" sz="2800"/>
              <a:t> in Loop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8"/>
            </a:pPr>
            <a:r>
              <a:rPr lang="en-US" sz="2800"/>
              <a:t>Using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continue</a:t>
            </a:r>
            <a:r>
              <a:rPr lang="en-US" sz="2800"/>
              <a:t> in Loop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Recall: Control Structures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6B7C72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1" i="0" sz="5400" u="none" cap="none" strike="noStrike">
              <a:solidFill>
                <a:srgbClr val="6B7C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1" i="0" sz="5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Repetition</a:t>
            </a:r>
            <a:endParaRPr b="1" i="0" sz="5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ick_small.jpg"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567" y="1873458"/>
            <a:ext cx="889833" cy="66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ck_small.jpg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663" y="3240061"/>
            <a:ext cx="889833" cy="6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6026045" y="3462728"/>
            <a:ext cx="24583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if-else, switch</a:t>
            </a:r>
            <a:endParaRPr b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