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0" roundtripDataSignature="AMtx7mj/2jLA+7v9dORFj6wYNtr+Qd8U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" name="Google Shape;92;p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80" name="Google Shape;180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93" name="Google Shape;193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04" name="Google Shape;204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18" name="Google Shape;218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32" name="Google Shape;232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45" name="Google Shape;245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74" name="Google Shape;274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12" name="Google Shape;312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23" name="Google Shape;323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41" name="Google Shape;341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55" name="Google Shape;355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70" name="Google Shape;370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86" name="Google Shape;386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7" name="Google Shape;387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00" name="Google Shape;400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14" name="Google Shape;414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5" name="Google Shape;415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30" name="Google Shape;430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1" name="Google Shape;431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44" name="Google Shape;444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5" name="Google Shape;445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63" name="Google Shape;463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4" name="Google Shape;464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77" name="Google Shape;477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8" name="Google Shape;478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18" name="Google Shape;518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9" name="Google Shape;519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58" name="Google Shape;558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9" name="Google Shape;559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99" name="Google Shape;599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0" name="Google Shape;600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12" name="Google Shape;612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3" name="Google Shape;613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34" name="Google Shape;634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5" name="Google Shape;635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49" name="Google Shape;649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0" name="Google Shape;650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69" name="Google Shape;669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0" name="Google Shape;670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85" name="Google Shape;685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6" name="Google Shape;686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27" name="Google Shape;727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8" name="Google Shape;728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40" name="Google Shape;740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1" name="Google Shape;741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53" name="Google Shape;753;p3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4" name="Google Shape;754;p3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66" name="Google Shape;766;p4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7" name="Google Shape;767;p4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79" name="Google Shape;779;p4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0" name="Google Shape;780;p4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33" name="Google Shape;833;p4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4" name="Google Shape;834;p4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43" name="Google Shape;843;p4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4" name="Google Shape;844;p4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b6cf6cfa44_1_0:notes"/>
          <p:cNvSpPr txBox="1"/>
          <p:nvPr>
            <p:ph idx="1" type="body"/>
          </p:nvPr>
        </p:nvSpPr>
        <p:spPr>
          <a:xfrm>
            <a:off x="936167" y="4414043"/>
            <a:ext cx="5138100" cy="4185000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gb6cf6cfa44_1_0:notes"/>
          <p:cNvSpPr txBox="1"/>
          <p:nvPr>
            <p:ph idx="12" type="sldNum"/>
          </p:nvPr>
        </p:nvSpPr>
        <p:spPr>
          <a:xfrm>
            <a:off x="3971614" y="8831059"/>
            <a:ext cx="3038700" cy="465300"/>
          </a:xfrm>
          <a:prstGeom prst="rect">
            <a:avLst/>
          </a:prstGeom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3" name="Google Shape;853;gb6cf6cfa44_1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8" name="Google Shape;148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8" name="Google Shape;158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68" name="Google Shape;168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5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8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49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0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50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0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50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2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52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52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3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3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4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www.comp.nus.edu.sg/~cs1010" TargetMode="External"/><Relationship Id="rId6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719667" y="2252133"/>
            <a:ext cx="4004733" cy="364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http://www.comp.nus.edu.sg/~cs1010/</a:t>
            </a:r>
            <a:endParaRPr sz="1800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913" y="4696884"/>
            <a:ext cx="2445774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92" y="1368425"/>
            <a:ext cx="5687149" cy="93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Motivation #1: Coin Change (2/2)</a:t>
            </a:r>
            <a:endParaRPr/>
          </a:p>
        </p:txBody>
      </p:sp>
      <p:sp>
        <p:nvSpPr>
          <p:cNvPr id="184" name="Google Shape;184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187" name="Google Shape;187;p10"/>
          <p:cNvGrpSpPr/>
          <p:nvPr/>
        </p:nvGrpSpPr>
        <p:grpSpPr>
          <a:xfrm>
            <a:off x="143798" y="1268404"/>
            <a:ext cx="7340126" cy="4640364"/>
            <a:chOff x="546078" y="1268450"/>
            <a:chExt cx="6198384" cy="4102886"/>
          </a:xfrm>
        </p:grpSpPr>
        <p:sp>
          <p:nvSpPr>
            <p:cNvPr id="188" name="Google Shape;188;p10"/>
            <p:cNvSpPr txBox="1"/>
            <p:nvPr/>
          </p:nvSpPr>
          <p:spPr>
            <a:xfrm>
              <a:off x="546078" y="1370236"/>
              <a:ext cx="4917000" cy="4001100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minimumCoins(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amt)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coins 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r>
                <a:rPr b="1" i="0" lang="en-US" sz="12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retained for regularity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      </a:t>
              </a:r>
              <a:r>
                <a:rPr b="1" i="0" lang="en-US" sz="12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retained for regularity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coins;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"/>
            <p:cNvSpPr txBox="1"/>
            <p:nvPr/>
          </p:nvSpPr>
          <p:spPr>
            <a:xfrm>
              <a:off x="4098762" y="1268450"/>
              <a:ext cx="2645700" cy="326700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Unit9_CoinChange.c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10"/>
          <p:cNvSpPr txBox="1"/>
          <p:nvPr/>
        </p:nvSpPr>
        <p:spPr>
          <a:xfrm>
            <a:off x="5645887" y="2211572"/>
            <a:ext cx="3062177" cy="584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do better?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Motivation #2: Vote Counting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97" name="Google Shape;197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98" name="Google Shape;198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367861" y="1203159"/>
            <a:ext cx="8126434" cy="488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 student election has just completed with 1000 votes cast for the three candidates: Tom, Dick and Harry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52425" lvl="0" marL="3524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Write a program </a:t>
            </a:r>
            <a:r>
              <a:rPr lang="en-US">
                <a:solidFill>
                  <a:srgbClr val="0000FF"/>
                </a:solidFill>
              </a:rPr>
              <a:t>Unit9_VoteCount.c</a:t>
            </a:r>
            <a:r>
              <a:rPr lang="en-US"/>
              <a:t> to read in all the votes and display the total number of votes received by each candidate. Each vote has one of three possible values:</a:t>
            </a:r>
            <a:endParaRPr/>
          </a:p>
          <a:p>
            <a:pPr indent="-352425" lvl="1" marL="9064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1: for candidate Tom</a:t>
            </a:r>
            <a:endParaRPr/>
          </a:p>
          <a:p>
            <a:pPr indent="-352425" lvl="1" marL="9064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2: for candidate Dick</a:t>
            </a:r>
            <a:endParaRPr/>
          </a:p>
          <a:p>
            <a:pPr indent="-352425" lvl="1" marL="9064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3: for candidate Harry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1405" y="4656533"/>
            <a:ext cx="1377828" cy="179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Motivation #2: Votes for </a:t>
            </a:r>
            <a:r>
              <a:rPr lang="en-US" sz="3600">
                <a:solidFill>
                  <a:srgbClr val="C00000"/>
                </a:solidFill>
              </a:rPr>
              <a:t>3</a:t>
            </a:r>
            <a:r>
              <a:rPr lang="en-US" sz="3600">
                <a:solidFill>
                  <a:srgbClr val="0000FF"/>
                </a:solidFill>
              </a:rPr>
              <a:t> candidates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08" name="Google Shape;208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09" name="Google Shape;209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211" name="Google Shape;211;p12"/>
          <p:cNvGrpSpPr/>
          <p:nvPr/>
        </p:nvGrpSpPr>
        <p:grpSpPr>
          <a:xfrm>
            <a:off x="773113" y="1118548"/>
            <a:ext cx="7447206" cy="4845108"/>
            <a:chOff x="773113" y="1118548"/>
            <a:chExt cx="7447206" cy="4845108"/>
          </a:xfrm>
        </p:grpSpPr>
        <p:sp>
          <p:nvSpPr>
            <p:cNvPr id="212" name="Google Shape;212;p12"/>
            <p:cNvSpPr txBox="1"/>
            <p:nvPr/>
          </p:nvSpPr>
          <p:spPr>
            <a:xfrm>
              <a:off x="773113" y="1193119"/>
              <a:ext cx="7019925" cy="4770537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NUM_VOTES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votes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i, vote, tom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dick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harry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votes: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NUM_VOTES;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&amp;vote);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switch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(vote)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tom++;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break;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dick++;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break;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case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 harry++;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break;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"Tom: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Dick: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Harry: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        tom, dick, harry);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 txBox="1"/>
            <p:nvPr/>
          </p:nvSpPr>
          <p:spPr>
            <a:xfrm>
              <a:off x="6115988" y="1118548"/>
              <a:ext cx="2104331" cy="369332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Unit9_VoteCount.c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2"/>
          <p:cNvSpPr txBox="1"/>
          <p:nvPr/>
        </p:nvSpPr>
        <p:spPr>
          <a:xfrm>
            <a:off x="5453210" y="3210037"/>
            <a:ext cx="2924175" cy="800219"/>
          </a:xfrm>
          <a:prstGeom prst="rect">
            <a:avLst/>
          </a:prstGeom>
          <a:solidFill>
            <a:srgbClr val="99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there were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of 3 candidates?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1405" y="4656533"/>
            <a:ext cx="1377828" cy="179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Motivation #2: Votes for </a:t>
            </a:r>
            <a:r>
              <a:rPr lang="en-US" sz="3600">
                <a:solidFill>
                  <a:srgbClr val="C00000"/>
                </a:solidFill>
              </a:rPr>
              <a:t>30</a:t>
            </a:r>
            <a:r>
              <a:rPr lang="en-US" sz="3600">
                <a:solidFill>
                  <a:srgbClr val="0000FF"/>
                </a:solidFill>
              </a:rPr>
              <a:t> candidates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22" name="Google Shape;222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25" name="Google Shape;225;p13"/>
          <p:cNvSpPr txBox="1"/>
          <p:nvPr/>
        </p:nvSpPr>
        <p:spPr>
          <a:xfrm>
            <a:off x="773113" y="1236663"/>
            <a:ext cx="7019925" cy="452431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rPr>
              <a:t>#define NUM_VOTES</a:t>
            </a:r>
            <a:r>
              <a:rPr b="1" i="0" lang="en-US" sz="1600" u="none" cap="none" strike="noStrike">
                <a:solidFill>
                  <a:srgbClr val="66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number of votes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vote, c1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c2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..., c30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votes: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 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i &lt; NUM_VOTES;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scanf(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&amp;vote);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(vote)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c1++;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c2++;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c30++;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3"/>
          <p:cNvGrpSpPr/>
          <p:nvPr/>
        </p:nvGrpSpPr>
        <p:grpSpPr>
          <a:xfrm>
            <a:off x="4834975" y="3515117"/>
            <a:ext cx="1938437" cy="1617754"/>
            <a:chOff x="5241851" y="3925324"/>
            <a:chExt cx="1938437" cy="1617754"/>
          </a:xfrm>
        </p:grpSpPr>
        <p:sp>
          <p:nvSpPr>
            <p:cNvPr id="227" name="Google Shape;227;p13"/>
            <p:cNvSpPr/>
            <p:nvPr/>
          </p:nvSpPr>
          <p:spPr>
            <a:xfrm>
              <a:off x="5241851" y="4061636"/>
              <a:ext cx="244549" cy="1297173"/>
            </a:xfrm>
            <a:prstGeom prst="rightBrace">
              <a:avLst>
                <a:gd fmla="val 33333" name="adj1"/>
                <a:gd fmla="val 50000" name="adj2"/>
              </a:avLst>
            </a:prstGeom>
            <a:noFill/>
            <a:ln cap="sq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hocked_face.jpg" id="228" name="Google Shape;22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11067" y="3925324"/>
              <a:ext cx="1569221" cy="16177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1405" y="4656533"/>
            <a:ext cx="1377828" cy="179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Introducing Array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36" name="Google Shape;236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37" name="Google Shape;237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361950" y="1463675"/>
            <a:ext cx="8153400" cy="1747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“If a program manipulates a large amount of data,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 does so in a small number of ways.”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Alan J. Perlis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Yale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recipient of ACM Turing Award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8705" y="3585064"/>
            <a:ext cx="17811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402" y="3670380"/>
            <a:ext cx="34956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1543" y="3931560"/>
            <a:ext cx="2072054" cy="203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Introducing Array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49" name="Google Shape;249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50" name="Google Shape;250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52" name="Google Shape;252;p15"/>
          <p:cNvSpPr txBox="1"/>
          <p:nvPr>
            <p:ph idx="1" type="body"/>
          </p:nvPr>
        </p:nvSpPr>
        <p:spPr>
          <a:xfrm>
            <a:off x="457199" y="1324303"/>
            <a:ext cx="8008883" cy="1893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In the vote counting problem, it’s inconvenient to define and use a set of variables c1, c2, ..., c30, each for one candidate.</a:t>
            </a:r>
            <a:endParaRPr/>
          </a:p>
          <a:p>
            <a:pPr indent="-352425" lvl="0" marL="3524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 handle this problem by indexing the candidates: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1143001" y="3057489"/>
            <a:ext cx="72448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1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1" i="1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</a:t>
            </a:r>
            <a:r>
              <a:rPr b="1" baseline="-25000" i="1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1" i="1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C</a:t>
            </a:r>
            <a:r>
              <a:rPr b="1" baseline="-25000" i="1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(assuming that indexing begins at 0)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15"/>
          <p:cNvGrpSpPr/>
          <p:nvPr/>
        </p:nvGrpSpPr>
        <p:grpSpPr>
          <a:xfrm>
            <a:off x="661236" y="4151234"/>
            <a:ext cx="8047311" cy="893833"/>
            <a:chOff x="267828" y="4669947"/>
            <a:chExt cx="8047311" cy="893833"/>
          </a:xfrm>
        </p:grpSpPr>
        <p:sp>
          <p:nvSpPr>
            <p:cNvPr id="255" name="Google Shape;255;p15"/>
            <p:cNvSpPr txBox="1"/>
            <p:nvPr/>
          </p:nvSpPr>
          <p:spPr>
            <a:xfrm>
              <a:off x="2765098" y="4669947"/>
              <a:ext cx="489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i="1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15"/>
            <p:cNvSpPr txBox="1"/>
            <p:nvPr/>
          </p:nvSpPr>
          <p:spPr>
            <a:xfrm>
              <a:off x="5003746" y="4744432"/>
              <a:ext cx="489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765098" y="5166747"/>
              <a:ext cx="537183" cy="343016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315267" y="5166747"/>
              <a:ext cx="537183" cy="343016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866132" y="5166747"/>
              <a:ext cx="537183" cy="343016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416301" y="5166747"/>
              <a:ext cx="537183" cy="343016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963357" y="5166747"/>
              <a:ext cx="537183" cy="343016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5493119" y="5166747"/>
              <a:ext cx="537183" cy="343016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043288" y="5166747"/>
              <a:ext cx="537183" cy="34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6594153" y="5166747"/>
              <a:ext cx="537183" cy="343016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7144322" y="5166747"/>
              <a:ext cx="537183" cy="343016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7691378" y="5166747"/>
              <a:ext cx="537183" cy="343016"/>
            </a:xfrm>
            <a:prstGeom prst="rect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 txBox="1"/>
            <p:nvPr/>
          </p:nvSpPr>
          <p:spPr>
            <a:xfrm>
              <a:off x="3339171" y="4669947"/>
              <a:ext cx="489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i="1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15"/>
            <p:cNvSpPr txBox="1"/>
            <p:nvPr/>
          </p:nvSpPr>
          <p:spPr>
            <a:xfrm>
              <a:off x="3913942" y="4674109"/>
              <a:ext cx="489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i="1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7033838" y="4674109"/>
              <a:ext cx="6237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 b="1" i="1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7691378" y="4674109"/>
              <a:ext cx="6237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baseline="-25000" i="1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 b="1" i="1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267828" y="5194448"/>
              <a:ext cx="23904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Votes for Candidates: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Introducing Array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78" name="Google Shape;278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81" name="Google Shape;281;p16"/>
          <p:cNvSpPr txBox="1"/>
          <p:nvPr>
            <p:ph idx="1" type="body"/>
          </p:nvPr>
        </p:nvSpPr>
        <p:spPr>
          <a:xfrm>
            <a:off x="457199" y="1213945"/>
            <a:ext cx="8008883" cy="1019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The indexing facility is implemented as a programming language feature called </a:t>
            </a:r>
            <a:r>
              <a:rPr lang="en-US">
                <a:solidFill>
                  <a:srgbClr val="C00000"/>
                </a:solidFill>
              </a:rPr>
              <a:t>ARRAY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2886075" y="2378857"/>
            <a:ext cx="2379663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2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i="0" lang="en-US" sz="2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i="0" sz="24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3" name="Google Shape;283;p16"/>
          <p:cNvGrpSpPr/>
          <p:nvPr/>
        </p:nvGrpSpPr>
        <p:grpSpPr>
          <a:xfrm>
            <a:off x="3173413" y="2734012"/>
            <a:ext cx="1927225" cy="768795"/>
            <a:chOff x="3172857" y="3289450"/>
            <a:chExt cx="1927953" cy="770533"/>
          </a:xfrm>
        </p:grpSpPr>
        <p:sp>
          <p:nvSpPr>
            <p:cNvPr id="284" name="Google Shape;284;p16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Array name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" name="Google Shape;285;p16"/>
            <p:cNvCxnSpPr>
              <a:stCxn id="284" idx="0"/>
            </p:cNvCxnSpPr>
            <p:nvPr/>
          </p:nvCxnSpPr>
          <p:spPr>
            <a:xfrm rot="10800000">
              <a:off x="4002134" y="3289450"/>
              <a:ext cx="134700" cy="4014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6" name="Google Shape;286;p16"/>
          <p:cNvGrpSpPr/>
          <p:nvPr/>
        </p:nvGrpSpPr>
        <p:grpSpPr>
          <a:xfrm>
            <a:off x="912813" y="2719046"/>
            <a:ext cx="2280092" cy="661524"/>
            <a:chOff x="912564" y="3276040"/>
            <a:chExt cx="2281036" cy="660922"/>
          </a:xfrm>
        </p:grpSpPr>
        <p:sp>
          <p:nvSpPr>
            <p:cNvPr id="287" name="Google Shape;287;p16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Element type</a:t>
              </a:r>
              <a:endParaRPr b="0" i="0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8" name="Google Shape;288;p16"/>
            <p:cNvCxnSpPr/>
            <p:nvPr/>
          </p:nvCxnSpPr>
          <p:spPr>
            <a:xfrm flipH="1" rot="10800000">
              <a:off x="2555913" y="3276040"/>
              <a:ext cx="637687" cy="282409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9" name="Google Shape;289;p16"/>
          <p:cNvGrpSpPr/>
          <p:nvPr/>
        </p:nvGrpSpPr>
        <p:grpSpPr>
          <a:xfrm>
            <a:off x="4548687" y="2800966"/>
            <a:ext cx="2863351" cy="501817"/>
            <a:chOff x="4548632" y="3358143"/>
            <a:chExt cx="2863884" cy="501701"/>
          </a:xfrm>
        </p:grpSpPr>
        <p:sp>
          <p:nvSpPr>
            <p:cNvPr id="290" name="Google Shape;290;p16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Array size</a:t>
              </a:r>
              <a:endParaRPr b="0" i="0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" name="Google Shape;291;p16"/>
            <p:cNvCxnSpPr>
              <a:stCxn id="290" idx="1"/>
            </p:cNvCxnSpPr>
            <p:nvPr/>
          </p:nvCxnSpPr>
          <p:spPr>
            <a:xfrm rot="10800000">
              <a:off x="4548632" y="3358143"/>
              <a:ext cx="936300" cy="3168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2" name="Google Shape;292;p16"/>
          <p:cNvGrpSpPr/>
          <p:nvPr/>
        </p:nvGrpSpPr>
        <p:grpSpPr>
          <a:xfrm>
            <a:off x="1101969" y="4325074"/>
            <a:ext cx="6715282" cy="777343"/>
            <a:chOff x="1101969" y="4738972"/>
            <a:chExt cx="6715282" cy="777343"/>
          </a:xfrm>
        </p:grpSpPr>
        <p:grpSp>
          <p:nvGrpSpPr>
            <p:cNvPr id="293" name="Google Shape;293;p16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294" name="Google Shape;294;p16"/>
              <p:cNvSpPr/>
              <p:nvPr/>
            </p:nvSpPr>
            <p:spPr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16"/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303" name="Google Shape;303;p16"/>
              <p:cNvSpPr txBox="1"/>
              <p:nvPr/>
            </p:nvSpPr>
            <p:spPr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C[0]</a:t>
                </a:r>
                <a:endParaRPr b="1" i="0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4" name="Google Shape;304;p16"/>
              <p:cNvSpPr txBox="1"/>
              <p:nvPr/>
            </p:nvSpPr>
            <p:spPr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b="1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6"/>
              <p:cNvSpPr txBox="1"/>
              <p:nvPr/>
            </p:nvSpPr>
            <p:spPr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C[1]</a:t>
                </a:r>
                <a:endParaRPr b="1" i="0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6" name="Google Shape;306;p16"/>
              <p:cNvSpPr txBox="1"/>
              <p:nvPr/>
            </p:nvSpPr>
            <p:spPr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C[2]</a:t>
                </a:r>
                <a:endParaRPr b="1" i="0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C[28]</a:t>
                </a:r>
                <a:endParaRPr b="1" i="0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08" name="Google Shape;308;p16"/>
              <p:cNvSpPr txBox="1"/>
              <p:nvPr/>
            </p:nvSpPr>
            <p:spPr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C[29]</a:t>
                </a:r>
                <a:endParaRPr b="1" i="0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309" name="Google Shape;309;p16"/>
          <p:cNvSpPr/>
          <p:nvPr/>
        </p:nvSpPr>
        <p:spPr>
          <a:xfrm>
            <a:off x="6299301" y="3723386"/>
            <a:ext cx="2590801" cy="400743"/>
          </a:xfrm>
          <a:prstGeom prst="wedgeRoundRectCallout">
            <a:avLst>
              <a:gd fmla="val -44252" name="adj1"/>
              <a:gd fmla="val 91547" name="adj2"/>
              <a:gd fmla="val 16667" name="adj3"/>
            </a:avLst>
          </a:prstGeom>
          <a:solidFill>
            <a:srgbClr val="FFFF00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Indexing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Introducing Array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16" name="Google Shape;316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17" name="Google Shape;317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19" name="Google Shape;319;p17"/>
          <p:cNvSpPr txBox="1"/>
          <p:nvPr/>
        </p:nvSpPr>
        <p:spPr>
          <a:xfrm>
            <a:off x="351695" y="1308087"/>
            <a:ext cx="52832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Pseudo-code for Vote Counting: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1178449" y="1944637"/>
            <a:ext cx="7326923" cy="4154984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an array such that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the vote count of Candidate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1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0 ≤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Number_of_candidates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🡨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there is a vote to be counted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vote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🡨 read a vote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 1 ≤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Number_of_candidate 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🡨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🡨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3.1 Array Declaration: Syntax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27" name="Google Shape;327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28" name="Google Shape;328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471488" y="1899138"/>
            <a:ext cx="8259762" cy="1555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arrname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name/identifier of array (same way you would name a variable)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is a data type (e.g.,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integer constant expression with a positive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3006725" y="1249240"/>
            <a:ext cx="2673350" cy="522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arrname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973500" y="3911765"/>
            <a:ext cx="5742093" cy="92333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#define M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#define N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foo[M*N+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size of foo is 58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973499" y="4936524"/>
            <a:ext cx="5746733" cy="646331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bar[i];  </a:t>
            </a: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variable-length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968244" y="3454565"/>
            <a:ext cx="5742093" cy="36933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arr[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size of arr is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1500738" y="5598913"/>
            <a:ext cx="4435365" cy="830997"/>
          </a:xfrm>
          <a:prstGeom prst="rect">
            <a:avLst/>
          </a:prstGeom>
          <a:solidFill>
            <a:srgbClr val="CCEC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encouraged to use variable-length arrays.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supported by ISO C90 standard.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gcc –pedantic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generate warning.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6790544" y="2892239"/>
            <a:ext cx="2083633" cy="3193606"/>
            <a:chOff x="6790544" y="2892239"/>
            <a:chExt cx="2083633" cy="3193606"/>
          </a:xfrm>
        </p:grpSpPr>
        <p:sp>
          <p:nvSpPr>
            <p:cNvPr id="337" name="Google Shape;337;p18"/>
            <p:cNvSpPr txBox="1"/>
            <p:nvPr/>
          </p:nvSpPr>
          <p:spPr>
            <a:xfrm>
              <a:off x="6790544" y="3777521"/>
              <a:ext cx="2083633" cy="2308324"/>
            </a:xfrm>
            <a:prstGeom prst="rect">
              <a:avLst/>
            </a:prstGeom>
            <a:solidFill>
              <a:srgbClr val="CCFFC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problem using arrays, we will state the maximum number of elements so there is no need for variable-length arrays.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8" name="Google Shape;33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60855" y="2892239"/>
              <a:ext cx="913322" cy="8852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Array Variable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45" name="Google Shape;345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46" name="Google Shape;346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471487" y="1162757"/>
            <a:ext cx="8357719" cy="66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array of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each element is a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19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350" name="Google Shape;350;p19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NUM_VOTES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votes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NUM_CANDIDATES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candidates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i, vote, cand[NUM_CANDIDATES];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</a:t>
              </a:r>
              <a:r>
                <a:rPr b="1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cand[i]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votes: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NUM_VOTES;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&amp;vote);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cand[vote-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]++;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"candidate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%.2f%%\n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        i+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cand[i], (cand[i] *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100.0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)/NUM_VOTES);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Unit9_VoteCountArray.c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19"/>
          <p:cNvSpPr txBox="1"/>
          <p:nvPr/>
        </p:nvSpPr>
        <p:spPr>
          <a:xfrm>
            <a:off x="6965538" y="4689434"/>
            <a:ext cx="1612405" cy="369332"/>
          </a:xfrm>
          <a:prstGeom prst="rect">
            <a:avLst/>
          </a:prstGeom>
          <a:solidFill>
            <a:srgbClr val="CC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%%?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9: Arrays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Array Variable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59" name="Google Shape;359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60" name="Google Shape;360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62" name="Google Shape;362;p20"/>
          <p:cNvSpPr txBox="1"/>
          <p:nvPr/>
        </p:nvSpPr>
        <p:spPr>
          <a:xfrm>
            <a:off x="471487" y="1162757"/>
            <a:ext cx="8357719" cy="66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array of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each element is a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20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364" name="Google Shape;364;p20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NUM_VOTES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votes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NUM_CANDIDATES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candidates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i, vote, cand[NUM_CANDIDATES];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</a:t>
              </a:r>
              <a:r>
                <a:rPr b="1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cand[i]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votes: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NUM_VOTES;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&amp;vote);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cand[vote-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]++;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"candidate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%.2f%%\n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        i+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cand[i], (cand[i] *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100.0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)/NUM_VOTES);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0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Unit9_VoteCountArray.c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0"/>
          <p:cNvSpPr/>
          <p:nvPr/>
        </p:nvSpPr>
        <p:spPr>
          <a:xfrm>
            <a:off x="5323104" y="2503357"/>
            <a:ext cx="3131350" cy="389744"/>
          </a:xfrm>
          <a:prstGeom prst="wedgeRoundRectCallout">
            <a:avLst>
              <a:gd fmla="val -58890" name="adj1"/>
              <a:gd fmla="val 84123" name="adj2"/>
              <a:gd fmla="val 16667" name="adj3"/>
            </a:avLst>
          </a:prstGeom>
          <a:solidFill>
            <a:srgbClr val="FFFF00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≤ index &lt; array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2620011" y="3028397"/>
            <a:ext cx="2409189" cy="299419"/>
          </a:xfrm>
          <a:prstGeom prst="roundRect">
            <a:avLst>
              <a:gd fmla="val 16667" name="adj"/>
            </a:avLst>
          </a:prstGeom>
          <a:solidFill>
            <a:srgbClr val="FFC000">
              <a:alpha val="18431"/>
            </a:srgbClr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Array Variable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74" name="Google Shape;374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75" name="Google Shape;375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77" name="Google Shape;377;p21"/>
          <p:cNvSpPr txBox="1"/>
          <p:nvPr/>
        </p:nvSpPr>
        <p:spPr>
          <a:xfrm>
            <a:off x="471487" y="1162757"/>
            <a:ext cx="8357719" cy="66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array of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each element is a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21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379" name="Google Shape;379;p21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NUM_VOTES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votes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NUM_CANDIDATES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candidates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i, vote, cand[NUM_CANDIDATES];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</a:t>
              </a:r>
              <a:r>
                <a:rPr b="1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cand[i]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votes: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NUM_VOTES;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&amp;vote);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cand[vote-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]++;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"candidate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%.2f%%\n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        i+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cand[i], (cand[i] *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100.0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)/NUM_VOTES);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Unit9_VoteCountArray.c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21"/>
          <p:cNvSpPr/>
          <p:nvPr/>
        </p:nvSpPr>
        <p:spPr>
          <a:xfrm>
            <a:off x="5451232" y="3579382"/>
            <a:ext cx="2898289" cy="789642"/>
          </a:xfrm>
          <a:prstGeom prst="wedgeRoundRectCallout">
            <a:avLst>
              <a:gd fmla="val -107558" name="adj1"/>
              <a:gd fmla="val 45175" name="adj2"/>
              <a:gd fmla="val 16667" name="adj3"/>
            </a:avLst>
          </a:prstGeom>
          <a:solidFill>
            <a:srgbClr val="FFFF00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the value of an array element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1420222" y="4229147"/>
            <a:ext cx="2254963" cy="297883"/>
          </a:xfrm>
          <a:prstGeom prst="roundRect">
            <a:avLst>
              <a:gd fmla="val 16667" name="adj"/>
            </a:avLst>
          </a:prstGeom>
          <a:solidFill>
            <a:srgbClr val="FFC000">
              <a:alpha val="26274"/>
            </a:srgbClr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6194644" y="4527030"/>
            <a:ext cx="2576946" cy="369332"/>
          </a:xfrm>
          <a:prstGeom prst="rect">
            <a:avLst/>
          </a:prstGeom>
          <a:solidFill>
            <a:srgbClr val="CC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no invalid vote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3.2 Array Variable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90" name="Google Shape;390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91" name="Google Shape;391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471487" y="1162757"/>
            <a:ext cx="8357719" cy="66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array of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each element is a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22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395" name="Google Shape;395;p22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NUM_VOTES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votes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NUM_CANDIDATES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candidates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i, vote, cand[NUM_CANDIDATES];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</a:t>
              </a:r>
              <a:r>
                <a:rPr b="1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cand[i]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votes: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NUM_VOTES;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&amp;vote);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cand[vote-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]++;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"candidate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%.2f%%\n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        i+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cand[i], (cand[i] *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100.0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)/NUM_VOTES);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Unit9_VoteCountArray.c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2"/>
          <p:cNvSpPr/>
          <p:nvPr/>
        </p:nvSpPr>
        <p:spPr>
          <a:xfrm>
            <a:off x="5610224" y="4151122"/>
            <a:ext cx="3203994" cy="465848"/>
          </a:xfrm>
          <a:prstGeom prst="wedgeRoundRectCallout">
            <a:avLst>
              <a:gd fmla="val -49294" name="adj1"/>
              <a:gd fmla="val 80682" name="adj2"/>
              <a:gd fmla="val 16667" name="adj3"/>
            </a:avLst>
          </a:prstGeom>
          <a:solidFill>
            <a:srgbClr val="FFFF00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out all vote counts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3.3 Array Declarations with Initializers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04" name="Google Shape;404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05" name="Google Shape;405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07" name="Google Shape;407;p23"/>
          <p:cNvSpPr txBox="1"/>
          <p:nvPr/>
        </p:nvSpPr>
        <p:spPr>
          <a:xfrm>
            <a:off x="471487" y="1162757"/>
            <a:ext cx="8357719" cy="104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variables can be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initialized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time of declaration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1236663" y="2028093"/>
            <a:ext cx="6659562" cy="206216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a[0]=54, a[1]=9, a[2]=10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size of b is 3 with b[0]=1, b[1]=2, b[2]=3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b[] = {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c[0]=17, c[1]=3, c[2]=10, c[3]=0, c[4]=0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471487" y="4365230"/>
            <a:ext cx="8357719" cy="52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initializations are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incorrect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 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warning issued: excess elements</a:t>
            </a:r>
            <a:endParaRPr b="1" i="0" sz="16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too late to do this;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// compilation error</a:t>
            </a:r>
            <a:endParaRPr b="1" i="0" sz="1600" u="none" cap="none" strike="noStrik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1" name="Google Shape;4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3517" y="5550470"/>
            <a:ext cx="551549" cy="745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3.4 Demo #1: Using Array Initializer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18" name="Google Shape;418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19" name="Google Shape;419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>
            <a:off x="471487" y="1162757"/>
            <a:ext cx="8357719" cy="52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the program to use an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array initializer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4"/>
          <p:cNvGrpSpPr/>
          <p:nvPr/>
        </p:nvGrpSpPr>
        <p:grpSpPr>
          <a:xfrm>
            <a:off x="747713" y="1676696"/>
            <a:ext cx="8099425" cy="4821158"/>
            <a:chOff x="747713" y="1676696"/>
            <a:chExt cx="8099425" cy="4821158"/>
          </a:xfrm>
        </p:grpSpPr>
        <p:sp>
          <p:nvSpPr>
            <p:cNvPr id="423" name="Google Shape;423;p24"/>
            <p:cNvSpPr txBox="1"/>
            <p:nvPr/>
          </p:nvSpPr>
          <p:spPr>
            <a:xfrm>
              <a:off x="747713" y="1973539"/>
              <a:ext cx="7881937" cy="452431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NUM_VOTES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votes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NUM_CANDIDATES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number of candidates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i, vote, cand[NUM_CANDIDATES];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</a:t>
              </a:r>
              <a:r>
                <a:rPr b="1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cand[i]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votes: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NUM_VOTES;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scanf("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", &amp;vote);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cand[vote-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]++;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NUM_CANDIDATES;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"candidate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%.2f%%\n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        i+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cand[i], (cand[i] *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100.0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)/NUM_VOTES);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 txBox="1"/>
            <p:nvPr/>
          </p:nvSpPr>
          <p:spPr>
            <a:xfrm>
              <a:off x="5553075" y="1676696"/>
              <a:ext cx="3294063" cy="369887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Unit9_VoteCountArrayVer2.c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5" name="Google Shape;425;p24"/>
          <p:cNvCxnSpPr/>
          <p:nvPr/>
        </p:nvCxnSpPr>
        <p:spPr>
          <a:xfrm>
            <a:off x="2726795" y="2888940"/>
            <a:ext cx="2525712" cy="0"/>
          </a:xfrm>
          <a:prstGeom prst="straightConnector1">
            <a:avLst/>
          </a:prstGeom>
          <a:noFill/>
          <a:ln cap="sq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24"/>
          <p:cNvCxnSpPr/>
          <p:nvPr/>
        </p:nvCxnSpPr>
        <p:spPr>
          <a:xfrm>
            <a:off x="1202804" y="3129339"/>
            <a:ext cx="6543675" cy="0"/>
          </a:xfrm>
          <a:prstGeom prst="straightConnector1">
            <a:avLst/>
          </a:prstGeom>
          <a:noFill/>
          <a:ln cap="sq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24"/>
          <p:cNvSpPr txBox="1"/>
          <p:nvPr/>
        </p:nvSpPr>
        <p:spPr>
          <a:xfrm>
            <a:off x="1086762" y="3288780"/>
            <a:ext cx="4906962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cand[NUM_CANDIDATES] = {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3.5 Demo #2: Coin Change Revisit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34" name="Google Shape;434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35" name="Google Shape;435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37" name="Google Shape;437;p25"/>
          <p:cNvSpPr txBox="1"/>
          <p:nvPr/>
        </p:nvSpPr>
        <p:spPr>
          <a:xfrm>
            <a:off x="471487" y="1162757"/>
            <a:ext cx="8357719" cy="52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“roll” the common steps in Algorithm 1 into a loop: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163761" y="1724254"/>
            <a:ext cx="3996691" cy="255454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input: amt (in cents); output: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🡨 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amt/100; amt %=100;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amt/50; amt %= 50;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amt/20; amt %= 20;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amt/10; amt %=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amt/5; amt %= 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amt/1; amt %=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3643632" y="1894096"/>
            <a:ext cx="5337544" cy="2308324"/>
          </a:xfrm>
          <a:prstGeom prst="rect">
            <a:avLst/>
          </a:prstGeom>
          <a:solidFill>
            <a:srgbClr val="CC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input: amt (in cents); output: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🡨 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From the largest denomination to the smallest: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coins += amt/denomination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amt %= denomination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go to next denomination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432486" y="4411362"/>
            <a:ext cx="2582563" cy="1200329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we may use a list D to store the denominations – giving rise to an array!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3215264" y="4332496"/>
            <a:ext cx="5337544" cy="2308324"/>
          </a:xfrm>
          <a:prstGeom prst="rect">
            <a:avLst/>
          </a:prstGeom>
          <a:solidFill>
            <a:srgbClr val="FFCC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input: amt (in cents); output: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is an array with 6 elements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🡨 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i from 0 to 5 // there are 6 denominations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coins += amt/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amt %=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3.5 Demo #2: Coin Change Revisit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48" name="Google Shape;448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49" name="Google Shape;449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51" name="Google Shape;451;p26"/>
          <p:cNvSpPr txBox="1"/>
          <p:nvPr/>
        </p:nvSpPr>
        <p:spPr>
          <a:xfrm>
            <a:off x="471487" y="1162757"/>
            <a:ext cx="8357719" cy="523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Compare: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26"/>
          <p:cNvGrpSpPr/>
          <p:nvPr/>
        </p:nvGrpSpPr>
        <p:grpSpPr>
          <a:xfrm>
            <a:off x="344774" y="1802723"/>
            <a:ext cx="3762920" cy="4253715"/>
            <a:chOff x="184136" y="1802723"/>
            <a:chExt cx="3762920" cy="4253715"/>
          </a:xfrm>
        </p:grpSpPr>
        <p:sp>
          <p:nvSpPr>
            <p:cNvPr id="453" name="Google Shape;453;p26"/>
            <p:cNvSpPr txBox="1"/>
            <p:nvPr/>
          </p:nvSpPr>
          <p:spPr>
            <a:xfrm>
              <a:off x="184136" y="1802723"/>
              <a:ext cx="3522892" cy="4031873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minimumCoins(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amt)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coins 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coins += amt/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 b="1" i="0" sz="12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amt %=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coins;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 txBox="1"/>
            <p:nvPr/>
          </p:nvSpPr>
          <p:spPr>
            <a:xfrm>
              <a:off x="1632993" y="5687106"/>
              <a:ext cx="2314063" cy="369332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Unit9_CoinChange.c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26"/>
          <p:cNvGrpSpPr/>
          <p:nvPr/>
        </p:nvGrpSpPr>
        <p:grpSpPr>
          <a:xfrm>
            <a:off x="4015947" y="1802723"/>
            <a:ext cx="4819134" cy="3031271"/>
            <a:chOff x="4015947" y="1802723"/>
            <a:chExt cx="4819134" cy="3031271"/>
          </a:xfrm>
        </p:grpSpPr>
        <p:sp>
          <p:nvSpPr>
            <p:cNvPr id="456" name="Google Shape;456;p26"/>
            <p:cNvSpPr txBox="1"/>
            <p:nvPr/>
          </p:nvSpPr>
          <p:spPr>
            <a:xfrm>
              <a:off x="4015947" y="1802723"/>
              <a:ext cx="4819134" cy="2800767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minimumCoins(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amt)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denoms[] = {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i, coins = 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(i=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</a:t>
              </a:r>
              <a:r>
                <a:rPr b="1" i="0" lang="en-US" sz="16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coins += amt/denoms[i];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amt %= denoms[i];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coins;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6"/>
            <p:cNvSpPr txBox="1"/>
            <p:nvPr/>
          </p:nvSpPr>
          <p:spPr>
            <a:xfrm>
              <a:off x="5644662" y="4464662"/>
              <a:ext cx="2890872" cy="369332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Unit9_CoinChangeArray.c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26"/>
          <p:cNvGrpSpPr/>
          <p:nvPr/>
        </p:nvGrpSpPr>
        <p:grpSpPr>
          <a:xfrm>
            <a:off x="4811844" y="4886760"/>
            <a:ext cx="4032353" cy="1032920"/>
            <a:chOff x="5111647" y="4916740"/>
            <a:chExt cx="4032353" cy="1032920"/>
          </a:xfrm>
        </p:grpSpPr>
        <p:sp>
          <p:nvSpPr>
            <p:cNvPr id="459" name="Google Shape;459;p26"/>
            <p:cNvSpPr txBox="1"/>
            <p:nvPr/>
          </p:nvSpPr>
          <p:spPr>
            <a:xfrm>
              <a:off x="5111647" y="5426440"/>
              <a:ext cx="4032353" cy="52322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 much more elegant!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0" name="Google Shape;460;p26"/>
            <p:cNvCxnSpPr>
              <a:stCxn id="459" idx="0"/>
            </p:cNvCxnSpPr>
            <p:nvPr/>
          </p:nvCxnSpPr>
          <p:spPr>
            <a:xfrm rot="10800000">
              <a:off x="6850623" y="4916740"/>
              <a:ext cx="277200" cy="509700"/>
            </a:xfrm>
            <a:prstGeom prst="straightConnector1">
              <a:avLst/>
            </a:prstGeom>
            <a:solidFill>
              <a:schemeClr val="accent1"/>
            </a:solidFill>
            <a:ln cap="sq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3.6 Array Size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67" name="Google Shape;467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68" name="Google Shape;468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491320" y="1219200"/>
            <a:ext cx="8127386" cy="1330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ANSI C (which we are adopting), the array is of fixed size, and is determined at compile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we need to specify the size of the array, eg: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 txBox="1"/>
          <p:nvPr/>
        </p:nvSpPr>
        <p:spPr>
          <a:xfrm>
            <a:off x="2890869" y="2467017"/>
            <a:ext cx="22340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 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491320" y="2919049"/>
            <a:ext cx="81273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is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allowed: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 txBox="1"/>
          <p:nvPr/>
        </p:nvSpPr>
        <p:spPr>
          <a:xfrm>
            <a:off x="1101433" y="3376249"/>
            <a:ext cx="7346373" cy="1631216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array size: 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&amp;size);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arr[size]; </a:t>
            </a:r>
            <a:r>
              <a:rPr b="1" i="0" lang="en-US" sz="18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declare array arr with number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// elements provided by user  </a:t>
            </a:r>
            <a:endParaRPr b="1" i="0" sz="1800" u="none" cap="none" strike="noStrik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491320" y="5287110"/>
            <a:ext cx="8127386" cy="955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for problems on arrays, we will indicate the largest possible size of each array.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Arrays and Pointers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81" name="Google Shape;481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82" name="Google Shape;482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491320" y="1219201"/>
            <a:ext cx="8127386" cy="665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b="1" i="0" lang="en-U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491320" y="2690448"/>
            <a:ext cx="8127386" cy="12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array name </a:t>
            </a:r>
            <a:r>
              <a:rPr b="1" i="0" lang="en-US" sz="2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appears in an expression, it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refers to the address of the first element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 </a:t>
            </a:r>
            <a:r>
              <a:rPr b="1" i="0" lang="en-US" sz="24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&amp;a[0]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that array.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28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487" name="Google Shape;487;p28"/>
            <p:cNvGrpSpPr/>
            <p:nvPr/>
          </p:nvGrpSpPr>
          <p:grpSpPr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488" name="Google Shape;488;p28"/>
              <p:cNvSpPr txBox="1"/>
              <p:nvPr/>
            </p:nvSpPr>
            <p:spPr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a[0]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8"/>
              <p:cNvSpPr txBox="1"/>
              <p:nvPr/>
            </p:nvSpPr>
            <p:spPr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a[1]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8"/>
              <p:cNvSpPr txBox="1"/>
              <p:nvPr/>
            </p:nvSpPr>
            <p:spPr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a[2]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8"/>
              <p:cNvSpPr txBox="1"/>
              <p:nvPr/>
            </p:nvSpPr>
            <p:spPr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a[3]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8"/>
              <p:cNvSpPr txBox="1"/>
              <p:nvPr/>
            </p:nvSpPr>
            <p:spPr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a[4]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8"/>
              <p:cNvSpPr txBox="1"/>
              <p:nvPr/>
            </p:nvSpPr>
            <p:spPr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a[5]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8"/>
              <p:cNvSpPr txBox="1"/>
              <p:nvPr/>
            </p:nvSpPr>
            <p:spPr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a[6]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8"/>
              <p:cNvSpPr txBox="1"/>
              <p:nvPr/>
            </p:nvSpPr>
            <p:spPr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a[7]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8"/>
              <p:cNvSpPr txBox="1"/>
              <p:nvPr/>
            </p:nvSpPr>
            <p:spPr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a[8]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8"/>
              <p:cNvSpPr txBox="1"/>
              <p:nvPr/>
            </p:nvSpPr>
            <p:spPr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a[9]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Google Shape;498;p28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499" name="Google Shape;499;p28"/>
              <p:cNvSpPr/>
              <p:nvPr/>
            </p:nvSpPr>
            <p:spPr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9" name="Google Shape;509;p28"/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a[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%p\n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%p\n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&amp;a[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%p\n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&amp;a[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ffbff724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ffbff724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ffbff728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varies from one run to another. Each element is of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type, hence takes up 4 bytes (32 bits).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28"/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513" name="Google Shape;513;p28"/>
            <p:cNvCxnSpPr/>
            <p:nvPr/>
          </p:nvCxnSpPr>
          <p:spPr>
            <a:xfrm rot="10800000">
              <a:off x="6958324" y="4448908"/>
              <a:ext cx="603061" cy="145866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14" name="Google Shape;514;p28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15" name="Google Shape;515;p28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These 2 outputs will always be the same.</a:t>
              </a:r>
              <a:endParaRPr b="0" i="0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Array Assignment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22" name="Google Shape;522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23" name="Google Shape;523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91320" y="1219201"/>
            <a:ext cx="8127386" cy="76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is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illegal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29"/>
          <p:cNvGrpSpPr/>
          <p:nvPr/>
        </p:nvGrpSpPr>
        <p:grpSpPr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527" name="Google Shape;527;p29"/>
            <p:cNvSpPr txBox="1"/>
            <p:nvPr/>
          </p:nvSpPr>
          <p:spPr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source[0]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9"/>
            <p:cNvSpPr txBox="1"/>
            <p:nvPr/>
          </p:nvSpPr>
          <p:spPr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source[9]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9"/>
            <p:cNvSpPr txBox="1"/>
            <p:nvPr/>
          </p:nvSpPr>
          <p:spPr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9"/>
            <p:cNvSpPr txBox="1"/>
            <p:nvPr/>
          </p:nvSpPr>
          <p:spPr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9"/>
            <p:cNvSpPr txBox="1"/>
            <p:nvPr/>
          </p:nvSpPr>
          <p:spPr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9"/>
            <p:cNvSpPr txBox="1"/>
            <p:nvPr/>
          </p:nvSpPr>
          <p:spPr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9"/>
            <p:cNvSpPr txBox="1"/>
            <p:nvPr/>
          </p:nvSpPr>
          <p:spPr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9"/>
            <p:cNvSpPr txBox="1"/>
            <p:nvPr/>
          </p:nvSpPr>
          <p:spPr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9"/>
            <p:cNvSpPr txBox="1"/>
            <p:nvPr/>
          </p:nvSpPr>
          <p:spPr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9"/>
            <p:cNvSpPr txBox="1"/>
            <p:nvPr/>
          </p:nvSpPr>
          <p:spPr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9"/>
            <p:cNvSpPr txBox="1"/>
            <p:nvPr/>
          </p:nvSpPr>
          <p:spPr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9"/>
            <p:cNvSpPr txBox="1"/>
            <p:nvPr/>
          </p:nvSpPr>
          <p:spPr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29"/>
          <p:cNvGrpSpPr/>
          <p:nvPr/>
        </p:nvGrpSpPr>
        <p:grpSpPr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540" name="Google Shape;540;p29"/>
            <p:cNvSpPr txBox="1"/>
            <p:nvPr/>
          </p:nvSpPr>
          <p:spPr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dest[0]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9"/>
            <p:cNvSpPr txBox="1"/>
            <p:nvPr/>
          </p:nvSpPr>
          <p:spPr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dest[9]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 txBox="1"/>
            <p:nvPr/>
          </p:nvSpPr>
          <p:spPr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9"/>
            <p:cNvSpPr txBox="1"/>
            <p:nvPr/>
          </p:nvSpPr>
          <p:spPr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9"/>
            <p:cNvSpPr txBox="1"/>
            <p:nvPr/>
          </p:nvSpPr>
          <p:spPr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9"/>
            <p:cNvSpPr txBox="1"/>
            <p:nvPr/>
          </p:nvSpPr>
          <p:spPr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9"/>
            <p:cNvSpPr txBox="1"/>
            <p:nvPr/>
          </p:nvSpPr>
          <p:spPr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9"/>
            <p:cNvSpPr txBox="1"/>
            <p:nvPr/>
          </p:nvSpPr>
          <p:spPr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9"/>
            <p:cNvSpPr txBox="1"/>
            <p:nvPr/>
          </p:nvSpPr>
          <p:spPr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9"/>
            <p:cNvSpPr txBox="1"/>
            <p:nvPr/>
          </p:nvSpPr>
          <p:spPr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9"/>
            <p:cNvSpPr txBox="1"/>
            <p:nvPr/>
          </p:nvSpPr>
          <p:spPr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9"/>
            <p:cNvSpPr txBox="1"/>
            <p:nvPr/>
          </p:nvSpPr>
          <p:spPr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29"/>
          <p:cNvSpPr/>
          <p:nvPr/>
        </p:nvSpPr>
        <p:spPr>
          <a:xfrm>
            <a:off x="491320" y="4607085"/>
            <a:ext cx="8127386" cy="1951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name is a fixed (constant) pointer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it points to the first element of the array, and this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altered.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above attempts to alter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make it point elsewhere.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29"/>
          <p:cNvGrpSpPr/>
          <p:nvPr/>
        </p:nvGrpSpPr>
        <p:grpSpPr>
          <a:xfrm>
            <a:off x="1604962" y="1676696"/>
            <a:ext cx="6822346" cy="1370634"/>
            <a:chOff x="1604962" y="1676696"/>
            <a:chExt cx="6822346" cy="1370634"/>
          </a:xfrm>
        </p:grpSpPr>
        <p:sp>
          <p:nvSpPr>
            <p:cNvPr id="554" name="Google Shape;554;p29"/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source[N] = {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dest[N];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dest = source;  </a:t>
              </a:r>
              <a:r>
                <a:rPr b="1" i="0" lang="en-US" sz="20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illegal!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9"/>
            <p:cNvSpPr txBox="1"/>
            <p:nvPr/>
          </p:nvSpPr>
          <p:spPr>
            <a:xfrm>
              <a:off x="5553075" y="1676696"/>
              <a:ext cx="2874233" cy="369887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Unit9_ArrayAssignment.c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Array Assignment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62" name="Google Shape;562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63" name="Google Shape;563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65" name="Google Shape;565;p30"/>
          <p:cNvSpPr/>
          <p:nvPr/>
        </p:nvSpPr>
        <p:spPr>
          <a:xfrm>
            <a:off x="491320" y="1219201"/>
            <a:ext cx="8127386" cy="76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do it properly? Write a loop: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0"/>
          <p:cNvSpPr/>
          <p:nvPr/>
        </p:nvSpPr>
        <p:spPr>
          <a:xfrm>
            <a:off x="491320" y="5733534"/>
            <a:ext cx="8127386" cy="825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(There is another method – use the &lt;string.h&gt; library function memcpy(), but this is outside the scope of CS1010.)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7" name="Google Shape;567;p30"/>
          <p:cNvGrpSpPr/>
          <p:nvPr/>
        </p:nvGrpSpPr>
        <p:grpSpPr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568" name="Google Shape;568;p30"/>
            <p:cNvGrpSpPr/>
            <p:nvPr/>
          </p:nvGrpSpPr>
          <p:grpSpPr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569" name="Google Shape;569;p30"/>
              <p:cNvSpPr txBox="1"/>
              <p:nvPr/>
            </p:nvSpPr>
            <p:spPr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source[0]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0"/>
              <p:cNvSpPr txBox="1"/>
              <p:nvPr/>
            </p:nvSpPr>
            <p:spPr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source[9]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0"/>
              <p:cNvSpPr txBox="1"/>
              <p:nvPr/>
            </p:nvSpPr>
            <p:spPr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0"/>
              <p:cNvSpPr txBox="1"/>
              <p:nvPr/>
            </p:nvSpPr>
            <p:spPr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0"/>
              <p:cNvSpPr txBox="1"/>
              <p:nvPr/>
            </p:nvSpPr>
            <p:spPr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 txBox="1"/>
              <p:nvPr/>
            </p:nvSpPr>
            <p:spPr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0"/>
              <p:cNvSpPr txBox="1"/>
              <p:nvPr/>
            </p:nvSpPr>
            <p:spPr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0"/>
              <p:cNvSpPr txBox="1"/>
              <p:nvPr/>
            </p:nvSpPr>
            <p:spPr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0"/>
              <p:cNvSpPr txBox="1"/>
              <p:nvPr/>
            </p:nvSpPr>
            <p:spPr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0"/>
              <p:cNvSpPr txBox="1"/>
              <p:nvPr/>
            </p:nvSpPr>
            <p:spPr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0"/>
              <p:cNvSpPr txBox="1"/>
              <p:nvPr/>
            </p:nvSpPr>
            <p:spPr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0"/>
              <p:cNvSpPr txBox="1"/>
              <p:nvPr/>
            </p:nvSpPr>
            <p:spPr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1" name="Google Shape;581;p30"/>
            <p:cNvGrpSpPr/>
            <p:nvPr/>
          </p:nvGrpSpPr>
          <p:grpSpPr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582" name="Google Shape;582;p30"/>
              <p:cNvSpPr txBox="1"/>
              <p:nvPr/>
            </p:nvSpPr>
            <p:spPr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dest[0]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0"/>
              <p:cNvSpPr txBox="1"/>
              <p:nvPr/>
            </p:nvSpPr>
            <p:spPr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dest[9]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0"/>
              <p:cNvSpPr txBox="1"/>
              <p:nvPr/>
            </p:nvSpPr>
            <p:spPr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0"/>
              <p:cNvSpPr txBox="1"/>
              <p:nvPr/>
            </p:nvSpPr>
            <p:spPr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0"/>
              <p:cNvSpPr txBox="1"/>
              <p:nvPr/>
            </p:nvSpPr>
            <p:spPr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0"/>
              <p:cNvSpPr txBox="1"/>
              <p:nvPr/>
            </p:nvSpPr>
            <p:spPr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0"/>
              <p:cNvSpPr txBox="1"/>
              <p:nvPr/>
            </p:nvSpPr>
            <p:spPr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0"/>
              <p:cNvSpPr txBox="1"/>
              <p:nvPr/>
            </p:nvSpPr>
            <p:spPr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0"/>
              <p:cNvSpPr txBox="1"/>
              <p:nvPr/>
            </p:nvSpPr>
            <p:spPr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0"/>
              <p:cNvSpPr txBox="1"/>
              <p:nvPr/>
            </p:nvSpPr>
            <p:spPr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0"/>
              <p:cNvSpPr txBox="1"/>
              <p:nvPr/>
            </p:nvSpPr>
            <p:spPr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0"/>
              <p:cNvSpPr txBox="1"/>
              <p:nvPr/>
            </p:nvSpPr>
            <p:spPr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4" name="Google Shape;594;p30"/>
          <p:cNvGrpSpPr/>
          <p:nvPr/>
        </p:nvGrpSpPr>
        <p:grpSpPr>
          <a:xfrm>
            <a:off x="1604962" y="1676696"/>
            <a:ext cx="6448792" cy="2100513"/>
            <a:chOff x="1604962" y="1676696"/>
            <a:chExt cx="6448792" cy="2100513"/>
          </a:xfrm>
        </p:grpSpPr>
        <p:sp>
          <p:nvSpPr>
            <p:cNvPr id="595" name="Google Shape;595;p30"/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N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source[N] = {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dest[N];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 =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N; i++) {</a:t>
              </a:r>
              <a:endParaRPr b="1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dest[i] = source[i];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6" name="Google Shape;596;p30"/>
            <p:cNvSpPr txBox="1"/>
            <p:nvPr/>
          </p:nvSpPr>
          <p:spPr>
            <a:xfrm>
              <a:off x="5821652" y="1676696"/>
              <a:ext cx="2232102" cy="369332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Unit9_ArrayCopy.c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Array Parameters in Functions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03" name="Google Shape;603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04" name="Google Shape;604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606" name="Google Shape;606;p31"/>
          <p:cNvGrpSpPr/>
          <p:nvPr/>
        </p:nvGrpSpPr>
        <p:grpSpPr>
          <a:xfrm>
            <a:off x="695325" y="1107622"/>
            <a:ext cx="7808913" cy="5264603"/>
            <a:chOff x="695325" y="1107622"/>
            <a:chExt cx="7808913" cy="5264603"/>
          </a:xfrm>
        </p:grpSpPr>
        <p:sp>
          <p:nvSpPr>
            <p:cNvPr id="607" name="Google Shape;607;p31"/>
            <p:cNvSpPr txBox="1"/>
            <p:nvPr/>
          </p:nvSpPr>
          <p:spPr>
            <a:xfrm>
              <a:off x="695325" y="1171575"/>
              <a:ext cx="7521575" cy="5200650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sumArray(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[], 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</a:t>
              </a:r>
              <a:r>
                <a:rPr b="1" i="0" lang="en-US" sz="18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function prototype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foo[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 = {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-4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bar[] = {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"sum is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sumArray(foo,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"sum is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sumArray(foo,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"sum is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sumArray(bar,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size of array arr can be unspecified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need an array size parameter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sumArray(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arr[], 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size) 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i, total=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(i=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i&lt;size; i++)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total += arr[i];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total;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1"/>
            <p:cNvSpPr txBox="1"/>
            <p:nvPr/>
          </p:nvSpPr>
          <p:spPr>
            <a:xfrm>
              <a:off x="6295292" y="1107622"/>
              <a:ext cx="2208946" cy="369888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Unit9_SumArray.c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31"/>
          <p:cNvSpPr txBox="1"/>
          <p:nvPr/>
        </p:nvSpPr>
        <p:spPr>
          <a:xfrm>
            <a:off x="6686550" y="3670300"/>
            <a:ext cx="1828800" cy="1016000"/>
          </a:xfrm>
          <a:prstGeom prst="rect">
            <a:avLst/>
          </a:prstGeom>
          <a:solidFill>
            <a:srgbClr val="99FFCC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is 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is 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is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Array Parameters in Functions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16" name="Google Shape;616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17" name="Google Shape;617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8" name="Google Shape;618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19" name="Google Shape;619;p32"/>
          <p:cNvSpPr/>
          <p:nvPr/>
        </p:nvSpPr>
        <p:spPr>
          <a:xfrm>
            <a:off x="491320" y="1219200"/>
            <a:ext cx="8127386" cy="1506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 prototype: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mentioned before, name of parameters in a function prototype are optional and ignored by the compiler. Hence, both of the following are acceptable and equivalent: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2"/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sumArray(int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2"/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sumArray(int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arr[]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 size);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2"/>
          <p:cNvSpPr/>
          <p:nvPr/>
        </p:nvSpPr>
        <p:spPr>
          <a:xfrm>
            <a:off x="491320" y="3515754"/>
            <a:ext cx="8127386" cy="1506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 header: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put array size inside [ ]; even if array size is present, compiler just ignores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provide the array size through another parameter.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sumArray(int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arr[],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size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...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2"/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sumArray(int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arr[8]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size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...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2"/>
          <p:cNvSpPr/>
          <p:nvPr/>
        </p:nvSpPr>
        <p:spPr>
          <a:xfrm>
            <a:off x="4778375" y="5408384"/>
            <a:ext cx="206375" cy="411163"/>
          </a:xfrm>
          <a:prstGeom prst="ellipse">
            <a:avLst/>
          </a:prstGeom>
          <a:noFill/>
          <a:ln cap="sq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32"/>
          <p:cNvGrpSpPr/>
          <p:nvPr/>
        </p:nvGrpSpPr>
        <p:grpSpPr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627" name="Google Shape;627;p32"/>
            <p:cNvCxnSpPr/>
            <p:nvPr/>
          </p:nvCxnSpPr>
          <p:spPr>
            <a:xfrm flipH="1" rot="10800000">
              <a:off x="4443212" y="5825116"/>
              <a:ext cx="318036" cy="189319"/>
            </a:xfrm>
            <a:prstGeom prst="straightConnector1">
              <a:avLst/>
            </a:prstGeom>
            <a:noFill/>
            <a:ln cap="sq" cmpd="sng" w="1905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8" name="Google Shape;628;p32"/>
            <p:cNvSpPr txBox="1"/>
            <p:nvPr/>
          </p:nvSpPr>
          <p:spPr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00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Ignored by compiler</a:t>
              </a:r>
              <a:endParaRPr b="0" i="1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32"/>
          <p:cNvGrpSpPr/>
          <p:nvPr/>
        </p:nvGrpSpPr>
        <p:grpSpPr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630" name="Google Shape;630;p32"/>
            <p:cNvCxnSpPr/>
            <p:nvPr/>
          </p:nvCxnSpPr>
          <p:spPr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cap="sq" cmpd="sng" w="190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1" name="Google Shape;631;p32"/>
            <p:cNvSpPr txBox="1"/>
            <p:nvPr/>
          </p:nvSpPr>
          <p:spPr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Actual number of elements you want to process</a:t>
              </a:r>
              <a:endParaRPr b="0" i="1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Array Parameters in Functions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38" name="Google Shape;638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39" name="Google Shape;639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41" name="Google Shape;641;p33"/>
          <p:cNvSpPr/>
          <p:nvPr/>
        </p:nvSpPr>
        <p:spPr>
          <a:xfrm>
            <a:off x="491320" y="1219201"/>
            <a:ext cx="8127386" cy="1563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shows the alternative syntax for array parameter in function prototype and function header (more about it in discussion session)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3"/>
          <p:cNvSpPr txBox="1"/>
          <p:nvPr/>
        </p:nvSpPr>
        <p:spPr>
          <a:xfrm>
            <a:off x="1412875" y="2782232"/>
            <a:ext cx="6757988" cy="40005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sumArray(int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int); // fn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3"/>
          <p:cNvSpPr txBox="1"/>
          <p:nvPr/>
        </p:nvSpPr>
        <p:spPr>
          <a:xfrm>
            <a:off x="1412875" y="3320395"/>
            <a:ext cx="6761163" cy="401637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sumArray(int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*arr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 size) { ...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3"/>
          <p:cNvSpPr/>
          <p:nvPr/>
        </p:nvSpPr>
        <p:spPr>
          <a:xfrm>
            <a:off x="491320" y="3938956"/>
            <a:ext cx="8127386" cy="61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we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 ]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1416050" y="4601304"/>
            <a:ext cx="6654800" cy="40005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sumArray(int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int); // fn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3"/>
          <p:cNvSpPr txBox="1"/>
          <p:nvPr/>
        </p:nvSpPr>
        <p:spPr>
          <a:xfrm>
            <a:off x="1416050" y="5193442"/>
            <a:ext cx="6684963" cy="40005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sumArray(int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arr[]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int size) { ...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Passing Array Arguments (1/3) </a:t>
            </a:r>
            <a:r>
              <a:rPr lang="en-US" sz="3600">
                <a:solidFill>
                  <a:srgbClr val="FF0000"/>
                </a:solidFill>
              </a:rPr>
              <a:t>Current slide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653" name="Google Shape;653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54" name="Google Shape;654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5" name="Google Shape;655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56" name="Google Shape;656;p34"/>
          <p:cNvSpPr/>
          <p:nvPr/>
        </p:nvSpPr>
        <p:spPr>
          <a:xfrm>
            <a:off x="491320" y="1219202"/>
            <a:ext cx="8127386" cy="828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pass an array argument for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well as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number of elements to be processed.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4"/>
          <p:cNvSpPr/>
          <p:nvPr/>
        </p:nvSpPr>
        <p:spPr>
          <a:xfrm>
            <a:off x="491320" y="4554416"/>
            <a:ext cx="8127386" cy="61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array argument is specified by array name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 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4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"sum is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sumArray(foo,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sumArray(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34"/>
          <p:cNvGrpSpPr/>
          <p:nvPr/>
        </p:nvGrpSpPr>
        <p:grpSpPr>
          <a:xfrm>
            <a:off x="3387725" y="2878111"/>
            <a:ext cx="2668301" cy="625502"/>
            <a:chOff x="3387725" y="2878111"/>
            <a:chExt cx="2668301" cy="625502"/>
          </a:xfrm>
        </p:grpSpPr>
        <p:cxnSp>
          <p:nvCxnSpPr>
            <p:cNvPr id="660" name="Google Shape;660;p34"/>
            <p:cNvCxnSpPr/>
            <p:nvPr/>
          </p:nvCxnSpPr>
          <p:spPr>
            <a:xfrm flipH="1">
              <a:off x="3387725" y="2893102"/>
              <a:ext cx="2143645" cy="610511"/>
            </a:xfrm>
            <a:prstGeom prst="straightConnector1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61" name="Google Shape;661;p34"/>
            <p:cNvCxnSpPr/>
            <p:nvPr/>
          </p:nvCxnSpPr>
          <p:spPr>
            <a:xfrm flipH="1">
              <a:off x="4881564" y="2878111"/>
              <a:ext cx="1174462" cy="612802"/>
            </a:xfrm>
            <a:prstGeom prst="straightConnector1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662" name="Google Shape;662;p34"/>
          <p:cNvSpPr txBox="1"/>
          <p:nvPr/>
        </p:nvSpPr>
        <p:spPr>
          <a:xfrm>
            <a:off x="681038" y="4956175"/>
            <a:ext cx="7519987" cy="147796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"sum is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sumArray(foo[],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4"/>
          <p:cNvSpPr txBox="1"/>
          <p:nvPr/>
        </p:nvSpPr>
        <p:spPr>
          <a:xfrm>
            <a:off x="6400800" y="5930900"/>
            <a:ext cx="2070100" cy="369332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mistake!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34"/>
          <p:cNvGrpSpPr/>
          <p:nvPr/>
        </p:nvGrpSpPr>
        <p:grpSpPr>
          <a:xfrm>
            <a:off x="5774650" y="5418098"/>
            <a:ext cx="1793398" cy="473036"/>
            <a:chOff x="5774650" y="5418098"/>
            <a:chExt cx="1793398" cy="473036"/>
          </a:xfrm>
        </p:grpSpPr>
        <p:sp>
          <p:nvSpPr>
            <p:cNvPr id="665" name="Google Shape;665;p34"/>
            <p:cNvSpPr/>
            <p:nvPr/>
          </p:nvSpPr>
          <p:spPr>
            <a:xfrm>
              <a:off x="5774650" y="5516380"/>
              <a:ext cx="282515" cy="342890"/>
            </a:xfrm>
            <a:prstGeom prst="ellipse">
              <a:avLst/>
            </a:prstGeom>
            <a:noFill/>
            <a:ln cap="sq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6" name="Google Shape;666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18255" y="5418098"/>
              <a:ext cx="349793" cy="4730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Passing Array Arguments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73" name="Google Shape;673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74" name="Google Shape;674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5" name="Google Shape;675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76" name="Google Shape;676;p35"/>
          <p:cNvSpPr/>
          <p:nvPr/>
        </p:nvSpPr>
        <p:spPr>
          <a:xfrm>
            <a:off x="491320" y="1219202"/>
            <a:ext cx="8127386" cy="157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passing the value into the parameter representing the number of array elements to be processed, the value must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exceed the actual array size.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lert_small.jpg" id="677" name="Google Shape;6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6595" y="397431"/>
            <a:ext cx="681094" cy="681094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5"/>
          <p:cNvSpPr txBox="1"/>
          <p:nvPr/>
        </p:nvSpPr>
        <p:spPr>
          <a:xfrm>
            <a:off x="1108074" y="3443071"/>
            <a:ext cx="6786563" cy="40005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"sum is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sumArray(foo,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35"/>
          <p:cNvGrpSpPr/>
          <p:nvPr/>
        </p:nvGrpSpPr>
        <p:grpSpPr>
          <a:xfrm>
            <a:off x="1308537" y="3422435"/>
            <a:ext cx="7081401" cy="2515912"/>
            <a:chOff x="1308538" y="3090863"/>
            <a:chExt cx="7081401" cy="2516606"/>
          </a:xfrm>
        </p:grpSpPr>
        <p:sp>
          <p:nvSpPr>
            <p:cNvPr id="680" name="Google Shape;680;p35"/>
            <p:cNvSpPr txBox="1"/>
            <p:nvPr/>
          </p:nvSpPr>
          <p:spPr>
            <a:xfrm>
              <a:off x="1308538" y="4037376"/>
              <a:ext cx="7081401" cy="1570093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00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Too big!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compiler won’t be able to detect such “error”!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May get “Segmentation Fault (core dumped)” when you run the program!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6670675" y="3090863"/>
              <a:ext cx="347663" cy="412750"/>
            </a:xfrm>
            <a:prstGeom prst="ellipse">
              <a:avLst/>
            </a:prstGeom>
            <a:noFill/>
            <a:ln cap="sq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2" name="Google Shape;682;p35"/>
            <p:cNvCxnSpPr>
              <a:endCxn id="681" idx="3"/>
            </p:cNvCxnSpPr>
            <p:nvPr/>
          </p:nvCxnSpPr>
          <p:spPr>
            <a:xfrm flipH="1" rot="10800000">
              <a:off x="5817389" y="3443167"/>
              <a:ext cx="904200" cy="594300"/>
            </a:xfrm>
            <a:prstGeom prst="straightConnector1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Passing Array Arguments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689" name="Google Shape;689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90" name="Google Shape;690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1" name="Google Shape;691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92" name="Google Shape;692;p36"/>
          <p:cNvSpPr/>
          <p:nvPr/>
        </p:nvSpPr>
        <p:spPr>
          <a:xfrm>
            <a:off x="491320" y="1219202"/>
            <a:ext cx="8127386" cy="828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the array name is the address of its first element. Hence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&amp;foo[0]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"sum is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sumArray(foo,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sumArray(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4" name="Google Shape;694;p36"/>
          <p:cNvGrpSpPr/>
          <p:nvPr/>
        </p:nvGrpSpPr>
        <p:grpSpPr>
          <a:xfrm>
            <a:off x="476250" y="4441825"/>
            <a:ext cx="7116763" cy="846138"/>
            <a:chOff x="476250" y="4521200"/>
            <a:chExt cx="7116763" cy="845786"/>
          </a:xfrm>
        </p:grpSpPr>
        <p:grpSp>
          <p:nvGrpSpPr>
            <p:cNvPr id="695" name="Google Shape;695;p36"/>
            <p:cNvGrpSpPr/>
            <p:nvPr/>
          </p:nvGrpSpPr>
          <p:grpSpPr>
            <a:xfrm>
              <a:off x="2884488" y="4712934"/>
              <a:ext cx="4708525" cy="654052"/>
              <a:chOff x="2305318" y="4506374"/>
              <a:chExt cx="4707567" cy="654193"/>
            </a:xfrm>
          </p:grpSpPr>
          <p:sp>
            <p:nvSpPr>
              <p:cNvPr id="696" name="Google Shape;696;p36"/>
              <p:cNvSpPr txBox="1"/>
              <p:nvPr/>
            </p:nvSpPr>
            <p:spPr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foo[0]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6"/>
              <p:cNvSpPr txBox="1"/>
              <p:nvPr/>
            </p:nvSpPr>
            <p:spPr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foo[1]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6"/>
              <p:cNvSpPr txBox="1"/>
              <p:nvPr/>
            </p:nvSpPr>
            <p:spPr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6"/>
              <p:cNvSpPr txBox="1"/>
              <p:nvPr/>
            </p:nvSpPr>
            <p:spPr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6"/>
              <p:cNvSpPr txBox="1"/>
              <p:nvPr/>
            </p:nvSpPr>
            <p:spPr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6"/>
              <p:cNvSpPr txBox="1"/>
              <p:nvPr/>
            </p:nvSpPr>
            <p:spPr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6"/>
              <p:cNvSpPr txBox="1"/>
              <p:nvPr/>
            </p:nvSpPr>
            <p:spPr>
              <a:xfrm>
                <a:off x="550347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6"/>
              <p:cNvSpPr txBox="1"/>
              <p:nvPr/>
            </p:nvSpPr>
            <p:spPr>
              <a:xfrm>
                <a:off x="604224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6"/>
              <p:cNvSpPr txBox="1"/>
              <p:nvPr/>
            </p:nvSpPr>
            <p:spPr>
              <a:xfrm>
                <a:off x="6523485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6"/>
              <p:cNvSpPr txBox="1"/>
              <p:nvPr/>
            </p:nvSpPr>
            <p:spPr>
              <a:xfrm>
                <a:off x="5924282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foo[7]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6"/>
              <p:cNvSpPr txBox="1"/>
              <p:nvPr/>
            </p:nvSpPr>
            <p:spPr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6"/>
              <p:cNvSpPr txBox="1"/>
              <p:nvPr/>
            </p:nvSpPr>
            <p:spPr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6"/>
              <p:cNvSpPr txBox="1"/>
              <p:nvPr/>
            </p:nvSpPr>
            <p:spPr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17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6"/>
              <p:cNvSpPr txBox="1"/>
              <p:nvPr/>
            </p:nvSpPr>
            <p:spPr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6"/>
              <p:cNvSpPr txBox="1"/>
              <p:nvPr/>
            </p:nvSpPr>
            <p:spPr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6"/>
              <p:cNvSpPr txBox="1"/>
              <p:nvPr/>
            </p:nvSpPr>
            <p:spPr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6"/>
              <p:cNvSpPr txBox="1"/>
              <p:nvPr/>
            </p:nvSpPr>
            <p:spPr>
              <a:xfrm>
                <a:off x="5505719" y="4791235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6"/>
              <p:cNvSpPr txBox="1"/>
              <p:nvPr/>
            </p:nvSpPr>
            <p:spPr>
              <a:xfrm>
                <a:off x="6020875" y="4791235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4" name="Google Shape;714;p36"/>
            <p:cNvSpPr txBox="1"/>
            <p:nvPr/>
          </p:nvSpPr>
          <p:spPr>
            <a:xfrm>
              <a:off x="476250" y="4521200"/>
              <a:ext cx="1287463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main():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p36"/>
          <p:cNvSpPr txBox="1"/>
          <p:nvPr/>
        </p:nvSpPr>
        <p:spPr>
          <a:xfrm>
            <a:off x="385762" y="5541588"/>
            <a:ext cx="1652899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sumArray():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p36"/>
          <p:cNvGrpSpPr/>
          <p:nvPr/>
        </p:nvGrpSpPr>
        <p:grpSpPr>
          <a:xfrm>
            <a:off x="2212975" y="5287963"/>
            <a:ext cx="1597025" cy="877887"/>
            <a:chOff x="2212975" y="5287963"/>
            <a:chExt cx="1597025" cy="877887"/>
          </a:xfrm>
        </p:grpSpPr>
        <p:grpSp>
          <p:nvGrpSpPr>
            <p:cNvPr id="717" name="Google Shape;717;p36"/>
            <p:cNvGrpSpPr/>
            <p:nvPr/>
          </p:nvGrpSpPr>
          <p:grpSpPr>
            <a:xfrm>
              <a:off x="2212975" y="5499756"/>
              <a:ext cx="692150" cy="629582"/>
              <a:chOff x="1207276" y="4324108"/>
              <a:chExt cx="691922" cy="629143"/>
            </a:xfrm>
          </p:grpSpPr>
          <p:sp>
            <p:nvSpPr>
              <p:cNvPr id="718" name="Google Shape;718;p36"/>
              <p:cNvSpPr txBox="1"/>
              <p:nvPr/>
            </p:nvSpPr>
            <p:spPr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arr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20" name="Google Shape;720;p36"/>
            <p:cNvCxnSpPr>
              <a:endCxn id="706" idx="2"/>
            </p:cNvCxnSpPr>
            <p:nvPr/>
          </p:nvCxnSpPr>
          <p:spPr>
            <a:xfrm flipH="1" rot="10800000">
              <a:off x="2665411" y="5287963"/>
              <a:ext cx="586200" cy="54270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721" name="Google Shape;721;p36"/>
            <p:cNvGrpSpPr/>
            <p:nvPr/>
          </p:nvGrpSpPr>
          <p:grpSpPr>
            <a:xfrm>
              <a:off x="3140075" y="5509817"/>
              <a:ext cx="669925" cy="656033"/>
              <a:chOff x="3307723" y="5929199"/>
              <a:chExt cx="669701" cy="654191"/>
            </a:xfrm>
          </p:grpSpPr>
          <p:sp>
            <p:nvSpPr>
              <p:cNvPr id="722" name="Google Shape;722;p36"/>
              <p:cNvSpPr txBox="1"/>
              <p:nvPr/>
            </p:nvSpPr>
            <p:spPr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size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6"/>
              <p:cNvSpPr txBox="1"/>
              <p:nvPr/>
            </p:nvSpPr>
            <p:spPr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724" name="Google Shape;724;p36"/>
          <p:cNvCxnSpPr/>
          <p:nvPr/>
        </p:nvCxnSpPr>
        <p:spPr>
          <a:xfrm>
            <a:off x="373063" y="5422900"/>
            <a:ext cx="8101012" cy="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Standard I/O Functions for Arrays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31" name="Google Shape;731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32" name="Google Shape;732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" name="Google Shape;733;p37"/>
          <p:cNvSpPr txBox="1"/>
          <p:nvPr>
            <p:ph idx="10" type="dt"/>
          </p:nvPr>
        </p:nvSpPr>
        <p:spPr>
          <a:xfrm>
            <a:off x="491320" y="0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491320" y="1219202"/>
            <a:ext cx="8127386" cy="2772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might be advisable to write a function to read values into an array, and a function to print values in an array.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so for the latter, as you probably want to use it to check the values of your array elements at different stages of your program.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illustrates an array </a:t>
            </a:r>
            <a:r>
              <a:rPr b="0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scores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5" name="Google Shape;735;p37"/>
          <p:cNvGrpSpPr/>
          <p:nvPr/>
        </p:nvGrpSpPr>
        <p:grpSpPr>
          <a:xfrm>
            <a:off x="1423988" y="3991708"/>
            <a:ext cx="6963874" cy="2358133"/>
            <a:chOff x="1423988" y="3991708"/>
            <a:chExt cx="6963874" cy="2358133"/>
          </a:xfrm>
        </p:grpSpPr>
        <p:sp>
          <p:nvSpPr>
            <p:cNvPr id="736" name="Google Shape;736;p37"/>
            <p:cNvSpPr txBox="1"/>
            <p:nvPr/>
          </p:nvSpPr>
          <p:spPr>
            <a:xfrm>
              <a:off x="1423988" y="4133850"/>
              <a:ext cx="6805612" cy="2215991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9900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 SIZE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scores[SIZE];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scanArray(scores,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printArray(scores, SIZE);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8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7"/>
            <p:cNvSpPr txBox="1"/>
            <p:nvPr/>
          </p:nvSpPr>
          <p:spPr>
            <a:xfrm>
              <a:off x="5595939" y="3991708"/>
              <a:ext cx="2791923" cy="368300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Unit9_ArrayInputOutput.c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Standard I/O Functions for Arrays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44" name="Google Shape;744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45" name="Google Shape;745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6" name="Google Shape;746;p38"/>
          <p:cNvSpPr txBox="1"/>
          <p:nvPr>
            <p:ph idx="10" type="dt"/>
          </p:nvPr>
        </p:nvSpPr>
        <p:spPr>
          <a:xfrm>
            <a:off x="491320" y="0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47" name="Google Shape;747;p38"/>
          <p:cNvSpPr/>
          <p:nvPr/>
        </p:nvSpPr>
        <p:spPr>
          <a:xfrm>
            <a:off x="491320" y="1219202"/>
            <a:ext cx="8127386" cy="59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Input function:</a:t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8"/>
          <p:cNvSpPr txBox="1"/>
          <p:nvPr/>
        </p:nvSpPr>
        <p:spPr>
          <a:xfrm>
            <a:off x="1390650" y="1751013"/>
            <a:ext cx="6889750" cy="2308324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scanArray(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You may add a prompt for user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scanf(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&amp;value);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arr[i] = value;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8"/>
          <p:cNvSpPr txBox="1"/>
          <p:nvPr/>
        </p:nvSpPr>
        <p:spPr>
          <a:xfrm>
            <a:off x="1390650" y="4389438"/>
            <a:ext cx="6888163" cy="181588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scanArray(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You may add a prompt for user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scanf(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&amp;arr[i]);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8"/>
          <p:cNvSpPr txBox="1"/>
          <p:nvPr/>
        </p:nvSpPr>
        <p:spPr>
          <a:xfrm>
            <a:off x="901700" y="4121150"/>
            <a:ext cx="528638" cy="369888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Standard I/O Functions for Arrays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57" name="Google Shape;757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58" name="Google Shape;758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9" name="Google Shape;759;p39"/>
          <p:cNvSpPr txBox="1"/>
          <p:nvPr>
            <p:ph idx="10" type="dt"/>
          </p:nvPr>
        </p:nvSpPr>
        <p:spPr>
          <a:xfrm>
            <a:off x="491320" y="0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60" name="Google Shape;760;p39"/>
          <p:cNvSpPr/>
          <p:nvPr/>
        </p:nvSpPr>
        <p:spPr>
          <a:xfrm>
            <a:off x="491320" y="1219202"/>
            <a:ext cx="8127386" cy="59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Output function:</a:t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>
            <a:off x="1390650" y="1811215"/>
            <a:ext cx="6889750" cy="206210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printArray(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To print all values on one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arr[i]);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9"/>
          <p:cNvSpPr txBox="1"/>
          <p:nvPr/>
        </p:nvSpPr>
        <p:spPr>
          <a:xfrm>
            <a:off x="1376363" y="4243265"/>
            <a:ext cx="6889750" cy="156966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printArray(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To print each value on one line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%f\n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arr[i]);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9"/>
          <p:cNvSpPr txBox="1"/>
          <p:nvPr/>
        </p:nvSpPr>
        <p:spPr>
          <a:xfrm>
            <a:off x="901700" y="3936877"/>
            <a:ext cx="528638" cy="369888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9. Modifying Array Arguments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70" name="Google Shape;770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71" name="Google Shape;771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2" name="Google Shape;772;p40"/>
          <p:cNvSpPr txBox="1"/>
          <p:nvPr>
            <p:ph idx="10" type="dt"/>
          </p:nvPr>
        </p:nvSpPr>
        <p:spPr>
          <a:xfrm>
            <a:off x="491320" y="0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73" name="Google Shape;773;p40"/>
          <p:cNvSpPr/>
          <p:nvPr/>
        </p:nvSpPr>
        <p:spPr>
          <a:xfrm>
            <a:off x="491320" y="1219202"/>
            <a:ext cx="8127386" cy="59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this program: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40"/>
          <p:cNvGrpSpPr/>
          <p:nvPr/>
        </p:nvGrpSpPr>
        <p:grpSpPr>
          <a:xfrm>
            <a:off x="1546225" y="1579563"/>
            <a:ext cx="6577867" cy="4954587"/>
            <a:chOff x="1546225" y="1579563"/>
            <a:chExt cx="6577867" cy="4954587"/>
          </a:xfrm>
        </p:grpSpPr>
        <p:sp>
          <p:nvSpPr>
            <p:cNvPr id="775" name="Google Shape;775;p40"/>
            <p:cNvSpPr txBox="1"/>
            <p:nvPr/>
          </p:nvSpPr>
          <p:spPr>
            <a:xfrm>
              <a:off x="1546225" y="1763713"/>
              <a:ext cx="6065838" cy="4770437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foo[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 = {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44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-4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doubleArray(foo,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printArray(foo,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i="0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To double the values of array elements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doubleArray(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arr[],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size)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(i=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i&lt;size; i++)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arr[i] *=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To print arr</a:t>
              </a:r>
              <a:endParaRPr b="1" i="0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printArray(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arr[],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size)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n-US" sz="16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(i=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i&lt;size; i++)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printf(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 </a:t>
              </a:r>
              <a:r>
                <a:rPr b="1" i="0" lang="en-US" sz="16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arr[i]);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printf("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0"/>
            <p:cNvSpPr txBox="1"/>
            <p:nvPr/>
          </p:nvSpPr>
          <p:spPr>
            <a:xfrm>
              <a:off x="5445125" y="1579563"/>
              <a:ext cx="2678967" cy="368300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Unit9_ModifyArrayArg.c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9. Modifying Array Arguments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783" name="Google Shape;783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84" name="Google Shape;784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5" name="Google Shape;785;p41"/>
          <p:cNvSpPr txBox="1"/>
          <p:nvPr>
            <p:ph idx="10" type="dt"/>
          </p:nvPr>
        </p:nvSpPr>
        <p:spPr>
          <a:xfrm>
            <a:off x="491320" y="0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86" name="Google Shape;786;p41"/>
          <p:cNvSpPr txBox="1"/>
          <p:nvPr/>
        </p:nvSpPr>
        <p:spPr>
          <a:xfrm>
            <a:off x="1287463" y="1211263"/>
            <a:ext cx="6065837" cy="280035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foo[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{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doubleArray(foo,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To double the values of array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doubleArray(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arr[i] *=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41"/>
          <p:cNvGrpSpPr/>
          <p:nvPr/>
        </p:nvGrpSpPr>
        <p:grpSpPr>
          <a:xfrm>
            <a:off x="373063" y="4186238"/>
            <a:ext cx="8101012" cy="1249362"/>
            <a:chOff x="373063" y="4186238"/>
            <a:chExt cx="8101012" cy="1249362"/>
          </a:xfrm>
        </p:grpSpPr>
        <p:cxnSp>
          <p:nvCxnSpPr>
            <p:cNvPr id="788" name="Google Shape;788;p41"/>
            <p:cNvCxnSpPr/>
            <p:nvPr/>
          </p:nvCxnSpPr>
          <p:spPr>
            <a:xfrm>
              <a:off x="373063" y="5435600"/>
              <a:ext cx="8101012" cy="0"/>
            </a:xfrm>
            <a:prstGeom prst="straightConnector1">
              <a:avLst/>
            </a:prstGeom>
            <a:noFill/>
            <a:ln cap="sq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789" name="Google Shape;789;p41"/>
            <p:cNvGrpSpPr/>
            <p:nvPr/>
          </p:nvGrpSpPr>
          <p:grpSpPr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790" name="Google Shape;790;p41"/>
              <p:cNvGrpSpPr/>
              <p:nvPr/>
            </p:nvGrpSpPr>
            <p:grpSpPr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791" name="Google Shape;791;p41"/>
                <p:cNvSpPr txBox="1"/>
                <p:nvPr/>
              </p:nvSpPr>
              <p:spPr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foo[0]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41"/>
                <p:cNvSpPr txBox="1"/>
                <p:nvPr/>
              </p:nvSpPr>
              <p:spPr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foo[1]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41"/>
                <p:cNvSpPr txBox="1"/>
                <p:nvPr/>
              </p:nvSpPr>
              <p:spPr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41"/>
                <p:cNvSpPr txBox="1"/>
                <p:nvPr/>
              </p:nvSpPr>
              <p:spPr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41"/>
                <p:cNvSpPr txBox="1"/>
                <p:nvPr/>
              </p:nvSpPr>
              <p:spPr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41"/>
                <p:cNvSpPr txBox="1"/>
                <p:nvPr/>
              </p:nvSpPr>
              <p:spPr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41"/>
                <p:cNvSpPr txBox="1"/>
                <p:nvPr/>
              </p:nvSpPr>
              <p:spPr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41"/>
                <p:cNvSpPr txBox="1"/>
                <p:nvPr/>
              </p:nvSpPr>
              <p:spPr>
                <a:xfrm>
                  <a:off x="604224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41"/>
                <p:cNvSpPr txBox="1"/>
                <p:nvPr/>
              </p:nvSpPr>
              <p:spPr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41"/>
                <p:cNvSpPr txBox="1"/>
                <p:nvPr/>
              </p:nvSpPr>
              <p:spPr>
                <a:xfrm>
                  <a:off x="5924282" y="4630579"/>
                  <a:ext cx="72121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foo[7]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41"/>
                <p:cNvSpPr txBox="1"/>
                <p:nvPr/>
              </p:nvSpPr>
              <p:spPr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44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41"/>
                <p:cNvSpPr txBox="1"/>
                <p:nvPr/>
              </p:nvSpPr>
              <p:spPr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41"/>
                <p:cNvSpPr txBox="1"/>
                <p:nvPr/>
              </p:nvSpPr>
              <p:spPr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17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41"/>
                <p:cNvSpPr txBox="1"/>
                <p:nvPr/>
              </p:nvSpPr>
              <p:spPr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41"/>
                <p:cNvSpPr txBox="1"/>
                <p:nvPr/>
              </p:nvSpPr>
              <p:spPr>
                <a:xfrm>
                  <a:off x="4477556" y="4915438"/>
                  <a:ext cx="502276" cy="36933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-4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41"/>
                <p:cNvSpPr txBox="1"/>
                <p:nvPr/>
              </p:nvSpPr>
              <p:spPr>
                <a:xfrm>
                  <a:off x="4992711" y="4915438"/>
                  <a:ext cx="502276" cy="36933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22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41"/>
                <p:cNvSpPr txBox="1"/>
                <p:nvPr/>
              </p:nvSpPr>
              <p:spPr>
                <a:xfrm>
                  <a:off x="5505719" y="4915438"/>
                  <a:ext cx="502276" cy="36933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41"/>
                <p:cNvSpPr txBox="1"/>
                <p:nvPr/>
              </p:nvSpPr>
              <p:spPr>
                <a:xfrm>
                  <a:off x="6020875" y="4915438"/>
                  <a:ext cx="502276" cy="36933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9" name="Google Shape;809;p41"/>
              <p:cNvSpPr txBox="1"/>
              <p:nvPr/>
            </p:nvSpPr>
            <p:spPr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 main():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0" name="Google Shape;810;p41"/>
          <p:cNvGrpSpPr/>
          <p:nvPr/>
        </p:nvGrpSpPr>
        <p:grpSpPr>
          <a:xfrm>
            <a:off x="385763" y="5156200"/>
            <a:ext cx="4349750" cy="987425"/>
            <a:chOff x="385763" y="5156200"/>
            <a:chExt cx="4349750" cy="987425"/>
          </a:xfrm>
        </p:grpSpPr>
        <p:sp>
          <p:nvSpPr>
            <p:cNvPr id="811" name="Google Shape;811;p41"/>
            <p:cNvSpPr txBox="1"/>
            <p:nvPr/>
          </p:nvSpPr>
          <p:spPr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doubleArray():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2" name="Google Shape;812;p41"/>
            <p:cNvGrpSpPr/>
            <p:nvPr/>
          </p:nvGrpSpPr>
          <p:grpSpPr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813" name="Google Shape;813;p41"/>
              <p:cNvSpPr txBox="1"/>
              <p:nvPr/>
            </p:nvSpPr>
            <p:spPr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arr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15" name="Google Shape;815;p41"/>
            <p:cNvCxnSpPr/>
            <p:nvPr/>
          </p:nvCxnSpPr>
          <p:spPr>
            <a:xfrm rot="-5400000">
              <a:off x="2542382" y="5279231"/>
              <a:ext cx="831850" cy="585787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816" name="Google Shape;816;p41"/>
            <p:cNvGrpSpPr/>
            <p:nvPr/>
          </p:nvGrpSpPr>
          <p:grpSpPr>
            <a:xfrm>
              <a:off x="3140075" y="5465763"/>
              <a:ext cx="669925" cy="654050"/>
              <a:chOff x="3307723" y="5929199"/>
              <a:chExt cx="669701" cy="654191"/>
            </a:xfrm>
          </p:grpSpPr>
          <p:sp>
            <p:nvSpPr>
              <p:cNvPr id="817" name="Google Shape;817;p41"/>
              <p:cNvSpPr txBox="1"/>
              <p:nvPr/>
            </p:nvSpPr>
            <p:spPr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size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41"/>
              <p:cNvSpPr txBox="1"/>
              <p:nvPr/>
            </p:nvSpPr>
            <p:spPr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9" name="Google Shape;819;p41"/>
            <p:cNvGrpSpPr/>
            <p:nvPr/>
          </p:nvGrpSpPr>
          <p:grpSpPr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820" name="Google Shape;820;p41"/>
              <p:cNvSpPr txBox="1"/>
              <p:nvPr/>
            </p:nvSpPr>
            <p:spPr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41"/>
              <p:cNvSpPr txBox="1"/>
              <p:nvPr/>
            </p:nvSpPr>
            <p:spPr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2" name="Google Shape;822;p41"/>
          <p:cNvSpPr txBox="1"/>
          <p:nvPr/>
        </p:nvSpPr>
        <p:spPr>
          <a:xfrm>
            <a:off x="3041650" y="4816475"/>
            <a:ext cx="446088" cy="338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 b="0" i="0" sz="16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1"/>
          <p:cNvSpPr txBox="1"/>
          <p:nvPr/>
        </p:nvSpPr>
        <p:spPr>
          <a:xfrm>
            <a:off x="3552825" y="4805363"/>
            <a:ext cx="417513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16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1"/>
          <p:cNvSpPr txBox="1"/>
          <p:nvPr/>
        </p:nvSpPr>
        <p:spPr>
          <a:xfrm>
            <a:off x="4073525" y="4799013"/>
            <a:ext cx="433388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6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1"/>
          <p:cNvSpPr txBox="1"/>
          <p:nvPr/>
        </p:nvSpPr>
        <p:spPr>
          <a:xfrm>
            <a:off x="4625975" y="4810125"/>
            <a:ext cx="350838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1"/>
          <p:cNvSpPr txBox="1"/>
          <p:nvPr/>
        </p:nvSpPr>
        <p:spPr>
          <a:xfrm>
            <a:off x="4268788" y="5786438"/>
            <a:ext cx="315912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600" u="none" cap="none" strike="noStrike">
              <a:solidFill>
                <a:srgbClr val="99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1"/>
          <p:cNvSpPr txBox="1"/>
          <p:nvPr/>
        </p:nvSpPr>
        <p:spPr>
          <a:xfrm>
            <a:off x="4262438" y="5807075"/>
            <a:ext cx="382587" cy="338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600" u="none" cap="none" strike="noStrike">
              <a:solidFill>
                <a:srgbClr val="99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1"/>
          <p:cNvSpPr txBox="1"/>
          <p:nvPr/>
        </p:nvSpPr>
        <p:spPr>
          <a:xfrm>
            <a:off x="4221163" y="5791200"/>
            <a:ext cx="423862" cy="338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rgbClr val="99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1"/>
          <p:cNvSpPr txBox="1"/>
          <p:nvPr/>
        </p:nvSpPr>
        <p:spPr>
          <a:xfrm>
            <a:off x="4249738" y="5802313"/>
            <a:ext cx="347662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600" u="none" cap="none" strike="noStrike">
              <a:solidFill>
                <a:srgbClr val="99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1"/>
          <p:cNvSpPr txBox="1"/>
          <p:nvPr/>
        </p:nvSpPr>
        <p:spPr>
          <a:xfrm>
            <a:off x="4256088" y="5788025"/>
            <a:ext cx="315912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600" u="none" cap="none" strike="noStrike">
              <a:solidFill>
                <a:srgbClr val="99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/>
          </a:p>
        </p:txBody>
      </p:sp>
      <p:sp>
        <p:nvSpPr>
          <p:cNvPr id="837" name="Google Shape;837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38" name="Google Shape;838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9" name="Google Shape;839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array variables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array initializers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array and pointer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pass an array into a function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3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ct val="100000"/>
              <a:buFont typeface="Arial"/>
              <a:buNone/>
            </a:pPr>
            <a:r>
              <a:rPr lang="en-US">
                <a:solidFill>
                  <a:srgbClr val="9933FF"/>
                </a:solidFill>
              </a:rPr>
              <a:t>Finish this slide</a:t>
            </a:r>
            <a:endParaRPr>
              <a:solidFill>
                <a:srgbClr val="9933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ct val="100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847" name="Google Shape;847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48" name="Google Shape;848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9" name="Google Shape;849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6cf6cfa44_1_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b6cf6cfa44_1_0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7" name="Google Shape;857;gb6cf6cfa44_1_0"/>
          <p:cNvSpPr txBox="1"/>
          <p:nvPr/>
        </p:nvSpPr>
        <p:spPr>
          <a:xfrm>
            <a:off x="444500" y="1739900"/>
            <a:ext cx="8483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Viết 1 chương trình ngắn nhập vào 10 số nguyên từ bàn phím, rồi in ra số lớn nhất. Gõ vào cửa số chat. Thời gian là 15 phút.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9: Arrays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Unit9 -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100" y="1424354"/>
            <a:ext cx="7620000" cy="2180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1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concept and application of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1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relationship between arrays and pointers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73100" y="3603113"/>
            <a:ext cx="7620000" cy="119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988" lvl="1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6: Numeric Arrays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9: Arrays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52" name="Google Shape;152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18641" y="1282890"/>
            <a:ext cx="8420559" cy="520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Motivation #1: Coin Change</a:t>
            </a:r>
            <a:endParaRPr sz="2800"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Motivation #2: Vote Counting</a:t>
            </a:r>
            <a:endParaRPr sz="2400"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/>
              <a:t>Arrays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3.1	Array Declaration: Syntax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3.2	Array Variable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3.3	Array Declarations with Initializers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3.4	Demo #1: Using Array Initializer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3.5	Demo #2: Coin Change Revisit</a:t>
            </a:r>
            <a:endParaRPr/>
          </a:p>
          <a:p>
            <a:pPr indent="-522288" lvl="1" marL="1035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3.6	Array Size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9: Arrays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418641" y="1282890"/>
            <a:ext cx="8420559" cy="5205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 sz="2800"/>
              <a:t>Arrays and Pointers</a:t>
            </a:r>
            <a:endParaRPr sz="2800"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 sz="2800"/>
              <a:t>Array Assignment</a:t>
            </a:r>
            <a:endParaRPr sz="2400"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 sz="2800"/>
              <a:t>Array Parameters in Functions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 sz="2800"/>
              <a:t>Passing Array Arguments</a:t>
            </a:r>
            <a:endParaRPr sz="2800"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 sz="2800"/>
              <a:t>Standard I/O Functions for Arrays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 sz="2800"/>
              <a:t>Modifying Array Arguments</a:t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Motivation #1: Coin Change (1/2)</a:t>
            </a:r>
            <a:endParaRPr/>
          </a:p>
        </p:txBody>
      </p:sp>
      <p:sp>
        <p:nvSpPr>
          <p:cNvPr id="172" name="Google Shape;172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73" name="Google Shape;173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Unit9 -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367861" y="1203159"/>
            <a:ext cx="8126434" cy="226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Some of the programs we have written are “long-winded”, because we have not learned enough C constructs to do it simpler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52425" lvl="0" marL="3524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Consider the </a:t>
            </a:r>
            <a:r>
              <a:rPr lang="en-US">
                <a:solidFill>
                  <a:srgbClr val="0000FF"/>
                </a:solidFill>
              </a:rPr>
              <a:t>Coin Change </a:t>
            </a:r>
            <a:r>
              <a:rPr lang="en-US"/>
              <a:t>problem (Week 1 Task 2) with 6 denominations 1¢, 5¢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/>
              <a:t>10¢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/>
              <a:t>20¢, 50¢, and $1: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1786271" y="3466214"/>
            <a:ext cx="4614529" cy="286232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Algorithm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input: amt (in cents); output: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🡨 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amt/100; amt %=100;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amt/50; amt %= 50;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amt/20; amt %= 20;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amt/10; amt %=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amt/5; amt %= 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coins += amt/1; amt %=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ins.jpg"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6664" y="4834654"/>
            <a:ext cx="1520826" cy="140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