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5" r:id="rId6"/>
    <p:sldId id="266" r:id="rId7"/>
    <p:sldId id="267" r:id="rId8"/>
    <p:sldId id="268" r:id="rId9"/>
    <p:sldId id="269" r:id="rId10"/>
    <p:sldId id="270" r:id="rId11"/>
    <p:sldId id="281" r:id="rId12"/>
    <p:sldId id="271" r:id="rId13"/>
    <p:sldId id="272" r:id="rId14"/>
    <p:sldId id="273" r:id="rId15"/>
    <p:sldId id="274" r:id="rId16"/>
    <p:sldId id="275" r:id="rId17"/>
    <p:sldId id="276" r:id="rId18"/>
    <p:sldId id="277" r:id="rId19"/>
    <p:sldId id="278" r:id="rId20"/>
    <p:sldId id="279" r:id="rId21"/>
    <p:sldId id="280" r:id="rId22"/>
    <p:sldId id="258" r:id="rId23"/>
    <p:sldId id="264" r:id="rId2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72711579-DBAB-4F29-A9E3-D2576B96FFD9}" type="datetimeFigureOut">
              <a:rPr lang="vi-VN" smtClean="0"/>
              <a:t>19/08/2022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140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2711579-DBAB-4F29-A9E3-D2576B96FFD9}" type="datetimeFigureOut">
              <a:rPr lang="vi-VN" smtClean="0"/>
              <a:t>19/08/2022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396556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2711579-DBAB-4F29-A9E3-D2576B96FFD9}" type="datetimeFigureOut">
              <a:rPr lang="vi-VN" smtClean="0"/>
              <a:t>19/08/2022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47666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2711579-DBAB-4F29-A9E3-D2576B96FFD9}" type="datetimeFigureOut">
              <a:rPr lang="vi-VN" smtClean="0"/>
              <a:t>19/08/2022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294622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711579-DBAB-4F29-A9E3-D2576B96FFD9}" type="datetimeFigureOut">
              <a:rPr lang="vi-VN" smtClean="0"/>
              <a:t>19/08/2022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296675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72711579-DBAB-4F29-A9E3-D2576B96FFD9}" type="datetimeFigureOut">
              <a:rPr lang="vi-VN" smtClean="0"/>
              <a:t>19/08/2022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138167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2711579-DBAB-4F29-A9E3-D2576B96FFD9}" type="datetimeFigureOut">
              <a:rPr lang="vi-VN" smtClean="0"/>
              <a:t>19/08/2022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9427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72711579-DBAB-4F29-A9E3-D2576B96FFD9}" type="datetimeFigureOut">
              <a:rPr lang="vi-VN" smtClean="0"/>
              <a:t>19/08/2022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143121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11579-DBAB-4F29-A9E3-D2576B96FFD9}" type="datetimeFigureOut">
              <a:rPr lang="vi-VN" smtClean="0"/>
              <a:t>19/08/2022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165659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711579-DBAB-4F29-A9E3-D2576B96FFD9}" type="datetimeFigureOut">
              <a:rPr lang="vi-VN" smtClean="0"/>
              <a:t>19/08/2022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149401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711579-DBAB-4F29-A9E3-D2576B96FFD9}" type="datetimeFigureOut">
              <a:rPr lang="vi-VN" smtClean="0"/>
              <a:t>19/08/2022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3F5754F-D9AF-4501-85F3-3D4DE698A36F}" type="slidenum">
              <a:rPr lang="vi-VN" smtClean="0"/>
              <a:t>‹#›</a:t>
            </a:fld>
            <a:endParaRPr lang="vi-VN"/>
          </a:p>
        </p:txBody>
      </p:sp>
    </p:spTree>
    <p:extLst>
      <p:ext uri="{BB962C8B-B14F-4D97-AF65-F5344CB8AC3E}">
        <p14:creationId xmlns:p14="http://schemas.microsoft.com/office/powerpoint/2010/main" val="246242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eb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11579-DBAB-4F29-A9E3-D2576B96FFD9}" type="datetimeFigureOut">
              <a:rPr lang="vi-VN" smtClean="0"/>
              <a:t>19/08/2022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5754F-D9AF-4501-85F3-3D4DE698A36F}" type="slidenum">
              <a:rPr lang="vi-VN" smtClean="0"/>
              <a:t>‹#›</a:t>
            </a:fld>
            <a:endParaRPr lang="vi-VN"/>
          </a:p>
        </p:txBody>
      </p:sp>
    </p:spTree>
    <p:extLst>
      <p:ext uri="{BB962C8B-B14F-4D97-AF65-F5344CB8AC3E}">
        <p14:creationId xmlns:p14="http://schemas.microsoft.com/office/powerpoint/2010/main" val="196270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rmitory.fu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336270" y="2669344"/>
            <a:ext cx="6165406" cy="1519313"/>
            <a:chOff x="3184221" y="2404074"/>
            <a:chExt cx="6165406" cy="1519313"/>
          </a:xfrm>
        </p:grpSpPr>
        <p:sp>
          <p:nvSpPr>
            <p:cNvPr id="5" name="Rectangle 4"/>
            <p:cNvSpPr/>
            <p:nvPr/>
          </p:nvSpPr>
          <p:spPr>
            <a:xfrm>
              <a:off x="5262002" y="2404074"/>
              <a:ext cx="1188146" cy="553998"/>
            </a:xfrm>
            <a:prstGeom prst="rect">
              <a:avLst/>
            </a:prstGeom>
          </p:spPr>
          <p:txBody>
            <a:bodyPr wrap="none">
              <a:spAutoFit/>
            </a:bodyPr>
            <a:lstStyle/>
            <a:p>
              <a:r>
                <a:rPr lang="vi-VN" sz="3000">
                  <a:solidFill>
                    <a:schemeClr val="bg1"/>
                  </a:solidFill>
                </a:rPr>
                <a:t>Đề tài</a:t>
              </a:r>
            </a:p>
          </p:txBody>
        </p:sp>
        <p:sp>
          <p:nvSpPr>
            <p:cNvPr id="6" name="Rectangle 5"/>
            <p:cNvSpPr/>
            <p:nvPr/>
          </p:nvSpPr>
          <p:spPr>
            <a:xfrm>
              <a:off x="3184221" y="3215501"/>
              <a:ext cx="6165406" cy="707886"/>
            </a:xfrm>
            <a:prstGeom prst="rect">
              <a:avLst/>
            </a:prstGeom>
          </p:spPr>
          <p:txBody>
            <a:bodyPr wrap="none">
              <a:spAutoFit/>
            </a:bodyPr>
            <a:lstStyle/>
            <a:p>
              <a:r>
                <a:rPr lang="en-US" sz="4000" dirty="0">
                  <a:solidFill>
                    <a:schemeClr val="bg1"/>
                  </a:solidFill>
                  <a:latin typeface="Verdana (Body)"/>
                </a:rPr>
                <a:t>Manage Dormitory App</a:t>
              </a:r>
              <a:endParaRPr lang="vi-VN" sz="4000" dirty="0">
                <a:solidFill>
                  <a:schemeClr val="bg1"/>
                </a:solidFill>
                <a:latin typeface="Verdana (Body)"/>
              </a:endParaRPr>
            </a:p>
          </p:txBody>
        </p:sp>
      </p:grpSp>
    </p:spTree>
    <p:extLst>
      <p:ext uri="{BB962C8B-B14F-4D97-AF65-F5344CB8AC3E}">
        <p14:creationId xmlns:p14="http://schemas.microsoft.com/office/powerpoint/2010/main" val="169610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4806" y="321275"/>
            <a:ext cx="7082388" cy="707886"/>
          </a:xfrm>
          <a:prstGeom prst="rect">
            <a:avLst/>
          </a:prstGeom>
        </p:spPr>
        <p:txBody>
          <a:bodyPr wrap="none">
            <a:spAutoFit/>
          </a:bodyPr>
          <a:lstStyle/>
          <a:p>
            <a:r>
              <a:rPr lang="en-US" sz="4000">
                <a:solidFill>
                  <a:schemeClr val="bg1"/>
                </a:solidFill>
                <a:latin typeface="Verdana (Body)"/>
              </a:rPr>
              <a:t>Phân tích yêu cầu người dùng</a:t>
            </a:r>
            <a:endParaRPr lang="vi-VN" sz="4000">
              <a:solidFill>
                <a:schemeClr val="bg1"/>
              </a:solidFill>
              <a:latin typeface="Verdana (Body)"/>
            </a:endParaRPr>
          </a:p>
        </p:txBody>
      </p:sp>
      <p:sp>
        <p:nvSpPr>
          <p:cNvPr id="7" name="Rectangle 6"/>
          <p:cNvSpPr/>
          <p:nvPr/>
        </p:nvSpPr>
        <p:spPr>
          <a:xfrm>
            <a:off x="820465" y="1234331"/>
            <a:ext cx="4043365" cy="553998"/>
          </a:xfrm>
          <a:prstGeom prst="rect">
            <a:avLst/>
          </a:prstGeom>
        </p:spPr>
        <p:txBody>
          <a:bodyPr wrap="square">
            <a:spAutoFit/>
          </a:bodyPr>
          <a:lstStyle/>
          <a:p>
            <a:pPr marL="514350" indent="-514350">
              <a:buFont typeface="+mj-lt"/>
              <a:buAutoNum type="arabicPeriod" startAt="2"/>
            </a:pPr>
            <a:r>
              <a:rPr lang="en-US" sz="3000">
                <a:solidFill>
                  <a:schemeClr val="bg1"/>
                </a:solidFill>
              </a:rPr>
              <a:t>Yêu cầu chức năng</a:t>
            </a:r>
          </a:p>
        </p:txBody>
      </p:sp>
      <p:sp>
        <p:nvSpPr>
          <p:cNvPr id="8" name="Rectangle 7"/>
          <p:cNvSpPr/>
          <p:nvPr/>
        </p:nvSpPr>
        <p:spPr>
          <a:xfrm>
            <a:off x="1287294" y="1861321"/>
            <a:ext cx="4160195" cy="461665"/>
          </a:xfrm>
          <a:prstGeom prst="rect">
            <a:avLst/>
          </a:prstGeom>
        </p:spPr>
        <p:txBody>
          <a:bodyPr wrap="square">
            <a:spAutoFit/>
          </a:bodyPr>
          <a:lstStyle/>
          <a:p>
            <a:pPr marL="342900" indent="-342900">
              <a:buFont typeface="Arial" panose="020B0604020202020204" pitchFamily="34" charset="0"/>
              <a:buChar char="•"/>
            </a:pPr>
            <a:r>
              <a:rPr lang="en-US" sz="2400" b="0" i="0">
                <a:solidFill>
                  <a:srgbClr val="C9D1D9"/>
                </a:solidFill>
                <a:effectLst/>
                <a:latin typeface="-apple-system"/>
              </a:rPr>
              <a:t>Sinh viên trong ký túc xá</a:t>
            </a:r>
            <a:endParaRPr lang="vi-VN" sz="2400" b="0" i="0">
              <a:solidFill>
                <a:srgbClr val="C9D1D9"/>
              </a:solidFill>
              <a:effectLst/>
              <a:latin typeface="-apple-system"/>
            </a:endParaRPr>
          </a:p>
        </p:txBody>
      </p:sp>
      <p:sp>
        <p:nvSpPr>
          <p:cNvPr id="10" name="Rectangle 9"/>
          <p:cNvSpPr/>
          <p:nvPr/>
        </p:nvSpPr>
        <p:spPr>
          <a:xfrm>
            <a:off x="1815830" y="2295568"/>
            <a:ext cx="6096000" cy="1015663"/>
          </a:xfrm>
          <a:prstGeom prst="rect">
            <a:avLst/>
          </a:prstGeom>
        </p:spPr>
        <p:txBody>
          <a:bodyPr>
            <a:spAutoFit/>
          </a:bodyPr>
          <a:lstStyle/>
          <a:p>
            <a:pPr marL="342900" indent="-342900">
              <a:buFont typeface="Courier New" panose="02070309020205020404" pitchFamily="49" charset="0"/>
              <a:buChar char="o"/>
            </a:pPr>
            <a:r>
              <a:rPr lang="vi-VN" sz="2000" dirty="0">
                <a:solidFill>
                  <a:schemeClr val="bg1"/>
                </a:solidFill>
              </a:rPr>
              <a:t>Đăng nhập, đăng xuất</a:t>
            </a:r>
          </a:p>
          <a:p>
            <a:pPr marL="342900" indent="-342900">
              <a:buFont typeface="Courier New" panose="02070309020205020404" pitchFamily="49" charset="0"/>
              <a:buChar char="o"/>
            </a:pPr>
            <a:r>
              <a:rPr lang="vi-VN" sz="2000" dirty="0">
                <a:solidFill>
                  <a:schemeClr val="bg1"/>
                </a:solidFill>
              </a:rPr>
              <a:t>Xem hợp đồng</a:t>
            </a:r>
          </a:p>
          <a:p>
            <a:pPr marL="342900" indent="-342900">
              <a:buFont typeface="Courier New" panose="02070309020205020404" pitchFamily="49" charset="0"/>
              <a:buChar char="o"/>
            </a:pPr>
            <a:r>
              <a:rPr lang="vi-VN" sz="2000" dirty="0">
                <a:solidFill>
                  <a:schemeClr val="bg1"/>
                </a:solidFill>
              </a:rPr>
              <a:t>Xem các vi phạm của bản thân, xác nhận lỗi</a:t>
            </a:r>
          </a:p>
        </p:txBody>
      </p:sp>
      <p:sp>
        <p:nvSpPr>
          <p:cNvPr id="11" name="Rectangle 10"/>
          <p:cNvSpPr/>
          <p:nvPr/>
        </p:nvSpPr>
        <p:spPr>
          <a:xfrm>
            <a:off x="1287294" y="3745478"/>
            <a:ext cx="5706893" cy="461665"/>
          </a:xfrm>
          <a:prstGeom prst="rect">
            <a:avLst/>
          </a:prstGeom>
        </p:spPr>
        <p:txBody>
          <a:bodyPr wrap="square">
            <a:spAutoFit/>
          </a:bodyPr>
          <a:lstStyle/>
          <a:p>
            <a:pPr marL="342900" indent="-342900">
              <a:buFont typeface="Arial" panose="020B0604020202020204" pitchFamily="34" charset="0"/>
              <a:buChar char="•"/>
            </a:pPr>
            <a:r>
              <a:rPr lang="en-US" sz="2400">
                <a:solidFill>
                  <a:srgbClr val="C9D1D9"/>
                </a:solidFill>
                <a:latin typeface="-apple-system"/>
              </a:rPr>
              <a:t>Sinh viên tự quản</a:t>
            </a:r>
            <a:endParaRPr lang="vi-VN" sz="2400" b="0" i="0">
              <a:solidFill>
                <a:srgbClr val="C9D1D9"/>
              </a:solidFill>
              <a:effectLst/>
              <a:latin typeface="-apple-system"/>
            </a:endParaRPr>
          </a:p>
        </p:txBody>
      </p:sp>
      <p:sp>
        <p:nvSpPr>
          <p:cNvPr id="12" name="Rectangle 11"/>
          <p:cNvSpPr/>
          <p:nvPr/>
        </p:nvSpPr>
        <p:spPr>
          <a:xfrm>
            <a:off x="1815830" y="4176964"/>
            <a:ext cx="6096000" cy="1015663"/>
          </a:xfrm>
          <a:prstGeom prst="rect">
            <a:avLst/>
          </a:prstGeom>
        </p:spPr>
        <p:txBody>
          <a:bodyPr>
            <a:spAutoFit/>
          </a:bodyPr>
          <a:lstStyle/>
          <a:p>
            <a:pPr marL="342900" indent="-342900">
              <a:buFont typeface="Courier New" panose="02070309020205020404" pitchFamily="49" charset="0"/>
              <a:buChar char="o"/>
            </a:pPr>
            <a:r>
              <a:rPr lang="vi-VN" sz="2000">
                <a:solidFill>
                  <a:schemeClr val="bg1"/>
                </a:solidFill>
              </a:rPr>
              <a:t>Có các chức năng của sinh viên trong kí túc xá</a:t>
            </a:r>
          </a:p>
          <a:p>
            <a:pPr marL="342900" indent="-342900">
              <a:buFont typeface="Courier New" panose="02070309020205020404" pitchFamily="49" charset="0"/>
              <a:buChar char="o"/>
            </a:pPr>
            <a:r>
              <a:rPr lang="vi-VN" sz="2000">
                <a:solidFill>
                  <a:schemeClr val="bg1"/>
                </a:solidFill>
              </a:rPr>
              <a:t>Điểm danh sinh viên mỗi tối</a:t>
            </a:r>
          </a:p>
          <a:p>
            <a:pPr marL="342900" indent="-342900">
              <a:buFont typeface="Courier New" panose="02070309020205020404" pitchFamily="49" charset="0"/>
              <a:buChar char="o"/>
            </a:pPr>
            <a:r>
              <a:rPr lang="vi-VN" sz="2000">
                <a:solidFill>
                  <a:schemeClr val="bg1"/>
                </a:solidFill>
              </a:rPr>
              <a:t>Đăng kí lịch trực gác cổng mỗi tuần</a:t>
            </a:r>
          </a:p>
        </p:txBody>
      </p:sp>
    </p:spTree>
    <p:extLst>
      <p:ext uri="{BB962C8B-B14F-4D97-AF65-F5344CB8AC3E}">
        <p14:creationId xmlns:p14="http://schemas.microsoft.com/office/powerpoint/2010/main" val="399252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31598" y="229560"/>
            <a:ext cx="4528804" cy="707886"/>
          </a:xfrm>
          <a:prstGeom prst="rect">
            <a:avLst/>
          </a:prstGeom>
        </p:spPr>
        <p:txBody>
          <a:bodyPr wrap="none">
            <a:spAutoFit/>
          </a:bodyPr>
          <a:lstStyle/>
          <a:p>
            <a:r>
              <a:rPr lang="en-US" sz="4000" dirty="0" err="1">
                <a:solidFill>
                  <a:schemeClr val="bg1"/>
                </a:solidFill>
                <a:latin typeface="Verdana (Body)"/>
              </a:rPr>
              <a:t>Công</a:t>
            </a:r>
            <a:r>
              <a:rPr lang="en-US" sz="4000" dirty="0">
                <a:solidFill>
                  <a:schemeClr val="bg1"/>
                </a:solidFill>
                <a:latin typeface="Verdana (Body)"/>
              </a:rPr>
              <a:t> </a:t>
            </a:r>
            <a:r>
              <a:rPr lang="en-US" sz="4000" dirty="0" err="1">
                <a:solidFill>
                  <a:schemeClr val="bg1"/>
                </a:solidFill>
                <a:latin typeface="Verdana (Body)"/>
              </a:rPr>
              <a:t>cụ</a:t>
            </a:r>
            <a:r>
              <a:rPr lang="en-US" sz="4000" dirty="0">
                <a:solidFill>
                  <a:schemeClr val="bg1"/>
                </a:solidFill>
                <a:latin typeface="Verdana (Body)"/>
              </a:rPr>
              <a:t> </a:t>
            </a:r>
            <a:r>
              <a:rPr lang="en-US" sz="4000" dirty="0" err="1">
                <a:solidFill>
                  <a:schemeClr val="bg1"/>
                </a:solidFill>
                <a:latin typeface="Verdana (Body)"/>
              </a:rPr>
              <a:t>sử</a:t>
            </a:r>
            <a:r>
              <a:rPr lang="en-US" sz="4000" dirty="0">
                <a:solidFill>
                  <a:schemeClr val="bg1"/>
                </a:solidFill>
                <a:latin typeface="Verdana (Body)"/>
              </a:rPr>
              <a:t> </a:t>
            </a:r>
            <a:r>
              <a:rPr lang="en-US" sz="4000" dirty="0" err="1">
                <a:solidFill>
                  <a:schemeClr val="bg1"/>
                </a:solidFill>
                <a:latin typeface="Verdana (Body)"/>
              </a:rPr>
              <a:t>dụng</a:t>
            </a:r>
            <a:endParaRPr lang="vi-VN" sz="4000" dirty="0">
              <a:solidFill>
                <a:schemeClr val="bg1"/>
              </a:solidFill>
              <a:latin typeface="Verdana (Body)"/>
            </a:endParaRPr>
          </a:p>
        </p:txBody>
      </p:sp>
      <p:sp>
        <p:nvSpPr>
          <p:cNvPr id="7" name="Rectangle 2"/>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4" name="Rectangle 1"/>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1218832" y="1565559"/>
            <a:ext cx="10249712" cy="4524315"/>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en-US" altLang="vi-VN" sz="2400" dirty="0">
                <a:solidFill>
                  <a:srgbClr val="C9D1D9"/>
                </a:solidFill>
                <a:latin typeface="-apple-system"/>
              </a:rPr>
              <a:t>Backend:  PHP Laravel</a:t>
            </a:r>
          </a:p>
          <a:p>
            <a:pPr marL="342900" lvl="0" indent="-342900" eaLnBrk="0" fontAlgn="base" hangingPunct="0">
              <a:spcBef>
                <a:spcPct val="0"/>
              </a:spcBef>
              <a:spcAft>
                <a:spcPct val="0"/>
              </a:spcAft>
              <a:buFont typeface="Arial" panose="020B0604020202020204" pitchFamily="34" charset="0"/>
              <a:buChar char="•"/>
            </a:pPr>
            <a:r>
              <a:rPr lang="en-US" altLang="vi-VN" sz="2400" dirty="0">
                <a:solidFill>
                  <a:srgbClr val="C9D1D9"/>
                </a:solidFill>
                <a:latin typeface="-apple-system"/>
              </a:rPr>
              <a:t>Frontend: React JS</a:t>
            </a:r>
          </a:p>
          <a:p>
            <a:pPr marL="342900" lvl="0" indent="-342900" eaLnBrk="0" fontAlgn="base" hangingPunct="0">
              <a:spcBef>
                <a:spcPct val="0"/>
              </a:spcBef>
              <a:spcAft>
                <a:spcPct val="0"/>
              </a:spcAft>
              <a:buFont typeface="Arial" panose="020B0604020202020204" pitchFamily="34" charset="0"/>
              <a:buChar char="•"/>
            </a:pPr>
            <a:endParaRPr lang="en-US" altLang="vi-VN" sz="2400" dirty="0">
              <a:solidFill>
                <a:srgbClr val="C9D1D9"/>
              </a:solidFill>
              <a:latin typeface="-apple-system"/>
            </a:endParaRPr>
          </a:p>
          <a:p>
            <a:pPr marL="342900" lvl="0" indent="-342900" eaLnBrk="0" fontAlgn="base" hangingPunct="0">
              <a:spcBef>
                <a:spcPct val="0"/>
              </a:spcBef>
              <a:spcAft>
                <a:spcPct val="0"/>
              </a:spcAft>
              <a:buFont typeface="Arial" panose="020B0604020202020204" pitchFamily="34" charset="0"/>
              <a:buChar char="•"/>
            </a:pPr>
            <a:r>
              <a:rPr lang="vi-VN" altLang="vi-VN" sz="2400" dirty="0">
                <a:solidFill>
                  <a:srgbClr val="C9D1D9"/>
                </a:solidFill>
                <a:latin typeface="-apple-system"/>
              </a:rPr>
              <a:t>- Các thư viện dùng trong dự án:</a:t>
            </a:r>
          </a:p>
          <a:p>
            <a:pPr marL="342900" lvl="0" indent="-342900" eaLnBrk="0" fontAlgn="base" hangingPunct="0">
              <a:spcBef>
                <a:spcPct val="0"/>
              </a:spcBef>
              <a:spcAft>
                <a:spcPct val="0"/>
              </a:spcAft>
              <a:buFont typeface="Arial" panose="020B0604020202020204" pitchFamily="34" charset="0"/>
              <a:buChar char="•"/>
            </a:pPr>
            <a:r>
              <a:rPr lang="vi-VN" altLang="vi-VN" sz="2400" dirty="0">
                <a:solidFill>
                  <a:srgbClr val="C9D1D9"/>
                </a:solidFill>
                <a:latin typeface="-apple-system"/>
              </a:rPr>
              <a:t>https://github.com/ckeditor/ckeditor5-react</a:t>
            </a:r>
          </a:p>
          <a:p>
            <a:pPr marL="342900" lvl="0" indent="-342900" eaLnBrk="0" fontAlgn="base" hangingPunct="0">
              <a:spcBef>
                <a:spcPct val="0"/>
              </a:spcBef>
              <a:spcAft>
                <a:spcPct val="0"/>
              </a:spcAft>
              <a:buFont typeface="Arial" panose="020B0604020202020204" pitchFamily="34" charset="0"/>
              <a:buChar char="•"/>
            </a:pPr>
            <a:r>
              <a:rPr lang="vi-VN" altLang="vi-VN" sz="2400" dirty="0">
                <a:solidFill>
                  <a:srgbClr val="C9D1D9"/>
                </a:solidFill>
                <a:latin typeface="-apple-system"/>
              </a:rPr>
              <a:t>https://github.com/biggora/device-uuid</a:t>
            </a:r>
          </a:p>
          <a:p>
            <a:pPr marL="342900" lvl="0" indent="-342900" eaLnBrk="0" fontAlgn="base" hangingPunct="0">
              <a:spcBef>
                <a:spcPct val="0"/>
              </a:spcBef>
              <a:spcAft>
                <a:spcPct val="0"/>
              </a:spcAft>
              <a:buFont typeface="Arial" panose="020B0604020202020204" pitchFamily="34" charset="0"/>
              <a:buChar char="•"/>
            </a:pPr>
            <a:r>
              <a:rPr lang="vi-VN" altLang="vi-VN" sz="2400" dirty="0">
                <a:solidFill>
                  <a:srgbClr val="C9D1D9"/>
                </a:solidFill>
                <a:latin typeface="-apple-system"/>
              </a:rPr>
              <a:t>https://github.com/auth0/jwt-decode</a:t>
            </a:r>
          </a:p>
          <a:p>
            <a:pPr marL="342900" lvl="0" indent="-342900" eaLnBrk="0" fontAlgn="base" hangingPunct="0">
              <a:spcBef>
                <a:spcPct val="0"/>
              </a:spcBef>
              <a:spcAft>
                <a:spcPct val="0"/>
              </a:spcAft>
              <a:buFont typeface="Arial" panose="020B0604020202020204" pitchFamily="34" charset="0"/>
              <a:buChar char="•"/>
            </a:pPr>
            <a:r>
              <a:rPr lang="vi-VN" altLang="vi-VN" sz="2400" dirty="0">
                <a:solidFill>
                  <a:srgbClr val="C9D1D9"/>
                </a:solidFill>
                <a:latin typeface="-apple-system"/>
              </a:rPr>
              <a:t>https://github.com/react-bootstrap/react-bootstrap</a:t>
            </a:r>
          </a:p>
          <a:p>
            <a:pPr marL="342900" lvl="0" indent="-342900" eaLnBrk="0" fontAlgn="base" hangingPunct="0">
              <a:spcBef>
                <a:spcPct val="0"/>
              </a:spcBef>
              <a:spcAft>
                <a:spcPct val="0"/>
              </a:spcAft>
              <a:buFont typeface="Arial" panose="020B0604020202020204" pitchFamily="34" charset="0"/>
              <a:buChar char="•"/>
            </a:pPr>
            <a:r>
              <a:rPr lang="vi-VN" altLang="vi-VN" sz="2400" dirty="0">
                <a:solidFill>
                  <a:srgbClr val="C9D1D9"/>
                </a:solidFill>
                <a:latin typeface="-apple-system"/>
              </a:rPr>
              <a:t>https://github.com/axios/axios</a:t>
            </a:r>
          </a:p>
          <a:p>
            <a:pPr marL="342900" lvl="0" indent="-342900" eaLnBrk="0" fontAlgn="base" hangingPunct="0">
              <a:spcBef>
                <a:spcPct val="0"/>
              </a:spcBef>
              <a:spcAft>
                <a:spcPct val="0"/>
              </a:spcAft>
              <a:buFont typeface="Arial" panose="020B0604020202020204" pitchFamily="34" charset="0"/>
              <a:buChar char="•"/>
            </a:pPr>
            <a:r>
              <a:rPr lang="vi-VN" altLang="vi-VN" sz="2400" dirty="0">
                <a:solidFill>
                  <a:srgbClr val="C9D1D9"/>
                </a:solidFill>
                <a:latin typeface="-apple-system"/>
              </a:rPr>
              <a:t>https://github.com/barryvdh/laravel-dompdf</a:t>
            </a:r>
          </a:p>
          <a:p>
            <a:pPr marL="342900" lvl="0" indent="-342900" eaLnBrk="0" fontAlgn="base" hangingPunct="0">
              <a:spcBef>
                <a:spcPct val="0"/>
              </a:spcBef>
              <a:spcAft>
                <a:spcPct val="0"/>
              </a:spcAft>
              <a:buFont typeface="Arial" panose="020B0604020202020204" pitchFamily="34" charset="0"/>
              <a:buChar char="•"/>
            </a:pPr>
            <a:r>
              <a:rPr lang="vi-VN" altLang="vi-VN" sz="2400" dirty="0">
                <a:solidFill>
                  <a:srgbClr val="C9D1D9"/>
                </a:solidFill>
                <a:latin typeface="-apple-system"/>
              </a:rPr>
              <a:t>https://github.com/bluemmb/Faker-PicsumPhotos</a:t>
            </a:r>
          </a:p>
          <a:p>
            <a:pPr marL="342900" lvl="0" indent="-342900" eaLnBrk="0" fontAlgn="base" hangingPunct="0">
              <a:spcBef>
                <a:spcPct val="0"/>
              </a:spcBef>
              <a:spcAft>
                <a:spcPct val="0"/>
              </a:spcAft>
              <a:buFont typeface="Arial" panose="020B0604020202020204" pitchFamily="34" charset="0"/>
              <a:buChar char="•"/>
            </a:pPr>
            <a:r>
              <a:rPr lang="vi-VN" altLang="vi-VN" sz="2400" dirty="0">
                <a:solidFill>
                  <a:srgbClr val="C9D1D9"/>
                </a:solidFill>
                <a:latin typeface="-apple-system"/>
              </a:rPr>
              <a:t>https://github.com/firebase/php-jwt</a:t>
            </a:r>
          </a:p>
        </p:txBody>
      </p:sp>
    </p:spTree>
    <p:extLst>
      <p:ext uri="{BB962C8B-B14F-4D97-AF65-F5344CB8AC3E}">
        <p14:creationId xmlns:p14="http://schemas.microsoft.com/office/powerpoint/2010/main" val="322458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0454" y="321275"/>
            <a:ext cx="7031092" cy="707886"/>
          </a:xfrm>
          <a:prstGeom prst="rect">
            <a:avLst/>
          </a:prstGeom>
        </p:spPr>
        <p:txBody>
          <a:bodyPr wrap="none">
            <a:spAutoFit/>
          </a:bodyPr>
          <a:lstStyle/>
          <a:p>
            <a:r>
              <a:rPr lang="en-US" sz="4000">
                <a:solidFill>
                  <a:schemeClr val="bg1"/>
                </a:solidFill>
                <a:latin typeface="Verdana (Body)"/>
              </a:rPr>
              <a:t>Phân tích và demo chức năng</a:t>
            </a:r>
            <a:endParaRPr lang="vi-VN" sz="4000">
              <a:solidFill>
                <a:schemeClr val="bg1"/>
              </a:solidFill>
              <a:latin typeface="Verdana (Body)"/>
            </a:endParaRPr>
          </a:p>
        </p:txBody>
      </p:sp>
      <p:sp>
        <p:nvSpPr>
          <p:cNvPr id="5" name="Rectangle 4"/>
          <p:cNvSpPr/>
          <p:nvPr/>
        </p:nvSpPr>
        <p:spPr>
          <a:xfrm>
            <a:off x="1210561" y="1670450"/>
            <a:ext cx="3021094" cy="400110"/>
          </a:xfrm>
          <a:prstGeom prst="rect">
            <a:avLst/>
          </a:prstGeom>
        </p:spPr>
        <p:txBody>
          <a:bodyPr wrap="square">
            <a:spAutoFit/>
          </a:bodyPr>
          <a:lstStyle/>
          <a:p>
            <a:pPr marL="342900" indent="-342900">
              <a:buFont typeface="Arial" panose="020B0604020202020204" pitchFamily="34" charset="0"/>
              <a:buChar char="•"/>
            </a:pPr>
            <a:r>
              <a:rPr lang="en-US" sz="2000" b="0" i="0">
                <a:solidFill>
                  <a:srgbClr val="C9D1D9"/>
                </a:solidFill>
                <a:effectLst/>
                <a:latin typeface="-apple-system"/>
              </a:rPr>
              <a:t>Chức năng đăng bài:</a:t>
            </a:r>
            <a:endParaRPr lang="vi-VN" sz="2000" b="0" i="0">
              <a:solidFill>
                <a:srgbClr val="C9D1D9"/>
              </a:solidFill>
              <a:effectLst/>
              <a:latin typeface="-apple-system"/>
            </a:endParaRPr>
          </a:p>
        </p:txBody>
      </p:sp>
      <p:pic>
        <p:nvPicPr>
          <p:cNvPr id="10242" name="Picture 2" descr="https://user-images.githubusercontent.com/91431461/184504449-577cd871-1891-4a3e-94f4-e57aff2ced4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267" y="2070560"/>
            <a:ext cx="648746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27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0454" y="321275"/>
            <a:ext cx="7031092" cy="707886"/>
          </a:xfrm>
          <a:prstGeom prst="rect">
            <a:avLst/>
          </a:prstGeom>
        </p:spPr>
        <p:txBody>
          <a:bodyPr wrap="none">
            <a:spAutoFit/>
          </a:bodyPr>
          <a:lstStyle/>
          <a:p>
            <a:r>
              <a:rPr lang="en-US" sz="4000">
                <a:solidFill>
                  <a:schemeClr val="bg1"/>
                </a:solidFill>
                <a:latin typeface="Verdana (Body)"/>
              </a:rPr>
              <a:t>Phân tích và demo chức năng</a:t>
            </a:r>
            <a:endParaRPr lang="vi-VN" sz="4000">
              <a:solidFill>
                <a:schemeClr val="bg1"/>
              </a:solidFill>
              <a:latin typeface="Verdana (Body)"/>
            </a:endParaRPr>
          </a:p>
        </p:txBody>
      </p:sp>
      <p:sp>
        <p:nvSpPr>
          <p:cNvPr id="5" name="Rectangle 4"/>
          <p:cNvSpPr/>
          <p:nvPr/>
        </p:nvSpPr>
        <p:spPr>
          <a:xfrm>
            <a:off x="1210561" y="1670450"/>
            <a:ext cx="3419104" cy="400110"/>
          </a:xfrm>
          <a:prstGeom prst="rect">
            <a:avLst/>
          </a:prstGeom>
        </p:spPr>
        <p:txBody>
          <a:bodyPr wrap="square">
            <a:spAutoFit/>
          </a:bodyPr>
          <a:lstStyle/>
          <a:p>
            <a:pPr marL="342900" indent="-342900">
              <a:buFont typeface="Arial" panose="020B0604020202020204" pitchFamily="34" charset="0"/>
              <a:buChar char="•"/>
            </a:pPr>
            <a:r>
              <a:rPr lang="en-US" sz="2000" b="0" i="0">
                <a:solidFill>
                  <a:srgbClr val="C9D1D9"/>
                </a:solidFill>
                <a:effectLst/>
                <a:latin typeface="-apple-system"/>
              </a:rPr>
              <a:t>Chức năng đăng nhập</a:t>
            </a:r>
            <a:endParaRPr lang="vi-VN" sz="2000" b="0" i="0">
              <a:solidFill>
                <a:srgbClr val="C9D1D9"/>
              </a:solidFill>
              <a:effectLst/>
              <a:latin typeface="-apple-system"/>
            </a:endParaRPr>
          </a:p>
        </p:txBody>
      </p:sp>
      <p:pic>
        <p:nvPicPr>
          <p:cNvPr id="11268" name="Picture 4" descr="https://user-images.githubusercontent.com/91431461/184504472-81b24a10-a0ed-4d98-87b0-c6d4d0b6d0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60208"/>
            <a:ext cx="944880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72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0454" y="321275"/>
            <a:ext cx="7031092" cy="707886"/>
          </a:xfrm>
          <a:prstGeom prst="rect">
            <a:avLst/>
          </a:prstGeom>
        </p:spPr>
        <p:txBody>
          <a:bodyPr wrap="none">
            <a:spAutoFit/>
          </a:bodyPr>
          <a:lstStyle/>
          <a:p>
            <a:r>
              <a:rPr lang="en-US" sz="4000">
                <a:solidFill>
                  <a:schemeClr val="bg1"/>
                </a:solidFill>
                <a:latin typeface="Verdana (Body)"/>
              </a:rPr>
              <a:t>Phân tích và demo chức năng</a:t>
            </a:r>
            <a:endParaRPr lang="vi-VN" sz="4000">
              <a:solidFill>
                <a:schemeClr val="bg1"/>
              </a:solidFill>
              <a:latin typeface="Verdana (Body)"/>
            </a:endParaRPr>
          </a:p>
        </p:txBody>
      </p:sp>
      <p:sp>
        <p:nvSpPr>
          <p:cNvPr id="5" name="Rectangle 4"/>
          <p:cNvSpPr/>
          <p:nvPr/>
        </p:nvSpPr>
        <p:spPr>
          <a:xfrm>
            <a:off x="1210560" y="1670450"/>
            <a:ext cx="3666239" cy="400110"/>
          </a:xfrm>
          <a:prstGeom prst="rect">
            <a:avLst/>
          </a:prstGeom>
        </p:spPr>
        <p:txBody>
          <a:bodyPr wrap="square">
            <a:spAutoFit/>
          </a:bodyPr>
          <a:lstStyle/>
          <a:p>
            <a:pPr marL="342900" indent="-342900">
              <a:buFont typeface="Arial" panose="020B0604020202020204" pitchFamily="34" charset="0"/>
              <a:buChar char="•"/>
            </a:pPr>
            <a:r>
              <a:rPr lang="en-US" sz="2000" b="0" i="0">
                <a:solidFill>
                  <a:srgbClr val="C9D1D9"/>
                </a:solidFill>
                <a:effectLst/>
                <a:latin typeface="-apple-system"/>
              </a:rPr>
              <a:t>Giáo viên ghi lỗi sinh viên:</a:t>
            </a:r>
            <a:endParaRPr lang="vi-VN" sz="2000" b="0" i="0">
              <a:solidFill>
                <a:srgbClr val="C9D1D9"/>
              </a:solidFill>
              <a:effectLst/>
              <a:latin typeface="-apple-system"/>
            </a:endParaRPr>
          </a:p>
        </p:txBody>
      </p:sp>
      <p:pic>
        <p:nvPicPr>
          <p:cNvPr id="12290" name="Picture 2" descr="https://user-images.githubusercontent.com/91431461/184504497-70deb0b9-16ae-4c10-b968-8ea16149169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2711849"/>
            <a:ext cx="9401175"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7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0454" y="321275"/>
            <a:ext cx="7031092" cy="707886"/>
          </a:xfrm>
          <a:prstGeom prst="rect">
            <a:avLst/>
          </a:prstGeom>
        </p:spPr>
        <p:txBody>
          <a:bodyPr wrap="none">
            <a:spAutoFit/>
          </a:bodyPr>
          <a:lstStyle/>
          <a:p>
            <a:r>
              <a:rPr lang="en-US" sz="4000">
                <a:solidFill>
                  <a:schemeClr val="bg1"/>
                </a:solidFill>
                <a:latin typeface="Verdana (Body)"/>
              </a:rPr>
              <a:t>Phân tích và demo chức năng</a:t>
            </a:r>
            <a:endParaRPr lang="vi-VN" sz="4000">
              <a:solidFill>
                <a:schemeClr val="bg1"/>
              </a:solidFill>
              <a:latin typeface="Verdana (Body)"/>
            </a:endParaRPr>
          </a:p>
        </p:txBody>
      </p:sp>
      <p:sp>
        <p:nvSpPr>
          <p:cNvPr id="5" name="Rectangle 4"/>
          <p:cNvSpPr/>
          <p:nvPr/>
        </p:nvSpPr>
        <p:spPr>
          <a:xfrm>
            <a:off x="1210560" y="1670450"/>
            <a:ext cx="8658370" cy="400110"/>
          </a:xfrm>
          <a:prstGeom prst="rect">
            <a:avLst/>
          </a:prstGeom>
        </p:spPr>
        <p:txBody>
          <a:bodyPr wrap="square">
            <a:spAutoFit/>
          </a:bodyPr>
          <a:lstStyle/>
          <a:p>
            <a:pPr marL="342900" indent="-342900">
              <a:buFont typeface="Arial" panose="020B0604020202020204" pitchFamily="34" charset="0"/>
              <a:buChar char="•"/>
            </a:pPr>
            <a:r>
              <a:rPr lang="en-US" sz="2000" b="0" i="0">
                <a:solidFill>
                  <a:srgbClr val="C9D1D9"/>
                </a:solidFill>
                <a:effectLst/>
                <a:latin typeface="-apple-system"/>
              </a:rPr>
              <a:t>Sinh viên đăng kí vào ký túc xá, được duyệt, chọn phòng và trả tiền</a:t>
            </a:r>
            <a:endParaRPr lang="vi-VN" sz="2000" b="0" i="0">
              <a:solidFill>
                <a:srgbClr val="C9D1D9"/>
              </a:solidFill>
              <a:effectLst/>
              <a:latin typeface="-apple-system"/>
            </a:endParaRPr>
          </a:p>
        </p:txBody>
      </p:sp>
      <p:pic>
        <p:nvPicPr>
          <p:cNvPr id="13314" name="Picture 2" descr="https://user-images.githubusercontent.com/91431461/184504575-734edaba-f0e8-4bd1-8742-522beee1d6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711" y="2160372"/>
            <a:ext cx="568457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264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0454" y="321275"/>
            <a:ext cx="7031092" cy="707886"/>
          </a:xfrm>
          <a:prstGeom prst="rect">
            <a:avLst/>
          </a:prstGeom>
        </p:spPr>
        <p:txBody>
          <a:bodyPr wrap="none">
            <a:spAutoFit/>
          </a:bodyPr>
          <a:lstStyle/>
          <a:p>
            <a:r>
              <a:rPr lang="en-US" sz="4000">
                <a:solidFill>
                  <a:schemeClr val="bg1"/>
                </a:solidFill>
                <a:latin typeface="Verdana (Body)"/>
              </a:rPr>
              <a:t>Phân tích và demo chức năng</a:t>
            </a:r>
            <a:endParaRPr lang="vi-VN" sz="4000">
              <a:solidFill>
                <a:schemeClr val="bg1"/>
              </a:solidFill>
              <a:latin typeface="Verdana (Body)"/>
            </a:endParaRPr>
          </a:p>
        </p:txBody>
      </p:sp>
      <p:sp>
        <p:nvSpPr>
          <p:cNvPr id="5" name="Rectangle 4"/>
          <p:cNvSpPr/>
          <p:nvPr/>
        </p:nvSpPr>
        <p:spPr>
          <a:xfrm>
            <a:off x="1210560" y="1670450"/>
            <a:ext cx="3666239" cy="400110"/>
          </a:xfrm>
          <a:prstGeom prst="rect">
            <a:avLst/>
          </a:prstGeom>
        </p:spPr>
        <p:txBody>
          <a:bodyPr wrap="square">
            <a:spAutoFit/>
          </a:bodyPr>
          <a:lstStyle/>
          <a:p>
            <a:pPr marL="342900" indent="-342900">
              <a:buFont typeface="Arial" panose="020B0604020202020204" pitchFamily="34" charset="0"/>
              <a:buChar char="•"/>
            </a:pPr>
            <a:r>
              <a:rPr lang="en-US" sz="2000" b="0" i="0">
                <a:solidFill>
                  <a:srgbClr val="C9D1D9"/>
                </a:solidFill>
                <a:effectLst/>
                <a:latin typeface="-apple-system"/>
              </a:rPr>
              <a:t>Quản lý điện nước:</a:t>
            </a:r>
            <a:endParaRPr lang="vi-VN" sz="2000" b="0" i="0">
              <a:solidFill>
                <a:srgbClr val="C9D1D9"/>
              </a:solidFill>
              <a:effectLst/>
              <a:latin typeface="-apple-system"/>
            </a:endParaRPr>
          </a:p>
        </p:txBody>
      </p:sp>
      <p:pic>
        <p:nvPicPr>
          <p:cNvPr id="6" name="Picture 6" descr="https://user-images.githubusercontent.com/91431461/184504594-9d375ff7-68cd-4eb7-9301-fcc111482ef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584" y="2160372"/>
            <a:ext cx="503683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31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0454" y="321275"/>
            <a:ext cx="7031092" cy="707886"/>
          </a:xfrm>
          <a:prstGeom prst="rect">
            <a:avLst/>
          </a:prstGeom>
        </p:spPr>
        <p:txBody>
          <a:bodyPr wrap="none">
            <a:spAutoFit/>
          </a:bodyPr>
          <a:lstStyle/>
          <a:p>
            <a:r>
              <a:rPr lang="en-US" sz="4000">
                <a:solidFill>
                  <a:schemeClr val="bg1"/>
                </a:solidFill>
                <a:latin typeface="Verdana (Body)"/>
              </a:rPr>
              <a:t>Phân tích và demo chức năng</a:t>
            </a:r>
            <a:endParaRPr lang="vi-VN" sz="4000">
              <a:solidFill>
                <a:schemeClr val="bg1"/>
              </a:solidFill>
              <a:latin typeface="Verdana (Body)"/>
            </a:endParaRPr>
          </a:p>
        </p:txBody>
      </p:sp>
      <p:sp>
        <p:nvSpPr>
          <p:cNvPr id="5" name="Rectangle 4"/>
          <p:cNvSpPr/>
          <p:nvPr/>
        </p:nvSpPr>
        <p:spPr>
          <a:xfrm>
            <a:off x="1210560" y="1670450"/>
            <a:ext cx="4415883" cy="400110"/>
          </a:xfrm>
          <a:prstGeom prst="rect">
            <a:avLst/>
          </a:prstGeom>
        </p:spPr>
        <p:txBody>
          <a:bodyPr wrap="square">
            <a:spAutoFit/>
          </a:bodyPr>
          <a:lstStyle/>
          <a:p>
            <a:pPr marL="342900" indent="-342900">
              <a:buFont typeface="Arial" panose="020B0604020202020204" pitchFamily="34" charset="0"/>
              <a:buChar char="•"/>
            </a:pPr>
            <a:r>
              <a:rPr lang="en-US" sz="2000">
                <a:solidFill>
                  <a:srgbClr val="C9D1D9"/>
                </a:solidFill>
                <a:latin typeface="-apple-system"/>
              </a:rPr>
              <a:t>Điểm danh sinh viên mỗi tối:</a:t>
            </a:r>
            <a:endParaRPr lang="vi-VN" sz="2000" b="0" i="0">
              <a:solidFill>
                <a:srgbClr val="C9D1D9"/>
              </a:solidFill>
              <a:effectLst/>
              <a:latin typeface="-apple-system"/>
            </a:endParaRPr>
          </a:p>
        </p:txBody>
      </p:sp>
      <p:pic>
        <p:nvPicPr>
          <p:cNvPr id="14338" name="Picture 2" descr="https://user-images.githubusercontent.com/91431461/184504665-31a8f16c-621c-4608-b374-d1213d9f7a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299" y="2070560"/>
            <a:ext cx="516340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372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0454" y="321275"/>
            <a:ext cx="7031092" cy="707886"/>
          </a:xfrm>
          <a:prstGeom prst="rect">
            <a:avLst/>
          </a:prstGeom>
        </p:spPr>
        <p:txBody>
          <a:bodyPr wrap="none">
            <a:spAutoFit/>
          </a:bodyPr>
          <a:lstStyle/>
          <a:p>
            <a:r>
              <a:rPr lang="en-US" sz="4000">
                <a:solidFill>
                  <a:schemeClr val="bg1"/>
                </a:solidFill>
                <a:latin typeface="Verdana (Body)"/>
              </a:rPr>
              <a:t>Phân tích và demo chức năng</a:t>
            </a:r>
            <a:endParaRPr lang="vi-VN" sz="4000">
              <a:solidFill>
                <a:schemeClr val="bg1"/>
              </a:solidFill>
              <a:latin typeface="Verdana (Body)"/>
            </a:endParaRPr>
          </a:p>
        </p:txBody>
      </p:sp>
      <p:sp>
        <p:nvSpPr>
          <p:cNvPr id="5" name="Rectangle 4"/>
          <p:cNvSpPr/>
          <p:nvPr/>
        </p:nvSpPr>
        <p:spPr>
          <a:xfrm>
            <a:off x="1210560" y="1670450"/>
            <a:ext cx="5882218" cy="400110"/>
          </a:xfrm>
          <a:prstGeom prst="rect">
            <a:avLst/>
          </a:prstGeom>
        </p:spPr>
        <p:txBody>
          <a:bodyPr wrap="square">
            <a:spAutoFit/>
          </a:bodyPr>
          <a:lstStyle/>
          <a:p>
            <a:pPr marL="342900" indent="-342900">
              <a:buFont typeface="Arial" panose="020B0604020202020204" pitchFamily="34" charset="0"/>
              <a:buChar char="•"/>
            </a:pPr>
            <a:r>
              <a:rPr lang="en-US" sz="2000">
                <a:solidFill>
                  <a:srgbClr val="C9D1D9"/>
                </a:solidFill>
                <a:latin typeface="-apple-system"/>
              </a:rPr>
              <a:t>Sinh viên đăng ký lịch trực gác cổng ra vào</a:t>
            </a:r>
            <a:endParaRPr lang="vi-VN" sz="2000" b="0" i="0">
              <a:solidFill>
                <a:srgbClr val="C9D1D9"/>
              </a:solidFill>
              <a:effectLst/>
              <a:latin typeface="-apple-system"/>
            </a:endParaRPr>
          </a:p>
        </p:txBody>
      </p:sp>
      <p:pic>
        <p:nvPicPr>
          <p:cNvPr id="16386" name="Picture 2" descr="https://user-images.githubusercontent.com/91431461/184504697-4ede3b65-b20b-4f4b-bf3e-3d55fdaee7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241" y="2070560"/>
            <a:ext cx="454751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91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0454" y="321275"/>
            <a:ext cx="7031092" cy="707886"/>
          </a:xfrm>
          <a:prstGeom prst="rect">
            <a:avLst/>
          </a:prstGeom>
        </p:spPr>
        <p:txBody>
          <a:bodyPr wrap="none">
            <a:spAutoFit/>
          </a:bodyPr>
          <a:lstStyle/>
          <a:p>
            <a:r>
              <a:rPr lang="en-US" sz="4000">
                <a:solidFill>
                  <a:schemeClr val="bg1"/>
                </a:solidFill>
                <a:latin typeface="Verdana (Body)"/>
              </a:rPr>
              <a:t>Phân tích và demo chức năng</a:t>
            </a:r>
            <a:endParaRPr lang="vi-VN" sz="4000">
              <a:solidFill>
                <a:schemeClr val="bg1"/>
              </a:solidFill>
              <a:latin typeface="Verdana (Body)"/>
            </a:endParaRPr>
          </a:p>
        </p:txBody>
      </p:sp>
      <p:sp>
        <p:nvSpPr>
          <p:cNvPr id="5" name="Rectangle 4"/>
          <p:cNvSpPr/>
          <p:nvPr/>
        </p:nvSpPr>
        <p:spPr>
          <a:xfrm>
            <a:off x="1210560" y="1670450"/>
            <a:ext cx="5898694" cy="400110"/>
          </a:xfrm>
          <a:prstGeom prst="rect">
            <a:avLst/>
          </a:prstGeom>
        </p:spPr>
        <p:txBody>
          <a:bodyPr wrap="square">
            <a:spAutoFit/>
          </a:bodyPr>
          <a:lstStyle/>
          <a:p>
            <a:pPr marL="342900" indent="-342900">
              <a:buFont typeface="Arial" panose="020B0604020202020204" pitchFamily="34" charset="0"/>
              <a:buChar char="•"/>
            </a:pPr>
            <a:r>
              <a:rPr lang="en-US" sz="2000">
                <a:solidFill>
                  <a:srgbClr val="C9D1D9"/>
                </a:solidFill>
                <a:latin typeface="-apple-system"/>
              </a:rPr>
              <a:t>Sinh viên nộp đơn và giáo viên phản hồi:</a:t>
            </a:r>
            <a:endParaRPr lang="vi-VN" sz="2000" b="0" i="0">
              <a:solidFill>
                <a:srgbClr val="C9D1D9"/>
              </a:solidFill>
              <a:effectLst/>
              <a:latin typeface="-apple-system"/>
            </a:endParaRPr>
          </a:p>
        </p:txBody>
      </p:sp>
      <p:pic>
        <p:nvPicPr>
          <p:cNvPr id="17410" name="Picture 2" descr="https://user-images.githubusercontent.com/91431461/184504765-ed8a3a4e-1817-4c62-840e-0b68281cfa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563" y="2070560"/>
            <a:ext cx="614487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73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65098" y="389369"/>
            <a:ext cx="2095445" cy="707886"/>
          </a:xfrm>
          <a:prstGeom prst="rect">
            <a:avLst/>
          </a:prstGeom>
        </p:spPr>
        <p:txBody>
          <a:bodyPr wrap="none">
            <a:spAutoFit/>
          </a:bodyPr>
          <a:lstStyle/>
          <a:p>
            <a:r>
              <a:rPr lang="en-US" sz="4000">
                <a:solidFill>
                  <a:schemeClr val="bg1"/>
                </a:solidFill>
                <a:latin typeface="Verdana (Body)"/>
              </a:rPr>
              <a:t>Mục lục:</a:t>
            </a:r>
            <a:endParaRPr lang="vi-VN" sz="4000">
              <a:solidFill>
                <a:schemeClr val="bg1"/>
              </a:solidFill>
              <a:latin typeface="Verdana (Body)"/>
            </a:endParaRPr>
          </a:p>
        </p:txBody>
      </p:sp>
      <p:sp>
        <p:nvSpPr>
          <p:cNvPr id="15" name="Rectangle 14"/>
          <p:cNvSpPr/>
          <p:nvPr/>
        </p:nvSpPr>
        <p:spPr>
          <a:xfrm>
            <a:off x="1114426" y="1317199"/>
            <a:ext cx="5325625" cy="3323987"/>
          </a:xfrm>
          <a:prstGeom prst="rect">
            <a:avLst/>
          </a:prstGeom>
        </p:spPr>
        <p:txBody>
          <a:bodyPr wrap="none">
            <a:spAutoFit/>
          </a:bodyPr>
          <a:lstStyle/>
          <a:p>
            <a:pPr marL="514350" indent="-514350">
              <a:buFont typeface="+mj-lt"/>
              <a:buAutoNum type="arabicPeriod"/>
            </a:pPr>
            <a:r>
              <a:rPr lang="en-US" sz="3000" dirty="0" err="1">
                <a:solidFill>
                  <a:schemeClr val="bg1"/>
                </a:solidFill>
              </a:rPr>
              <a:t>Lời</a:t>
            </a:r>
            <a:r>
              <a:rPr lang="en-US" sz="3000" dirty="0">
                <a:solidFill>
                  <a:schemeClr val="bg1"/>
                </a:solidFill>
              </a:rPr>
              <a:t> </a:t>
            </a:r>
            <a:r>
              <a:rPr lang="en-US" sz="3000" dirty="0" err="1">
                <a:solidFill>
                  <a:schemeClr val="bg1"/>
                </a:solidFill>
              </a:rPr>
              <a:t>mở</a:t>
            </a:r>
            <a:r>
              <a:rPr lang="en-US" sz="3000" dirty="0">
                <a:solidFill>
                  <a:schemeClr val="bg1"/>
                </a:solidFill>
              </a:rPr>
              <a:t> </a:t>
            </a:r>
            <a:r>
              <a:rPr lang="en-US" sz="3000" dirty="0" err="1">
                <a:solidFill>
                  <a:schemeClr val="bg1"/>
                </a:solidFill>
              </a:rPr>
              <a:t>đầu</a:t>
            </a:r>
            <a:endParaRPr lang="en-US" sz="3000" dirty="0">
              <a:solidFill>
                <a:schemeClr val="bg1"/>
              </a:solidFill>
            </a:endParaRPr>
          </a:p>
          <a:p>
            <a:pPr marL="514350" indent="-514350">
              <a:buFont typeface="+mj-lt"/>
              <a:buAutoNum type="arabicPeriod"/>
            </a:pPr>
            <a:endParaRPr lang="en-US" sz="3000" dirty="0">
              <a:solidFill>
                <a:schemeClr val="bg1"/>
              </a:solidFill>
            </a:endParaRPr>
          </a:p>
          <a:p>
            <a:pPr marL="514350" indent="-514350">
              <a:buFont typeface="+mj-lt"/>
              <a:buAutoNum type="arabicPeriod"/>
            </a:pPr>
            <a:r>
              <a:rPr lang="en-US" sz="3000" dirty="0" err="1">
                <a:solidFill>
                  <a:schemeClr val="bg1"/>
                </a:solidFill>
              </a:rPr>
              <a:t>Giới</a:t>
            </a:r>
            <a:r>
              <a:rPr lang="en-US" sz="3000" dirty="0">
                <a:solidFill>
                  <a:schemeClr val="bg1"/>
                </a:solidFill>
              </a:rPr>
              <a:t> </a:t>
            </a:r>
            <a:r>
              <a:rPr lang="en-US" sz="3000" dirty="0" err="1">
                <a:solidFill>
                  <a:schemeClr val="bg1"/>
                </a:solidFill>
              </a:rPr>
              <a:t>thiệu</a:t>
            </a:r>
            <a:endParaRPr lang="en-US" sz="3000" dirty="0">
              <a:solidFill>
                <a:schemeClr val="bg1"/>
              </a:solidFill>
            </a:endParaRPr>
          </a:p>
          <a:p>
            <a:pPr marL="514350" indent="-514350">
              <a:buFont typeface="+mj-lt"/>
              <a:buAutoNum type="arabicPeriod"/>
            </a:pPr>
            <a:endParaRPr lang="en-US" sz="3000" dirty="0">
              <a:solidFill>
                <a:schemeClr val="bg1"/>
              </a:solidFill>
            </a:endParaRPr>
          </a:p>
          <a:p>
            <a:pPr marL="514350" indent="-514350">
              <a:buFont typeface="+mj-lt"/>
              <a:buAutoNum type="arabicPeriod"/>
            </a:pPr>
            <a:r>
              <a:rPr lang="en-US" sz="3000" dirty="0" err="1">
                <a:solidFill>
                  <a:schemeClr val="bg1"/>
                </a:solidFill>
              </a:rPr>
              <a:t>Phân</a:t>
            </a:r>
            <a:r>
              <a:rPr lang="en-US" sz="3000" dirty="0">
                <a:solidFill>
                  <a:schemeClr val="bg1"/>
                </a:solidFill>
              </a:rPr>
              <a:t> </a:t>
            </a:r>
            <a:r>
              <a:rPr lang="en-US" sz="3000" dirty="0" err="1">
                <a:solidFill>
                  <a:schemeClr val="bg1"/>
                </a:solidFill>
              </a:rPr>
              <a:t>tích</a:t>
            </a:r>
            <a:r>
              <a:rPr lang="en-US" sz="3000" dirty="0">
                <a:solidFill>
                  <a:schemeClr val="bg1"/>
                </a:solidFill>
              </a:rPr>
              <a:t> </a:t>
            </a:r>
            <a:r>
              <a:rPr lang="en-US" sz="3000" dirty="0" err="1">
                <a:solidFill>
                  <a:schemeClr val="bg1"/>
                </a:solidFill>
              </a:rPr>
              <a:t>yêu</a:t>
            </a:r>
            <a:r>
              <a:rPr lang="en-US" sz="3000" dirty="0">
                <a:solidFill>
                  <a:schemeClr val="bg1"/>
                </a:solidFill>
              </a:rPr>
              <a:t> </a:t>
            </a:r>
            <a:r>
              <a:rPr lang="en-US" sz="3000" dirty="0" err="1">
                <a:solidFill>
                  <a:schemeClr val="bg1"/>
                </a:solidFill>
              </a:rPr>
              <a:t>cầu</a:t>
            </a:r>
            <a:r>
              <a:rPr lang="en-US" sz="3000" dirty="0">
                <a:solidFill>
                  <a:schemeClr val="bg1"/>
                </a:solidFill>
              </a:rPr>
              <a:t> </a:t>
            </a:r>
            <a:r>
              <a:rPr lang="en-US" sz="3000" dirty="0" err="1">
                <a:solidFill>
                  <a:schemeClr val="bg1"/>
                </a:solidFill>
              </a:rPr>
              <a:t>người</a:t>
            </a:r>
            <a:r>
              <a:rPr lang="en-US" sz="3000" dirty="0">
                <a:solidFill>
                  <a:schemeClr val="bg1"/>
                </a:solidFill>
              </a:rPr>
              <a:t> </a:t>
            </a:r>
            <a:r>
              <a:rPr lang="en-US" sz="3000" dirty="0" err="1">
                <a:solidFill>
                  <a:schemeClr val="bg1"/>
                </a:solidFill>
              </a:rPr>
              <a:t>dùng</a:t>
            </a:r>
            <a:endParaRPr lang="en-US" sz="3000" dirty="0">
              <a:solidFill>
                <a:schemeClr val="bg1"/>
              </a:solidFill>
            </a:endParaRPr>
          </a:p>
          <a:p>
            <a:endParaRPr lang="en-US" sz="3000" dirty="0">
              <a:solidFill>
                <a:schemeClr val="bg1"/>
              </a:solidFill>
            </a:endParaRPr>
          </a:p>
          <a:p>
            <a:r>
              <a:rPr lang="en-US" sz="3000" dirty="0">
                <a:solidFill>
                  <a:schemeClr val="bg1"/>
                </a:solidFill>
              </a:rPr>
              <a:t>4. </a:t>
            </a:r>
            <a:r>
              <a:rPr lang="en-US" sz="3000" dirty="0" err="1">
                <a:solidFill>
                  <a:schemeClr val="bg1"/>
                </a:solidFill>
              </a:rPr>
              <a:t>Phân</a:t>
            </a:r>
            <a:r>
              <a:rPr lang="en-US" sz="3000" dirty="0">
                <a:solidFill>
                  <a:schemeClr val="bg1"/>
                </a:solidFill>
              </a:rPr>
              <a:t> </a:t>
            </a:r>
            <a:r>
              <a:rPr lang="en-US" sz="3000" dirty="0" err="1">
                <a:solidFill>
                  <a:schemeClr val="bg1"/>
                </a:solidFill>
              </a:rPr>
              <a:t>tích</a:t>
            </a:r>
            <a:r>
              <a:rPr lang="en-US" sz="3000" dirty="0">
                <a:solidFill>
                  <a:schemeClr val="bg1"/>
                </a:solidFill>
              </a:rPr>
              <a:t> </a:t>
            </a:r>
            <a:r>
              <a:rPr lang="en-US" sz="3000" dirty="0" err="1">
                <a:solidFill>
                  <a:schemeClr val="bg1"/>
                </a:solidFill>
              </a:rPr>
              <a:t>và</a:t>
            </a:r>
            <a:r>
              <a:rPr lang="en-US" sz="3000" dirty="0">
                <a:solidFill>
                  <a:schemeClr val="bg1"/>
                </a:solidFill>
              </a:rPr>
              <a:t> demo </a:t>
            </a:r>
            <a:r>
              <a:rPr lang="en-US" sz="3000" dirty="0" err="1">
                <a:solidFill>
                  <a:schemeClr val="bg1"/>
                </a:solidFill>
              </a:rPr>
              <a:t>chức</a:t>
            </a:r>
            <a:r>
              <a:rPr lang="en-US" sz="3000" dirty="0">
                <a:solidFill>
                  <a:schemeClr val="bg1"/>
                </a:solidFill>
              </a:rPr>
              <a:t> </a:t>
            </a:r>
            <a:r>
              <a:rPr lang="en-US" sz="3000" dirty="0" err="1">
                <a:solidFill>
                  <a:schemeClr val="bg1"/>
                </a:solidFill>
              </a:rPr>
              <a:t>năng</a:t>
            </a:r>
            <a:endParaRPr lang="vi-VN" sz="3000" dirty="0">
              <a:solidFill>
                <a:schemeClr val="bg1"/>
              </a:solidFill>
            </a:endParaRPr>
          </a:p>
        </p:txBody>
      </p:sp>
    </p:spTree>
    <p:extLst>
      <p:ext uri="{BB962C8B-B14F-4D97-AF65-F5344CB8AC3E}">
        <p14:creationId xmlns:p14="http://schemas.microsoft.com/office/powerpoint/2010/main" val="69550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0454" y="321275"/>
            <a:ext cx="7031092" cy="707886"/>
          </a:xfrm>
          <a:prstGeom prst="rect">
            <a:avLst/>
          </a:prstGeom>
        </p:spPr>
        <p:txBody>
          <a:bodyPr wrap="none">
            <a:spAutoFit/>
          </a:bodyPr>
          <a:lstStyle/>
          <a:p>
            <a:r>
              <a:rPr lang="en-US" sz="4000">
                <a:solidFill>
                  <a:schemeClr val="bg1"/>
                </a:solidFill>
                <a:latin typeface="Verdana (Body)"/>
              </a:rPr>
              <a:t>Phân tích và demo chức năng</a:t>
            </a:r>
            <a:endParaRPr lang="vi-VN" sz="4000">
              <a:solidFill>
                <a:schemeClr val="bg1"/>
              </a:solidFill>
              <a:latin typeface="Verdana (Body)"/>
            </a:endParaRPr>
          </a:p>
        </p:txBody>
      </p:sp>
      <p:sp>
        <p:nvSpPr>
          <p:cNvPr id="5" name="Rectangle 4"/>
          <p:cNvSpPr/>
          <p:nvPr/>
        </p:nvSpPr>
        <p:spPr>
          <a:xfrm>
            <a:off x="1210560" y="1670450"/>
            <a:ext cx="5898694" cy="400110"/>
          </a:xfrm>
          <a:prstGeom prst="rect">
            <a:avLst/>
          </a:prstGeom>
        </p:spPr>
        <p:txBody>
          <a:bodyPr wrap="square">
            <a:spAutoFit/>
          </a:bodyPr>
          <a:lstStyle/>
          <a:p>
            <a:pPr marL="342900" indent="-342900">
              <a:buFont typeface="Arial" panose="020B0604020202020204" pitchFamily="34" charset="0"/>
              <a:buChar char="•"/>
            </a:pPr>
            <a:r>
              <a:rPr lang="en-US" sz="2000">
                <a:solidFill>
                  <a:srgbClr val="C9D1D9"/>
                </a:solidFill>
                <a:latin typeface="-apple-system"/>
              </a:rPr>
              <a:t>Quản lý phòng và sinh viên</a:t>
            </a:r>
            <a:endParaRPr lang="vi-VN" sz="2000" b="0" i="0">
              <a:solidFill>
                <a:srgbClr val="C9D1D9"/>
              </a:solidFill>
              <a:effectLst/>
              <a:latin typeface="-apple-system"/>
            </a:endParaRPr>
          </a:p>
        </p:txBody>
      </p:sp>
      <p:pic>
        <p:nvPicPr>
          <p:cNvPr id="18434" name="Picture 2" descr="https://user-images.githubusercontent.com/91431461/184504827-6d05f97f-f561-432e-9cc2-aaab5140b8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033" y="2070560"/>
            <a:ext cx="83579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39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64937" y="2448179"/>
            <a:ext cx="5662127" cy="1961642"/>
            <a:chOff x="2844807" y="1581664"/>
            <a:chExt cx="5662127" cy="1961642"/>
          </a:xfrm>
        </p:grpSpPr>
        <p:sp>
          <p:nvSpPr>
            <p:cNvPr id="7" name="Rectangle 6"/>
            <p:cNvSpPr/>
            <p:nvPr/>
          </p:nvSpPr>
          <p:spPr>
            <a:xfrm>
              <a:off x="2844807" y="1581664"/>
              <a:ext cx="5662127" cy="707886"/>
            </a:xfrm>
            <a:prstGeom prst="rect">
              <a:avLst/>
            </a:prstGeom>
          </p:spPr>
          <p:txBody>
            <a:bodyPr wrap="none">
              <a:spAutoFit/>
            </a:bodyPr>
            <a:lstStyle/>
            <a:p>
              <a:r>
                <a:rPr lang="en-US" sz="4000">
                  <a:solidFill>
                    <a:schemeClr val="bg1"/>
                  </a:solidFill>
                  <a:latin typeface="Verdana (Body)"/>
                </a:rPr>
                <a:t>Xem trực tiếp sản phẩm</a:t>
              </a:r>
              <a:endParaRPr lang="vi-VN" sz="4000">
                <a:solidFill>
                  <a:schemeClr val="bg1"/>
                </a:solidFill>
                <a:latin typeface="Verdana (Body)"/>
              </a:endParaRPr>
            </a:p>
          </p:txBody>
        </p:sp>
        <p:sp>
          <p:nvSpPr>
            <p:cNvPr id="2" name="Rectangle 1"/>
            <p:cNvSpPr/>
            <p:nvPr/>
          </p:nvSpPr>
          <p:spPr>
            <a:xfrm>
              <a:off x="3367097" y="2527643"/>
              <a:ext cx="4617546" cy="1015663"/>
            </a:xfrm>
            <a:prstGeom prst="rect">
              <a:avLst/>
            </a:prstGeom>
          </p:spPr>
          <p:txBody>
            <a:bodyPr wrap="none">
              <a:spAutoFit/>
            </a:bodyPr>
            <a:lstStyle/>
            <a:p>
              <a:r>
                <a:rPr lang="vi-VN" sz="6000" b="0" i="0" u="none" strike="noStrike">
                  <a:effectLst/>
                  <a:latin typeface="-apple-system"/>
                  <a:hlinkClick r:id="rId2"/>
                </a:rPr>
                <a:t>dormitory.fun</a:t>
              </a:r>
              <a:endParaRPr lang="vi-VN" sz="6000"/>
            </a:p>
          </p:txBody>
        </p:sp>
      </p:grpSp>
    </p:spTree>
    <p:extLst>
      <p:ext uri="{BB962C8B-B14F-4D97-AF65-F5344CB8AC3E}">
        <p14:creationId xmlns:p14="http://schemas.microsoft.com/office/powerpoint/2010/main" val="74179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727281" y="398912"/>
            <a:ext cx="2409634" cy="707886"/>
          </a:xfrm>
          <a:prstGeom prst="rect">
            <a:avLst/>
          </a:prstGeom>
        </p:spPr>
        <p:txBody>
          <a:bodyPr wrap="none">
            <a:spAutoFit/>
          </a:bodyPr>
          <a:lstStyle/>
          <a:p>
            <a:r>
              <a:rPr lang="en-US" sz="4000" dirty="0" err="1">
                <a:solidFill>
                  <a:schemeClr val="bg1"/>
                </a:solidFill>
                <a:latin typeface="Verdana (Body)"/>
              </a:rPr>
              <a:t>Đóng</a:t>
            </a:r>
            <a:r>
              <a:rPr lang="en-US" sz="4000" dirty="0">
                <a:solidFill>
                  <a:schemeClr val="bg1"/>
                </a:solidFill>
                <a:latin typeface="Verdana (Body)"/>
              </a:rPr>
              <a:t> </a:t>
            </a:r>
            <a:r>
              <a:rPr lang="en-US" sz="4000" dirty="0" err="1">
                <a:solidFill>
                  <a:schemeClr val="bg1"/>
                </a:solidFill>
                <a:latin typeface="Verdana (Body)"/>
              </a:rPr>
              <a:t>góp</a:t>
            </a:r>
            <a:endParaRPr lang="vi-VN" sz="4000" dirty="0">
              <a:solidFill>
                <a:schemeClr val="bg1"/>
              </a:solidFill>
              <a:latin typeface="Verdana (Body)"/>
            </a:endParaRPr>
          </a:p>
        </p:txBody>
      </p:sp>
      <p:grpSp>
        <p:nvGrpSpPr>
          <p:cNvPr id="19" name="Group 18"/>
          <p:cNvGrpSpPr/>
          <p:nvPr/>
        </p:nvGrpSpPr>
        <p:grpSpPr>
          <a:xfrm>
            <a:off x="3379170" y="2711041"/>
            <a:ext cx="5433660" cy="1794479"/>
            <a:chOff x="1395873" y="1822520"/>
            <a:chExt cx="5433660" cy="1794479"/>
          </a:xfrm>
        </p:grpSpPr>
        <p:grpSp>
          <p:nvGrpSpPr>
            <p:cNvPr id="5" name="Group 4"/>
            <p:cNvGrpSpPr/>
            <p:nvPr/>
          </p:nvGrpSpPr>
          <p:grpSpPr>
            <a:xfrm>
              <a:off x="1395873" y="3247667"/>
              <a:ext cx="5433660" cy="369332"/>
              <a:chOff x="1437998" y="4780693"/>
              <a:chExt cx="5433660" cy="369332"/>
            </a:xfrm>
          </p:grpSpPr>
          <p:sp>
            <p:nvSpPr>
              <p:cNvPr id="9" name="Rectangle 8"/>
              <p:cNvSpPr/>
              <p:nvPr/>
            </p:nvSpPr>
            <p:spPr>
              <a:xfrm>
                <a:off x="5404590" y="4780693"/>
                <a:ext cx="1467068" cy="369332"/>
              </a:xfrm>
              <a:prstGeom prst="rect">
                <a:avLst/>
              </a:prstGeom>
            </p:spPr>
            <p:txBody>
              <a:bodyPr wrap="none">
                <a:spAutoFit/>
              </a:bodyPr>
              <a:lstStyle/>
              <a:p>
                <a:r>
                  <a:rPr lang="en-US" dirty="0">
                    <a:solidFill>
                      <a:schemeClr val="bg1"/>
                    </a:solidFill>
                    <a:latin typeface="Verdana (Body)"/>
                  </a:rPr>
                  <a:t>Bùi Hữu Lộc</a:t>
                </a:r>
                <a:endParaRPr lang="vi-VN" dirty="0">
                  <a:solidFill>
                    <a:schemeClr val="bg1"/>
                  </a:solidFill>
                  <a:latin typeface="Verdana (Body)"/>
                </a:endParaRPr>
              </a:p>
            </p:txBody>
          </p:sp>
          <p:sp>
            <p:nvSpPr>
              <p:cNvPr id="10" name="Rectangle 9"/>
              <p:cNvSpPr/>
              <p:nvPr/>
            </p:nvSpPr>
            <p:spPr>
              <a:xfrm>
                <a:off x="1437998" y="4780693"/>
                <a:ext cx="1685141" cy="369332"/>
              </a:xfrm>
              <a:prstGeom prst="rect">
                <a:avLst/>
              </a:prstGeom>
            </p:spPr>
            <p:txBody>
              <a:bodyPr wrap="none">
                <a:spAutoFit/>
              </a:bodyPr>
              <a:lstStyle/>
              <a:p>
                <a:r>
                  <a:rPr lang="vi-VN" dirty="0">
                    <a:solidFill>
                      <a:schemeClr val="bg1"/>
                    </a:solidFill>
                  </a:rPr>
                  <a:t>Phạm Minh Trí</a:t>
                </a:r>
              </a:p>
            </p:txBody>
          </p:sp>
        </p:gr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5869" y="1822520"/>
              <a:ext cx="1425147" cy="1425147"/>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3425" y="1822520"/>
              <a:ext cx="1425147" cy="1425147"/>
            </a:xfrm>
            <a:prstGeom prst="rect">
              <a:avLst/>
            </a:prstGeom>
          </p:spPr>
        </p:pic>
      </p:grpSp>
      <p:pic>
        <p:nvPicPr>
          <p:cNvPr id="3" name="Picture 2">
            <a:extLst>
              <a:ext uri="{FF2B5EF4-FFF2-40B4-BE49-F238E27FC236}">
                <a16:creationId xmlns:a16="http://schemas.microsoft.com/office/drawing/2014/main" id="{4E29DFF1-ED16-6E6E-31FA-2884EB40F7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1266" y="2661427"/>
            <a:ext cx="1425147" cy="1425147"/>
          </a:xfrm>
          <a:prstGeom prst="rect">
            <a:avLst/>
          </a:prstGeom>
        </p:spPr>
      </p:pic>
      <p:sp>
        <p:nvSpPr>
          <p:cNvPr id="15" name="Rectangle 14">
            <a:extLst>
              <a:ext uri="{FF2B5EF4-FFF2-40B4-BE49-F238E27FC236}">
                <a16:creationId xmlns:a16="http://schemas.microsoft.com/office/drawing/2014/main" id="{326203C5-3058-E802-B64E-1CF8E5E2A8A4}"/>
              </a:ext>
            </a:extLst>
          </p:cNvPr>
          <p:cNvSpPr/>
          <p:nvPr/>
        </p:nvSpPr>
        <p:spPr>
          <a:xfrm>
            <a:off x="5135640" y="4136188"/>
            <a:ext cx="1920719" cy="369332"/>
          </a:xfrm>
          <a:prstGeom prst="rect">
            <a:avLst/>
          </a:prstGeom>
        </p:spPr>
        <p:txBody>
          <a:bodyPr wrap="none">
            <a:spAutoFit/>
          </a:bodyPr>
          <a:lstStyle/>
          <a:p>
            <a:r>
              <a:rPr lang="en-US" dirty="0" err="1">
                <a:solidFill>
                  <a:schemeClr val="bg1"/>
                </a:solidFill>
                <a:latin typeface="Verdana" panose="020B0604030504040204" pitchFamily="34" charset="0"/>
                <a:ea typeface="Verdana" panose="020B0604030504040204" pitchFamily="34" charset="0"/>
              </a:rPr>
              <a:t>Ngô</a:t>
            </a:r>
            <a:r>
              <a:rPr lang="en-US" dirty="0">
                <a:solidFill>
                  <a:schemeClr val="bg1"/>
                </a:solidFill>
                <a:latin typeface="Verdana" panose="020B0604030504040204" pitchFamily="34" charset="0"/>
                <a:ea typeface="Verdana" panose="020B0604030504040204" pitchFamily="34" charset="0"/>
              </a:rPr>
              <a:t> </a:t>
            </a:r>
            <a:r>
              <a:rPr lang="en-US" dirty="0" err="1">
                <a:solidFill>
                  <a:schemeClr val="bg1"/>
                </a:solidFill>
                <a:latin typeface="Verdana" panose="020B0604030504040204" pitchFamily="34" charset="0"/>
                <a:ea typeface="Verdana" panose="020B0604030504040204" pitchFamily="34" charset="0"/>
              </a:rPr>
              <a:t>Chí</a:t>
            </a:r>
            <a:r>
              <a:rPr lang="en-US" dirty="0">
                <a:solidFill>
                  <a:schemeClr val="bg1"/>
                </a:solidFill>
                <a:latin typeface="Verdana" panose="020B0604030504040204" pitchFamily="34" charset="0"/>
                <a:ea typeface="Verdana" panose="020B0604030504040204" pitchFamily="34" charset="0"/>
              </a:rPr>
              <a:t> </a:t>
            </a:r>
            <a:r>
              <a:rPr lang="en-US" dirty="0" err="1">
                <a:solidFill>
                  <a:schemeClr val="bg1"/>
                </a:solidFill>
                <a:latin typeface="Verdana" panose="020B0604030504040204" pitchFamily="34" charset="0"/>
                <a:ea typeface="Verdana" panose="020B0604030504040204" pitchFamily="34" charset="0"/>
              </a:rPr>
              <a:t>Cường</a:t>
            </a:r>
            <a:endParaRPr lang="vi-VN"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1734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42342" y="3075057"/>
            <a:ext cx="3307316" cy="707886"/>
          </a:xfrm>
          <a:prstGeom prst="rect">
            <a:avLst/>
          </a:prstGeom>
        </p:spPr>
        <p:txBody>
          <a:bodyPr wrap="none">
            <a:spAutoFit/>
          </a:bodyPr>
          <a:lstStyle/>
          <a:p>
            <a:r>
              <a:rPr lang="en-US" sz="4000">
                <a:solidFill>
                  <a:schemeClr val="bg1"/>
                </a:solidFill>
                <a:latin typeface="Verdana (Body)"/>
              </a:rPr>
              <a:t>Thank you &lt;3</a:t>
            </a:r>
            <a:endParaRPr lang="vi-VN" sz="4000">
              <a:solidFill>
                <a:schemeClr val="bg1"/>
              </a:solidFill>
              <a:latin typeface="Verdana (Body)"/>
            </a:endParaRPr>
          </a:p>
        </p:txBody>
      </p:sp>
    </p:spTree>
    <p:extLst>
      <p:ext uri="{BB962C8B-B14F-4D97-AF65-F5344CB8AC3E}">
        <p14:creationId xmlns:p14="http://schemas.microsoft.com/office/powerpoint/2010/main" val="276991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82793" y="235777"/>
            <a:ext cx="2826415" cy="707886"/>
          </a:xfrm>
          <a:prstGeom prst="rect">
            <a:avLst/>
          </a:prstGeom>
        </p:spPr>
        <p:txBody>
          <a:bodyPr wrap="none">
            <a:spAutoFit/>
          </a:bodyPr>
          <a:lstStyle/>
          <a:p>
            <a:r>
              <a:rPr lang="en-US" sz="4000">
                <a:solidFill>
                  <a:schemeClr val="bg1"/>
                </a:solidFill>
                <a:latin typeface="Verdana (Body)"/>
              </a:rPr>
              <a:t>Lời mở đầu</a:t>
            </a:r>
            <a:endParaRPr lang="vi-VN" sz="4000">
              <a:solidFill>
                <a:schemeClr val="bg1"/>
              </a:solidFill>
              <a:latin typeface="Verdana (Body)"/>
            </a:endParaRPr>
          </a:p>
        </p:txBody>
      </p:sp>
      <p:sp>
        <p:nvSpPr>
          <p:cNvPr id="7" name="Rectangle 6"/>
          <p:cNvSpPr/>
          <p:nvPr/>
        </p:nvSpPr>
        <p:spPr>
          <a:xfrm>
            <a:off x="457200" y="1160781"/>
            <a:ext cx="11352178" cy="5447645"/>
          </a:xfrm>
          <a:prstGeom prst="rect">
            <a:avLst/>
          </a:prstGeom>
        </p:spPr>
        <p:txBody>
          <a:bodyPr wrap="square">
            <a:spAutoFit/>
          </a:bodyPr>
          <a:lstStyle/>
          <a:p>
            <a:pPr marL="342900" indent="-342900">
              <a:buFont typeface="Arial" panose="020B0604020202020204" pitchFamily="34" charset="0"/>
              <a:buChar char="•"/>
            </a:pPr>
            <a:r>
              <a:rPr lang="vi-VN" sz="2400" b="0" i="0" dirty="0">
                <a:solidFill>
                  <a:schemeClr val="bg1"/>
                </a:solidFill>
                <a:effectLst/>
                <a:latin typeface="Arial (Body)"/>
              </a:rPr>
              <a:t>Hiện nay, đất nước ta đang trong giai đoạn phát triển, thực hiện công nghiệp hóa, hiện đại hóa. Cùng với sự phát triển của nền kinh tế thị trường, việc xây dựng một phần mềm để quản lý quy trình làm việc một nhu cầu thiết yếu của người dân, các cơ quan xí nghiệp, các tổ chức kinh tế và toan xã hội.</a:t>
            </a:r>
            <a:endParaRPr lang="en-US" sz="2400" b="0" i="0" dirty="0">
              <a:solidFill>
                <a:schemeClr val="bg1"/>
              </a:solidFill>
              <a:effectLst/>
              <a:latin typeface="Arial (Body)"/>
            </a:endParaRPr>
          </a:p>
          <a:p>
            <a:pPr marL="342900" indent="-342900">
              <a:buFont typeface="Arial" panose="020B0604020202020204" pitchFamily="34" charset="0"/>
              <a:buChar char="•"/>
            </a:pPr>
            <a:endParaRPr lang="en-US" sz="2400" b="0" i="0" dirty="0">
              <a:solidFill>
                <a:schemeClr val="bg1"/>
              </a:solidFill>
              <a:effectLst/>
              <a:latin typeface="Arial (Body)"/>
            </a:endParaRPr>
          </a:p>
          <a:p>
            <a:pPr marL="342900" lvl="0" indent="-342900" eaLnBrk="0" fontAlgn="base" hangingPunct="0">
              <a:spcBef>
                <a:spcPct val="0"/>
              </a:spcBef>
              <a:spcAft>
                <a:spcPct val="0"/>
              </a:spcAft>
              <a:buFont typeface="Arial" panose="020B0604020202020204" pitchFamily="34" charset="0"/>
              <a:buChar char="•"/>
            </a:pPr>
            <a:r>
              <a:rPr kumimoji="0" lang="vi-VN" altLang="vi-VN" sz="2400" b="0" i="0" u="none" strike="noStrike" cap="none" normalizeH="0" baseline="0" dirty="0">
                <a:ln>
                  <a:noFill/>
                </a:ln>
                <a:solidFill>
                  <a:schemeClr val="bg1"/>
                </a:solidFill>
                <a:effectLst/>
                <a:latin typeface="Arial (Body)"/>
              </a:rPr>
              <a:t>Với kiến thức học được trên trường, tự học, các anh chị truyền đạt kinh nghiệm, nhóm em đã học hỏi rất nhiều điều bổ ích từ kiến thức trong ngành cho đến đời sống. Đề tài đồ án của </a:t>
            </a:r>
            <a:r>
              <a:rPr kumimoji="0" lang="en-US" altLang="vi-VN" sz="2400" b="0" i="0" u="none" strike="noStrike" cap="none" normalizeH="0" baseline="0" dirty="0" err="1">
                <a:ln>
                  <a:noFill/>
                </a:ln>
                <a:solidFill>
                  <a:schemeClr val="bg1"/>
                </a:solidFill>
                <a:effectLst/>
                <a:latin typeface="Arial (Body)"/>
              </a:rPr>
              <a:t>nhóm</a:t>
            </a:r>
            <a:r>
              <a:rPr kumimoji="0" lang="vi-VN" altLang="vi-VN" sz="2400" b="0" i="0" u="none" strike="noStrike" cap="none" normalizeH="0" baseline="0" dirty="0">
                <a:ln>
                  <a:noFill/>
                </a:ln>
                <a:solidFill>
                  <a:schemeClr val="bg1"/>
                </a:solidFill>
                <a:effectLst/>
                <a:latin typeface="Arial (Body)"/>
              </a:rPr>
              <a:t> em là: </a:t>
            </a:r>
            <a:r>
              <a:rPr kumimoji="0" lang="vi-VN" altLang="vi-VN" sz="2400" b="1" i="1" u="none" strike="noStrike" cap="none" normalizeH="0" baseline="0" dirty="0">
                <a:ln>
                  <a:noFill/>
                </a:ln>
                <a:solidFill>
                  <a:schemeClr val="bg1"/>
                </a:solidFill>
                <a:effectLst/>
                <a:latin typeface="Arial (Body)"/>
              </a:rPr>
              <a:t>Phần mềm quản lý kí túc xá</a:t>
            </a:r>
            <a:endParaRPr kumimoji="0" lang="en-US" altLang="vi-VN" sz="2400" b="1" i="1" u="none" strike="noStrike" cap="none" normalizeH="0" baseline="0" dirty="0">
              <a:ln>
                <a:noFill/>
              </a:ln>
              <a:solidFill>
                <a:schemeClr val="bg1"/>
              </a:solidFill>
              <a:effectLst/>
              <a:latin typeface="Arial (Body)"/>
            </a:endParaRPr>
          </a:p>
          <a:p>
            <a:pPr marL="342900" lvl="0" indent="-342900" eaLnBrk="0" fontAlgn="base" hangingPunct="0">
              <a:spcBef>
                <a:spcPct val="0"/>
              </a:spcBef>
              <a:spcAft>
                <a:spcPct val="0"/>
              </a:spcAft>
              <a:buFont typeface="Arial" panose="020B0604020202020204" pitchFamily="34" charset="0"/>
              <a:buChar char="•"/>
            </a:pPr>
            <a:endParaRPr kumimoji="0" lang="en-US" altLang="vi-VN" sz="2400" b="1" i="1" u="none" strike="noStrike" cap="none" normalizeH="0" baseline="0" dirty="0">
              <a:ln>
                <a:noFill/>
              </a:ln>
              <a:solidFill>
                <a:schemeClr val="bg1"/>
              </a:solidFill>
              <a:effectLst/>
              <a:latin typeface="Arial (Body)"/>
            </a:endParaRPr>
          </a:p>
          <a:p>
            <a:pPr marL="342900" indent="-342900" eaLnBrk="0" fontAlgn="base" hangingPunct="0">
              <a:spcBef>
                <a:spcPct val="0"/>
              </a:spcBef>
              <a:spcAft>
                <a:spcPct val="0"/>
              </a:spcAft>
              <a:buFont typeface="Arial" panose="020B0604020202020204" pitchFamily="34" charset="0"/>
              <a:buChar char="•"/>
            </a:pPr>
            <a:r>
              <a:rPr lang="vi-VN" sz="2400" dirty="0">
                <a:solidFill>
                  <a:schemeClr val="bg1"/>
                </a:solidFill>
                <a:latin typeface="Arial (Body)"/>
              </a:rPr>
              <a:t>Em xin chân thanh cảm ơn các thầy cô đã tạo cơ hội cho nhóm em thực hiện sản phẩm này</a:t>
            </a:r>
          </a:p>
          <a:p>
            <a:pPr lvl="0" eaLnBrk="0" fontAlgn="base" hangingPunct="0">
              <a:spcBef>
                <a:spcPct val="0"/>
              </a:spcBef>
              <a:spcAft>
                <a:spcPct val="0"/>
              </a:spcAft>
            </a:pPr>
            <a:endParaRPr kumimoji="0" lang="vi-VN" altLang="vi-VN" sz="2400" b="0" i="0" u="none" strike="noStrike" cap="none" normalizeH="0" baseline="0" dirty="0">
              <a:ln>
                <a:noFill/>
              </a:ln>
              <a:solidFill>
                <a:schemeClr val="bg1"/>
              </a:solidFill>
              <a:effectLst/>
              <a:latin typeface="Arial (Body)"/>
            </a:endParaRPr>
          </a:p>
          <a:p>
            <a:pPr lvl="0" eaLnBrk="0" fontAlgn="base" hangingPunct="0">
              <a:spcBef>
                <a:spcPct val="0"/>
              </a:spcBef>
              <a:spcAft>
                <a:spcPct val="0"/>
              </a:spcAft>
            </a:pPr>
            <a:endParaRPr lang="vi-VN" altLang="vi-VN" sz="3600" dirty="0">
              <a:solidFill>
                <a:schemeClr val="bg1"/>
              </a:solidFill>
              <a:latin typeface="Arial (Body)"/>
            </a:endParaRPr>
          </a:p>
          <a:p>
            <a:endParaRPr lang="vi-VN" sz="2400" b="0" i="0" dirty="0">
              <a:solidFill>
                <a:schemeClr val="bg1"/>
              </a:solidFill>
              <a:effectLst/>
              <a:latin typeface="Arial (Body)"/>
            </a:endParaRPr>
          </a:p>
        </p:txBody>
      </p:sp>
      <p:sp>
        <p:nvSpPr>
          <p:cNvPr id="11" name="Rectangle 4"/>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189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94389" y="321275"/>
            <a:ext cx="2403222" cy="707886"/>
          </a:xfrm>
          <a:prstGeom prst="rect">
            <a:avLst/>
          </a:prstGeom>
        </p:spPr>
        <p:txBody>
          <a:bodyPr wrap="none">
            <a:spAutoFit/>
          </a:bodyPr>
          <a:lstStyle/>
          <a:p>
            <a:r>
              <a:rPr lang="en-US" sz="4000">
                <a:solidFill>
                  <a:schemeClr val="bg1"/>
                </a:solidFill>
                <a:latin typeface="Verdana (Body)"/>
              </a:rPr>
              <a:t>Giới thiệu</a:t>
            </a:r>
            <a:endParaRPr lang="vi-VN" sz="4000">
              <a:solidFill>
                <a:schemeClr val="bg1"/>
              </a:solidFill>
              <a:latin typeface="Verdana (Body)"/>
            </a:endParaRPr>
          </a:p>
        </p:txBody>
      </p:sp>
      <p:sp>
        <p:nvSpPr>
          <p:cNvPr id="2" name="Rectangle 1"/>
          <p:cNvSpPr/>
          <p:nvPr/>
        </p:nvSpPr>
        <p:spPr>
          <a:xfrm>
            <a:off x="989178" y="1347441"/>
            <a:ext cx="2888227" cy="553998"/>
          </a:xfrm>
          <a:prstGeom prst="rect">
            <a:avLst/>
          </a:prstGeom>
        </p:spPr>
        <p:txBody>
          <a:bodyPr wrap="none">
            <a:spAutoFit/>
          </a:bodyPr>
          <a:lstStyle/>
          <a:p>
            <a:pPr marL="514350" indent="-514350">
              <a:buFont typeface="+mj-lt"/>
              <a:buAutoNum type="arabicPeriod"/>
            </a:pPr>
            <a:r>
              <a:rPr lang="en-US" sz="3000">
                <a:solidFill>
                  <a:schemeClr val="bg1"/>
                </a:solidFill>
              </a:rPr>
              <a:t>Đưa ra vấn đề</a:t>
            </a:r>
          </a:p>
        </p:txBody>
      </p:sp>
      <p:sp>
        <p:nvSpPr>
          <p:cNvPr id="3" name="Rectangle 2"/>
          <p:cNvSpPr/>
          <p:nvPr/>
        </p:nvSpPr>
        <p:spPr>
          <a:xfrm>
            <a:off x="1498173" y="2219719"/>
            <a:ext cx="10048559" cy="1477328"/>
          </a:xfrm>
          <a:prstGeom prst="rect">
            <a:avLst/>
          </a:prstGeom>
        </p:spPr>
        <p:txBody>
          <a:bodyPr wrap="square">
            <a:spAutoFit/>
          </a:bodyPr>
          <a:lstStyle/>
          <a:p>
            <a:pPr marL="342900" indent="-342900">
              <a:buFont typeface="Arial" panose="020B0604020202020204" pitchFamily="34" charset="0"/>
              <a:buChar char="•"/>
            </a:pPr>
            <a:r>
              <a:rPr lang="vi-VN" sz="2400" b="0" i="0" dirty="0">
                <a:solidFill>
                  <a:srgbClr val="C9D1D9"/>
                </a:solidFill>
                <a:effectLst/>
                <a:latin typeface="-apple-system"/>
              </a:rPr>
              <a:t>Do hiện nay ở trường mình, em nhận thấy hệ thống quản lý kí túc xá trường mình chưa được phát triển mạnh lắm, còn gây khó khăn nhiều cho người sử dụng, ... Nhận thấy được sự bất tiện nên nhóm em đã xây dựng dự án này.</a:t>
            </a:r>
            <a:endParaRPr lang="vi-VN" altLang="vi-VN" sz="2800" dirty="0"/>
          </a:p>
          <a:p>
            <a:pPr marL="285750" indent="-285750">
              <a:buFont typeface="Arial" panose="020B0604020202020204" pitchFamily="34" charset="0"/>
              <a:buChar char="•"/>
            </a:pPr>
            <a:endParaRPr lang="vi-VN" b="0" i="0" dirty="0">
              <a:solidFill>
                <a:srgbClr val="C9D1D9"/>
              </a:solidFill>
              <a:effectLst/>
              <a:latin typeface="-apple-system"/>
            </a:endParaRPr>
          </a:p>
        </p:txBody>
      </p:sp>
      <p:sp>
        <p:nvSpPr>
          <p:cNvPr id="8" name="Rectangle 2"/>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315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894389" y="321275"/>
            <a:ext cx="2403222" cy="707886"/>
          </a:xfrm>
          <a:prstGeom prst="rect">
            <a:avLst/>
          </a:prstGeom>
        </p:spPr>
        <p:txBody>
          <a:bodyPr wrap="none">
            <a:spAutoFit/>
          </a:bodyPr>
          <a:lstStyle/>
          <a:p>
            <a:r>
              <a:rPr lang="en-US" sz="4000">
                <a:solidFill>
                  <a:schemeClr val="bg1"/>
                </a:solidFill>
                <a:latin typeface="Verdana (Body)"/>
              </a:rPr>
              <a:t>Giới thiệu</a:t>
            </a:r>
            <a:endParaRPr lang="vi-VN" sz="4000">
              <a:solidFill>
                <a:schemeClr val="bg1"/>
              </a:solidFill>
              <a:latin typeface="Verdana (Body)"/>
            </a:endParaRPr>
          </a:p>
        </p:txBody>
      </p:sp>
      <p:sp>
        <p:nvSpPr>
          <p:cNvPr id="9" name="Rectangle 8"/>
          <p:cNvSpPr/>
          <p:nvPr/>
        </p:nvSpPr>
        <p:spPr>
          <a:xfrm>
            <a:off x="989178" y="1347441"/>
            <a:ext cx="3390800" cy="553998"/>
          </a:xfrm>
          <a:prstGeom prst="rect">
            <a:avLst/>
          </a:prstGeom>
        </p:spPr>
        <p:txBody>
          <a:bodyPr wrap="none">
            <a:spAutoFit/>
          </a:bodyPr>
          <a:lstStyle/>
          <a:p>
            <a:pPr marL="514350" indent="-514350">
              <a:buFont typeface="+mj-lt"/>
              <a:buAutoNum type="arabicPeriod" startAt="2"/>
            </a:pPr>
            <a:r>
              <a:rPr lang="en-US" sz="3000">
                <a:solidFill>
                  <a:schemeClr val="bg1"/>
                </a:solidFill>
              </a:rPr>
              <a:t>Hệ thống hiện tại</a:t>
            </a:r>
          </a:p>
        </p:txBody>
      </p:sp>
      <p:sp>
        <p:nvSpPr>
          <p:cNvPr id="10" name="Rectangle 9"/>
          <p:cNvSpPr/>
          <p:nvPr/>
        </p:nvSpPr>
        <p:spPr>
          <a:xfrm>
            <a:off x="1498173" y="2219719"/>
            <a:ext cx="10048559" cy="1938992"/>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kumimoji="0" lang="vi-VN" altLang="vi-VN" sz="2400" b="0" i="0" u="none" strike="noStrike" cap="none" normalizeH="0" baseline="0">
                <a:ln>
                  <a:noFill/>
                </a:ln>
                <a:solidFill>
                  <a:srgbClr val="C9D1D9"/>
                </a:solidFill>
                <a:effectLst/>
                <a:latin typeface="-apple-system"/>
              </a:rPr>
              <a:t>Sinh viên trường TDT khi ở kí túc xá phải tuân thủ luật lệ, vệ sinh, nề nếp. Nếu không thì sẽ bị </a:t>
            </a:r>
            <a:r>
              <a:rPr kumimoji="0" lang="vi-VN" altLang="vi-VN" sz="2400" b="1" i="1" u="none" strike="noStrike" cap="none" normalizeH="0" baseline="0">
                <a:ln>
                  <a:noFill/>
                </a:ln>
                <a:solidFill>
                  <a:srgbClr val="C9D1D9"/>
                </a:solidFill>
                <a:effectLst/>
                <a:latin typeface="ui-monospace"/>
              </a:rPr>
              <a:t>thầy tự quản</a:t>
            </a:r>
            <a:r>
              <a:rPr kumimoji="0" lang="vi-VN" altLang="vi-VN" sz="2400" b="0" i="0" u="none" strike="noStrike" cap="none" normalizeH="0" baseline="0">
                <a:ln>
                  <a:noFill/>
                </a:ln>
                <a:solidFill>
                  <a:srgbClr val="C9D1D9"/>
                </a:solidFill>
                <a:effectLst/>
                <a:latin typeface="-apple-system"/>
              </a:rPr>
              <a:t> bắt lỗi vi phạm. Nếu 1 năm bị bắt lỗi vi phạm quá </a:t>
            </a:r>
            <a:r>
              <a:rPr kumimoji="0" lang="vi-VN" altLang="vi-VN" sz="2400" b="1" i="1" u="none" strike="noStrike" cap="none" normalizeH="0" baseline="0">
                <a:ln>
                  <a:noFill/>
                </a:ln>
                <a:solidFill>
                  <a:srgbClr val="C9D1D9"/>
                </a:solidFill>
                <a:effectLst/>
                <a:latin typeface="ui-monospace"/>
              </a:rPr>
              <a:t>4 lần</a:t>
            </a:r>
            <a:r>
              <a:rPr kumimoji="0" lang="vi-VN" altLang="vi-VN" sz="2400" b="0" i="0" u="none" strike="noStrike" cap="none" normalizeH="0" baseline="0">
                <a:ln>
                  <a:noFill/>
                </a:ln>
                <a:solidFill>
                  <a:srgbClr val="C9D1D9"/>
                </a:solidFill>
                <a:effectLst/>
                <a:latin typeface="-apple-system"/>
              </a:rPr>
              <a:t> thì học kì tới sẽ </a:t>
            </a:r>
            <a:r>
              <a:rPr kumimoji="0" lang="vi-VN" altLang="vi-VN" sz="2400" b="1" i="1" u="none" strike="noStrike" cap="none" normalizeH="0" baseline="0">
                <a:ln>
                  <a:noFill/>
                </a:ln>
                <a:solidFill>
                  <a:srgbClr val="C9D1D9"/>
                </a:solidFill>
                <a:effectLst/>
                <a:latin typeface="ui-monospace"/>
              </a:rPr>
              <a:t>không được kí hợp đồng</a:t>
            </a:r>
            <a:r>
              <a:rPr kumimoji="0" lang="vi-VN" altLang="vi-VN" sz="2400" b="0" i="0" u="none" strike="noStrike" cap="none" normalizeH="0" baseline="0">
                <a:ln>
                  <a:noFill/>
                </a:ln>
                <a:solidFill>
                  <a:srgbClr val="C9D1D9"/>
                </a:solidFill>
                <a:effectLst/>
                <a:latin typeface="-apple-system"/>
              </a:rPr>
              <a:t>. Vấn đề nằm ở chỗ khi các </a:t>
            </a:r>
            <a:r>
              <a:rPr kumimoji="0" lang="vi-VN" altLang="vi-VN" sz="2400" b="1" i="1" strike="noStrike" cap="none" normalizeH="0" baseline="0">
                <a:ln>
                  <a:noFill/>
                </a:ln>
                <a:solidFill>
                  <a:srgbClr val="C9D1D9"/>
                </a:solidFill>
                <a:effectLst/>
                <a:latin typeface="ui-monospace"/>
              </a:rPr>
              <a:t>thầy tự quản</a:t>
            </a:r>
            <a:r>
              <a:rPr kumimoji="0" lang="vi-VN" altLang="vi-VN" sz="2400" b="0" i="0" u="none" strike="noStrike" cap="none" normalizeH="0" baseline="0">
                <a:ln>
                  <a:noFill/>
                </a:ln>
                <a:solidFill>
                  <a:srgbClr val="C9D1D9"/>
                </a:solidFill>
                <a:effectLst/>
                <a:latin typeface="-apple-system"/>
              </a:rPr>
              <a:t> đi bắt lỗi, các thầy phải thực hiện khá nhiều thao tác:</a:t>
            </a:r>
            <a:r>
              <a:rPr kumimoji="0" lang="vi-VN" altLang="vi-VN" sz="2400" b="0" i="0" u="none" strike="noStrike" cap="none" normalizeH="0" baseline="0">
                <a:ln>
                  <a:noFill/>
                </a:ln>
                <a:solidFill>
                  <a:schemeClr val="tx1"/>
                </a:solidFill>
                <a:effectLst/>
              </a:rPr>
              <a:t> </a:t>
            </a:r>
            <a:endParaRPr lang="vi-VN" altLang="vi-VN" sz="2400"/>
          </a:p>
        </p:txBody>
      </p:sp>
      <p:sp>
        <p:nvSpPr>
          <p:cNvPr id="11" name="Rectangle 2"/>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4" name="Rectangle 3"/>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2289242" y="4225884"/>
            <a:ext cx="9257490" cy="1938992"/>
          </a:xfrm>
          <a:prstGeom prst="rect">
            <a:avLst/>
          </a:prstGeom>
        </p:spPr>
        <p:txBody>
          <a:bodyPr wrap="square">
            <a:spAutoFit/>
          </a:bodyPr>
          <a:lstStyle/>
          <a:p>
            <a:pPr marL="800100" lvl="1" indent="-342900" eaLnBrk="0" fontAlgn="base" hangingPunct="0">
              <a:spcBef>
                <a:spcPct val="0"/>
              </a:spcBef>
              <a:spcAft>
                <a:spcPct val="0"/>
              </a:spcAft>
              <a:buFont typeface="Courier New" panose="02070309020205020404" pitchFamily="49" charset="0"/>
              <a:buChar char="o"/>
            </a:pPr>
            <a:r>
              <a:rPr kumimoji="0" lang="vi-VN" altLang="vi-VN" sz="2000" b="0" i="0" u="none" strike="noStrike" cap="none" normalizeH="0" baseline="0">
                <a:ln>
                  <a:noFill/>
                </a:ln>
                <a:solidFill>
                  <a:srgbClr val="C9D1D9"/>
                </a:solidFill>
                <a:effectLst/>
                <a:latin typeface="-apple-system"/>
              </a:rPr>
              <a:t>Gọi 1 bạn </a:t>
            </a:r>
            <a:r>
              <a:rPr kumimoji="0" lang="vi-VN" altLang="vi-VN" sz="2000" b="1" i="1" u="none" strike="noStrike" cap="none" normalizeH="0" baseline="0">
                <a:ln>
                  <a:noFill/>
                </a:ln>
                <a:solidFill>
                  <a:srgbClr val="C9D1D9"/>
                </a:solidFill>
                <a:effectLst/>
                <a:latin typeface="ui-monospace"/>
              </a:rPr>
              <a:t>sinh viên tự quản</a:t>
            </a:r>
            <a:r>
              <a:rPr kumimoji="0" lang="vi-VN" altLang="vi-VN" sz="2000" b="0" i="0" u="none" strike="noStrike" cap="none" normalizeH="0" baseline="0">
                <a:ln>
                  <a:noFill/>
                </a:ln>
                <a:solidFill>
                  <a:srgbClr val="C9D1D9"/>
                </a:solidFill>
                <a:effectLst/>
                <a:latin typeface="-apple-system"/>
              </a:rPr>
              <a:t> đi theo để cầm hộ thầy cuốn sổ</a:t>
            </a:r>
          </a:p>
          <a:p>
            <a:pPr marL="800100" lvl="1" indent="-342900" eaLnBrk="0" fontAlgn="base" hangingPunct="0">
              <a:spcBef>
                <a:spcPct val="0"/>
              </a:spcBef>
              <a:spcAft>
                <a:spcPct val="0"/>
              </a:spcAft>
              <a:buFont typeface="Courier New" panose="02070309020205020404" pitchFamily="49" charset="0"/>
              <a:buChar char="o"/>
            </a:pPr>
            <a:r>
              <a:rPr kumimoji="0" lang="vi-VN" altLang="vi-VN" sz="2000" b="0" i="0" u="none" strike="noStrike" cap="none" normalizeH="0" baseline="0">
                <a:ln>
                  <a:noFill/>
                </a:ln>
                <a:solidFill>
                  <a:srgbClr val="C9D1D9"/>
                </a:solidFill>
                <a:effectLst/>
                <a:latin typeface="-apple-system"/>
              </a:rPr>
              <a:t>Khi muốn </a:t>
            </a:r>
            <a:r>
              <a:rPr kumimoji="0" lang="vi-VN" altLang="vi-VN" sz="2000" b="1" i="1" u="none" strike="noStrike" cap="none" normalizeH="0" baseline="0">
                <a:ln>
                  <a:noFill/>
                </a:ln>
                <a:solidFill>
                  <a:srgbClr val="C9D1D9"/>
                </a:solidFill>
                <a:effectLst/>
                <a:latin typeface="ui-monospace"/>
              </a:rPr>
              <a:t>ghi lỗi</a:t>
            </a:r>
            <a:r>
              <a:rPr kumimoji="0" lang="vi-VN" altLang="vi-VN" sz="2000" b="0" i="0" u="none" strike="noStrike" cap="none" normalizeH="0" baseline="0">
                <a:ln>
                  <a:noFill/>
                </a:ln>
                <a:solidFill>
                  <a:srgbClr val="C9D1D9"/>
                </a:solidFill>
                <a:effectLst/>
                <a:latin typeface="-apple-system"/>
              </a:rPr>
              <a:t> thì phải ghi vào sổ sách</a:t>
            </a:r>
          </a:p>
          <a:p>
            <a:pPr marL="800100" lvl="1" indent="-342900" eaLnBrk="0" fontAlgn="base" hangingPunct="0">
              <a:spcBef>
                <a:spcPct val="0"/>
              </a:spcBef>
              <a:spcAft>
                <a:spcPct val="0"/>
              </a:spcAft>
              <a:buFont typeface="Courier New" panose="02070309020205020404" pitchFamily="49" charset="0"/>
              <a:buChar char="o"/>
            </a:pPr>
            <a:r>
              <a:rPr kumimoji="0" lang="vi-VN" altLang="vi-VN" sz="2000" b="0" i="0" u="none" strike="noStrike" cap="none" normalizeH="0" baseline="0">
                <a:ln>
                  <a:noFill/>
                </a:ln>
                <a:solidFill>
                  <a:srgbClr val="C9D1D9"/>
                </a:solidFill>
                <a:effectLst/>
                <a:latin typeface="-apple-system"/>
              </a:rPr>
              <a:t>Dùng điện thoại cá nhân chụp minh chứng vi phạm của sinh viên, lưu vào điện thoại</a:t>
            </a:r>
          </a:p>
          <a:p>
            <a:pPr marL="800100" lvl="1" indent="-342900" eaLnBrk="0" fontAlgn="base" hangingPunct="0">
              <a:spcBef>
                <a:spcPct val="0"/>
              </a:spcBef>
              <a:spcAft>
                <a:spcPct val="0"/>
              </a:spcAft>
              <a:buFont typeface="Courier New" panose="02070309020205020404" pitchFamily="49" charset="0"/>
              <a:buChar char="o"/>
            </a:pPr>
            <a:r>
              <a:rPr kumimoji="0" lang="vi-VN" altLang="vi-VN" sz="2000" b="0" i="0" u="none" strike="noStrike" cap="none" normalizeH="0" baseline="0">
                <a:ln>
                  <a:noFill/>
                </a:ln>
                <a:solidFill>
                  <a:srgbClr val="C9D1D9"/>
                </a:solidFill>
                <a:effectLst/>
                <a:latin typeface="-apple-system"/>
              </a:rPr>
              <a:t>Sau khi ghi tên, nội dung lỗi vi phạm xong thì phải đưa cho học sinh ấy </a:t>
            </a:r>
            <a:r>
              <a:rPr kumimoji="0" lang="vi-VN" altLang="vi-VN" sz="2000" b="1" i="1" u="none" strike="noStrike" cap="none" normalizeH="0" baseline="0">
                <a:ln>
                  <a:noFill/>
                </a:ln>
                <a:solidFill>
                  <a:srgbClr val="C9D1D9"/>
                </a:solidFill>
                <a:effectLst/>
                <a:latin typeface="ui-monospace"/>
              </a:rPr>
              <a:t>kí xác nhận lỗi</a:t>
            </a:r>
            <a:endParaRPr kumimoji="0" lang="vi-VN" altLang="vi-VN" sz="2000" b="1" i="1" u="none" strike="noStrike" cap="none" normalizeH="0" baseline="0">
              <a:ln>
                <a:noFill/>
              </a:ln>
              <a:solidFill>
                <a:srgbClr val="C9D1D9"/>
              </a:solidFill>
              <a:effectLst/>
              <a:latin typeface="-apple-system"/>
            </a:endParaRPr>
          </a:p>
        </p:txBody>
      </p:sp>
    </p:spTree>
    <p:extLst>
      <p:ext uri="{BB962C8B-B14F-4D97-AF65-F5344CB8AC3E}">
        <p14:creationId xmlns:p14="http://schemas.microsoft.com/office/powerpoint/2010/main" val="57531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94389" y="321275"/>
            <a:ext cx="2403222" cy="707886"/>
          </a:xfrm>
          <a:prstGeom prst="rect">
            <a:avLst/>
          </a:prstGeom>
        </p:spPr>
        <p:txBody>
          <a:bodyPr wrap="none">
            <a:spAutoFit/>
          </a:bodyPr>
          <a:lstStyle/>
          <a:p>
            <a:r>
              <a:rPr lang="en-US" sz="4000">
                <a:solidFill>
                  <a:schemeClr val="bg1"/>
                </a:solidFill>
                <a:latin typeface="Verdana (Body)"/>
              </a:rPr>
              <a:t>Giới thiệu</a:t>
            </a:r>
            <a:endParaRPr lang="vi-VN" sz="4000">
              <a:solidFill>
                <a:schemeClr val="bg1"/>
              </a:solidFill>
              <a:latin typeface="Verdana (Body)"/>
            </a:endParaRPr>
          </a:p>
        </p:txBody>
      </p:sp>
      <p:sp>
        <p:nvSpPr>
          <p:cNvPr id="11" name="Rectangle 10"/>
          <p:cNvSpPr/>
          <p:nvPr/>
        </p:nvSpPr>
        <p:spPr>
          <a:xfrm>
            <a:off x="989178" y="1347441"/>
            <a:ext cx="3390800" cy="553998"/>
          </a:xfrm>
          <a:prstGeom prst="rect">
            <a:avLst/>
          </a:prstGeom>
        </p:spPr>
        <p:txBody>
          <a:bodyPr wrap="none">
            <a:spAutoFit/>
          </a:bodyPr>
          <a:lstStyle/>
          <a:p>
            <a:pPr marL="514350" indent="-514350">
              <a:buFont typeface="+mj-lt"/>
              <a:buAutoNum type="arabicPeriod" startAt="2"/>
            </a:pPr>
            <a:r>
              <a:rPr lang="en-US" sz="3000">
                <a:solidFill>
                  <a:schemeClr val="bg1"/>
                </a:solidFill>
              </a:rPr>
              <a:t>Hệ thống hiện tại</a:t>
            </a:r>
          </a:p>
        </p:txBody>
      </p:sp>
      <p:sp>
        <p:nvSpPr>
          <p:cNvPr id="12" name="Rectangle 11"/>
          <p:cNvSpPr/>
          <p:nvPr/>
        </p:nvSpPr>
        <p:spPr>
          <a:xfrm>
            <a:off x="1498173" y="2219719"/>
            <a:ext cx="10048559" cy="461665"/>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vi-VN" sz="2400">
                <a:solidFill>
                  <a:schemeClr val="bg1"/>
                </a:solidFill>
              </a:rPr>
              <a:t>Sinh viên khi muốn xác nhận lỗ</a:t>
            </a:r>
            <a:endParaRPr lang="vi-VN" altLang="vi-VN" sz="2400">
              <a:solidFill>
                <a:schemeClr val="bg1"/>
              </a:solidFill>
            </a:endParaRPr>
          </a:p>
        </p:txBody>
      </p:sp>
      <p:sp>
        <p:nvSpPr>
          <p:cNvPr id="13" name="Rectangle 2"/>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4" name="Rectangle 3"/>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6" name="Rectangle 15"/>
          <p:cNvSpPr/>
          <p:nvPr/>
        </p:nvSpPr>
        <p:spPr>
          <a:xfrm>
            <a:off x="1498173" y="3511629"/>
            <a:ext cx="7768473" cy="461665"/>
          </a:xfrm>
          <a:prstGeom prst="rect">
            <a:avLst/>
          </a:prstGeom>
        </p:spPr>
        <p:txBody>
          <a:bodyPr wrap="none">
            <a:spAutoFit/>
          </a:bodyPr>
          <a:lstStyle/>
          <a:p>
            <a:pPr marL="342900" indent="-342900">
              <a:buFont typeface="Arial" panose="020B0604020202020204" pitchFamily="34" charset="0"/>
              <a:buChar char="•"/>
            </a:pPr>
            <a:r>
              <a:rPr lang="vi-VN" sz="2400" b="0" i="0">
                <a:solidFill>
                  <a:srgbClr val="C9D1D9"/>
                </a:solidFill>
                <a:effectLst/>
                <a:latin typeface="-apple-system"/>
              </a:rPr>
              <a:t>Sinh viên xin phép vắng, có ý kiến gì đó cần nộp đơn</a:t>
            </a:r>
            <a:endParaRPr lang="vi-VN" sz="2400"/>
          </a:p>
        </p:txBody>
      </p:sp>
      <p:sp>
        <p:nvSpPr>
          <p:cNvPr id="17" name="Rectangle 16"/>
          <p:cNvSpPr/>
          <p:nvPr/>
        </p:nvSpPr>
        <p:spPr>
          <a:xfrm>
            <a:off x="1498173" y="4983273"/>
            <a:ext cx="10136108" cy="830997"/>
          </a:xfrm>
          <a:prstGeom prst="rect">
            <a:avLst/>
          </a:prstGeom>
        </p:spPr>
        <p:txBody>
          <a:bodyPr wrap="square">
            <a:spAutoFit/>
          </a:bodyPr>
          <a:lstStyle/>
          <a:p>
            <a:pPr marL="342900" indent="-342900">
              <a:buFont typeface="Arial" panose="020B0604020202020204" pitchFamily="34" charset="0"/>
              <a:buChar char="•"/>
            </a:pPr>
            <a:r>
              <a:rPr lang="vi-VN" sz="2400" b="0" i="0">
                <a:solidFill>
                  <a:srgbClr val="C9D1D9"/>
                </a:solidFill>
                <a:effectLst/>
                <a:latin typeface="-apple-system"/>
              </a:rPr>
              <a:t>Sinh viên tự quản khi điểm danh mỗi buổi tối phải kiểm tra theo số giường, không thể kiểm tra theo tên sinh viên</a:t>
            </a:r>
          </a:p>
        </p:txBody>
      </p:sp>
      <p:sp>
        <p:nvSpPr>
          <p:cNvPr id="18" name="Rectangle 17"/>
          <p:cNvSpPr/>
          <p:nvPr/>
        </p:nvSpPr>
        <p:spPr>
          <a:xfrm>
            <a:off x="1498173" y="5936629"/>
            <a:ext cx="9296400" cy="461665"/>
          </a:xfrm>
          <a:prstGeom prst="rect">
            <a:avLst/>
          </a:prstGeom>
        </p:spPr>
        <p:txBody>
          <a:bodyPr wrap="square">
            <a:spAutoFit/>
          </a:bodyPr>
          <a:lstStyle/>
          <a:p>
            <a:pPr marL="342900" indent="-342900">
              <a:buFont typeface="Arial" panose="020B0604020202020204" pitchFamily="34" charset="0"/>
              <a:buChar char="•"/>
            </a:pPr>
            <a:r>
              <a:rPr lang="vi-VN" sz="2400" b="0" i="0">
                <a:solidFill>
                  <a:srgbClr val="C9D1D9"/>
                </a:solidFill>
                <a:effectLst/>
                <a:latin typeface="-apple-system"/>
              </a:rPr>
              <a:t>Sinh viên tự quản đăng kí lịch gác cổng ra vào qua giấy tờ</a:t>
            </a:r>
          </a:p>
        </p:txBody>
      </p:sp>
      <p:sp>
        <p:nvSpPr>
          <p:cNvPr id="19" name="Rectangle 18"/>
          <p:cNvSpPr/>
          <p:nvPr/>
        </p:nvSpPr>
        <p:spPr>
          <a:xfrm>
            <a:off x="2133600" y="2803743"/>
            <a:ext cx="9413132" cy="707886"/>
          </a:xfrm>
          <a:prstGeom prst="rect">
            <a:avLst/>
          </a:prstGeom>
        </p:spPr>
        <p:txBody>
          <a:bodyPr wrap="square">
            <a:spAutoFit/>
          </a:bodyPr>
          <a:lstStyle/>
          <a:p>
            <a:pPr marL="285750" indent="-285750">
              <a:buFont typeface="Courier New" panose="02070309020205020404" pitchFamily="49" charset="0"/>
              <a:buChar char="o"/>
            </a:pPr>
            <a:r>
              <a:rPr lang="vi-VN" sz="2000" b="0" i="0">
                <a:solidFill>
                  <a:srgbClr val="C9D1D9"/>
                </a:solidFill>
                <a:effectLst/>
                <a:latin typeface="-apple-system"/>
              </a:rPr>
              <a:t>Nếu hôm ấy sinh viên không có ở phòng mà bị dính lỗi thì 10 rưỡi đêm phải xuống tầng trệt để kí lỗi</a:t>
            </a:r>
          </a:p>
        </p:txBody>
      </p:sp>
      <p:sp>
        <p:nvSpPr>
          <p:cNvPr id="20" name="Rectangle 19"/>
          <p:cNvSpPr/>
          <p:nvPr/>
        </p:nvSpPr>
        <p:spPr>
          <a:xfrm>
            <a:off x="2133600" y="4095653"/>
            <a:ext cx="9121302" cy="707886"/>
          </a:xfrm>
          <a:prstGeom prst="rect">
            <a:avLst/>
          </a:prstGeom>
        </p:spPr>
        <p:txBody>
          <a:bodyPr wrap="square">
            <a:spAutoFit/>
          </a:bodyPr>
          <a:lstStyle/>
          <a:p>
            <a:pPr marL="342900" indent="-342900">
              <a:buFont typeface="Courier New" panose="02070309020205020404" pitchFamily="49" charset="0"/>
              <a:buChar char="o"/>
            </a:pPr>
            <a:r>
              <a:rPr lang="vi-VN" sz="2000" b="0" i="0">
                <a:solidFill>
                  <a:srgbClr val="C9D1D9"/>
                </a:solidFill>
                <a:effectLst/>
                <a:latin typeface="-apple-system"/>
              </a:rPr>
              <a:t>Hệ thống nộp đơn hiện tại hơi khó dùng, khó chèn ảnh vào đơn</a:t>
            </a:r>
          </a:p>
          <a:p>
            <a:pPr marL="342900" indent="-342900">
              <a:buFont typeface="Courier New" panose="02070309020205020404" pitchFamily="49" charset="0"/>
              <a:buChar char="o"/>
            </a:pPr>
            <a:r>
              <a:rPr lang="vi-VN" sz="2000" b="0" i="0">
                <a:solidFill>
                  <a:srgbClr val="C9D1D9"/>
                </a:solidFill>
                <a:effectLst/>
                <a:latin typeface="-apple-system"/>
              </a:rPr>
              <a:t>Phải liên lạc với anh tự quản cùng tầng</a:t>
            </a:r>
          </a:p>
        </p:txBody>
      </p:sp>
    </p:spTree>
    <p:extLst>
      <p:ext uri="{BB962C8B-B14F-4D97-AF65-F5344CB8AC3E}">
        <p14:creationId xmlns:p14="http://schemas.microsoft.com/office/powerpoint/2010/main" val="23768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94389" y="321275"/>
            <a:ext cx="2403222" cy="707886"/>
          </a:xfrm>
          <a:prstGeom prst="rect">
            <a:avLst/>
          </a:prstGeom>
        </p:spPr>
        <p:txBody>
          <a:bodyPr wrap="none">
            <a:spAutoFit/>
          </a:bodyPr>
          <a:lstStyle/>
          <a:p>
            <a:r>
              <a:rPr lang="en-US" sz="4000">
                <a:solidFill>
                  <a:schemeClr val="bg1"/>
                </a:solidFill>
                <a:latin typeface="Verdana (Body)"/>
              </a:rPr>
              <a:t>Giới thiệu</a:t>
            </a:r>
            <a:endParaRPr lang="vi-VN" sz="4000">
              <a:solidFill>
                <a:schemeClr val="bg1"/>
              </a:solidFill>
              <a:latin typeface="Verdana (Body)"/>
            </a:endParaRPr>
          </a:p>
        </p:txBody>
      </p:sp>
      <p:sp>
        <p:nvSpPr>
          <p:cNvPr id="5" name="Rectangle 4"/>
          <p:cNvSpPr/>
          <p:nvPr/>
        </p:nvSpPr>
        <p:spPr>
          <a:xfrm>
            <a:off x="989178" y="1347441"/>
            <a:ext cx="3387466" cy="553998"/>
          </a:xfrm>
          <a:prstGeom prst="rect">
            <a:avLst/>
          </a:prstGeom>
        </p:spPr>
        <p:txBody>
          <a:bodyPr wrap="none">
            <a:spAutoFit/>
          </a:bodyPr>
          <a:lstStyle/>
          <a:p>
            <a:pPr marL="514350" indent="-514350">
              <a:buFont typeface="+mj-lt"/>
              <a:buAutoNum type="arabicPeriod" startAt="3"/>
            </a:pPr>
            <a:r>
              <a:rPr lang="en-US" sz="3000">
                <a:solidFill>
                  <a:schemeClr val="bg1"/>
                </a:solidFill>
              </a:rPr>
              <a:t>Hệ thống đề nghị</a:t>
            </a:r>
          </a:p>
        </p:txBody>
      </p:sp>
      <p:sp>
        <p:nvSpPr>
          <p:cNvPr id="7" name="Rectangle 2"/>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4" name="Rectangle 1"/>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1520756" y="2134902"/>
            <a:ext cx="10249712" cy="3785652"/>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vi-VN" altLang="vi-VN" sz="2400">
                <a:solidFill>
                  <a:srgbClr val="C9D1D9"/>
                </a:solidFill>
                <a:latin typeface="-apple-system"/>
              </a:rPr>
              <a:t>Cần có hệ thống mới, tiên tiến, hiện đại hơn, có những chức năng cơ bản để quản lí kí túc xá như quản lý phòng, hợp đồng, hóa đơn điện nước, phòng và sinh viên, các bài đăng, điểm danh của sinh viên, ...</a:t>
            </a:r>
          </a:p>
          <a:p>
            <a:pPr marL="342900" lvl="0" indent="-342900" eaLnBrk="0" fontAlgn="base" hangingPunct="0">
              <a:spcBef>
                <a:spcPct val="0"/>
              </a:spcBef>
              <a:spcAft>
                <a:spcPct val="0"/>
              </a:spcAft>
              <a:buFont typeface="Arial" panose="020B0604020202020204" pitchFamily="34" charset="0"/>
              <a:buChar char="•"/>
            </a:pPr>
            <a:r>
              <a:rPr lang="vi-VN" altLang="vi-VN" sz="2400">
                <a:solidFill>
                  <a:srgbClr val="C9D1D9"/>
                </a:solidFill>
                <a:latin typeface="-apple-system"/>
              </a:rPr>
              <a:t>Lưu được các vi phạm, ảnh minh chứng lên hệ thống, quản lý các vi phạm dễ dàng</a:t>
            </a:r>
            <a:r>
              <a:rPr lang="en-US" altLang="vi-VN" sz="2400">
                <a:solidFill>
                  <a:srgbClr val="C9D1D9"/>
                </a:solidFill>
                <a:latin typeface="-apple-system"/>
              </a:rPr>
              <a:t>.</a:t>
            </a:r>
            <a:endParaRPr lang="vi-VN" altLang="vi-VN" sz="2400">
              <a:solidFill>
                <a:srgbClr val="C9D1D9"/>
              </a:solidFill>
              <a:latin typeface="-apple-system"/>
            </a:endParaRPr>
          </a:p>
          <a:p>
            <a:pPr marL="342900" lvl="0" indent="-342900" eaLnBrk="0" fontAlgn="base" hangingPunct="0">
              <a:spcBef>
                <a:spcPct val="0"/>
              </a:spcBef>
              <a:spcAft>
                <a:spcPct val="0"/>
              </a:spcAft>
              <a:buFont typeface="Arial" panose="020B0604020202020204" pitchFamily="34" charset="0"/>
              <a:buChar char="•"/>
            </a:pPr>
            <a:r>
              <a:rPr lang="vi-VN" altLang="vi-VN" sz="2400">
                <a:solidFill>
                  <a:srgbClr val="C9D1D9"/>
                </a:solidFill>
                <a:latin typeface="-apple-system"/>
              </a:rPr>
              <a:t>Sinh viên có thể xác nhận lỗi trên hệ thống, xem các vi phạm của mình, sẽ không còn </a:t>
            </a:r>
            <a:r>
              <a:rPr kumimoji="0" lang="vi-VN" altLang="vi-VN" sz="2400" b="1" i="1" u="none" strike="noStrike" cap="none" normalizeH="0" baseline="0">
                <a:ln>
                  <a:noFill/>
                </a:ln>
                <a:solidFill>
                  <a:srgbClr val="C9D1D9"/>
                </a:solidFill>
                <a:effectLst/>
                <a:latin typeface="ui-monospace"/>
              </a:rPr>
              <a:t>cuốn sổ</a:t>
            </a:r>
            <a:r>
              <a:rPr kumimoji="0" lang="en-US" altLang="vi-VN" sz="2400" b="1" i="1" u="none" strike="noStrike" cap="none" normalizeH="0" baseline="0">
                <a:ln>
                  <a:noFill/>
                </a:ln>
                <a:solidFill>
                  <a:srgbClr val="C9D1D9"/>
                </a:solidFill>
                <a:effectLst/>
                <a:latin typeface="ui-monospace"/>
              </a:rPr>
              <a:t>.</a:t>
            </a:r>
            <a:endParaRPr lang="vi-VN" altLang="vi-VN" sz="2400" b="1" i="1">
              <a:solidFill>
                <a:srgbClr val="C9D1D9"/>
              </a:solidFill>
              <a:latin typeface="-apple-system"/>
            </a:endParaRPr>
          </a:p>
          <a:p>
            <a:pPr marL="342900" lvl="0" indent="-342900" eaLnBrk="0" fontAlgn="base" hangingPunct="0">
              <a:spcBef>
                <a:spcPct val="0"/>
              </a:spcBef>
              <a:spcAft>
                <a:spcPct val="0"/>
              </a:spcAft>
              <a:buFont typeface="Arial" panose="020B0604020202020204" pitchFamily="34" charset="0"/>
              <a:buChar char="•"/>
            </a:pPr>
            <a:r>
              <a:rPr lang="vi-VN" altLang="vi-VN" sz="2400">
                <a:solidFill>
                  <a:srgbClr val="C9D1D9"/>
                </a:solidFill>
                <a:latin typeface="-apple-system"/>
              </a:rPr>
              <a:t>Nộp đơn, xin phép, liên lạc giáo viên dễ dàng hơn</a:t>
            </a:r>
            <a:r>
              <a:rPr lang="en-US" altLang="vi-VN" sz="2400">
                <a:solidFill>
                  <a:srgbClr val="C9D1D9"/>
                </a:solidFill>
                <a:latin typeface="-apple-system"/>
              </a:rPr>
              <a:t>.</a:t>
            </a:r>
            <a:endParaRPr lang="vi-VN" altLang="vi-VN" sz="2400">
              <a:solidFill>
                <a:srgbClr val="C9D1D9"/>
              </a:solidFill>
              <a:latin typeface="-apple-system"/>
            </a:endParaRPr>
          </a:p>
          <a:p>
            <a:pPr marL="342900" lvl="0" indent="-342900" eaLnBrk="0" fontAlgn="base" hangingPunct="0">
              <a:spcBef>
                <a:spcPct val="0"/>
              </a:spcBef>
              <a:spcAft>
                <a:spcPct val="0"/>
              </a:spcAft>
              <a:buFont typeface="Arial" panose="020B0604020202020204" pitchFamily="34" charset="0"/>
              <a:buChar char="•"/>
            </a:pPr>
            <a:r>
              <a:rPr lang="vi-VN" altLang="vi-VN" sz="2400">
                <a:solidFill>
                  <a:srgbClr val="C9D1D9"/>
                </a:solidFill>
                <a:latin typeface="-apple-system"/>
              </a:rPr>
              <a:t>Điểm danh sinh viên mỗi tối nhanh hơn</a:t>
            </a:r>
            <a:r>
              <a:rPr lang="en-US" altLang="vi-VN" sz="2400">
                <a:solidFill>
                  <a:srgbClr val="C9D1D9"/>
                </a:solidFill>
                <a:latin typeface="-apple-system"/>
              </a:rPr>
              <a:t>.</a:t>
            </a:r>
            <a:endParaRPr lang="vi-VN" altLang="vi-VN" sz="2400">
              <a:solidFill>
                <a:srgbClr val="C9D1D9"/>
              </a:solidFill>
              <a:latin typeface="-apple-system"/>
            </a:endParaRPr>
          </a:p>
          <a:p>
            <a:pPr marL="342900" lvl="0" indent="-342900" eaLnBrk="0" fontAlgn="base" hangingPunct="0">
              <a:spcBef>
                <a:spcPct val="0"/>
              </a:spcBef>
              <a:spcAft>
                <a:spcPct val="0"/>
              </a:spcAft>
              <a:buFont typeface="Arial" panose="020B0604020202020204" pitchFamily="34" charset="0"/>
              <a:buChar char="•"/>
            </a:pPr>
            <a:r>
              <a:rPr lang="vi-VN" altLang="vi-VN" sz="2400">
                <a:solidFill>
                  <a:srgbClr val="C9D1D9"/>
                </a:solidFill>
                <a:latin typeface="-apple-system"/>
              </a:rPr>
              <a:t>Đăng kí lịch trực gác cổng ra vào mỗi tuần trên hệ thống</a:t>
            </a:r>
            <a:r>
              <a:rPr lang="en-US" altLang="vi-VN" sz="2400">
                <a:solidFill>
                  <a:srgbClr val="C9D1D9"/>
                </a:solidFill>
                <a:latin typeface="-apple-system"/>
              </a:rPr>
              <a:t>.</a:t>
            </a:r>
            <a:endParaRPr lang="vi-VN" altLang="vi-VN" sz="2400">
              <a:solidFill>
                <a:srgbClr val="C9D1D9"/>
              </a:solidFill>
              <a:latin typeface="-apple-system"/>
            </a:endParaRPr>
          </a:p>
        </p:txBody>
      </p:sp>
    </p:spTree>
    <p:extLst>
      <p:ext uri="{BB962C8B-B14F-4D97-AF65-F5344CB8AC3E}">
        <p14:creationId xmlns:p14="http://schemas.microsoft.com/office/powerpoint/2010/main" val="84737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4806" y="321275"/>
            <a:ext cx="7082388" cy="707886"/>
          </a:xfrm>
          <a:prstGeom prst="rect">
            <a:avLst/>
          </a:prstGeom>
        </p:spPr>
        <p:txBody>
          <a:bodyPr wrap="none">
            <a:spAutoFit/>
          </a:bodyPr>
          <a:lstStyle/>
          <a:p>
            <a:r>
              <a:rPr lang="en-US" sz="4000">
                <a:solidFill>
                  <a:schemeClr val="bg1"/>
                </a:solidFill>
                <a:latin typeface="Verdana (Body)"/>
              </a:rPr>
              <a:t>Phân tích yêu cầu người dùng</a:t>
            </a:r>
            <a:endParaRPr lang="vi-VN" sz="4000">
              <a:solidFill>
                <a:schemeClr val="bg1"/>
              </a:solidFill>
              <a:latin typeface="Verdana (Body)"/>
            </a:endParaRPr>
          </a:p>
        </p:txBody>
      </p:sp>
      <p:sp>
        <p:nvSpPr>
          <p:cNvPr id="6" name="Rectangle 5"/>
          <p:cNvSpPr/>
          <p:nvPr/>
        </p:nvSpPr>
        <p:spPr>
          <a:xfrm>
            <a:off x="820464" y="1434989"/>
            <a:ext cx="5275535" cy="553998"/>
          </a:xfrm>
          <a:prstGeom prst="rect">
            <a:avLst/>
          </a:prstGeom>
        </p:spPr>
        <p:txBody>
          <a:bodyPr wrap="square">
            <a:spAutoFit/>
          </a:bodyPr>
          <a:lstStyle/>
          <a:p>
            <a:pPr marL="514350" indent="-514350">
              <a:buFont typeface="+mj-lt"/>
              <a:buAutoNum type="arabicPeriod"/>
            </a:pPr>
            <a:r>
              <a:rPr lang="en-US" sz="3000" dirty="0" err="1">
                <a:solidFill>
                  <a:schemeClr val="bg1"/>
                </a:solidFill>
              </a:rPr>
              <a:t>Yêu</a:t>
            </a:r>
            <a:r>
              <a:rPr lang="en-US" sz="3000" dirty="0">
                <a:solidFill>
                  <a:schemeClr val="bg1"/>
                </a:solidFill>
              </a:rPr>
              <a:t> </a:t>
            </a:r>
            <a:r>
              <a:rPr lang="en-US" sz="3000" dirty="0" err="1">
                <a:solidFill>
                  <a:schemeClr val="bg1"/>
                </a:solidFill>
              </a:rPr>
              <a:t>cầu</a:t>
            </a:r>
            <a:r>
              <a:rPr lang="en-US" sz="3000" dirty="0">
                <a:solidFill>
                  <a:schemeClr val="bg1"/>
                </a:solidFill>
              </a:rPr>
              <a:t> phi </a:t>
            </a:r>
            <a:r>
              <a:rPr lang="en-US" sz="3000" dirty="0" err="1">
                <a:solidFill>
                  <a:schemeClr val="bg1"/>
                </a:solidFill>
              </a:rPr>
              <a:t>chức</a:t>
            </a:r>
            <a:r>
              <a:rPr lang="en-US" sz="3000" dirty="0">
                <a:solidFill>
                  <a:schemeClr val="bg1"/>
                </a:solidFill>
              </a:rPr>
              <a:t> </a:t>
            </a:r>
            <a:r>
              <a:rPr lang="en-US" sz="3000" dirty="0" err="1">
                <a:solidFill>
                  <a:schemeClr val="bg1"/>
                </a:solidFill>
              </a:rPr>
              <a:t>năng</a:t>
            </a:r>
            <a:endParaRPr lang="en-US" sz="3000" dirty="0">
              <a:solidFill>
                <a:schemeClr val="bg1"/>
              </a:solidFill>
            </a:endParaRPr>
          </a:p>
        </p:txBody>
      </p:sp>
      <p:sp>
        <p:nvSpPr>
          <p:cNvPr id="7" name="Rectangle 6"/>
          <p:cNvSpPr/>
          <p:nvPr/>
        </p:nvSpPr>
        <p:spPr>
          <a:xfrm>
            <a:off x="1287293" y="2025483"/>
            <a:ext cx="10239984" cy="461665"/>
          </a:xfrm>
          <a:prstGeom prst="rect">
            <a:avLst/>
          </a:prstGeom>
        </p:spPr>
        <p:txBody>
          <a:bodyPr wrap="square">
            <a:spAutoFit/>
          </a:bodyPr>
          <a:lstStyle/>
          <a:p>
            <a:pPr marL="342900" indent="-342900">
              <a:buFont typeface="Arial" panose="020B0604020202020204" pitchFamily="34" charset="0"/>
              <a:buChar char="•"/>
            </a:pPr>
            <a:r>
              <a:rPr lang="vi-VN" sz="2400" b="0" i="0" dirty="0">
                <a:solidFill>
                  <a:srgbClr val="C9D1D9"/>
                </a:solidFill>
                <a:effectLst/>
                <a:latin typeface="-apple-system"/>
              </a:rPr>
              <a:t>Dễ hiểu, giao diện đẹp, đầy đủ tinh năng, dùng được trên </a:t>
            </a:r>
            <a:r>
              <a:rPr lang="en-US" sz="2400" dirty="0" err="1">
                <a:solidFill>
                  <a:srgbClr val="C9D1D9"/>
                </a:solidFill>
                <a:latin typeface="-apple-system"/>
              </a:rPr>
              <a:t>nhiều</a:t>
            </a:r>
            <a:r>
              <a:rPr lang="en-US" sz="2400" dirty="0">
                <a:solidFill>
                  <a:srgbClr val="C9D1D9"/>
                </a:solidFill>
                <a:latin typeface="-apple-system"/>
              </a:rPr>
              <a:t> </a:t>
            </a:r>
            <a:r>
              <a:rPr lang="en-US" sz="2400" b="0" i="0" dirty="0" err="1">
                <a:solidFill>
                  <a:srgbClr val="C9D1D9"/>
                </a:solidFill>
                <a:effectLst/>
                <a:latin typeface="-apple-system"/>
              </a:rPr>
              <a:t>trình</a:t>
            </a:r>
            <a:r>
              <a:rPr lang="en-US" sz="2400" b="0" i="0" dirty="0">
                <a:solidFill>
                  <a:srgbClr val="C9D1D9"/>
                </a:solidFill>
                <a:effectLst/>
                <a:latin typeface="-apple-system"/>
              </a:rPr>
              <a:t> </a:t>
            </a:r>
            <a:r>
              <a:rPr lang="vi-VN" sz="2400" b="0" i="0" dirty="0">
                <a:solidFill>
                  <a:srgbClr val="C9D1D9"/>
                </a:solidFill>
                <a:effectLst/>
                <a:latin typeface="-apple-system"/>
              </a:rPr>
              <a:t>duyệt</a:t>
            </a:r>
          </a:p>
        </p:txBody>
      </p:sp>
      <p:sp>
        <p:nvSpPr>
          <p:cNvPr id="8" name="Rectangle 7"/>
          <p:cNvSpPr/>
          <p:nvPr/>
        </p:nvSpPr>
        <p:spPr>
          <a:xfrm>
            <a:off x="820465" y="2985309"/>
            <a:ext cx="4043365" cy="553998"/>
          </a:xfrm>
          <a:prstGeom prst="rect">
            <a:avLst/>
          </a:prstGeom>
        </p:spPr>
        <p:txBody>
          <a:bodyPr wrap="square">
            <a:spAutoFit/>
          </a:bodyPr>
          <a:lstStyle/>
          <a:p>
            <a:pPr marL="514350" indent="-514350">
              <a:buFont typeface="+mj-lt"/>
              <a:buAutoNum type="arabicPeriod" startAt="2"/>
            </a:pPr>
            <a:r>
              <a:rPr lang="en-US" sz="3000">
                <a:solidFill>
                  <a:schemeClr val="bg1"/>
                </a:solidFill>
              </a:rPr>
              <a:t>Yêu cầu chức năng</a:t>
            </a:r>
          </a:p>
        </p:txBody>
      </p:sp>
      <p:sp>
        <p:nvSpPr>
          <p:cNvPr id="10" name="Rectangle 9"/>
          <p:cNvSpPr/>
          <p:nvPr/>
        </p:nvSpPr>
        <p:spPr>
          <a:xfrm>
            <a:off x="1287294" y="3612299"/>
            <a:ext cx="3401439" cy="461665"/>
          </a:xfrm>
          <a:prstGeom prst="rect">
            <a:avLst/>
          </a:prstGeom>
        </p:spPr>
        <p:txBody>
          <a:bodyPr wrap="square">
            <a:spAutoFit/>
          </a:bodyPr>
          <a:lstStyle/>
          <a:p>
            <a:pPr marL="342900" indent="-342900">
              <a:buFont typeface="Arial" panose="020B0604020202020204" pitchFamily="34" charset="0"/>
              <a:buChar char="•"/>
            </a:pPr>
            <a:r>
              <a:rPr lang="en-US" sz="2400" b="0" i="0">
                <a:solidFill>
                  <a:srgbClr val="C9D1D9"/>
                </a:solidFill>
                <a:effectLst/>
                <a:latin typeface="-apple-system"/>
              </a:rPr>
              <a:t>Giáo viên tự quản:</a:t>
            </a:r>
            <a:endParaRPr lang="vi-VN" sz="2400" b="0" i="0">
              <a:solidFill>
                <a:srgbClr val="C9D1D9"/>
              </a:solidFill>
              <a:effectLst/>
              <a:latin typeface="-apple-system"/>
            </a:endParaRPr>
          </a:p>
        </p:txBody>
      </p:sp>
      <p:sp>
        <p:nvSpPr>
          <p:cNvPr id="11" name="Rectangle 10"/>
          <p:cNvSpPr/>
          <p:nvPr/>
        </p:nvSpPr>
        <p:spPr>
          <a:xfrm>
            <a:off x="1815830" y="4229618"/>
            <a:ext cx="6394316" cy="1015663"/>
          </a:xfrm>
          <a:prstGeom prst="rect">
            <a:avLst/>
          </a:prstGeom>
        </p:spPr>
        <p:txBody>
          <a:bodyPr wrap="square">
            <a:spAutoFit/>
          </a:bodyPr>
          <a:lstStyle/>
          <a:p>
            <a:pPr marL="342900" indent="-342900">
              <a:buFont typeface="Courier New" panose="02070309020205020404" pitchFamily="49" charset="0"/>
              <a:buChar char="o"/>
            </a:pPr>
            <a:r>
              <a:rPr lang="vi-VN" sz="2000" b="0" i="0">
                <a:solidFill>
                  <a:srgbClr val="C9D1D9"/>
                </a:solidFill>
                <a:effectLst/>
                <a:latin typeface="-apple-system"/>
              </a:rPr>
              <a:t>Đăng nhập, đăng xuất</a:t>
            </a:r>
          </a:p>
          <a:p>
            <a:pPr marL="342900" indent="-342900">
              <a:buFont typeface="Courier New" panose="02070309020205020404" pitchFamily="49" charset="0"/>
              <a:buChar char="o"/>
            </a:pPr>
            <a:r>
              <a:rPr lang="vi-VN" sz="2000" b="0" i="0">
                <a:solidFill>
                  <a:srgbClr val="C9D1D9"/>
                </a:solidFill>
                <a:effectLst/>
                <a:latin typeface="-apple-system"/>
              </a:rPr>
              <a:t>Quản lí các vi phạm (xem, thêm, chỉnh sửa)</a:t>
            </a:r>
          </a:p>
          <a:p>
            <a:pPr marL="342900" indent="-342900">
              <a:buFont typeface="Courier New" panose="02070309020205020404" pitchFamily="49" charset="0"/>
              <a:buChar char="o"/>
            </a:pPr>
            <a:r>
              <a:rPr lang="vi-VN" sz="2000" b="0" i="0">
                <a:solidFill>
                  <a:srgbClr val="C9D1D9"/>
                </a:solidFill>
                <a:effectLst/>
                <a:latin typeface="-apple-system"/>
              </a:rPr>
              <a:t>Quản lí hóa đơn ( trả lời đơn của học sinh )</a:t>
            </a:r>
          </a:p>
        </p:txBody>
      </p:sp>
    </p:spTree>
    <p:extLst>
      <p:ext uri="{BB962C8B-B14F-4D97-AF65-F5344CB8AC3E}">
        <p14:creationId xmlns:p14="http://schemas.microsoft.com/office/powerpoint/2010/main" val="378181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4806" y="321275"/>
            <a:ext cx="7082388" cy="707886"/>
          </a:xfrm>
          <a:prstGeom prst="rect">
            <a:avLst/>
          </a:prstGeom>
        </p:spPr>
        <p:txBody>
          <a:bodyPr wrap="none">
            <a:spAutoFit/>
          </a:bodyPr>
          <a:lstStyle/>
          <a:p>
            <a:r>
              <a:rPr lang="en-US" sz="4000">
                <a:solidFill>
                  <a:schemeClr val="bg1"/>
                </a:solidFill>
                <a:latin typeface="Verdana (Body)"/>
              </a:rPr>
              <a:t>Phân tích yêu cầu người dùng</a:t>
            </a:r>
            <a:endParaRPr lang="vi-VN" sz="4000">
              <a:solidFill>
                <a:schemeClr val="bg1"/>
              </a:solidFill>
              <a:latin typeface="Verdana (Body)"/>
            </a:endParaRPr>
          </a:p>
        </p:txBody>
      </p:sp>
      <p:sp>
        <p:nvSpPr>
          <p:cNvPr id="7" name="Rectangle 6"/>
          <p:cNvSpPr/>
          <p:nvPr/>
        </p:nvSpPr>
        <p:spPr>
          <a:xfrm>
            <a:off x="820465" y="1234331"/>
            <a:ext cx="4043365" cy="553998"/>
          </a:xfrm>
          <a:prstGeom prst="rect">
            <a:avLst/>
          </a:prstGeom>
        </p:spPr>
        <p:txBody>
          <a:bodyPr wrap="square">
            <a:spAutoFit/>
          </a:bodyPr>
          <a:lstStyle/>
          <a:p>
            <a:pPr marL="514350" indent="-514350">
              <a:buFont typeface="+mj-lt"/>
              <a:buAutoNum type="arabicPeriod" startAt="2"/>
            </a:pPr>
            <a:r>
              <a:rPr lang="en-US" sz="3000">
                <a:solidFill>
                  <a:schemeClr val="bg1"/>
                </a:solidFill>
              </a:rPr>
              <a:t>Yêu cầu chức năng</a:t>
            </a:r>
          </a:p>
        </p:txBody>
      </p:sp>
      <p:sp>
        <p:nvSpPr>
          <p:cNvPr id="8" name="Rectangle 7"/>
          <p:cNvSpPr/>
          <p:nvPr/>
        </p:nvSpPr>
        <p:spPr>
          <a:xfrm>
            <a:off x="1287294" y="1861321"/>
            <a:ext cx="3401439" cy="461665"/>
          </a:xfrm>
          <a:prstGeom prst="rect">
            <a:avLst/>
          </a:prstGeom>
        </p:spPr>
        <p:txBody>
          <a:bodyPr wrap="square">
            <a:spAutoFit/>
          </a:bodyPr>
          <a:lstStyle/>
          <a:p>
            <a:pPr marL="342900" indent="-342900">
              <a:buFont typeface="Arial" panose="020B0604020202020204" pitchFamily="34" charset="0"/>
              <a:buChar char="•"/>
            </a:pPr>
            <a:r>
              <a:rPr lang="en-US" sz="2400" b="0" i="0">
                <a:solidFill>
                  <a:srgbClr val="C9D1D9"/>
                </a:solidFill>
                <a:effectLst/>
                <a:latin typeface="-apple-system"/>
              </a:rPr>
              <a:t>Giáo viên quản lý</a:t>
            </a:r>
            <a:endParaRPr lang="vi-VN" sz="2400" b="0" i="0">
              <a:solidFill>
                <a:srgbClr val="C9D1D9"/>
              </a:solidFill>
              <a:effectLst/>
              <a:latin typeface="-apple-system"/>
            </a:endParaRPr>
          </a:p>
        </p:txBody>
      </p:sp>
      <p:sp>
        <p:nvSpPr>
          <p:cNvPr id="10" name="Rectangle 9"/>
          <p:cNvSpPr/>
          <p:nvPr/>
        </p:nvSpPr>
        <p:spPr>
          <a:xfrm>
            <a:off x="1815830" y="2295568"/>
            <a:ext cx="6096000" cy="2246769"/>
          </a:xfrm>
          <a:prstGeom prst="rect">
            <a:avLst/>
          </a:prstGeom>
        </p:spPr>
        <p:txBody>
          <a:bodyPr>
            <a:spAutoFit/>
          </a:bodyPr>
          <a:lstStyle/>
          <a:p>
            <a:pPr marL="342900" indent="-342900">
              <a:buFont typeface="Courier New" panose="02070309020205020404" pitchFamily="49" charset="0"/>
              <a:buChar char="o"/>
            </a:pPr>
            <a:r>
              <a:rPr lang="vi-VN" sz="2000" b="0" i="0">
                <a:solidFill>
                  <a:srgbClr val="C9D1D9"/>
                </a:solidFill>
                <a:effectLst/>
                <a:latin typeface="-apple-system"/>
              </a:rPr>
              <a:t>Có các chức năng của giáo viên tự quản</a:t>
            </a:r>
          </a:p>
          <a:p>
            <a:pPr marL="342900" indent="-342900">
              <a:buFont typeface="Courier New" panose="02070309020205020404" pitchFamily="49" charset="0"/>
              <a:buChar char="o"/>
            </a:pPr>
            <a:r>
              <a:rPr lang="vi-VN" sz="2000" b="0" i="0">
                <a:solidFill>
                  <a:srgbClr val="C9D1D9"/>
                </a:solidFill>
                <a:effectLst/>
                <a:latin typeface="-apple-system"/>
              </a:rPr>
              <a:t>Quản lý các đơn đăng kí xin vào kí túc xá</a:t>
            </a:r>
          </a:p>
          <a:p>
            <a:pPr marL="342900" indent="-342900">
              <a:buFont typeface="Courier New" panose="02070309020205020404" pitchFamily="49" charset="0"/>
              <a:buChar char="o"/>
            </a:pPr>
            <a:r>
              <a:rPr lang="vi-VN" sz="2000" b="0" i="0">
                <a:solidFill>
                  <a:srgbClr val="C9D1D9"/>
                </a:solidFill>
                <a:effectLst/>
                <a:latin typeface="-apple-system"/>
              </a:rPr>
              <a:t>Quản lý hơp đồng</a:t>
            </a:r>
          </a:p>
          <a:p>
            <a:pPr marL="342900" indent="-342900">
              <a:buFont typeface="Courier New" panose="02070309020205020404" pitchFamily="49" charset="0"/>
              <a:buChar char="o"/>
            </a:pPr>
            <a:r>
              <a:rPr lang="vi-VN" sz="2000" b="0" i="0">
                <a:solidFill>
                  <a:srgbClr val="C9D1D9"/>
                </a:solidFill>
                <a:effectLst/>
                <a:latin typeface="-apple-system"/>
              </a:rPr>
              <a:t>Quản lý phòng và sinh viên</a:t>
            </a:r>
          </a:p>
          <a:p>
            <a:pPr marL="342900" indent="-342900">
              <a:buFont typeface="Courier New" panose="02070309020205020404" pitchFamily="49" charset="0"/>
              <a:buChar char="o"/>
            </a:pPr>
            <a:r>
              <a:rPr lang="vi-VN" sz="2000" b="0" i="0">
                <a:solidFill>
                  <a:srgbClr val="C9D1D9"/>
                </a:solidFill>
                <a:effectLst/>
                <a:latin typeface="-apple-system"/>
              </a:rPr>
              <a:t>Quản lý hóa đơn điện nước</a:t>
            </a:r>
          </a:p>
          <a:p>
            <a:pPr marL="342900" indent="-342900">
              <a:buFont typeface="Courier New" panose="02070309020205020404" pitchFamily="49" charset="0"/>
              <a:buChar char="o"/>
            </a:pPr>
            <a:r>
              <a:rPr lang="vi-VN" sz="2000" b="0" i="0">
                <a:solidFill>
                  <a:srgbClr val="C9D1D9"/>
                </a:solidFill>
                <a:effectLst/>
                <a:latin typeface="-apple-system"/>
              </a:rPr>
              <a:t>Quản lý bài đăng</a:t>
            </a:r>
          </a:p>
          <a:p>
            <a:pPr marL="342900" indent="-342900">
              <a:buFont typeface="Courier New" panose="02070309020205020404" pitchFamily="49" charset="0"/>
              <a:buChar char="o"/>
            </a:pPr>
            <a:r>
              <a:rPr lang="vi-VN" sz="2000" b="0" i="0">
                <a:solidFill>
                  <a:srgbClr val="C9D1D9"/>
                </a:solidFill>
                <a:effectLst/>
                <a:latin typeface="-apple-system"/>
              </a:rPr>
              <a:t>Quản lý điểm danh sinh viên mỗi tối</a:t>
            </a:r>
          </a:p>
        </p:txBody>
      </p:sp>
      <p:sp>
        <p:nvSpPr>
          <p:cNvPr id="11" name="Rectangle 10"/>
          <p:cNvSpPr/>
          <p:nvPr/>
        </p:nvSpPr>
        <p:spPr>
          <a:xfrm>
            <a:off x="1287294" y="4669372"/>
            <a:ext cx="5706893" cy="461665"/>
          </a:xfrm>
          <a:prstGeom prst="rect">
            <a:avLst/>
          </a:prstGeom>
        </p:spPr>
        <p:txBody>
          <a:bodyPr wrap="square">
            <a:spAutoFit/>
          </a:bodyPr>
          <a:lstStyle/>
          <a:p>
            <a:pPr marL="342900" indent="-342900">
              <a:buFont typeface="Arial" panose="020B0604020202020204" pitchFamily="34" charset="0"/>
              <a:buChar char="•"/>
            </a:pPr>
            <a:r>
              <a:rPr lang="en-US" sz="2400">
                <a:solidFill>
                  <a:srgbClr val="C9D1D9"/>
                </a:solidFill>
                <a:latin typeface="-apple-system"/>
              </a:rPr>
              <a:t>Sinh viên không nằm trong ký túc xá</a:t>
            </a:r>
            <a:endParaRPr lang="vi-VN" sz="2400" b="0" i="0">
              <a:solidFill>
                <a:srgbClr val="C9D1D9"/>
              </a:solidFill>
              <a:effectLst/>
              <a:latin typeface="-apple-system"/>
            </a:endParaRPr>
          </a:p>
        </p:txBody>
      </p:sp>
      <p:sp>
        <p:nvSpPr>
          <p:cNvPr id="12" name="Rectangle 11"/>
          <p:cNvSpPr/>
          <p:nvPr/>
        </p:nvSpPr>
        <p:spPr>
          <a:xfrm>
            <a:off x="1815830" y="5100858"/>
            <a:ext cx="6096000" cy="707886"/>
          </a:xfrm>
          <a:prstGeom prst="rect">
            <a:avLst/>
          </a:prstGeom>
        </p:spPr>
        <p:txBody>
          <a:bodyPr>
            <a:spAutoFit/>
          </a:bodyPr>
          <a:lstStyle/>
          <a:p>
            <a:pPr marL="342900" indent="-342900">
              <a:buFont typeface="Courier New" panose="02070309020205020404" pitchFamily="49" charset="0"/>
              <a:buChar char="o"/>
            </a:pPr>
            <a:r>
              <a:rPr lang="vi-VN" sz="2000" b="0" i="0">
                <a:solidFill>
                  <a:srgbClr val="C9D1D9"/>
                </a:solidFill>
                <a:effectLst/>
                <a:latin typeface="-apple-system"/>
              </a:rPr>
              <a:t>Đăng nhập, đăng xuất</a:t>
            </a:r>
          </a:p>
          <a:p>
            <a:pPr marL="342900" indent="-342900">
              <a:buFont typeface="Courier New" panose="02070309020205020404" pitchFamily="49" charset="0"/>
              <a:buChar char="o"/>
            </a:pPr>
            <a:r>
              <a:rPr lang="vi-VN" sz="2000" b="0" i="0">
                <a:solidFill>
                  <a:srgbClr val="C9D1D9"/>
                </a:solidFill>
                <a:effectLst/>
                <a:latin typeface="-apple-system"/>
              </a:rPr>
              <a:t>Đăng kí ở nội trú</a:t>
            </a:r>
          </a:p>
        </p:txBody>
      </p:sp>
    </p:spTree>
    <p:extLst>
      <p:ext uri="{BB962C8B-B14F-4D97-AF65-F5344CB8AC3E}">
        <p14:creationId xmlns:p14="http://schemas.microsoft.com/office/powerpoint/2010/main" val="1189764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1098</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-apple-system</vt:lpstr>
      <vt:lpstr>Arial (Body)</vt:lpstr>
      <vt:lpstr>ui-monospace</vt:lpstr>
      <vt:lpstr>Verdana (Body)</vt:lpstr>
      <vt:lpstr>Arial</vt:lpstr>
      <vt:lpstr>Calibri</vt:lpstr>
      <vt:lpstr>Calibri Light</vt:lpstr>
      <vt:lpstr>Courier New</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TRI</dc:creator>
  <cp:lastModifiedBy>Hữu Lộc</cp:lastModifiedBy>
  <cp:revision>12</cp:revision>
  <dcterms:created xsi:type="dcterms:W3CDTF">2022-08-16T06:09:06Z</dcterms:created>
  <dcterms:modified xsi:type="dcterms:W3CDTF">2022-08-19T07:29:25Z</dcterms:modified>
</cp:coreProperties>
</file>