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50" r:id="rId3"/>
    <p:sldId id="479" r:id="rId4"/>
    <p:sldId id="515" r:id="rId5"/>
    <p:sldId id="516" r:id="rId6"/>
    <p:sldId id="517" r:id="rId7"/>
    <p:sldId id="518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39" r:id="rId16"/>
    <p:sldId id="541" r:id="rId17"/>
    <p:sldId id="546" r:id="rId18"/>
    <p:sldId id="547" r:id="rId19"/>
    <p:sldId id="548" r:id="rId20"/>
    <p:sldId id="543" r:id="rId21"/>
    <p:sldId id="549" r:id="rId22"/>
    <p:sldId id="545" r:id="rId23"/>
    <p:sldId id="550" r:id="rId24"/>
    <p:sldId id="552" r:id="rId25"/>
    <p:sldId id="551" r:id="rId26"/>
    <p:sldId id="553" r:id="rId27"/>
  </p:sldIdLst>
  <p:sldSz cx="10972800" cy="8229600" type="B4JIS"/>
  <p:notesSz cx="10972800" cy="82296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B86A9ABD-8E85-4547-9EEF-0E85FA76E019}">
          <p14:sldIdLst>
            <p14:sldId id="256"/>
            <p14:sldId id="350"/>
            <p14:sldId id="479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39"/>
            <p14:sldId id="541"/>
            <p14:sldId id="546"/>
            <p14:sldId id="547"/>
            <p14:sldId id="548"/>
            <p14:sldId id="543"/>
            <p14:sldId id="549"/>
            <p14:sldId id="545"/>
            <p14:sldId id="550"/>
            <p14:sldId id="552"/>
            <p14:sldId id="551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69" userDrawn="1">
          <p15:clr>
            <a:srgbClr val="A4A3A4"/>
          </p15:clr>
        </p15:guide>
        <p15:guide id="2" pos="20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6408" autoAdjust="0"/>
  </p:normalViewPr>
  <p:slideViewPr>
    <p:cSldViewPr showGuides="1">
      <p:cViewPr varScale="1">
        <p:scale>
          <a:sx n="64" d="100"/>
          <a:sy n="64" d="100"/>
        </p:scale>
        <p:origin x="1613" y="67"/>
      </p:cViewPr>
      <p:guideLst>
        <p:guide orient="horz" pos="2869"/>
        <p:guide pos="2068"/>
      </p:guideLst>
    </p:cSldViewPr>
  </p:slideViewPr>
  <p:outlineViewPr>
    <p:cViewPr>
      <p:scale>
        <a:sx n="33" d="100"/>
        <a:sy n="33" d="100"/>
      </p:scale>
      <p:origin x="0" y="-26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54880" cy="4129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215381" y="0"/>
            <a:ext cx="4754880" cy="4129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7520" y="1028700"/>
            <a:ext cx="4937760" cy="27774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97280" y="3960495"/>
            <a:ext cx="8778240" cy="32404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692"/>
            <a:ext cx="4754880" cy="4129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15381" y="7816692"/>
            <a:ext cx="4754880" cy="4129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vi-VN" altLang="en-US" sz="3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9571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11476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2086708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161069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3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4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4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6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0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5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0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38836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291348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413155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414171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124554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111330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1028700"/>
            <a:ext cx="3705225" cy="27781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sz="22000"/>
          </a:p>
        </p:txBody>
      </p:sp>
    </p:spTree>
    <p:extLst>
      <p:ext uri="{BB962C8B-B14F-4D97-AF65-F5344CB8AC3E}">
        <p14:creationId xmlns:p14="http://schemas.microsoft.com/office/powerpoint/2010/main" val="373066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2551176"/>
            <a:ext cx="932688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608576"/>
            <a:ext cx="768096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892808"/>
            <a:ext cx="4773168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7817" y="2138272"/>
            <a:ext cx="4037329" cy="462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30" y="-117500"/>
            <a:ext cx="835025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220" y="2527935"/>
            <a:ext cx="9923780" cy="3816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7653528"/>
            <a:ext cx="3511296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7653528"/>
            <a:ext cx="2523744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7653528"/>
            <a:ext cx="2523744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" y="2056701"/>
            <a:ext cx="1070483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10" dirty="0">
                <a:latin typeface="Times New Roman" panose="02020603050405020304" charset="0"/>
                <a:cs typeface="Times New Roman" panose="02020603050405020304" charset="0"/>
              </a:rPr>
              <a:t>BÁO CÁO CUỐI KÌ</a:t>
            </a:r>
            <a:br>
              <a:rPr sz="5400" spc="-1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vi-VN" sz="5400" spc="-10" dirty="0">
                <a:latin typeface="Times New Roman" panose="02020603050405020304" charset="0"/>
                <a:cs typeface="Times New Roman" panose="02020603050405020304" charset="0"/>
              </a:rPr>
              <a:t>Natural Language Processing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-6350" y="7586218"/>
            <a:ext cx="10985500" cy="177800"/>
            <a:chOff x="-6350" y="7586218"/>
            <a:chExt cx="10985500" cy="177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0" y="7592568"/>
              <a:ext cx="10972800" cy="165100"/>
            </a:xfrm>
            <a:custGeom>
              <a:avLst/>
              <a:gdLst/>
              <a:ahLst/>
              <a:cxnLst/>
              <a:rect l="l" t="t" r="r" b="b"/>
              <a:pathLst>
                <a:path w="10972800" h="165100">
                  <a:moveTo>
                    <a:pt x="10972800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0972800" y="164591"/>
                  </a:lnTo>
                  <a:lnTo>
                    <a:pt x="109728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592568"/>
              <a:ext cx="10972800" cy="165100"/>
            </a:xfrm>
            <a:custGeom>
              <a:avLst/>
              <a:gdLst/>
              <a:ahLst/>
              <a:cxnLst/>
              <a:rect l="l" t="t" r="r" b="b"/>
              <a:pathLst>
                <a:path w="10972800" h="165100">
                  <a:moveTo>
                    <a:pt x="0" y="164591"/>
                  </a:moveTo>
                  <a:lnTo>
                    <a:pt x="10972800" y="164591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grpFill/>
            <a:ln w="12700">
              <a:solidFill>
                <a:srgbClr val="6C4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0413" y="152400"/>
            <a:ext cx="2538984" cy="140208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F742C6BC-0D21-5C2A-8456-25D54D1BFACC}"/>
              </a:ext>
            </a:extLst>
          </p:cNvPr>
          <p:cNvSpPr txBox="1"/>
          <p:nvPr/>
        </p:nvSpPr>
        <p:spPr>
          <a:xfrm>
            <a:off x="3810000" y="4789781"/>
            <a:ext cx="10861675" cy="566822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2020"/>
              </a:spcBef>
              <a:buFont typeface="+mj-lt"/>
              <a:buNone/>
              <a:tabLst>
                <a:tab pos="494665" algn="l"/>
              </a:tabLst>
            </a:pPr>
            <a:r>
              <a:rPr lang="en-US" altLang="en-US" sz="2000" b="1">
                <a:solidFill>
                  <a:srgbClr val="272424"/>
                </a:solidFill>
                <a:latin typeface="Times New Roman" panose="02020603050405020304" charset="0"/>
                <a:cs typeface="Times New Roman" panose="02020603050405020304" charset="0"/>
              </a:rPr>
              <a:t>Bùi Hữu Lộc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10A45E-1FB3-2477-52A6-587BAC93CE36}"/>
              </a:ext>
            </a:extLst>
          </p:cNvPr>
          <p:cNvSpPr txBox="1"/>
          <p:nvPr/>
        </p:nvSpPr>
        <p:spPr>
          <a:xfrm>
            <a:off x="3810000" y="3888451"/>
            <a:ext cx="10861675" cy="689932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2020"/>
              </a:spcBef>
              <a:buFont typeface="+mj-lt"/>
              <a:buNone/>
              <a:tabLst>
                <a:tab pos="494665" algn="l"/>
              </a:tabLst>
            </a:pPr>
            <a:r>
              <a:rPr lang="en-US" altLang="en-US" sz="2800" b="1">
                <a:solidFill>
                  <a:srgbClr val="272424"/>
                </a:solidFill>
                <a:latin typeface="Times New Roman" panose="02020603050405020304" charset="0"/>
                <a:cs typeface="Times New Roman" panose="02020603050405020304" charset="0"/>
              </a:rPr>
              <a:t>GVHD: Lê Anh Cường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Multi-head Attention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" name="Picture 27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44063"/>
            <a:ext cx="5603479" cy="2002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 descr="A diagram of a computer&#10;&#10;Description automatically generated with medium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r="9407"/>
          <a:stretch>
            <a:fillRect/>
          </a:stretch>
        </p:blipFill>
        <p:spPr>
          <a:xfrm>
            <a:off x="16510" y="2819400"/>
            <a:ext cx="10956290" cy="5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Masked Multi-head Attention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A screenshot of a 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5326"/>
            <a:ext cx="6781800" cy="64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Residuals Connection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5867400" y="3429000"/>
            <a:ext cx="4953000" cy="2123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D79EA32A-BF65-87C7-3869-968695AF8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7" y="1524000"/>
            <a:ext cx="4857115" cy="64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Normalization Layer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066884"/>
            <a:ext cx="7162483" cy="670221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4806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Feed Forward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194" name="Picture 2" descr="Understanding Feedforward Neural Networks | LearnOpenCV">
            <a:extLst>
              <a:ext uri="{FF2B5EF4-FFF2-40B4-BE49-F238E27FC236}">
                <a16:creationId xmlns:a16="http://schemas.microsoft.com/office/drawing/2014/main" id="{EF67A1ED-30F2-CFA9-FAC9-73BE10AB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1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BERT LÀ GÌ?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C7109-608A-5584-A260-AAB84A44C3F4}"/>
              </a:ext>
            </a:extLst>
          </p:cNvPr>
          <p:cNvSpPr txBox="1"/>
          <p:nvPr/>
        </p:nvSpPr>
        <p:spPr>
          <a:xfrm>
            <a:off x="419100" y="1600200"/>
            <a:ext cx="1013460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from Transformers)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Encoder: BERT chỉ sử dụng phần Encoder của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 hình ngôn ngữ theo cơ chế Transformer được phát triển bởi Google.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 năng xử lý ngôn ngữ tự nhiên với việc sử dụng song song cả ngữ cảnh trước và sau của từ trong câu. </a:t>
            </a:r>
          </a:p>
          <a:p>
            <a:pPr algn="just">
              <a:lnSpc>
                <a:spcPct val="150000"/>
              </a:lnSpc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BERT Explained | Papers With Code">
            <a:extLst>
              <a:ext uri="{FF2B5EF4-FFF2-40B4-BE49-F238E27FC236}">
                <a16:creationId xmlns:a16="http://schemas.microsoft.com/office/drawing/2014/main" id="{572F1A31-BD52-4468-0BAC-C26B24D2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68944"/>
            <a:ext cx="9448800" cy="37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Các phiên bản của BERT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C7109-608A-5584-A260-AAB84A44C3F4}"/>
              </a:ext>
            </a:extLst>
          </p:cNvPr>
          <p:cNvSpPr txBox="1"/>
          <p:nvPr/>
        </p:nvSpPr>
        <p:spPr>
          <a:xfrm>
            <a:off x="419100" y="1600200"/>
            <a:ext cx="101346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Base: 12 layers, 768 hidden units, 110M tham số.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Large: 24 layers, 1024 hidden units, 340M tham số.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biến thể khác: PhoBERT (cho tiếng Việt), DistilBERT, RoBERTa,...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BERT Explained | Papers With Code">
            <a:extLst>
              <a:ext uri="{FF2B5EF4-FFF2-40B4-BE49-F238E27FC236}">
                <a16:creationId xmlns:a16="http://schemas.microsoft.com/office/drawing/2014/main" id="{572F1A31-BD52-4468-0BAC-C26B24D2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68944"/>
            <a:ext cx="9448800" cy="37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Masked Language Model (MLM)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C7109-608A-5584-A260-AAB84A44C3F4}"/>
              </a:ext>
            </a:extLst>
          </p:cNvPr>
          <p:cNvSpPr txBox="1"/>
          <p:nvPr/>
        </p:nvSpPr>
        <p:spPr>
          <a:xfrm>
            <a:off x="419100" y="1600200"/>
            <a:ext cx="10134600" cy="611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MLM là nhiệm vụ chính của BERT để huấn luyện mô hình dự đoán từ bị ẩn trong câu.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 trình: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vi-V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 số từ trong câu được thay thế bằng một token đặc biệt [MASK].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vi-V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 hình phải dự đoán từ ban đầu dựa trên ngữ cảnh của các từ xung quanh.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 gốc: "Tôi đang học [MASK] tại trường đại học.“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dự đoán: [MASK] = "công nghệ thông tin".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 </a:t>
            </a:r>
            <a:r>
              <a:rPr lang="vi-V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 BERT mạnh hơn trong việc hiểu ngữ cảnh so với các mô hình chỉ đọc một chiều như GPT.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6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Next Sentence Prediction (NSP)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C7109-608A-5584-A260-AAB84A44C3F4}"/>
              </a:ext>
            </a:extLst>
          </p:cNvPr>
          <p:cNvSpPr txBox="1"/>
          <p:nvPr/>
        </p:nvSpPr>
        <p:spPr>
          <a:xfrm>
            <a:off x="419100" y="1600200"/>
            <a:ext cx="10134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NSP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là nhiệm vụ dự đoán xem hai câu có liên quan logic với nhau không.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 trình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 hình được cung cấp hai câu.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Nhiệm vụ của BERT là dự đoán câu thứ hai có phải là câu tiếp theo hợp lý của câu thứ nhất không.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 1: "Tôi vừa mua một chiếc điện thoại mới."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 2: "Nó có camera rất đẹp." (Hợp lý)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 2: "Tôi thích ăn pizza." (Không hợp lý)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6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SO SÁNH NSP VÀ MLM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289BD-B3AD-58C4-0E15-87BEBD9A5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057400"/>
            <a:ext cx="10459720" cy="28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98" y="152400"/>
            <a:ext cx="1994916" cy="1101852"/>
          </a:xfrm>
          <a:prstGeom prst="rect">
            <a:avLst/>
          </a:prstGeom>
        </p:spPr>
      </p:pic>
      <p:sp>
        <p:nvSpPr>
          <p:cNvPr id="27" name="object 18"/>
          <p:cNvSpPr txBox="1"/>
          <p:nvPr/>
        </p:nvSpPr>
        <p:spPr>
          <a:xfrm>
            <a:off x="685800" y="1828800"/>
            <a:ext cx="8002905" cy="293878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562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800" spc="-10">
                <a:solidFill>
                  <a:srgbClr val="3B3838"/>
                </a:solidFill>
                <a:latin typeface="Times New Roman" panose="02020603050405020304" charset="0"/>
                <a:cs typeface="Times New Roman" panose="02020603050405020304" charset="0"/>
              </a:rPr>
              <a:t>TRANSFORMER</a:t>
            </a:r>
          </a:p>
          <a:p>
            <a:pPr marL="1562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800" spc="-10">
                <a:solidFill>
                  <a:srgbClr val="3B3838"/>
                </a:solidFill>
                <a:latin typeface="Times New Roman" panose="02020603050405020304" charset="0"/>
                <a:cs typeface="Times New Roman" panose="02020603050405020304" charset="0"/>
              </a:rPr>
              <a:t>BERT</a:t>
            </a:r>
          </a:p>
          <a:p>
            <a:pPr marL="1562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800" spc="-10">
                <a:solidFill>
                  <a:srgbClr val="3B3838"/>
                </a:solidFill>
                <a:latin typeface="Times New Roman" panose="02020603050405020304" charset="0"/>
                <a:cs typeface="Times New Roman" panose="02020603050405020304" charset="0"/>
              </a:rPr>
              <a:t>ROBERTA</a:t>
            </a:r>
          </a:p>
          <a:p>
            <a:pPr marL="1562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800" spc="-10">
                <a:solidFill>
                  <a:srgbClr val="3B3838"/>
                </a:solidFill>
                <a:latin typeface="Times New Roman" panose="02020603050405020304" charset="0"/>
                <a:cs typeface="Times New Roman" panose="02020603050405020304" charset="0"/>
              </a:rPr>
              <a:t>CODE</a:t>
            </a:r>
            <a:endParaRPr lang="vi-VN" altLang="en-US" sz="2800" spc="-10" dirty="0">
              <a:solidFill>
                <a:srgbClr val="3B383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56210" indent="457200">
              <a:lnSpc>
                <a:spcPct val="100000"/>
              </a:lnSpc>
              <a:spcBef>
                <a:spcPts val="100"/>
              </a:spcBef>
            </a:pPr>
            <a:endParaRPr lang="vi-V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47E0718-4CE2-0D01-B7F7-AC6C53D6E8FD}"/>
              </a:ext>
            </a:extLst>
          </p:cNvPr>
          <p:cNvSpPr txBox="1">
            <a:spLocks/>
          </p:cNvSpPr>
          <p:nvPr/>
        </p:nvSpPr>
        <p:spPr>
          <a:xfrm>
            <a:off x="914400" y="281415"/>
            <a:ext cx="107048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pt-BR" sz="5400" spc="-10">
                <a:latin typeface="Times New Roman" panose="02020603050405020304" charset="0"/>
                <a:cs typeface="Times New Roman" panose="02020603050405020304" charset="0"/>
              </a:rPr>
              <a:t>NỘI DUNG BÁO CÁO</a:t>
            </a:r>
            <a:endParaRPr lang="pt-BR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How BERT NLP Optimization Model Works">
            <a:extLst>
              <a:ext uri="{FF2B5EF4-FFF2-40B4-BE49-F238E27FC236}">
                <a16:creationId xmlns:a16="http://schemas.microsoft.com/office/drawing/2014/main" id="{63BF5E2E-0367-B9F8-64B1-48C1A17D0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599"/>
            <a:ext cx="6172200" cy="543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906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>
                <a:latin typeface="Times New Roman" panose="02020603050405020304" charset="0"/>
                <a:cs typeface="Times New Roman" panose="02020603050405020304" charset="0"/>
              </a:rPr>
              <a:t>RoBERTa (Robustly Optimized BERT Approach)</a:t>
            </a:r>
          </a:p>
          <a:p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C7109-608A-5584-A260-AAB84A44C3F4}"/>
              </a:ext>
            </a:extLst>
          </p:cNvPr>
          <p:cNvSpPr txBox="1"/>
          <p:nvPr/>
        </p:nvSpPr>
        <p:spPr>
          <a:xfrm>
            <a:off x="419100" y="1600200"/>
            <a:ext cx="1013460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 biến thể của BERT: Điều chỉnh một số quy trình huấn luyện để đạt kết quả tốt hơn.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 tiến so với BERT: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sử dụng NSP: Loại bỏ nhiệm vụ dự đoán câu tiếp theo vì không mang lại nhiều lợi ích.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 liệu lớn hơn: Huấn luyện trên lượng dữ liệu lớn hơn nhiều so với BERT.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size lớn hơn và thời gian huấn luyện dài hơn.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1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906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>
                <a:latin typeface="Times New Roman" panose="02020603050405020304" charset="0"/>
                <a:cs typeface="Times New Roman" panose="02020603050405020304" charset="0"/>
              </a:rPr>
              <a:t>So sánh BERT và ROBERTA</a:t>
            </a:r>
          </a:p>
          <a:p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E4080-C144-0E12-A67A-897C8A37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0" y="1600200"/>
            <a:ext cx="10428900" cy="51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906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>
                <a:latin typeface="Times New Roman" panose="02020603050405020304" charset="0"/>
                <a:cs typeface="Times New Roman" panose="02020603050405020304" charset="0"/>
              </a:rPr>
              <a:t>So sánh 3 model</a:t>
            </a:r>
          </a:p>
          <a:p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F41E-5C06-592E-B62B-6E9ED488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74" y="2286000"/>
            <a:ext cx="10722526" cy="30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906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GPT</a:t>
            </a:r>
          </a:p>
          <a:p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 descr="What are the differences between GPT, GPT3, GPT 3.5, GPT turbo GPT 4?">
            <a:extLst>
              <a:ext uri="{FF2B5EF4-FFF2-40B4-BE49-F238E27FC236}">
                <a16:creationId xmlns:a16="http://schemas.microsoft.com/office/drawing/2014/main" id="{42FA1F87-DA50-0E0A-B4D3-CD9DBBA3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9067800" cy="57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5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906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GPT</a:t>
            </a:r>
          </a:p>
          <a:p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BBE39-0456-DBD2-BE92-DABB0F01528B}"/>
              </a:ext>
            </a:extLst>
          </p:cNvPr>
          <p:cNvSpPr txBox="1"/>
          <p:nvPr/>
        </p:nvSpPr>
        <p:spPr>
          <a:xfrm>
            <a:off x="457200" y="1524000"/>
            <a:ext cx="97536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GPT là gì?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GPT: Mô hình ngôn ngữ được phát triển bởi OpenAI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Dựa trên kiến trúc Transformer từ bài báo “Attention is All You Need” (2017)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Tạo sinh văn bản: GPT có khả năng tạo ra văn bản mới dựa trên một đoạn văn bản đầu vào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Bối cảnh phát triển GPT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GPT (2018): 117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triệu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vụ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xử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lý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ngôn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ngữ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nhiên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GPT-2 (2019): 1,5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tạo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văn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bản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dài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mạch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lạc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GPT-3 (2020): 175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suất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khả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năng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giống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hiểu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biết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lý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+mj-lt"/>
              </a:rPr>
              <a:t>luận</a:t>
            </a:r>
            <a:endParaRPr lang="en-US" altLang="en-US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dirty="0">
                <a:latin typeface="+mj-lt"/>
              </a:rPr>
              <a:t>GPT-4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(2023):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Phản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hồi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sắc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cải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khả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năng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lý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luận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sáng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tạo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50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906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GPT</a:t>
            </a:r>
          </a:p>
          <a:p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A diagram of a block diagram&#10;&#10;Description automatically generated">
            <a:extLst>
              <a:ext uri="{FF2B5EF4-FFF2-40B4-BE49-F238E27FC236}">
                <a16:creationId xmlns:a16="http://schemas.microsoft.com/office/drawing/2014/main" id="{883D889F-DE64-827D-42F2-57A4B7444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5335"/>
            <a:ext cx="8221983" cy="65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80" y="161258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0" y="419796"/>
            <a:ext cx="906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GPT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huấn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luyện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như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thế</a:t>
            </a:r>
            <a:r>
              <a:rPr lang="en-US" alt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000" b="1" dirty="0" err="1">
                <a:latin typeface="Times New Roman" panose="02020603050405020304" charset="0"/>
                <a:cs typeface="Times New Roman" panose="02020603050405020304" charset="0"/>
              </a:rPr>
              <a:t>nào</a:t>
            </a:r>
            <a:endParaRPr lang="en-US" altLang="en-US" sz="3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3858B-0500-6784-C3CA-E53DE8FDBEF4}"/>
              </a:ext>
            </a:extLst>
          </p:cNvPr>
          <p:cNvSpPr txBox="1"/>
          <p:nvPr/>
        </p:nvSpPr>
        <p:spPr>
          <a:xfrm>
            <a:off x="457200" y="1676400"/>
            <a:ext cx="96012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Pretraining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Supervised Fine-Tuning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Reinforcement Learning from Human Feedback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7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4400" b="1">
                <a:latin typeface="Times New Roman" panose="02020603050405020304" charset="0"/>
                <a:cs typeface="Times New Roman" panose="02020603050405020304" charset="0"/>
              </a:rPr>
              <a:t>Kiến trúc tổng quan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638800" y="3582219"/>
            <a:ext cx="54864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0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Encoder: 6 layers (2 sublayer)</a:t>
            </a:r>
            <a:endParaRPr lang="en-US" sz="3000" b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0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Decoder: 6 layers (3 sublayer)</a:t>
            </a:r>
          </a:p>
        </p:txBody>
      </p:sp>
      <p:sp>
        <p:nvSpPr>
          <p:cNvPr id="5" name="AutoShape 2" descr="11.7. The Transformer Architecture — Dive into Deep Learning 1.0.3  documentation">
            <a:extLst>
              <a:ext uri="{FF2B5EF4-FFF2-40B4-BE49-F238E27FC236}">
                <a16:creationId xmlns:a16="http://schemas.microsoft.com/office/drawing/2014/main" id="{36DF514D-A609-265E-AE21-9ED141DF0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371600"/>
            <a:ext cx="5638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08DB4-4CF5-5D78-882C-36063D13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1501928"/>
            <a:ext cx="4754329" cy="6118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Embedding 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3400" y="1776233"/>
            <a:ext cx="10210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Embedding vectors: biểu diễn các từ, cụm từ thành dạng số học.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42ABD-5B2F-07D1-1E1B-8D1979112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403024"/>
            <a:ext cx="4991797" cy="1762371"/>
          </a:xfrm>
          <a:prstGeom prst="rect">
            <a:avLst/>
          </a:prstGeom>
        </p:spPr>
      </p:pic>
      <p:pic>
        <p:nvPicPr>
          <p:cNvPr id="11" name="Picture 10" descr="A diagram of a number of objects&#10;&#10;Description automatically generated with medium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" y="4268967"/>
            <a:ext cx="1090168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Positional Encoding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 descr="A Gentle Introduction to Positional Encoding in Transformer Models, Part 1  - MachineLearningMastery.com">
            <a:extLst>
              <a:ext uri="{FF2B5EF4-FFF2-40B4-BE49-F238E27FC236}">
                <a16:creationId xmlns:a16="http://schemas.microsoft.com/office/drawing/2014/main" id="{45A10753-1806-191D-E6A3-D9F6B139C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75" y="3048000"/>
            <a:ext cx="7623683" cy="45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xplanation about i//2 in positional encoding in tensorflow tutorial about  transformers - Stack Overflow">
            <a:extLst>
              <a:ext uri="{FF2B5EF4-FFF2-40B4-BE49-F238E27FC236}">
                <a16:creationId xmlns:a16="http://schemas.microsoft.com/office/drawing/2014/main" id="{79EF6EDE-4937-89AE-5B02-FFF43094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21626"/>
            <a:ext cx="41624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5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Positional Encoding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A group of rectangular box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1C37BA0-8595-3783-A53F-FAB11E9FC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6"/>
          <a:stretch>
            <a:fillRect/>
          </a:stretch>
        </p:blipFill>
        <p:spPr>
          <a:xfrm>
            <a:off x="27972" y="1828800"/>
            <a:ext cx="10953115" cy="49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5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Self-Attention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6" y="2133600"/>
            <a:ext cx="3862145" cy="447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743200"/>
            <a:ext cx="5019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Self-Attention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Picture 2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524000"/>
            <a:ext cx="6705600" cy="637277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5456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17" y="363474"/>
            <a:ext cx="1994916" cy="11018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2335" y="460498"/>
            <a:ext cx="915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Multi-head Attention</a:t>
            </a:r>
            <a:endParaRPr lang="vi-V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170" name="Picture 2" descr="Multi-head attention steps. The example consists of two heads, and the... |  Download Scientific Diagram">
            <a:extLst>
              <a:ext uri="{FF2B5EF4-FFF2-40B4-BE49-F238E27FC236}">
                <a16:creationId xmlns:a16="http://schemas.microsoft.com/office/drawing/2014/main" id="{B05AD83E-9B07-ECF0-7477-33CDBC35B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809625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676</Words>
  <Application>Microsoft Office PowerPoint</Application>
  <PresentationFormat>Custom</PresentationFormat>
  <Paragraphs>76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BÁO CÁO CUỐI KÌ 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2 essay  presentation</dc:title>
  <dc:subject>PptxGenJS Presentation</dc:subject>
  <dc:creator>PptxGenJS</dc:creator>
  <cp:lastModifiedBy>Hữu Lộc Bùi</cp:lastModifiedBy>
  <cp:revision>81</cp:revision>
  <dcterms:created xsi:type="dcterms:W3CDTF">2024-04-22T11:56:00Z</dcterms:created>
  <dcterms:modified xsi:type="dcterms:W3CDTF">2024-09-14T11:17:15Z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2024-04-16T09:00:00Z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2024-04-26T09:00:00Z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911D82DB4C7B47928A056A5482E2DACF_13</vt:lpwstr>
  </property>
  <property fmtid="{D5CDD505-2E9C-101B-9397-08002B2CF9AE}" pid="7" name="KSOProductBuildVer">
    <vt:lpwstr>1033-12.2.0.13472</vt:lpwstr>
  </property>
</Properties>
</file>