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5143500" cx="9144000"/>
  <p:notesSz cx="6858000" cy="9144000"/>
  <p:embeddedFontLst>
    <p:embeddedFont>
      <p:font typeface="Raleway"/>
      <p:regular r:id="rId20"/>
      <p:bold r:id="rId21"/>
      <p:italic r:id="rId22"/>
      <p:boldItalic r:id="rId23"/>
    </p:embeddedFont>
    <p:embeddedFont>
      <p:font typeface="La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05717B9-B298-41C2-ADE2-B3169B12FEB9}">
  <a:tblStyle styleId="{E05717B9-B298-41C2-ADE2-B3169B12FEB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regular.fntdata"/><Relationship Id="rId22" Type="http://schemas.openxmlformats.org/officeDocument/2006/relationships/font" Target="fonts/Raleway-italic.fntdata"/><Relationship Id="rId21" Type="http://schemas.openxmlformats.org/officeDocument/2006/relationships/font" Target="fonts/Raleway-bold.fntdata"/><Relationship Id="rId24" Type="http://schemas.openxmlformats.org/officeDocument/2006/relationships/font" Target="fonts/Lato-regular.fntdata"/><Relationship Id="rId23" Type="http://schemas.openxmlformats.org/officeDocument/2006/relationships/font" Target="fonts/Raleway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Lato-italic.fntdata"/><Relationship Id="rId25" Type="http://schemas.openxmlformats.org/officeDocument/2006/relationships/font" Target="fonts/Lato-bold.fntdata"/><Relationship Id="rId27" Type="http://schemas.openxmlformats.org/officeDocument/2006/relationships/font" Target="fonts/Lato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3a5c8050d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3a5c8050d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3b267ae906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3b267ae906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3b267ae906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3b267ae906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3b3a05a80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3b3a05a80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3b267ae906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3b267ae906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3b267ae906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3b267ae906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3a5c8050d7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3a5c8050d7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3b267ae906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3b267ae906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3b267ae906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3b267ae906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3b267ae906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3b267ae906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3b267ae906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3b267ae906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3b267ae906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3b267ae906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3.png"/><Relationship Id="rId6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4000"/>
              <a:t>West Niles Virus Prediction Report</a:t>
            </a:r>
            <a:endParaRPr sz="7600"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2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Winning Model</a:t>
            </a:r>
            <a:endParaRPr/>
          </a:p>
        </p:txBody>
      </p:sp>
      <p:sp>
        <p:nvSpPr>
          <p:cNvPr id="134" name="Google Shape;134;p22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Based on AUC score on training and testing set, random forest model is the winning model. Here’s the confusion matrix:</a:t>
            </a:r>
            <a:endParaRPr/>
          </a:p>
        </p:txBody>
      </p:sp>
      <p:graphicFrame>
        <p:nvGraphicFramePr>
          <p:cNvPr id="135" name="Google Shape;135;p22"/>
          <p:cNvGraphicFramePr/>
          <p:nvPr/>
        </p:nvGraphicFramePr>
        <p:xfrm>
          <a:off x="2410125" y="2816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{E05717B9-B298-41C2-ADE2-B3169B12FEB9}</a:tableStyleId>
              </a:tblPr>
              <a:tblGrid>
                <a:gridCol w="1927125"/>
                <a:gridCol w="1927125"/>
                <a:gridCol w="19271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class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0.875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0.470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0.125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0.529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3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Shap analysis</a:t>
            </a:r>
            <a:endParaRPr/>
          </a:p>
        </p:txBody>
      </p:sp>
      <p:sp>
        <p:nvSpPr>
          <p:cNvPr id="141" name="Google Shape;141;p23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2" name="Google Shape;14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4083274" y="-42975"/>
            <a:ext cx="2994425" cy="6289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0E0E3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Findings</a:t>
            </a:r>
            <a:endParaRPr/>
          </a:p>
        </p:txBody>
      </p:sp>
      <p:sp>
        <p:nvSpPr>
          <p:cNvPr id="148" name="Google Shape;148;p2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-320357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" sz="1700">
                <a:solidFill>
                  <a:schemeClr val="dk1"/>
                </a:solidFill>
              </a:rPr>
              <a:t>If the humidity is relatively high in the past few days, then the virus is more likely to be present.</a:t>
            </a:r>
            <a:endParaRPr sz="17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-320357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" sz="1700">
                <a:solidFill>
                  <a:schemeClr val="dk1"/>
                </a:solidFill>
              </a:rPr>
              <a:t>If there are east winds in the past few days, then the virus is more likely to be present.</a:t>
            </a:r>
            <a:endParaRPr sz="17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-320357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" sz="1700">
                <a:solidFill>
                  <a:schemeClr val="dk1"/>
                </a:solidFill>
              </a:rPr>
              <a:t>When temperature is high, the virus is more likely to be present</a:t>
            </a:r>
            <a:endParaRPr sz="17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-320357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" sz="1700">
                <a:solidFill>
                  <a:schemeClr val="dk1"/>
                </a:solidFill>
              </a:rPr>
              <a:t>If there was mist yesterday, then the virus is more likely to be present.</a:t>
            </a:r>
            <a:endParaRPr sz="17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-320357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" sz="1700">
                <a:solidFill>
                  <a:schemeClr val="dk1"/>
                </a:solidFill>
              </a:rPr>
              <a:t>WNV is more likely to present in the CULEX PIPIENS/RESTUANS species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5"/>
          <p:cNvSpPr txBox="1"/>
          <p:nvPr>
            <p:ph type="title"/>
          </p:nvPr>
        </p:nvSpPr>
        <p:spPr>
          <a:xfrm>
            <a:off x="2400250" y="575950"/>
            <a:ext cx="63216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Recommendations to Chicago City Council</a:t>
            </a:r>
            <a:endParaRPr/>
          </a:p>
        </p:txBody>
      </p:sp>
      <p:sp>
        <p:nvSpPr>
          <p:cNvPr id="154" name="Google Shape;154;p25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ct val="100000"/>
              <a:buFont typeface="Arial"/>
              <a:buAutoNum type="arabicPeriod"/>
            </a:pPr>
            <a:r>
              <a:rPr b="1" lang="en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Increase test frequency when temperature is high</a:t>
            </a:r>
            <a:endParaRPr b="1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Clr>
                <a:srgbClr val="CC0000"/>
              </a:buClr>
              <a:buSzPct val="100000"/>
              <a:buFont typeface="Arial"/>
              <a:buAutoNum type="arabicPeriod"/>
            </a:pPr>
            <a:r>
              <a:rPr b="1" lang="en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Increase test frequency when humidity is high</a:t>
            </a:r>
            <a:endParaRPr b="1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Clr>
                <a:srgbClr val="CC0000"/>
              </a:buClr>
              <a:buSzPct val="100000"/>
              <a:buFont typeface="Arial"/>
              <a:buAutoNum type="arabicPeriod"/>
            </a:pPr>
            <a:r>
              <a:rPr b="1" lang="en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Increase test frequency when east wind prevails</a:t>
            </a:r>
            <a:endParaRPr b="1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Clr>
                <a:srgbClr val="CC0000"/>
              </a:buClr>
              <a:buSzPct val="100000"/>
              <a:buFont typeface="Arial"/>
              <a:buAutoNum type="arabicPeriod"/>
            </a:pPr>
            <a:r>
              <a:rPr b="1" lang="en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Keep testing frequency until the number of mosquitos caught in the traps start to show a decreasing trend.</a:t>
            </a:r>
            <a:endParaRPr b="1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79" name="Google Shape;79;p14"/>
          <p:cNvSpPr txBox="1"/>
          <p:nvPr>
            <p:ph idx="1" type="body"/>
          </p:nvPr>
        </p:nvSpPr>
        <p:spPr>
          <a:xfrm>
            <a:off x="311700" y="1152475"/>
            <a:ext cx="3356100" cy="367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The West Niles Virus(WNV) is the leading cause of mosquito-borne disease in US. 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In this project we use machine learning techniques to analyze mosquito testing data in Chicago.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91">
                <a:solidFill>
                  <a:schemeClr val="dk1"/>
                </a:solidFill>
              </a:rPr>
              <a:t>Our goal: predict the presence of the virus; find the most important factors that contribute to the presence of the virus.</a:t>
            </a:r>
            <a:endParaRPr sz="2291">
              <a:solidFill>
                <a:schemeClr val="dk1"/>
              </a:solidFill>
            </a:endParaRPr>
          </a:p>
        </p:txBody>
      </p:sp>
      <p:pic>
        <p:nvPicPr>
          <p:cNvPr id="80" name="Google Shape;8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0600" y="1246475"/>
            <a:ext cx="4489375" cy="323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Locations in Chicago with WNV presence</a:t>
            </a:r>
            <a:endParaRPr/>
          </a:p>
        </p:txBody>
      </p:sp>
      <p:sp>
        <p:nvSpPr>
          <p:cNvPr id="86" name="Google Shape;86;p15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7" name="Google Shape;87;p15"/>
          <p:cNvPicPr preferRelativeResize="0"/>
          <p:nvPr/>
        </p:nvPicPr>
        <p:blipFill rotWithShape="1">
          <a:blip r:embed="rId3">
            <a:alphaModFix/>
          </a:blip>
          <a:srcRect b="15052" l="10652" r="1674" t="11558"/>
          <a:stretch/>
        </p:blipFill>
        <p:spPr>
          <a:xfrm>
            <a:off x="311700" y="1152475"/>
            <a:ext cx="8442275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Source</a:t>
            </a:r>
            <a:endParaRPr/>
          </a:p>
        </p:txBody>
      </p:sp>
      <p:sp>
        <p:nvSpPr>
          <p:cNvPr id="93" name="Google Shape;93;p16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Testing data for WNV from Kaggle.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Chicago weather data from Kaggle.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Chicago Census data from Chicago city government websites.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6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Wrangling</a:t>
            </a:r>
            <a:endParaRPr/>
          </a:p>
        </p:txBody>
      </p:sp>
      <p:sp>
        <p:nvSpPr>
          <p:cNvPr id="99" name="Google Shape;99;p17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273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25"/>
              <a:buFont typeface="Arial"/>
              <a:buAutoNum type="arabicPeriod"/>
            </a:pPr>
            <a:r>
              <a:rPr lang="en" sz="1325">
                <a:latin typeface="Arial"/>
                <a:ea typeface="Arial"/>
                <a:cs typeface="Arial"/>
                <a:sym typeface="Arial"/>
              </a:rPr>
              <a:t>Transform weather data into correct datatype.</a:t>
            </a:r>
            <a:endParaRPr sz="1325"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t/>
            </a:r>
            <a:endParaRPr sz="1325">
              <a:latin typeface="Arial"/>
              <a:ea typeface="Arial"/>
              <a:cs typeface="Arial"/>
              <a:sym typeface="Arial"/>
            </a:endParaRPr>
          </a:p>
          <a:p>
            <a:pPr indent="-312737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325"/>
              <a:buFont typeface="Arial"/>
              <a:buAutoNum type="arabicPeriod"/>
            </a:pPr>
            <a:r>
              <a:rPr lang="en" sz="1325">
                <a:latin typeface="Arial"/>
                <a:ea typeface="Arial"/>
                <a:cs typeface="Arial"/>
                <a:sym typeface="Arial"/>
              </a:rPr>
              <a:t>Fill in missing values for weather data</a:t>
            </a:r>
            <a:endParaRPr sz="1325"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t/>
            </a:r>
            <a:endParaRPr sz="1325">
              <a:latin typeface="Arial"/>
              <a:ea typeface="Arial"/>
              <a:cs typeface="Arial"/>
              <a:sym typeface="Arial"/>
            </a:endParaRPr>
          </a:p>
          <a:p>
            <a:pPr indent="-312737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325"/>
              <a:buFont typeface="Arial"/>
              <a:buAutoNum type="arabicPeriod"/>
            </a:pPr>
            <a:r>
              <a:rPr lang="en" sz="1325">
                <a:latin typeface="Arial"/>
                <a:ea typeface="Arial"/>
                <a:cs typeface="Arial"/>
                <a:sym typeface="Arial"/>
              </a:rPr>
              <a:t>Generate one-hot encoding for special weather phenomenon</a:t>
            </a:r>
            <a:endParaRPr sz="1325"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t/>
            </a:r>
            <a:endParaRPr sz="1325">
              <a:latin typeface="Arial"/>
              <a:ea typeface="Arial"/>
              <a:cs typeface="Arial"/>
              <a:sym typeface="Arial"/>
            </a:endParaRPr>
          </a:p>
          <a:p>
            <a:pPr indent="-312737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325"/>
              <a:buFont typeface="Arial"/>
              <a:buAutoNum type="arabicPeriod"/>
            </a:pPr>
            <a:r>
              <a:rPr lang="en" sz="1325">
                <a:latin typeface="Arial"/>
                <a:ea typeface="Arial"/>
                <a:cs typeface="Arial"/>
                <a:sym typeface="Arial"/>
              </a:rPr>
              <a:t>Add demographical data from Internet source</a:t>
            </a:r>
            <a:endParaRPr sz="1325"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t/>
            </a:r>
            <a:endParaRPr sz="1325">
              <a:latin typeface="Arial"/>
              <a:ea typeface="Arial"/>
              <a:cs typeface="Arial"/>
              <a:sym typeface="Arial"/>
            </a:endParaRPr>
          </a:p>
          <a:p>
            <a:pPr indent="-312737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325"/>
              <a:buFont typeface="Arial"/>
              <a:buAutoNum type="arabicPeriod"/>
            </a:pPr>
            <a:r>
              <a:rPr lang="en" sz="1325">
                <a:latin typeface="Arial"/>
                <a:ea typeface="Arial"/>
                <a:cs typeface="Arial"/>
                <a:sym typeface="Arial"/>
              </a:rPr>
              <a:t>Combine weather data with mosquito testing data</a:t>
            </a:r>
            <a:endParaRPr sz="1325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FE9FB"/>
            </a:gs>
            <a:gs pos="100000">
              <a:srgbClr val="6E9BE7"/>
            </a:gs>
          </a:gsLst>
          <a:lin ang="5400012" scaled="0"/>
        </a:gra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/>
          <p:nvPr>
            <p:ph type="title"/>
          </p:nvPr>
        </p:nvSpPr>
        <p:spPr>
          <a:xfrm>
            <a:off x="311700" y="445025"/>
            <a:ext cx="8520600" cy="48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</a:t>
            </a:r>
            <a:endParaRPr/>
          </a:p>
        </p:txBody>
      </p:sp>
      <p:sp>
        <p:nvSpPr>
          <p:cNvPr id="105" name="Google Shape;105;p18"/>
          <p:cNvSpPr txBox="1"/>
          <p:nvPr>
            <p:ph idx="1" type="body"/>
          </p:nvPr>
        </p:nvSpPr>
        <p:spPr>
          <a:xfrm>
            <a:off x="311700" y="859650"/>
            <a:ext cx="8520600" cy="370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6" name="Google Shape;10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86250" y="859650"/>
            <a:ext cx="4212225" cy="189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50250" y="687700"/>
            <a:ext cx="5193750" cy="2077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-186250" y="2750850"/>
            <a:ext cx="4136500" cy="2077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025975" y="2750850"/>
            <a:ext cx="4800600" cy="207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CDAE2"/>
            </a:gs>
            <a:gs pos="100000">
              <a:srgbClr val="9180BB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9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generation and selection</a:t>
            </a:r>
            <a:endParaRPr/>
          </a:p>
        </p:txBody>
      </p:sp>
      <p:sp>
        <p:nvSpPr>
          <p:cNvPr id="115" name="Google Shape;115;p19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Generated lag features for weather.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EDA reveals severe feature multicolinearity.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Select feature using information value.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Reduce multicolinearity using VIF.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4C2F4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Modelling</a:t>
            </a:r>
            <a:endParaRPr/>
          </a:p>
        </p:txBody>
      </p:sp>
      <p:sp>
        <p:nvSpPr>
          <p:cNvPr id="121" name="Google Shape;121;p20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Undersampling to deal with unbalanced dataset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Look for models to maximize AUC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Shap analysis to determine feature influence on model prediction.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Grid search to find optimal hyperparameters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9DAF8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comparison</a:t>
            </a:r>
            <a:endParaRPr/>
          </a:p>
        </p:txBody>
      </p:sp>
      <p:sp>
        <p:nvSpPr>
          <p:cNvPr id="127" name="Google Shape;127;p2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28" name="Google Shape;128;p21"/>
          <p:cNvGraphicFramePr/>
          <p:nvPr/>
        </p:nvGraphicFramePr>
        <p:xfrm>
          <a:off x="2499525" y="169279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{E05717B9-B298-41C2-ADE2-B3169B12FEB9}</a:tableStyleId>
              </a:tblPr>
              <a:tblGrid>
                <a:gridCol w="1855875"/>
                <a:gridCol w="2383925"/>
                <a:gridCol w="1992375"/>
              </a:tblGrid>
              <a:tr h="588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Model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AUC on Test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AUC on Train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44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Random Forest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44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Lightgbm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44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Xgboost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0.99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44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Logistic Regression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44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SVM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0.95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