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64" r:id="rId5"/>
    <p:sldId id="260" r:id="rId6"/>
    <p:sldId id="261" r:id="rId7"/>
    <p:sldId id="262" r:id="rId8"/>
    <p:sldId id="263" r:id="rId9"/>
  </p:sldIdLst>
  <p:sldSz cx="9144000" cy="5143500" type="screen16x9"/>
  <p:notesSz cx="6858000" cy="9144000"/>
  <p:embeddedFontLst>
    <p:embeddedFont>
      <p:font typeface="Century Gothic" panose="020B0502020202020204" pitchFamily="34" charset="0"/>
      <p:regular r:id="rId11"/>
      <p:bold r:id="rId12"/>
      <p:italic r:id="rId13"/>
      <p:boldItalic r:id="rId14"/>
    </p:embeddedFont>
    <p:embeddedFont>
      <p:font typeface="Roboto" panose="02000000000000000000" pitchFamily="2" charset="0"/>
      <p:regular r:id="rId15"/>
      <p:bold r:id="rId16"/>
      <p:italic r:id="rId17"/>
      <p:boldItalic r:id="rId18"/>
    </p:embeddedFont>
    <p:embeddedFont>
      <p:font typeface="Wingdings 3" panose="050401020108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964"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3e25cdb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3e25cdb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3e25cdb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3e25cdb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3e25cdbb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3e25cdbb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3e25cdbb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3e25cdbb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3e25cdbb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3e25cdbb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3e25cdbb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3e25cdbb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07379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29190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05954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8845795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85463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46116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30725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03084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464939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7360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55974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01910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61025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26407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4/30/2022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39161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4/30/2022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184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4/30/2022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94674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07405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4/30/2022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42932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Recommendations for Big Mountain Resort</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2755" dirty="0">
                <a:solidFill>
                  <a:srgbClr val="333333"/>
                </a:solidFill>
                <a:highlight>
                  <a:srgbClr val="FFFFFF"/>
                </a:highlight>
                <a:latin typeface="Roboto"/>
                <a:ea typeface="Roboto"/>
                <a:cs typeface="Roboto"/>
                <a:sym typeface="Roboto"/>
              </a:rPr>
              <a:t>Problem Identification</a:t>
            </a:r>
            <a:endParaRPr lang="en-US" sz="2755"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The currently pricing strategy of Big Mountain Resort is based on the market average price. </a:t>
            </a:r>
            <a:endParaRPr sz="1600" dirty="0"/>
          </a:p>
          <a:p>
            <a:pPr marL="0" lvl="0" indent="0" algn="l" rtl="0">
              <a:spcBef>
                <a:spcPts val="1200"/>
              </a:spcBef>
              <a:spcAft>
                <a:spcPts val="0"/>
              </a:spcAft>
              <a:buNone/>
            </a:pPr>
            <a:endParaRPr lang="en" sz="1600" dirty="0"/>
          </a:p>
          <a:p>
            <a:pPr marL="0" lvl="0" indent="0" algn="l" rtl="0">
              <a:spcBef>
                <a:spcPts val="1200"/>
              </a:spcBef>
              <a:spcAft>
                <a:spcPts val="0"/>
              </a:spcAft>
              <a:buNone/>
            </a:pPr>
            <a:r>
              <a:rPr lang="en" sz="1600" dirty="0"/>
              <a:t>There are limitations to this pricing strategy and there's a suspicion that Big Mountain is not capitalizing on its facilities as much as it could. It is possible that the existing facilities in the resort may support a higher ticket price.</a:t>
            </a:r>
            <a:endParaRPr sz="1600" dirty="0"/>
          </a:p>
          <a:p>
            <a:pPr marL="0" lvl="0" indent="0" algn="l" rtl="0">
              <a:spcBef>
                <a:spcPts val="1200"/>
              </a:spcBef>
              <a:spcAft>
                <a:spcPts val="1200"/>
              </a:spcAft>
              <a:buNone/>
            </a:pPr>
            <a:endParaRPr lang="en" sz="1600" dirty="0"/>
          </a:p>
          <a:p>
            <a:pPr marL="0" lvl="0" indent="0" algn="l" rtl="0">
              <a:spcBef>
                <a:spcPts val="1200"/>
              </a:spcBef>
              <a:spcAft>
                <a:spcPts val="1200"/>
              </a:spcAft>
              <a:buNone/>
            </a:pPr>
            <a:r>
              <a:rPr lang="en" sz="1600" dirty="0"/>
              <a:t>To address this question, we investigated the data from 330 ski resorts that can be considered part of the same market share. Based on our findings, we evaluated several proposed strategies aimed at increasing the profit. </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Recommendation and key findings</a:t>
            </a:r>
            <a:endParaRPr lang="en-US" dirty="0"/>
          </a:p>
        </p:txBody>
      </p:sp>
      <p:sp>
        <p:nvSpPr>
          <p:cNvPr id="67" name="Google Shape;67;p15"/>
          <p:cNvSpPr txBox="1">
            <a:spLocks noGrp="1"/>
          </p:cNvSpPr>
          <p:nvPr>
            <p:ph type="body" idx="1"/>
          </p:nvPr>
        </p:nvSpPr>
        <p:spPr>
          <a:xfrm>
            <a:off x="311700" y="1152475"/>
            <a:ext cx="8520600" cy="381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t>Here’s our findings. The most influential factors on ticket prices are:</a:t>
            </a:r>
          </a:p>
          <a:p>
            <a:pPr marL="0" lvl="0" indent="0" algn="l" rtl="0">
              <a:spcBef>
                <a:spcPts val="0"/>
              </a:spcBef>
              <a:spcAft>
                <a:spcPts val="0"/>
              </a:spcAft>
              <a:buNone/>
            </a:pPr>
            <a:endParaRPr lang="en-GB"/>
          </a:p>
          <a:p>
            <a:pPr marL="342900" lvl="0" algn="l" rtl="0">
              <a:spcBef>
                <a:spcPts val="0"/>
              </a:spcBef>
              <a:spcAft>
                <a:spcPts val="0"/>
              </a:spcAft>
              <a:buAutoNum type="arabicPeriod"/>
            </a:pPr>
            <a:r>
              <a:rPr lang="en-GB" sz="1600"/>
              <a:t>Vertical change in elevation from the summit to the base</a:t>
            </a:r>
          </a:p>
          <a:p>
            <a:pPr marL="342900" lvl="0" algn="l" rtl="0">
              <a:spcBef>
                <a:spcPts val="0"/>
              </a:spcBef>
              <a:spcAft>
                <a:spcPts val="0"/>
              </a:spcAft>
              <a:buAutoNum type="arabicPeriod"/>
            </a:pPr>
            <a:r>
              <a:rPr lang="en-GB" sz="1600"/>
              <a:t>Number of runs</a:t>
            </a:r>
          </a:p>
          <a:p>
            <a:pPr marL="342900" lvl="0" algn="l" rtl="0">
              <a:spcBef>
                <a:spcPts val="0"/>
              </a:spcBef>
              <a:spcAft>
                <a:spcPts val="0"/>
              </a:spcAft>
              <a:buAutoNum type="arabicPeriod"/>
            </a:pPr>
            <a:r>
              <a:rPr lang="en-GB" sz="1600"/>
              <a:t>Number of fast four person chairs</a:t>
            </a:r>
          </a:p>
          <a:p>
            <a:pPr marL="342900" lvl="0" algn="l" rtl="0">
              <a:spcBef>
                <a:spcPts val="0"/>
              </a:spcBef>
              <a:spcAft>
                <a:spcPts val="0"/>
              </a:spcAft>
              <a:buAutoNum type="arabicPeriod"/>
            </a:pPr>
            <a:r>
              <a:rPr lang="en-GB" sz="1600"/>
              <a:t>Number of runs and the total area covered by snow making machine</a:t>
            </a:r>
          </a:p>
          <a:p>
            <a:pPr marL="0" lvl="0" indent="0" algn="l" rtl="0">
              <a:spcBef>
                <a:spcPts val="0"/>
              </a:spcBef>
              <a:spcAft>
                <a:spcPts val="0"/>
              </a:spcAft>
              <a:buNone/>
            </a:pPr>
            <a:endParaRPr lang="en-GB"/>
          </a:p>
          <a:p>
            <a:pPr marL="0" lvl="0" indent="0" algn="l" rtl="0">
              <a:spcBef>
                <a:spcPts val="0"/>
              </a:spcBef>
              <a:spcAft>
                <a:spcPts val="0"/>
              </a:spcAft>
              <a:buNone/>
            </a:pPr>
            <a:r>
              <a:rPr lang="en-GB" sz="1600"/>
              <a:t>Big Mountain Resort is already fairly high on the league charts for these facilities.</a:t>
            </a:r>
            <a:endParaRPr lang="en-GB"/>
          </a:p>
          <a:p>
            <a:pPr marL="0" lvl="0" indent="0" algn="l" rtl="0">
              <a:spcBef>
                <a:spcPts val="0"/>
              </a:spcBef>
              <a:spcAft>
                <a:spcPts val="0"/>
              </a:spcAft>
              <a:buNone/>
            </a:pPr>
            <a:endParaRPr lang="en-GB"/>
          </a:p>
          <a:p>
            <a:pPr marL="0" lvl="0" indent="0" algn="l" rtl="0">
              <a:spcBef>
                <a:spcPts val="0"/>
              </a:spcBef>
              <a:spcAft>
                <a:spcPts val="0"/>
              </a:spcAft>
              <a:buNone/>
            </a:pPr>
            <a:r>
              <a:rPr lang="en-GB" sz="2000"/>
              <a:t>We recommend Big Mountain Resort to gradually close up to 5 least used runs while maintain the ticket price to be the same.</a:t>
            </a:r>
            <a:endParaRPr 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6AC25-44DA-4F6C-8A4F-3FBDDF07BA02}"/>
              </a:ext>
            </a:extLst>
          </p:cNvPr>
          <p:cNvSpPr>
            <a:spLocks noGrp="1"/>
          </p:cNvSpPr>
          <p:nvPr>
            <p:ph type="title"/>
          </p:nvPr>
        </p:nvSpPr>
        <p:spPr>
          <a:xfrm>
            <a:off x="486698" y="471949"/>
            <a:ext cx="3124882" cy="1216741"/>
          </a:xfrm>
        </p:spPr>
        <p:txBody>
          <a:bodyPr vert="horz" lIns="91440" tIns="45720" rIns="91440" bIns="45720" rtlCol="0" anchor="t">
            <a:normAutofit/>
          </a:bodyPr>
          <a:lstStyle/>
          <a:p>
            <a:pPr defTabSz="457200">
              <a:lnSpc>
                <a:spcPct val="90000"/>
              </a:lnSpc>
              <a:spcBef>
                <a:spcPct val="0"/>
              </a:spcBef>
            </a:pPr>
            <a:r>
              <a:rPr lang="en-US" sz="3900" b="0" i="0" kern="1200">
                <a:solidFill>
                  <a:srgbClr val="EBEBEB"/>
                </a:solidFill>
                <a:latin typeface="+mj-lt"/>
                <a:ea typeface="+mj-ea"/>
                <a:cs typeface="+mj-cs"/>
              </a:rPr>
              <a:t>Feature Importance</a:t>
            </a:r>
          </a:p>
        </p:txBody>
      </p:sp>
      <p:sp>
        <p:nvSpPr>
          <p:cNvPr id="2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53114" y="-47700"/>
            <a:ext cx="51435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Shape&#10;&#10;Description automatically generated">
            <a:extLst>
              <a:ext uri="{FF2B5EF4-FFF2-40B4-BE49-F238E27FC236}">
                <a16:creationId xmlns:a16="http://schemas.microsoft.com/office/drawing/2014/main" id="{AABD094D-F728-4EA6-B104-28F06D8F1CBA}"/>
              </a:ext>
            </a:extLst>
          </p:cNvPr>
          <p:cNvPicPr>
            <a:picLocks noChangeAspect="1"/>
          </p:cNvPicPr>
          <p:nvPr/>
        </p:nvPicPr>
        <p:blipFill>
          <a:blip r:embed="rId6"/>
          <a:stretch>
            <a:fillRect/>
          </a:stretch>
        </p:blipFill>
        <p:spPr>
          <a:xfrm>
            <a:off x="3829049" y="754538"/>
            <a:ext cx="5698671" cy="3482726"/>
          </a:xfrm>
          <a:prstGeom prst="rect">
            <a:avLst/>
          </a:prstGeom>
          <a:effectLst/>
        </p:spPr>
      </p:pic>
      <p:sp>
        <p:nvSpPr>
          <p:cNvPr id="28" name="Rectangle 2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FF7DE2F9-F4FF-4EF8-8ACA-F13262420A72}"/>
              </a:ext>
            </a:extLst>
          </p:cNvPr>
          <p:cNvSpPr>
            <a:spLocks noGrp="1"/>
          </p:cNvSpPr>
          <p:nvPr>
            <p:ph type="body" idx="1"/>
          </p:nvPr>
        </p:nvSpPr>
        <p:spPr>
          <a:xfrm>
            <a:off x="486698" y="1828800"/>
            <a:ext cx="3124882" cy="2839064"/>
          </a:xfrm>
        </p:spPr>
        <p:txBody>
          <a:bodyPr vert="horz" lIns="91440" tIns="45720" rIns="91440" bIns="45720" rtlCol="0">
            <a:normAutofit/>
          </a:bodyPr>
          <a:lstStyle/>
          <a:p>
            <a:pPr defTabSz="457200">
              <a:spcBef>
                <a:spcPts val="1000"/>
              </a:spcBef>
              <a:buSzPct val="80000"/>
              <a:buFont typeface="Wingdings 3" charset="2"/>
              <a:buChar char=""/>
            </a:pPr>
            <a:r>
              <a:rPr lang="en-US" dirty="0">
                <a:solidFill>
                  <a:srgbClr val="EBEBEB"/>
                </a:solidFill>
              </a:rPr>
              <a:t>Feature importance for our random forest model:</a:t>
            </a:r>
          </a:p>
        </p:txBody>
      </p:sp>
    </p:spTree>
    <p:extLst>
      <p:ext uri="{BB962C8B-B14F-4D97-AF65-F5344CB8AC3E}">
        <p14:creationId xmlns:p14="http://schemas.microsoft.com/office/powerpoint/2010/main" val="339461810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Modelling results and analysis</a:t>
            </a:r>
            <a:br>
              <a:rPr lang="en" dirty="0"/>
            </a:br>
            <a:br>
              <a:rPr lang="en" dirty="0"/>
            </a:br>
            <a:endParaRPr dirty="0"/>
          </a:p>
          <a:p>
            <a:pPr marL="0" lvl="0" indent="0" algn="l" rtl="0">
              <a:spcBef>
                <a:spcPts val="0"/>
              </a:spcBef>
              <a:spcAft>
                <a:spcPts val="0"/>
              </a:spcAft>
              <a:buNone/>
            </a:pPr>
            <a:endParaRPr dirty="0"/>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US" sz="2000" dirty="0"/>
              <a:t>Two Models: Linear Regression, Random Forest</a:t>
            </a:r>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dirty="0"/>
              <a:t>Evaluation Metric: MAE</a:t>
            </a:r>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dirty="0"/>
              <a:t>Model Performance: Random Forest has better performance</a:t>
            </a:r>
          </a:p>
          <a:p>
            <a:pPr marL="0" lvl="0" indent="0" algn="l" rtl="0">
              <a:spcBef>
                <a:spcPts val="0"/>
              </a:spcBef>
              <a:spcAft>
                <a:spcPts val="0"/>
              </a:spcAft>
              <a:buNone/>
            </a:pPr>
            <a:endParaRPr lang="en-US" sz="2000" dirty="0"/>
          </a:p>
          <a:p>
            <a:pPr marL="0" lvl="0" indent="0" algn="l" rtl="0">
              <a:spcBef>
                <a:spcPts val="0"/>
              </a:spcBef>
              <a:spcAft>
                <a:spcPts val="0"/>
              </a:spcAft>
              <a:buNone/>
            </a:pPr>
            <a:endParaRPr lang="en-US" sz="2000" dirty="0"/>
          </a:p>
          <a:p>
            <a:pPr marL="0" lvl="0" indent="0" algn="l" rtl="0">
              <a:spcBef>
                <a:spcPts val="0"/>
              </a:spcBef>
              <a:spcAft>
                <a:spcPts val="0"/>
              </a:spcAft>
              <a:buNone/>
            </a:pPr>
            <a:endParaRPr lang="en-GB" sz="2000" dirty="0"/>
          </a:p>
          <a:p>
            <a:pPr marL="0" lvl="0" indent="0" algn="l" rtl="0">
              <a:spcBef>
                <a:spcPts val="0"/>
              </a:spcBef>
              <a:spcAft>
                <a:spcPts val="0"/>
              </a:spcAft>
              <a:buNone/>
            </a:pPr>
            <a:endParaRPr lang="en-GB" sz="2000" dirty="0"/>
          </a:p>
          <a:p>
            <a:pPr marL="0" lvl="0" indent="0" algn="l" rtl="0">
              <a:spcBef>
                <a:spcPts val="0"/>
              </a:spcBef>
              <a:spcAft>
                <a:spcPts val="0"/>
              </a:spcAft>
              <a:buNone/>
            </a:pPr>
            <a:endParaRPr lang="en-GB" sz="2000" dirty="0"/>
          </a:p>
          <a:p>
            <a:pPr marL="0" lvl="0" indent="0" algn="l" rtl="0">
              <a:spcBef>
                <a:spcPts val="0"/>
              </a:spcBef>
              <a:spcAft>
                <a:spcPts val="0"/>
              </a:spcAft>
              <a:buNone/>
            </a:pPr>
            <a:endParaRPr lang="en-GB" sz="2000" dirty="0"/>
          </a:p>
          <a:p>
            <a:pPr marL="0" lvl="0" indent="0" algn="l" rtl="0">
              <a:spcBef>
                <a:spcPts val="0"/>
              </a:spcBef>
              <a:spcAft>
                <a:spcPts val="0"/>
              </a:spcAft>
              <a:buNone/>
            </a:pPr>
            <a:endParaRPr lang="en-GB" sz="2000" dirty="0"/>
          </a:p>
          <a:p>
            <a:pPr marL="0" lvl="0" indent="0" algn="l" rtl="0">
              <a:spcBef>
                <a:spcPts val="0"/>
              </a:spcBef>
              <a:spcAft>
                <a:spcPts val="0"/>
              </a:spcAft>
              <a:buNone/>
            </a:pPr>
            <a:r>
              <a:rPr lang="en-GB" sz="2600" dirty="0"/>
              <a:t>Lastly we evaluated four suggested scenarios based on our random forest model.</a:t>
            </a:r>
          </a:p>
          <a:p>
            <a:pPr marL="0" lvl="0" indent="0" algn="l" rtl="0">
              <a:spcBef>
                <a:spcPts val="0"/>
              </a:spcBef>
              <a:spcAft>
                <a:spcPts val="0"/>
              </a:spcAft>
              <a:buNone/>
            </a:pPr>
            <a:endParaRPr sz="1900" dirty="0"/>
          </a:p>
        </p:txBody>
      </p:sp>
      <p:pic>
        <p:nvPicPr>
          <p:cNvPr id="3" name="Picture 2" descr="A picture containing text&#10;&#10;Description automatically generated">
            <a:extLst>
              <a:ext uri="{FF2B5EF4-FFF2-40B4-BE49-F238E27FC236}">
                <a16:creationId xmlns:a16="http://schemas.microsoft.com/office/drawing/2014/main" id="{9F7903A8-02D4-437F-A61B-1E9C3B11D42E}"/>
              </a:ext>
            </a:extLst>
          </p:cNvPr>
          <p:cNvPicPr>
            <a:picLocks noChangeAspect="1"/>
          </p:cNvPicPr>
          <p:nvPr/>
        </p:nvPicPr>
        <p:blipFill>
          <a:blip r:embed="rId3"/>
          <a:stretch>
            <a:fillRect/>
          </a:stretch>
        </p:blipFill>
        <p:spPr>
          <a:xfrm>
            <a:off x="449033" y="2618358"/>
            <a:ext cx="4122967" cy="8106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Modelling results and analysis</a:t>
            </a:r>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Bef>
                <a:spcPts val="1200"/>
              </a:spcBef>
              <a:spcAft>
                <a:spcPts val="1200"/>
              </a:spcAft>
              <a:buNone/>
            </a:pPr>
            <a:r>
              <a:rPr lang="en-GB" sz="1600" dirty="0"/>
              <a:t>Evaluation on business strategies:</a:t>
            </a:r>
          </a:p>
          <a:p>
            <a:pPr marL="342900">
              <a:spcBef>
                <a:spcPts val="1200"/>
              </a:spcBef>
              <a:spcAft>
                <a:spcPts val="1200"/>
              </a:spcAft>
              <a:buAutoNum type="arabicPeriod"/>
            </a:pPr>
            <a:r>
              <a:rPr lang="en-GB" sz="1600" dirty="0"/>
              <a:t>Close some least used runs. Our model suggests a decrease in price, especially when close more than 5 runs.</a:t>
            </a:r>
          </a:p>
          <a:p>
            <a:pPr marL="0" lvl="0" indent="0" algn="l" rtl="0">
              <a:spcBef>
                <a:spcPts val="1200"/>
              </a:spcBef>
              <a:spcAft>
                <a:spcPts val="1200"/>
              </a:spcAft>
              <a:buNone/>
            </a:pPr>
            <a:endParaRPr lang="en" dirty="0"/>
          </a:p>
        </p:txBody>
      </p:sp>
      <p:pic>
        <p:nvPicPr>
          <p:cNvPr id="3" name="Picture 2" descr="Chart, line chart&#10;&#10;Description automatically generated">
            <a:extLst>
              <a:ext uri="{FF2B5EF4-FFF2-40B4-BE49-F238E27FC236}">
                <a16:creationId xmlns:a16="http://schemas.microsoft.com/office/drawing/2014/main" id="{A6F57602-3345-4881-83B5-7172DCF16E78}"/>
              </a:ext>
            </a:extLst>
          </p:cNvPr>
          <p:cNvPicPr>
            <a:picLocks noChangeAspect="1"/>
          </p:cNvPicPr>
          <p:nvPr/>
        </p:nvPicPr>
        <p:blipFill>
          <a:blip r:embed="rId3"/>
          <a:stretch>
            <a:fillRect/>
          </a:stretch>
        </p:blipFill>
        <p:spPr>
          <a:xfrm>
            <a:off x="-1" y="2571749"/>
            <a:ext cx="7233557" cy="23104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Modelling results and analysis</a:t>
            </a:r>
            <a:endParaRPr/>
          </a:p>
          <a:p>
            <a:pPr marL="0" lvl="0" indent="0" algn="l" rtl="0">
              <a:spcBef>
                <a:spcPts val="0"/>
              </a:spcBef>
              <a:spcAft>
                <a:spcPts val="0"/>
              </a:spcAft>
              <a:buNone/>
            </a:pPr>
            <a:endParaRPr/>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buNone/>
            </a:pPr>
            <a:r>
              <a:rPr lang="en-GB" dirty="0"/>
              <a:t>2. Add a run, increasing vertical drop by 150 feet and installing an additional chair lift. Our model suggests this will support an increase in ticket price by $1.08, which will increase the profit by $1895250. But given that the recently installed chairlift already cost $1540000, this strategy is unlikely to increase the net profit. </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3. Same as the second, except we also add 2 acres of snow making. The outcome of this strategy is the same as the second. So this is unlikely to increase the net profit either.</a:t>
            </a:r>
          </a:p>
          <a:p>
            <a:pPr marL="0" lvl="0" indent="0" algn="l" rtl="0">
              <a:spcBef>
                <a:spcPts val="1200"/>
              </a:spcBef>
              <a:spcAft>
                <a:spcPts val="1200"/>
              </a:spcAft>
              <a:buNone/>
            </a:pPr>
            <a:endParaRPr lang="en" dirty="0"/>
          </a:p>
          <a:p>
            <a:pPr marL="0" lvl="0" indent="0" algn="l" rtl="0">
              <a:spcBef>
                <a:spcPts val="1200"/>
              </a:spcBef>
              <a:spcAft>
                <a:spcPts val="1200"/>
              </a:spcAft>
              <a:buNone/>
            </a:pPr>
            <a:r>
              <a:rPr lang="en" dirty="0"/>
              <a:t>4. Increase the longest run by 0.2 miles and guaranteeing its snow coverage by adding 4 acres of snow making capability. This has almost no influence on the ticket price.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and conclusion</a:t>
            </a:r>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Based on our findings, we recommend Big Mountain Resort to gradually close up to 5 least used runs while maintain the current ticket price. Closing runs can reduce operating cost, our model also suggests that closing the first one or two runs won’t have much influence on ticket price. So one can gradually close runs and look at the market response to it. If the net profit increases, we can try closing more runs. </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27</TotalTime>
  <Words>499</Words>
  <Application>Microsoft Office PowerPoint</Application>
  <PresentationFormat>On-screen Show (16:9)</PresentationFormat>
  <Paragraphs>46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Wingdings 3</vt:lpstr>
      <vt:lpstr>Roboto</vt:lpstr>
      <vt:lpstr>Arial</vt:lpstr>
      <vt:lpstr>Century Gothic</vt:lpstr>
      <vt:lpstr>Ion</vt:lpstr>
      <vt:lpstr>Recommendations for Big Mountain Resort</vt:lpstr>
      <vt:lpstr>Problem Identification</vt:lpstr>
      <vt:lpstr>Recommendation and key findings</vt:lpstr>
      <vt:lpstr>Feature Importance</vt:lpstr>
      <vt:lpstr>Modelling results and analysis   </vt:lpstr>
      <vt:lpstr>Modelling results and analysis</vt:lpstr>
      <vt:lpstr>Modelling results and analysis </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Recommendations for Big Mountain Resort</dc:title>
  <dc:creator>Mao Li</dc:creator>
  <cp:lastModifiedBy>Mao Li</cp:lastModifiedBy>
  <cp:revision>2</cp:revision>
  <dcterms:modified xsi:type="dcterms:W3CDTF">2022-04-30T22:22:53Z</dcterms:modified>
</cp:coreProperties>
</file>