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3" autoAdjust="0"/>
  </p:normalViewPr>
  <p:slideViewPr>
    <p:cSldViewPr snapToGrid="0">
      <p:cViewPr varScale="1">
        <p:scale>
          <a:sx n="57" d="100"/>
          <a:sy n="57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2ACE-DD08-4019-B5FC-E0CD403B41A9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8F5-BF46-4A21-A52E-38C437E3D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3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08F5-BF46-4A21-A52E-38C437E3D8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E989-BBAC-4FA3-9EEC-9BF9425A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DF949-2A95-4ABA-A3F6-8207211C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16609-3510-4A71-A3A3-A9D2271D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B94E-D38D-4638-A130-7B9F6B1BD8AD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0F308-8D6A-42C8-A75E-086DE9DD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D3B12-45E5-4D0B-9830-8664A232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6BAAB-B266-4E0D-A5B9-43E1836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5E575-7335-404F-83FB-D5AA99AD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F5C7B-F757-4723-875D-B78B43D9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427-B173-40B7-82D3-CE3FA6B05A5B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569C1-1E79-4427-8E0C-2C7C9423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96B51-F782-4105-A28C-58520B80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8F11B-7332-46AE-9BEB-BAA9CF5FE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AD4B-A671-4F14-9A05-F80DCD85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0DBC-A6B3-4802-9C29-318DE2B1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F076-C63E-4DC2-88AF-702459CE2D8A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A1566-EE95-4CAB-86A1-EAA8D1DC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F390C-9FAE-431F-8F11-CCB9F213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273D-D3B9-4EA9-AE15-AA072CFC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DB1C0-F138-48CF-95F2-6706D6AC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D4908-5140-4778-8580-48582894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AFC-0F87-4591-AE1A-C730E4A52BEB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72A4B-8883-4A48-91F8-9C8AFEB8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2436E-870A-45D3-8931-81531CCB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C5AB-A3A2-4171-A980-CDE1A19F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A0685-91D1-4B41-9121-64F7E272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F05E2-5E3C-4231-BC1E-284802D4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4D4-BDC8-4185-ACD8-98A102FFB957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16119-A3BD-4327-8410-7246A8AD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17299-B095-4555-8B34-CDD52134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F482-1209-40D2-ADDA-B0668C5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0E5D9-BAB9-46B1-AD8B-D15B39FE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7D35A-5E9A-44EE-87A5-C1EFD127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41FA1-24A8-429C-A41E-0D6CCCF9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BE67-44D2-49F7-9075-41A1E8320A94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C3B6A-74EC-42C0-B2D0-A38BE052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7B89A-D534-46A9-98EF-F0EBFA2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71CD-03FB-498B-83D3-88099A84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73808-7106-4837-AEE0-3E1224C0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A7B1E-3B19-4E1D-8247-B0C64C11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AD82D4-ECD4-4F39-BBDA-F138F59F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DDFD0-3F64-49CB-9F4D-B031F1110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75D8C-82DA-41A4-BF76-F9986BE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F1FD-9F96-443D-92F3-92B4F17AEA42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B28FD-DDBA-4BF2-AF98-B86FC33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DAF30-9021-47CF-AED7-3F04E233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5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EE1E6-854B-4A5F-9411-FF3B62F4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08517-8439-4068-87E8-C2A44C17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BD89-16C4-4641-94BF-9C38821737F5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C10F1D-E61C-4B65-9059-EAB597B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C7A6-08C4-4F28-91E3-3F6173F4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C37BF-6917-47DB-8FF9-9560605A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C196-B02D-400D-936B-348C2EF0737D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BD29D-192D-4A9B-86D1-06113602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7E5F-CB78-410D-A2C8-54ACF26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9F33-4BA9-41FA-A47E-4536E659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D056-8BD0-4BDD-8DCB-56B5DE89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0A07E-97E8-47AA-9A2A-C01E7939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8905E-7454-4B70-B9D1-3BB85676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A98-8037-4E06-B180-C5688075182F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EC4DE-34D7-4E74-8AA2-1899F95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7B059-1E10-4330-B7E7-AA491F2F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0414B-ABAD-4E70-8831-EAAA1A16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E1D0E5-A8B7-49C2-BDA4-CBC383E4B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AFF62-77F1-4F15-9410-A5B7385A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3C072-AF7E-4349-B3D8-9DDEF30E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48DE-DC49-4CA4-A451-557C22226764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37ED7-A496-446B-BF7B-CCF8576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13DA-AD29-4EF1-AFD5-E0B33C93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12C18-19F0-4A37-9C01-FC9ACA9C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796A6-79D5-43A6-A3BC-84844175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6A711-88D1-4D57-8C48-CEF423DC9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AC54C-408E-4DEB-86EC-86A39757C040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C1BA4-5F60-433D-A577-C2AE4016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SEVENTY AGENCY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65D52-E7BB-4AC7-9C88-D6B046A19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A806-608E-4CE0-807C-7C9ACDCD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BDDF27-DFE3-40D3-903A-27E83F87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SEVENTY AGENCY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Eastern airlines">
            <a:extLst>
              <a:ext uri="{FF2B5EF4-FFF2-40B4-BE49-F238E27FC236}">
                <a16:creationId xmlns:a16="http://schemas.microsoft.com/office/drawing/2014/main" id="{5374E742-81C9-4DEF-AC05-057818576786}"/>
              </a:ext>
            </a:extLst>
          </p:cNvPr>
          <p:cNvSpPr txBox="1">
            <a:spLocks/>
          </p:cNvSpPr>
          <p:nvPr/>
        </p:nvSpPr>
        <p:spPr>
          <a:xfrm>
            <a:off x="4612041" y="364527"/>
            <a:ext cx="3083965" cy="2927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25400" tIns="25400" rIns="25400" bIns="25400" rtlCol="0" anchor="ctr">
            <a:noAutofit/>
          </a:bodyPr>
          <a:lstStyle>
            <a:lvl1pPr algn="ctr" defTabSz="228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000" kern="1200" cap="all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RCI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948DC2C-1107-449B-851E-E81EAAAFC381}"/>
              </a:ext>
            </a:extLst>
          </p:cNvPr>
          <p:cNvSpPr/>
          <p:nvPr/>
        </p:nvSpPr>
        <p:spPr>
          <a:xfrm>
            <a:off x="2241629" y="2018023"/>
            <a:ext cx="858886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加载页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BB4F12-975A-4FDD-87D4-CC73D38F2DDA}"/>
              </a:ext>
            </a:extLst>
          </p:cNvPr>
          <p:cNvSpPr/>
          <p:nvPr/>
        </p:nvSpPr>
        <p:spPr>
          <a:xfrm>
            <a:off x="4857638" y="763955"/>
            <a:ext cx="1277421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登录</a:t>
            </a:r>
            <a:r>
              <a:rPr lang="en-US" altLang="zh-CN" sz="1400" dirty="0"/>
              <a:t>/</a:t>
            </a:r>
            <a:r>
              <a:rPr lang="zh-CN" altLang="en-US" sz="1400" dirty="0"/>
              <a:t>注册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9BC617B-21B0-4C26-B6E0-60B5EDF6405B}"/>
              </a:ext>
            </a:extLst>
          </p:cNvPr>
          <p:cNvSpPr/>
          <p:nvPr/>
        </p:nvSpPr>
        <p:spPr>
          <a:xfrm>
            <a:off x="3431593" y="2011090"/>
            <a:ext cx="858886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抽签页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572AD5D-6784-4916-A257-236862F96F86}"/>
              </a:ext>
            </a:extLst>
          </p:cNvPr>
          <p:cNvSpPr/>
          <p:nvPr/>
        </p:nvSpPr>
        <p:spPr>
          <a:xfrm>
            <a:off x="8207661" y="2011090"/>
            <a:ext cx="122282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签文注解页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B9421EE-F4E0-4C59-817A-607CF28FB551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7833381" y="2341290"/>
            <a:ext cx="3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7748BF5-1017-4EC8-8975-57FDDD3CF7A7}"/>
              </a:ext>
            </a:extLst>
          </p:cNvPr>
          <p:cNvSpPr/>
          <p:nvPr/>
        </p:nvSpPr>
        <p:spPr>
          <a:xfrm>
            <a:off x="10707680" y="3298334"/>
            <a:ext cx="122282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大礼包信息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B059611-725B-4594-B2F3-ED25501B3C08}"/>
              </a:ext>
            </a:extLst>
          </p:cNvPr>
          <p:cNvSpPr txBox="1"/>
          <p:nvPr/>
        </p:nvSpPr>
        <p:spPr>
          <a:xfrm>
            <a:off x="3818556" y="305456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重新抽签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46E400A-DBA4-4293-9EE8-95C74E2194CC}"/>
              </a:ext>
            </a:extLst>
          </p:cNvPr>
          <p:cNvSpPr txBox="1"/>
          <p:nvPr/>
        </p:nvSpPr>
        <p:spPr>
          <a:xfrm>
            <a:off x="769684" y="4579192"/>
            <a:ext cx="10768677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微信端用户需要通过微信授权登录，授权成功后页面获取到用户</a:t>
            </a:r>
            <a:r>
              <a:rPr lang="en-US" altLang="zh-CN" sz="1400" dirty="0" err="1"/>
              <a:t>openid</a:t>
            </a:r>
            <a:r>
              <a:rPr lang="zh-CN" altLang="en-US" sz="1400" dirty="0"/>
              <a:t>进入</a:t>
            </a:r>
            <a:r>
              <a:rPr lang="en-US" altLang="zh-CN" sz="1400" dirty="0"/>
              <a:t>H5 </a:t>
            </a:r>
            <a:r>
              <a:rPr lang="zh-CN" altLang="en-US" sz="1400" dirty="0"/>
              <a:t>加载页，加载成功后直接进入抽签页。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根据用户</a:t>
            </a:r>
            <a:r>
              <a:rPr lang="en-US" altLang="zh-CN" sz="1400" dirty="0" err="1"/>
              <a:t>openid</a:t>
            </a:r>
            <a:r>
              <a:rPr lang="zh-CN" altLang="en-US" sz="1400" dirty="0"/>
              <a:t>，假如当前用户不是</a:t>
            </a:r>
            <a:r>
              <a:rPr lang="en-US" altLang="zh-CN" sz="1400" dirty="0"/>
              <a:t>RCI</a:t>
            </a:r>
            <a:r>
              <a:rPr lang="zh-CN" altLang="en-US" sz="1400" dirty="0"/>
              <a:t>会员，抽签页出现登录注册，提示用户注册登录后才能继续抽签。抽签页也可以下滑查看促销航线信息。抽签成功后会员可以点击按钮重新抽签也可直接进入签文注解页，假如会员未完成</a:t>
            </a:r>
            <a:r>
              <a:rPr lang="en-US" altLang="zh-CN" sz="1400" dirty="0"/>
              <a:t>3</a:t>
            </a:r>
            <a:r>
              <a:rPr lang="zh-CN" altLang="en-US" sz="1400" dirty="0"/>
              <a:t>次抽签页面上提示“三签为灵！您距离新春豪礼还差</a:t>
            </a:r>
            <a:r>
              <a:rPr lang="en-US" altLang="zh-CN" sz="1400" dirty="0"/>
              <a:t>2/1</a:t>
            </a:r>
            <a:r>
              <a:rPr lang="zh-CN" altLang="en-US" sz="1400" dirty="0"/>
              <a:t>签，请继续！”，假如会员已完成</a:t>
            </a:r>
            <a:r>
              <a:rPr lang="en-US" altLang="zh-CN" sz="1400" dirty="0"/>
              <a:t>3</a:t>
            </a:r>
            <a:r>
              <a:rPr lang="zh-CN" altLang="en-US" sz="1400" dirty="0"/>
              <a:t>次抽签则显示大礼包促销信息详情页入口，用户下滑屏幕进入大礼包信息页。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注解跟大礼包信息页增加会员中心及即刻订购入口，用户点击直接跳转外链。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BDDB496-1041-4A43-AB1F-6F131E6B375B}"/>
              </a:ext>
            </a:extLst>
          </p:cNvPr>
          <p:cNvSpPr/>
          <p:nvPr/>
        </p:nvSpPr>
        <p:spPr>
          <a:xfrm>
            <a:off x="197983" y="2028643"/>
            <a:ext cx="95679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H5</a:t>
            </a:r>
            <a:r>
              <a:rPr lang="zh-CN" altLang="en-US" sz="1400" dirty="0">
                <a:solidFill>
                  <a:schemeClr val="tx1"/>
                </a:solidFill>
              </a:rPr>
              <a:t>入口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B15B80-91E8-42A3-AA5B-B42F68706EBB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 flipV="1">
            <a:off x="1154776" y="2348223"/>
            <a:ext cx="1086853" cy="1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9FE9648-32CA-494F-9112-0D8750884026}"/>
              </a:ext>
            </a:extLst>
          </p:cNvPr>
          <p:cNvSpPr txBox="1"/>
          <p:nvPr/>
        </p:nvSpPr>
        <p:spPr>
          <a:xfrm>
            <a:off x="1103600" y="1884235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用户授权登录</a:t>
            </a:r>
            <a:endParaRPr lang="en-US" altLang="zh-CN" sz="1100" dirty="0"/>
          </a:p>
          <a:p>
            <a:r>
              <a:rPr lang="zh-CN" altLang="en-US" sz="1100" dirty="0"/>
              <a:t>获取用户</a:t>
            </a:r>
            <a:r>
              <a:rPr lang="en-US" altLang="zh-CN" sz="1100" dirty="0" err="1"/>
              <a:t>openID</a:t>
            </a:r>
            <a:endParaRPr lang="zh-CN" altLang="en-US" sz="11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41C127-35CD-4ECF-ACB7-F744DEA6CD31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3100515" y="2341290"/>
            <a:ext cx="331078" cy="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F8E208-F0A6-48C9-BCA6-62A7787FE2FC}"/>
              </a:ext>
            </a:extLst>
          </p:cNvPr>
          <p:cNvCxnSpPr>
            <a:cxnSpLocks/>
            <a:stCxn id="36" idx="0"/>
            <a:endCxn id="62" idx="2"/>
          </p:cNvCxnSpPr>
          <p:nvPr/>
        </p:nvCxnSpPr>
        <p:spPr>
          <a:xfrm flipH="1" flipV="1">
            <a:off x="5496349" y="1424355"/>
            <a:ext cx="1" cy="28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E381ECEE-1C6E-402B-B53C-5A9569ED962B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>
            <a:off x="6135059" y="1094155"/>
            <a:ext cx="1196501" cy="916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27BE30C-D0C5-4CD3-AE3B-7E68696E865D}"/>
              </a:ext>
            </a:extLst>
          </p:cNvPr>
          <p:cNvSpPr txBox="1"/>
          <p:nvPr/>
        </p:nvSpPr>
        <p:spPr>
          <a:xfrm>
            <a:off x="6056942" y="1094155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注册成功 返回</a:t>
            </a:r>
            <a:r>
              <a:rPr lang="en-US" altLang="zh-CN" sz="1100" dirty="0"/>
              <a:t>H5</a:t>
            </a:r>
            <a:endParaRPr lang="zh-CN" altLang="en-US" sz="11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637B757-7BFB-4285-9C48-B528232EE800}"/>
              </a:ext>
            </a:extLst>
          </p:cNvPr>
          <p:cNvSpPr/>
          <p:nvPr/>
        </p:nvSpPr>
        <p:spPr>
          <a:xfrm>
            <a:off x="10582275" y="2018023"/>
            <a:ext cx="1469442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会员个人中心</a:t>
            </a:r>
            <a:r>
              <a:rPr lang="en-US" altLang="zh-CN" sz="1400" dirty="0"/>
              <a:t>/</a:t>
            </a:r>
            <a:r>
              <a:rPr lang="zh-CN" altLang="en-US" sz="1400" dirty="0"/>
              <a:t>即刻订购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01FB05B-0F7C-4A0E-B620-DF680DF3D167}"/>
              </a:ext>
            </a:extLst>
          </p:cNvPr>
          <p:cNvSpPr/>
          <p:nvPr/>
        </p:nvSpPr>
        <p:spPr>
          <a:xfrm>
            <a:off x="6829738" y="2011090"/>
            <a:ext cx="100364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抽签成功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A8C228C-E62B-450B-A72B-089777E5EAD6}"/>
              </a:ext>
            </a:extLst>
          </p:cNvPr>
          <p:cNvCxnSpPr>
            <a:cxnSpLocks/>
            <a:stCxn id="59" idx="2"/>
            <a:endCxn id="64" idx="2"/>
          </p:cNvCxnSpPr>
          <p:nvPr/>
        </p:nvCxnSpPr>
        <p:spPr>
          <a:xfrm rot="5400000">
            <a:off x="5596298" y="936228"/>
            <a:ext cx="12700" cy="3470524"/>
          </a:xfrm>
          <a:prstGeom prst="bentConnector3">
            <a:avLst>
              <a:gd name="adj1" fmla="val 5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>
            <a:extLst>
              <a:ext uri="{FF2B5EF4-FFF2-40B4-BE49-F238E27FC236}">
                <a16:creationId xmlns:a16="http://schemas.microsoft.com/office/drawing/2014/main" id="{5B215454-6209-4953-9FFF-CD3DFFB4E703}"/>
              </a:ext>
            </a:extLst>
          </p:cNvPr>
          <p:cNvSpPr/>
          <p:nvPr/>
        </p:nvSpPr>
        <p:spPr>
          <a:xfrm>
            <a:off x="7738978" y="2907476"/>
            <a:ext cx="2171161" cy="14421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是否已完成三次抽签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46E86E-3015-4DC6-A21E-2D049ADE4140}"/>
              </a:ext>
            </a:extLst>
          </p:cNvPr>
          <p:cNvSpPr txBox="1"/>
          <p:nvPr/>
        </p:nvSpPr>
        <p:spPr>
          <a:xfrm>
            <a:off x="6387434" y="21023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是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0EC29AB3-BF2C-4EEF-AC7B-E482598B2410}"/>
              </a:ext>
            </a:extLst>
          </p:cNvPr>
          <p:cNvCxnSpPr>
            <a:cxnSpLocks/>
            <a:stCxn id="57" idx="1"/>
            <a:endCxn id="64" idx="2"/>
          </p:cNvCxnSpPr>
          <p:nvPr/>
        </p:nvCxnSpPr>
        <p:spPr>
          <a:xfrm rot="10800000">
            <a:off x="3861036" y="2671491"/>
            <a:ext cx="3877942" cy="957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DE3A8E25-9276-44E9-B982-53FEBBB20472}"/>
              </a:ext>
            </a:extLst>
          </p:cNvPr>
          <p:cNvSpPr txBox="1"/>
          <p:nvPr/>
        </p:nvSpPr>
        <p:spPr>
          <a:xfrm>
            <a:off x="5675531" y="366214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否，提示继续抽签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ED28556-5C1F-4A0E-BB4D-7161EBFD9C52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 flipV="1">
            <a:off x="9910139" y="3628534"/>
            <a:ext cx="7975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717316-F85E-4C0A-9738-C52806471DC7}"/>
              </a:ext>
            </a:extLst>
          </p:cNvPr>
          <p:cNvSpPr txBox="1"/>
          <p:nvPr/>
        </p:nvSpPr>
        <p:spPr>
          <a:xfrm>
            <a:off x="9748151" y="3218565"/>
            <a:ext cx="1121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是，显示大礼包详情入口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8C4933-ABB6-4160-A0FD-881A2FF52B92}"/>
              </a:ext>
            </a:extLst>
          </p:cNvPr>
          <p:cNvCxnSpPr>
            <a:cxnSpLocks/>
            <a:stCxn id="73" idx="2"/>
            <a:endCxn id="57" idx="0"/>
          </p:cNvCxnSpPr>
          <p:nvPr/>
        </p:nvCxnSpPr>
        <p:spPr>
          <a:xfrm>
            <a:off x="8819073" y="2671490"/>
            <a:ext cx="5486" cy="235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8C332CE-6E3B-4050-A57F-D3235D43F2A0}"/>
              </a:ext>
            </a:extLst>
          </p:cNvPr>
          <p:cNvCxnSpPr>
            <a:cxnSpLocks/>
            <a:stCxn id="77" idx="0"/>
            <a:endCxn id="25" idx="2"/>
          </p:cNvCxnSpPr>
          <p:nvPr/>
        </p:nvCxnSpPr>
        <p:spPr>
          <a:xfrm flipH="1" flipV="1">
            <a:off x="11316996" y="2678423"/>
            <a:ext cx="2096" cy="619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菱形 35">
            <a:extLst>
              <a:ext uri="{FF2B5EF4-FFF2-40B4-BE49-F238E27FC236}">
                <a16:creationId xmlns:a16="http://schemas.microsoft.com/office/drawing/2014/main" id="{9800EC95-AB13-4197-BBFA-4C6A28A8B8E0}"/>
              </a:ext>
            </a:extLst>
          </p:cNvPr>
          <p:cNvSpPr/>
          <p:nvPr/>
        </p:nvSpPr>
        <p:spPr>
          <a:xfrm>
            <a:off x="4567479" y="1710067"/>
            <a:ext cx="1857741" cy="125058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/>
              <a:t>openID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是否已绑定账号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D42BAB8-3F24-43B5-88BA-D9014EACE0E3}"/>
              </a:ext>
            </a:extLst>
          </p:cNvPr>
          <p:cNvCxnSpPr>
            <a:stCxn id="36" idx="3"/>
            <a:endCxn id="59" idx="1"/>
          </p:cNvCxnSpPr>
          <p:nvPr/>
        </p:nvCxnSpPr>
        <p:spPr>
          <a:xfrm>
            <a:off x="6425220" y="2335361"/>
            <a:ext cx="404518" cy="5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E56037-DDFC-42CE-A0D7-C1EE97DA9446}"/>
              </a:ext>
            </a:extLst>
          </p:cNvPr>
          <p:cNvCxnSpPr>
            <a:stCxn id="64" idx="3"/>
            <a:endCxn id="36" idx="1"/>
          </p:cNvCxnSpPr>
          <p:nvPr/>
        </p:nvCxnSpPr>
        <p:spPr>
          <a:xfrm flipV="1">
            <a:off x="4290479" y="2335361"/>
            <a:ext cx="277000" cy="5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999C9C3B-4F6C-4D5A-8E09-DCA280092B69}"/>
              </a:ext>
            </a:extLst>
          </p:cNvPr>
          <p:cNvSpPr txBox="1"/>
          <p:nvPr/>
        </p:nvSpPr>
        <p:spPr>
          <a:xfrm>
            <a:off x="5421187" y="148535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否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B39A559-66E1-46B5-BFF3-D15FB81338C6}"/>
              </a:ext>
            </a:extLst>
          </p:cNvPr>
          <p:cNvSpPr/>
          <p:nvPr/>
        </p:nvSpPr>
        <p:spPr>
          <a:xfrm>
            <a:off x="3173395" y="921567"/>
            <a:ext cx="1371689" cy="6539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促销航线信息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348CCD-DE4D-4BFA-9E71-2AB7944AC337}"/>
              </a:ext>
            </a:extLst>
          </p:cNvPr>
          <p:cNvCxnSpPr>
            <a:cxnSpLocks/>
            <a:stCxn id="102" idx="2"/>
            <a:endCxn id="64" idx="0"/>
          </p:cNvCxnSpPr>
          <p:nvPr/>
        </p:nvCxnSpPr>
        <p:spPr>
          <a:xfrm>
            <a:off x="3859240" y="1575544"/>
            <a:ext cx="1796" cy="4355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BDDF27-DFE3-40D3-903A-27E83F87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SEVENTY AGENCY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Eastern airlines">
            <a:extLst>
              <a:ext uri="{FF2B5EF4-FFF2-40B4-BE49-F238E27FC236}">
                <a16:creationId xmlns:a16="http://schemas.microsoft.com/office/drawing/2014/main" id="{5374E742-81C9-4DEF-AC05-057818576786}"/>
              </a:ext>
            </a:extLst>
          </p:cNvPr>
          <p:cNvSpPr txBox="1">
            <a:spLocks/>
          </p:cNvSpPr>
          <p:nvPr/>
        </p:nvSpPr>
        <p:spPr>
          <a:xfrm>
            <a:off x="4612041" y="364527"/>
            <a:ext cx="3083965" cy="292709"/>
          </a:xfrm>
          <a:prstGeom prst="rect">
            <a:avLst/>
          </a:prstGeom>
          <a:solidFill>
            <a:schemeClr val="tx1"/>
          </a:solidFill>
        </p:spPr>
        <p:txBody>
          <a:bodyPr vert="horz" lIns="25400" tIns="25400" rIns="25400" bIns="25400" rtlCol="0" anchor="ctr">
            <a:noAutofit/>
          </a:bodyPr>
          <a:lstStyle>
            <a:lvl1pPr algn="ctr" defTabSz="228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000" kern="1200" cap="all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RCI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948DC2C-1107-449B-851E-E81EAAAFC381}"/>
              </a:ext>
            </a:extLst>
          </p:cNvPr>
          <p:cNvSpPr/>
          <p:nvPr/>
        </p:nvSpPr>
        <p:spPr>
          <a:xfrm>
            <a:off x="1844250" y="2099226"/>
            <a:ext cx="1019418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加载页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BB4F12-975A-4FDD-87D4-CC73D38F2DDA}"/>
              </a:ext>
            </a:extLst>
          </p:cNvPr>
          <p:cNvSpPr/>
          <p:nvPr/>
        </p:nvSpPr>
        <p:spPr>
          <a:xfrm>
            <a:off x="3210699" y="2099226"/>
            <a:ext cx="83028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抽签页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4211040-CE4F-4568-97E4-2821A091D7C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2863668" y="2429426"/>
            <a:ext cx="347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572AD5D-6784-4916-A257-236862F96F86}"/>
              </a:ext>
            </a:extLst>
          </p:cNvPr>
          <p:cNvSpPr/>
          <p:nvPr/>
        </p:nvSpPr>
        <p:spPr>
          <a:xfrm>
            <a:off x="7962900" y="2094354"/>
            <a:ext cx="1320800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签文注解页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B9421EE-F4E0-4C59-817A-607CF28FB551}"/>
              </a:ext>
            </a:extLst>
          </p:cNvPr>
          <p:cNvCxnSpPr>
            <a:cxnSpLocks/>
            <a:stCxn id="29" idx="3"/>
            <a:endCxn id="73" idx="1"/>
          </p:cNvCxnSpPr>
          <p:nvPr/>
        </p:nvCxnSpPr>
        <p:spPr>
          <a:xfrm flipV="1">
            <a:off x="7538321" y="2424554"/>
            <a:ext cx="424579" cy="2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7748BF5-1017-4EC8-8975-57FDDD3CF7A7}"/>
              </a:ext>
            </a:extLst>
          </p:cNvPr>
          <p:cNvSpPr/>
          <p:nvPr/>
        </p:nvSpPr>
        <p:spPr>
          <a:xfrm>
            <a:off x="10532216" y="3375803"/>
            <a:ext cx="1184765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大礼包促销详情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808F22D-2E8A-479B-85F4-51A04B90157B}"/>
              </a:ext>
            </a:extLst>
          </p:cNvPr>
          <p:cNvCxnSpPr>
            <a:cxnSpLocks/>
            <a:stCxn id="29" idx="2"/>
            <a:endCxn id="62" idx="2"/>
          </p:cNvCxnSpPr>
          <p:nvPr/>
        </p:nvCxnSpPr>
        <p:spPr>
          <a:xfrm rot="5400000">
            <a:off x="5325832" y="1056846"/>
            <a:ext cx="2790" cy="3402771"/>
          </a:xfrm>
          <a:prstGeom prst="bentConnector3">
            <a:avLst>
              <a:gd name="adj1" fmla="val 18876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846E400A-DBA4-4293-9EE8-95C74E2194CC}"/>
              </a:ext>
            </a:extLst>
          </p:cNvPr>
          <p:cNvSpPr txBox="1"/>
          <p:nvPr/>
        </p:nvSpPr>
        <p:spPr>
          <a:xfrm>
            <a:off x="869006" y="4257998"/>
            <a:ext cx="10768677" cy="199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普通浏览器：</a:t>
            </a:r>
            <a:r>
              <a:rPr lang="en-US" altLang="zh-CN" sz="1400" dirty="0"/>
              <a:t> PC</a:t>
            </a:r>
            <a:r>
              <a:rPr lang="zh-CN" altLang="en-US" sz="1400" dirty="0"/>
              <a:t>浏览器，除微信外的所有途径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用户通过普通浏览器进入</a:t>
            </a:r>
            <a:r>
              <a:rPr lang="en-US" altLang="zh-CN" sz="1400" dirty="0"/>
              <a:t>H5</a:t>
            </a:r>
            <a:r>
              <a:rPr lang="zh-CN" altLang="en-US" sz="1400" dirty="0"/>
              <a:t>，加载完成后用户直接到达抽签页。抽签页用户未登录则显现登录注册，登录成功后返回进行抽签，也可以下滑查看大礼包促销信息。用户抽签成功后，可返回重新抽，也可直接进入签文注解页查看注解。会员进入签文注解页后，假如会员未完成</a:t>
            </a:r>
            <a:r>
              <a:rPr lang="en-US" altLang="zh-CN" sz="1400" dirty="0"/>
              <a:t>3</a:t>
            </a:r>
            <a:r>
              <a:rPr lang="zh-CN" altLang="en-US" sz="1400" dirty="0"/>
              <a:t>次抽签页面上提示“三签为灵！您距离新春豪礼还差</a:t>
            </a:r>
            <a:r>
              <a:rPr lang="en-US" altLang="zh-CN" sz="1400" dirty="0"/>
              <a:t>2/1</a:t>
            </a:r>
            <a:r>
              <a:rPr lang="zh-CN" altLang="en-US" sz="1400" dirty="0"/>
              <a:t>签，请继续！”，假如会员已完成</a:t>
            </a:r>
            <a:r>
              <a:rPr lang="en-US" altLang="zh-CN" sz="1400" dirty="0"/>
              <a:t>3</a:t>
            </a:r>
            <a:r>
              <a:rPr lang="zh-CN" altLang="en-US" sz="1400" dirty="0"/>
              <a:t>次抽签则显示大礼包促销信息详情页入口，用户下滑屏幕进入大礼包信息页。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大礼包信息页增加会员中心及更多即刻订购入口，用户点击直接跳转外链。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BDDB496-1041-4A43-AB1F-6F131E6B375B}"/>
              </a:ext>
            </a:extLst>
          </p:cNvPr>
          <p:cNvSpPr/>
          <p:nvPr/>
        </p:nvSpPr>
        <p:spPr>
          <a:xfrm>
            <a:off x="298063" y="2099249"/>
            <a:ext cx="1247774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普通浏览器</a:t>
            </a:r>
            <a:r>
              <a:rPr lang="en-US" altLang="zh-CN" sz="1400" dirty="0"/>
              <a:t>H5</a:t>
            </a:r>
            <a:r>
              <a:rPr lang="zh-CN" altLang="en-US" sz="1400" dirty="0"/>
              <a:t>入口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B15B80-91E8-42A3-AA5B-B42F68706EBB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 flipV="1">
            <a:off x="1545837" y="2429426"/>
            <a:ext cx="298413" cy="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415A3E-0F1D-4AAD-8BA4-2D104FFA45D1}"/>
              </a:ext>
            </a:extLst>
          </p:cNvPr>
          <p:cNvSpPr/>
          <p:nvPr/>
        </p:nvSpPr>
        <p:spPr>
          <a:xfrm>
            <a:off x="10355186" y="2099226"/>
            <a:ext cx="1546183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会员个人中心</a:t>
            </a:r>
            <a:r>
              <a:rPr lang="en-US" altLang="zh-CN" sz="1400" dirty="0"/>
              <a:t>/</a:t>
            </a:r>
            <a:r>
              <a:rPr lang="zh-CN" altLang="en-US" sz="1400" dirty="0"/>
              <a:t>即刻订购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22D62C2-E9B9-4F5E-A7CF-85A21154BDDA}"/>
              </a:ext>
            </a:extLst>
          </p:cNvPr>
          <p:cNvSpPr/>
          <p:nvPr/>
        </p:nvSpPr>
        <p:spPr>
          <a:xfrm>
            <a:off x="6518903" y="2096436"/>
            <a:ext cx="1019418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抽签成功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D89B0C-B769-454E-8AF4-FEB32FDC9E01}"/>
              </a:ext>
            </a:extLst>
          </p:cNvPr>
          <p:cNvSpPr txBox="1"/>
          <p:nvPr/>
        </p:nvSpPr>
        <p:spPr>
          <a:xfrm>
            <a:off x="3921441" y="27763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重新抽签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F14AD239-F379-41D1-BA0A-E5E2D63038E3}"/>
              </a:ext>
            </a:extLst>
          </p:cNvPr>
          <p:cNvSpPr/>
          <p:nvPr/>
        </p:nvSpPr>
        <p:spPr>
          <a:xfrm>
            <a:off x="7537719" y="2984945"/>
            <a:ext cx="2171161" cy="14421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是否已完成三次抽签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115619-98C2-4F5A-89B4-09C436096648}"/>
              </a:ext>
            </a:extLst>
          </p:cNvPr>
          <p:cNvCxnSpPr>
            <a:stCxn id="73" idx="2"/>
            <a:endCxn id="24" idx="0"/>
          </p:cNvCxnSpPr>
          <p:nvPr/>
        </p:nvCxnSpPr>
        <p:spPr>
          <a:xfrm>
            <a:off x="8623300" y="2754754"/>
            <a:ext cx="0" cy="23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BBF79B8-0466-4061-833E-C7A74BC95EFC}"/>
              </a:ext>
            </a:extLst>
          </p:cNvPr>
          <p:cNvCxnSpPr>
            <a:stCxn id="24" idx="1"/>
            <a:endCxn id="62" idx="2"/>
          </p:cNvCxnSpPr>
          <p:nvPr/>
        </p:nvCxnSpPr>
        <p:spPr>
          <a:xfrm rot="10800000">
            <a:off x="3625841" y="2759626"/>
            <a:ext cx="3911878" cy="9463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D73D28-C44D-486E-B7FB-79B61278A64A}"/>
              </a:ext>
            </a:extLst>
          </p:cNvPr>
          <p:cNvCxnSpPr>
            <a:stCxn id="24" idx="3"/>
            <a:endCxn id="77" idx="1"/>
          </p:cNvCxnSpPr>
          <p:nvPr/>
        </p:nvCxnSpPr>
        <p:spPr>
          <a:xfrm flipV="1">
            <a:off x="9708880" y="3706003"/>
            <a:ext cx="823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F014EB-54E1-4051-99AA-0A2D36042DBB}"/>
              </a:ext>
            </a:extLst>
          </p:cNvPr>
          <p:cNvCxnSpPr>
            <a:cxnSpLocks/>
            <a:stCxn id="77" idx="0"/>
            <a:endCxn id="38" idx="2"/>
          </p:cNvCxnSpPr>
          <p:nvPr/>
        </p:nvCxnSpPr>
        <p:spPr>
          <a:xfrm flipV="1">
            <a:off x="11124599" y="2759626"/>
            <a:ext cx="3679" cy="616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DAAA248-35E6-4A72-80CB-3E7BC8D57E5F}"/>
              </a:ext>
            </a:extLst>
          </p:cNvPr>
          <p:cNvSpPr txBox="1"/>
          <p:nvPr/>
        </p:nvSpPr>
        <p:spPr>
          <a:xfrm>
            <a:off x="6219940" y="3452962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否，提示继续抽签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A0097D-F0FE-46FE-865C-78534115A703}"/>
              </a:ext>
            </a:extLst>
          </p:cNvPr>
          <p:cNvSpPr txBox="1"/>
          <p:nvPr/>
        </p:nvSpPr>
        <p:spPr>
          <a:xfrm>
            <a:off x="9508478" y="3232814"/>
            <a:ext cx="1039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是，显示大礼包详情入口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6177D22-175E-44D4-B612-58A5F4CF8715}"/>
              </a:ext>
            </a:extLst>
          </p:cNvPr>
          <p:cNvSpPr/>
          <p:nvPr/>
        </p:nvSpPr>
        <p:spPr>
          <a:xfrm>
            <a:off x="4714701" y="892455"/>
            <a:ext cx="1083951" cy="66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</a:t>
            </a:r>
            <a:r>
              <a:rPr lang="en-US" altLang="zh-CN" sz="1400" dirty="0"/>
              <a:t>/</a:t>
            </a:r>
            <a:r>
              <a:rPr lang="zh-CN" altLang="en-US" sz="1400" dirty="0"/>
              <a:t>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22FDB18-9AE3-474B-AE04-F1B4958B95DC}"/>
              </a:ext>
            </a:extLst>
          </p:cNvPr>
          <p:cNvSpPr txBox="1"/>
          <p:nvPr/>
        </p:nvSpPr>
        <p:spPr>
          <a:xfrm>
            <a:off x="5769672" y="860029"/>
            <a:ext cx="1083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登录</a:t>
            </a:r>
            <a:r>
              <a:rPr lang="en-US" altLang="zh-CN" sz="1100" dirty="0"/>
              <a:t>/</a:t>
            </a:r>
            <a:r>
              <a:rPr lang="zh-CN" altLang="en-US" sz="1100" dirty="0"/>
              <a:t>注册成功</a:t>
            </a:r>
            <a:endParaRPr lang="en-US" altLang="zh-CN" sz="1100" dirty="0"/>
          </a:p>
          <a:p>
            <a:r>
              <a:rPr lang="zh-CN" altLang="en-US" sz="1100" dirty="0"/>
              <a:t>返回</a:t>
            </a:r>
            <a:r>
              <a:rPr lang="en-US" altLang="zh-CN" sz="1100" dirty="0"/>
              <a:t>H5</a:t>
            </a:r>
            <a:endParaRPr lang="zh-CN" altLang="en-US" sz="1100" dirty="0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86289EAE-0586-4349-B12E-8F66E7CA9F40}"/>
              </a:ext>
            </a:extLst>
          </p:cNvPr>
          <p:cNvSpPr/>
          <p:nvPr/>
        </p:nvSpPr>
        <p:spPr>
          <a:xfrm>
            <a:off x="4408961" y="1838833"/>
            <a:ext cx="1695432" cy="116834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</a:t>
            </a:r>
            <a:endParaRPr lang="en-US" altLang="zh-CN" sz="1400" dirty="0"/>
          </a:p>
          <a:p>
            <a:pPr algn="ctr"/>
            <a:r>
              <a:rPr lang="zh-CN" altLang="en-US" sz="1400" dirty="0"/>
              <a:t>已登录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69B504-C15B-496B-90A8-04BE3AF40F35}"/>
              </a:ext>
            </a:extLst>
          </p:cNvPr>
          <p:cNvCxnSpPr>
            <a:cxnSpLocks/>
            <a:stCxn id="62" idx="3"/>
            <a:endCxn id="50" idx="1"/>
          </p:cNvCxnSpPr>
          <p:nvPr/>
        </p:nvCxnSpPr>
        <p:spPr>
          <a:xfrm flipV="1">
            <a:off x="4040982" y="2423003"/>
            <a:ext cx="367979" cy="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D67E9AD-4274-40F7-935B-42DF959613F9}"/>
              </a:ext>
            </a:extLst>
          </p:cNvPr>
          <p:cNvCxnSpPr>
            <a:stCxn id="50" idx="3"/>
            <a:endCxn id="29" idx="1"/>
          </p:cNvCxnSpPr>
          <p:nvPr/>
        </p:nvCxnSpPr>
        <p:spPr>
          <a:xfrm>
            <a:off x="6104393" y="2423003"/>
            <a:ext cx="414510" cy="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A74F216-0760-4614-8612-7D6B76639EFE}"/>
              </a:ext>
            </a:extLst>
          </p:cNvPr>
          <p:cNvCxnSpPr>
            <a:stCxn id="50" idx="0"/>
            <a:endCxn id="39" idx="2"/>
          </p:cNvCxnSpPr>
          <p:nvPr/>
        </p:nvCxnSpPr>
        <p:spPr>
          <a:xfrm flipV="1">
            <a:off x="5256677" y="1552855"/>
            <a:ext cx="0" cy="28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ADD4397-3337-479F-8954-C9CD655C0326}"/>
              </a:ext>
            </a:extLst>
          </p:cNvPr>
          <p:cNvCxnSpPr>
            <a:stCxn id="39" idx="3"/>
            <a:endCxn id="29" idx="0"/>
          </p:cNvCxnSpPr>
          <p:nvPr/>
        </p:nvCxnSpPr>
        <p:spPr>
          <a:xfrm>
            <a:off x="5798652" y="1222655"/>
            <a:ext cx="1229960" cy="873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877D035-8D79-4D49-AA8B-9B57439325A3}"/>
              </a:ext>
            </a:extLst>
          </p:cNvPr>
          <p:cNvSpPr txBox="1"/>
          <p:nvPr/>
        </p:nvSpPr>
        <p:spPr>
          <a:xfrm>
            <a:off x="5990952" y="2177210"/>
            <a:ext cx="325730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是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2612C47-F790-4623-9C58-CF5F5FEBFD21}"/>
              </a:ext>
            </a:extLst>
          </p:cNvPr>
          <p:cNvSpPr txBox="1"/>
          <p:nvPr/>
        </p:nvSpPr>
        <p:spPr>
          <a:xfrm>
            <a:off x="5229162" y="1599186"/>
            <a:ext cx="325730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否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7D39D9D-781E-4E28-9DA3-C39C4EC3D1FE}"/>
              </a:ext>
            </a:extLst>
          </p:cNvPr>
          <p:cNvSpPr/>
          <p:nvPr/>
        </p:nvSpPr>
        <p:spPr>
          <a:xfrm>
            <a:off x="2952756" y="1027456"/>
            <a:ext cx="1342114" cy="6539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促销航线信息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3826701-00E7-4FF8-B9A6-D64D494CED20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3623813" y="1681433"/>
            <a:ext cx="2028" cy="4177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AEA396-55A4-4A28-86B4-5A7E7EC9341E}"/>
              </a:ext>
            </a:extLst>
          </p:cNvPr>
          <p:cNvGrpSpPr/>
          <p:nvPr/>
        </p:nvGrpSpPr>
        <p:grpSpPr>
          <a:xfrm>
            <a:off x="4612041" y="698827"/>
            <a:ext cx="2339202" cy="4566280"/>
            <a:chOff x="4432917" y="745631"/>
            <a:chExt cx="1943988" cy="3794796"/>
          </a:xfrm>
        </p:grpSpPr>
        <p:pic>
          <p:nvPicPr>
            <p:cNvPr id="61" name="Blueair_VID_Applications_Logo_Phone_FRONT.png" descr="Blueair_VID_Applications_Logo_Phone_FRONT.png">
              <a:extLst>
                <a:ext uri="{FF2B5EF4-FFF2-40B4-BE49-F238E27FC236}">
                  <a16:creationId xmlns:a16="http://schemas.microsoft.com/office/drawing/2014/main" id="{308C7538-47FC-4433-9952-A65CF122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32917" y="745631"/>
              <a:ext cx="1943988" cy="3794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35A1B5B6-68A7-4C66-8BBD-053CA289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894" y="1232045"/>
              <a:ext cx="1620292" cy="2881959"/>
            </a:xfrm>
            <a:prstGeom prst="rect">
              <a:avLst/>
            </a:prstGeom>
          </p:spPr>
        </p:pic>
      </p:grpSp>
      <p:grpSp>
        <p:nvGrpSpPr>
          <p:cNvPr id="54" name="Group">
            <a:extLst>
              <a:ext uri="{FF2B5EF4-FFF2-40B4-BE49-F238E27FC236}">
                <a16:creationId xmlns:a16="http://schemas.microsoft.com/office/drawing/2014/main" id="{2C664DC0-C9F4-4724-9210-5640A4CA0079}"/>
              </a:ext>
            </a:extLst>
          </p:cNvPr>
          <p:cNvGrpSpPr/>
          <p:nvPr/>
        </p:nvGrpSpPr>
        <p:grpSpPr>
          <a:xfrm>
            <a:off x="7721012" y="698827"/>
            <a:ext cx="2330789" cy="4549861"/>
            <a:chOff x="0" y="0"/>
            <a:chExt cx="2111732" cy="4122250"/>
          </a:xfrm>
        </p:grpSpPr>
        <p:pic>
          <p:nvPicPr>
            <p:cNvPr id="57" name="Blueair_VID_Applications_Logo_Phone_FRONT.png" descr="Blueair_VID_Applications_Logo_Phone_FRONT.png">
              <a:extLst>
                <a:ext uri="{FF2B5EF4-FFF2-40B4-BE49-F238E27FC236}">
                  <a16:creationId xmlns:a16="http://schemas.microsoft.com/office/drawing/2014/main" id="{4A4F2507-FC8B-4E57-830C-A59B4D77A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11733" cy="41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G_6260.png" descr="IMG_6260.png">
              <a:extLst>
                <a:ext uri="{FF2B5EF4-FFF2-40B4-BE49-F238E27FC236}">
                  <a16:creationId xmlns:a16="http://schemas.microsoft.com/office/drawing/2014/main" id="{419DDEBC-B7E5-4D2B-8A8F-D427BBC15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188694" y="518556"/>
              <a:ext cx="1734455" cy="3085017"/>
            </a:xfrm>
            <a:prstGeom prst="rect">
              <a:avLst/>
            </a:prstGeom>
            <a:ln w="3175" cap="flat">
              <a:solidFill>
                <a:srgbClr val="535353"/>
              </a:solidFill>
              <a:prstDash val="solid"/>
              <a:round/>
            </a:ln>
            <a:effectLst/>
          </p:spPr>
        </p:pic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BDDF27-DFE3-40D3-903A-27E83F87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608" y="6258061"/>
            <a:ext cx="4114800" cy="3651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SEVENTY AGENCY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Eastern airlines">
            <a:extLst>
              <a:ext uri="{FF2B5EF4-FFF2-40B4-BE49-F238E27FC236}">
                <a16:creationId xmlns:a16="http://schemas.microsoft.com/office/drawing/2014/main" id="{5374E742-81C9-4DEF-AC05-057818576786}"/>
              </a:ext>
            </a:extLst>
          </p:cNvPr>
          <p:cNvSpPr txBox="1">
            <a:spLocks/>
          </p:cNvSpPr>
          <p:nvPr/>
        </p:nvSpPr>
        <p:spPr>
          <a:xfrm>
            <a:off x="4612041" y="364527"/>
            <a:ext cx="3083965" cy="292709"/>
          </a:xfrm>
          <a:prstGeom prst="rect">
            <a:avLst/>
          </a:prstGeom>
          <a:solidFill>
            <a:schemeClr val="tx1"/>
          </a:solidFill>
        </p:spPr>
        <p:txBody>
          <a:bodyPr vert="horz" lIns="25400" tIns="25400" rIns="25400" bIns="25400" rtlCol="0" anchor="ctr">
            <a:noAutofit/>
          </a:bodyPr>
          <a:lstStyle>
            <a:lvl1pPr algn="ctr" defTabSz="228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000" kern="1200" cap="all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RCI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C3F826-8157-4CCC-BD84-A678A009F3AA}"/>
              </a:ext>
            </a:extLst>
          </p:cNvPr>
          <p:cNvSpPr txBox="1"/>
          <p:nvPr/>
        </p:nvSpPr>
        <p:spPr>
          <a:xfrm>
            <a:off x="1715425" y="5198713"/>
            <a:ext cx="2299514" cy="11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抽签页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sz="1100" dirty="0"/>
              <a:t>Mobile</a:t>
            </a:r>
            <a:r>
              <a:rPr lang="zh-CN" altLang="en-US" sz="1100" dirty="0"/>
              <a:t>：用户通过摇一摇抽签。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下滑查看促销信息。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en-US" altLang="zh-CN" sz="1100" dirty="0"/>
              <a:t>Pc</a:t>
            </a:r>
            <a:r>
              <a:rPr lang="zh-CN" altLang="en-US" sz="1100" dirty="0"/>
              <a:t>：用户通过点击按钮登录注册。下滑查看促销信息</a:t>
            </a:r>
            <a:endParaRPr lang="en-US" altLang="zh-CN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7F7120-E40A-4882-96EC-42411D2E0AC0}"/>
              </a:ext>
            </a:extLst>
          </p:cNvPr>
          <p:cNvSpPr txBox="1"/>
          <p:nvPr/>
        </p:nvSpPr>
        <p:spPr>
          <a:xfrm>
            <a:off x="8231582" y="5169942"/>
            <a:ext cx="139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登录</a:t>
            </a:r>
            <a:r>
              <a:rPr lang="en-US" altLang="zh-CN" sz="1400" dirty="0"/>
              <a:t>/</a:t>
            </a:r>
            <a:r>
              <a:rPr lang="zh-CN" altLang="en-US" sz="1400" dirty="0"/>
              <a:t>注册页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FBF9F6-1FB6-4C7B-9E01-2EB2155226AD}"/>
              </a:ext>
            </a:extLst>
          </p:cNvPr>
          <p:cNvGrpSpPr/>
          <p:nvPr/>
        </p:nvGrpSpPr>
        <p:grpSpPr>
          <a:xfrm>
            <a:off x="1503070" y="664260"/>
            <a:ext cx="2339202" cy="4566280"/>
            <a:chOff x="1958371" y="698827"/>
            <a:chExt cx="2339202" cy="4566280"/>
          </a:xfrm>
        </p:grpSpPr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31AB8E05-6464-4E3C-A9F8-572F5C709685}"/>
                </a:ext>
              </a:extLst>
            </p:cNvPr>
            <p:cNvGrpSpPr/>
            <p:nvPr/>
          </p:nvGrpSpPr>
          <p:grpSpPr>
            <a:xfrm>
              <a:off x="1958371" y="698827"/>
              <a:ext cx="2339202" cy="4566280"/>
              <a:chOff x="-961572" y="-188291"/>
              <a:chExt cx="2111733" cy="4122251"/>
            </a:xfrm>
          </p:grpSpPr>
          <p:pic>
            <p:nvPicPr>
              <p:cNvPr id="17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74C04349-48A0-43B7-AFCB-969058A9F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IMG_6260.png" descr="IMG_6260.png">
                <a:extLst>
                  <a:ext uri="{FF2B5EF4-FFF2-40B4-BE49-F238E27FC236}">
                    <a16:creationId xmlns:a16="http://schemas.microsoft.com/office/drawing/2014/main" id="{C7DDB608-23FE-48BA-977B-AB7D847D1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D883E442-570E-4995-8ED7-27A3683D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35" y="1226757"/>
              <a:ext cx="1949698" cy="3467864"/>
            </a:xfrm>
            <a:prstGeom prst="rect">
              <a:avLst/>
            </a:pr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08C74CAF-695F-402C-A621-43E92C992D90}"/>
              </a:ext>
            </a:extLst>
          </p:cNvPr>
          <p:cNvSpPr txBox="1"/>
          <p:nvPr/>
        </p:nvSpPr>
        <p:spPr>
          <a:xfrm>
            <a:off x="7929280" y="5421778"/>
            <a:ext cx="1685345" cy="71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100" dirty="0"/>
              <a:t>交互：用户填写手机号及验证码完成注册</a:t>
            </a:r>
            <a:r>
              <a:rPr lang="en-US" altLang="zh-CN" sz="1100" dirty="0"/>
              <a:t>/</a:t>
            </a:r>
            <a:r>
              <a:rPr lang="zh-CN" altLang="en-US" sz="1100" dirty="0"/>
              <a:t>登录返回抽签页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BC4418-93CC-47AE-BB2E-E36F8C817623}"/>
              </a:ext>
            </a:extLst>
          </p:cNvPr>
          <p:cNvSpPr txBox="1"/>
          <p:nvPr/>
        </p:nvSpPr>
        <p:spPr>
          <a:xfrm>
            <a:off x="5000115" y="5183842"/>
            <a:ext cx="1943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促销航线信息</a:t>
            </a:r>
          </a:p>
          <a:p>
            <a:endParaRPr lang="en-US" altLang="zh-CN" sz="1100" dirty="0"/>
          </a:p>
          <a:p>
            <a:r>
              <a:rPr lang="zh-CN" altLang="en-US" sz="1100" dirty="0"/>
              <a:t>交互：</a:t>
            </a:r>
            <a:endParaRPr lang="en-US" altLang="zh-CN" sz="1100" dirty="0"/>
          </a:p>
          <a:p>
            <a:r>
              <a:rPr lang="zh-CN" altLang="en-US" sz="1100" dirty="0"/>
              <a:t>抽签页下滑显示促销航线信息，上滑返回抽签</a:t>
            </a:r>
            <a:endParaRPr lang="en-US" altLang="zh-CN" sz="11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30EE2F9-04D0-4965-9EC1-3AFF9C8AB052}"/>
              </a:ext>
            </a:extLst>
          </p:cNvPr>
          <p:cNvCxnSpPr>
            <a:cxnSpLocks/>
          </p:cNvCxnSpPr>
          <p:nvPr/>
        </p:nvCxnSpPr>
        <p:spPr>
          <a:xfrm>
            <a:off x="2865182" y="4119214"/>
            <a:ext cx="4875757" cy="132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3362736-1A00-4A00-BC71-73A8C89389D8}"/>
              </a:ext>
            </a:extLst>
          </p:cNvPr>
          <p:cNvSpPr txBox="1"/>
          <p:nvPr/>
        </p:nvSpPr>
        <p:spPr>
          <a:xfrm>
            <a:off x="4418200" y="44463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下滑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83E0FA-0D4F-474A-B5FD-840B8FE7256B}"/>
              </a:ext>
            </a:extLst>
          </p:cNvPr>
          <p:cNvCxnSpPr>
            <a:cxnSpLocks/>
          </p:cNvCxnSpPr>
          <p:nvPr/>
        </p:nvCxnSpPr>
        <p:spPr>
          <a:xfrm>
            <a:off x="3643232" y="4439419"/>
            <a:ext cx="11252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3392023-A2AE-4648-8A5C-B5C42BE52908}"/>
              </a:ext>
            </a:extLst>
          </p:cNvPr>
          <p:cNvSpPr txBox="1"/>
          <p:nvPr/>
        </p:nvSpPr>
        <p:spPr>
          <a:xfrm>
            <a:off x="3600873" y="41874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上滑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95E9E7E-48A4-41A5-9424-DA3E1A9282B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842273" y="2947400"/>
            <a:ext cx="4729669" cy="1438788"/>
          </a:xfrm>
          <a:prstGeom prst="bentConnector3">
            <a:avLst>
              <a:gd name="adj1" fmla="val -8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C9A57F4-946E-43F4-AEB4-FFF5A8F69992}"/>
              </a:ext>
            </a:extLst>
          </p:cNvPr>
          <p:cNvSpPr txBox="1"/>
          <p:nvPr/>
        </p:nvSpPr>
        <p:spPr>
          <a:xfrm>
            <a:off x="6889474" y="29958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登录成功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8CF99-58BF-4436-AF7E-859D3A9B4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98" y="1271398"/>
            <a:ext cx="1914376" cy="34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A973AA-0E74-4743-A20F-68BEC444A8A5}"/>
              </a:ext>
            </a:extLst>
          </p:cNvPr>
          <p:cNvGrpSpPr/>
          <p:nvPr/>
        </p:nvGrpSpPr>
        <p:grpSpPr>
          <a:xfrm>
            <a:off x="8965635" y="657236"/>
            <a:ext cx="2339201" cy="4566280"/>
            <a:chOff x="2153729" y="760754"/>
            <a:chExt cx="2339201" cy="4566280"/>
          </a:xfrm>
        </p:grpSpPr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EF58A011-F09B-4BA2-A558-2CE0899783FA}"/>
                </a:ext>
              </a:extLst>
            </p:cNvPr>
            <p:cNvGrpSpPr/>
            <p:nvPr/>
          </p:nvGrpSpPr>
          <p:grpSpPr>
            <a:xfrm>
              <a:off x="2153729" y="760754"/>
              <a:ext cx="2339201" cy="4566280"/>
              <a:chOff x="-961572" y="-188291"/>
              <a:chExt cx="2111733" cy="4122251"/>
            </a:xfrm>
          </p:grpSpPr>
          <p:pic>
            <p:nvPicPr>
              <p:cNvPr id="54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6C3F5CC4-B85A-475C-89C2-9E2A85546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" name="IMG_6260.png" descr="IMG_6260.png">
                <a:extLst>
                  <a:ext uri="{FF2B5EF4-FFF2-40B4-BE49-F238E27FC236}">
                    <a16:creationId xmlns:a16="http://schemas.microsoft.com/office/drawing/2014/main" id="{ABC05BB5-4C13-4233-B72D-95E036F54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1BCE7879-869B-41D9-8E95-390F61E46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35"/>
            <a:stretch/>
          </p:blipFill>
          <p:spPr>
            <a:xfrm>
              <a:off x="2324310" y="1238392"/>
              <a:ext cx="1990621" cy="3514026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49763A0-9841-4BDC-A00D-EC3ADF99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023" y="3682089"/>
              <a:ext cx="485538" cy="485538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FE46FE7-BDD0-4978-82C6-6F538A24926D}"/>
                </a:ext>
              </a:extLst>
            </p:cNvPr>
            <p:cNvSpPr txBox="1"/>
            <p:nvPr/>
          </p:nvSpPr>
          <p:spPr>
            <a:xfrm>
              <a:off x="2647966" y="4141290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rgbClr val="FF0000"/>
                  </a:solidFill>
                </a:rPr>
                <a:t>下滑查看</a:t>
              </a:r>
              <a:r>
                <a:rPr lang="en-US" altLang="zh-CN" sz="1000" dirty="0">
                  <a:solidFill>
                    <a:srgbClr val="FF0000"/>
                  </a:solidFill>
                </a:rPr>
                <a:t>2888</a:t>
              </a:r>
              <a:r>
                <a:rPr lang="zh-CN" altLang="en-US" sz="1000" dirty="0">
                  <a:solidFill>
                    <a:srgbClr val="FF0000"/>
                  </a:solidFill>
                </a:rPr>
                <a:t>大</a:t>
              </a:r>
              <a:r>
                <a:rPr lang="zh-CN" altLang="en-US" sz="900" dirty="0">
                  <a:solidFill>
                    <a:srgbClr val="FF0000"/>
                  </a:solidFill>
                </a:rPr>
                <a:t>礼</a:t>
              </a:r>
              <a:r>
                <a:rPr lang="zh-CN" altLang="en-US" sz="1000" dirty="0">
                  <a:solidFill>
                    <a:srgbClr val="FF0000"/>
                  </a:solidFill>
                </a:rPr>
                <a:t>包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E5EDDE2-3D11-45B4-9AC4-A2F7A005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2871" y="3252644"/>
              <a:ext cx="933498" cy="209561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ADD7D2-A493-4949-8E96-B54B5B390C66}"/>
              </a:ext>
            </a:extLst>
          </p:cNvPr>
          <p:cNvGrpSpPr/>
          <p:nvPr/>
        </p:nvGrpSpPr>
        <p:grpSpPr>
          <a:xfrm>
            <a:off x="3756798" y="657236"/>
            <a:ext cx="2339202" cy="4566282"/>
            <a:chOff x="3756798" y="657236"/>
            <a:chExt cx="2339202" cy="4566282"/>
          </a:xfrm>
        </p:grpSpPr>
        <p:grpSp>
          <p:nvGrpSpPr>
            <p:cNvPr id="43" name="Group">
              <a:extLst>
                <a:ext uri="{FF2B5EF4-FFF2-40B4-BE49-F238E27FC236}">
                  <a16:creationId xmlns:a16="http://schemas.microsoft.com/office/drawing/2014/main" id="{E528FAEA-DB8D-45F4-9A5C-052465281DA7}"/>
                </a:ext>
              </a:extLst>
            </p:cNvPr>
            <p:cNvGrpSpPr/>
            <p:nvPr/>
          </p:nvGrpSpPr>
          <p:grpSpPr>
            <a:xfrm>
              <a:off x="3756798" y="657236"/>
              <a:ext cx="2339202" cy="4566282"/>
              <a:chOff x="-961572" y="-188291"/>
              <a:chExt cx="2111733" cy="4122251"/>
            </a:xfrm>
          </p:grpSpPr>
          <p:pic>
            <p:nvPicPr>
              <p:cNvPr id="45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4F78BC9A-226A-4B38-9ACB-B3A82DA53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" name="IMG_6260.png" descr="IMG_6260.png">
                <a:extLst>
                  <a:ext uri="{FF2B5EF4-FFF2-40B4-BE49-F238E27FC236}">
                    <a16:creationId xmlns:a16="http://schemas.microsoft.com/office/drawing/2014/main" id="{6440B54A-CCB0-43BA-8AF5-F9FDCAD0D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FFB7D34-F0AB-422F-A7F5-8E96FFDF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9239" y="1196669"/>
              <a:ext cx="1949696" cy="3467862"/>
            </a:xfrm>
            <a:prstGeom prst="rect">
              <a:avLst/>
            </a:prstGeom>
          </p:spPr>
        </p:pic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BDDF27-DFE3-40D3-903A-27E83F87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079" y="6327098"/>
            <a:ext cx="4114800" cy="3651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SEVENTY AGENCY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Eastern airlines">
            <a:extLst>
              <a:ext uri="{FF2B5EF4-FFF2-40B4-BE49-F238E27FC236}">
                <a16:creationId xmlns:a16="http://schemas.microsoft.com/office/drawing/2014/main" id="{5374E742-81C9-4DEF-AC05-057818576786}"/>
              </a:ext>
            </a:extLst>
          </p:cNvPr>
          <p:cNvSpPr txBox="1">
            <a:spLocks/>
          </p:cNvSpPr>
          <p:nvPr/>
        </p:nvSpPr>
        <p:spPr>
          <a:xfrm>
            <a:off x="4612041" y="364527"/>
            <a:ext cx="3083965" cy="292709"/>
          </a:xfrm>
          <a:prstGeom prst="rect">
            <a:avLst/>
          </a:prstGeom>
          <a:solidFill>
            <a:schemeClr val="tx1"/>
          </a:solidFill>
        </p:spPr>
        <p:txBody>
          <a:bodyPr vert="horz" lIns="25400" tIns="25400" rIns="25400" bIns="25400" rtlCol="0" anchor="ctr">
            <a:noAutofit/>
          </a:bodyPr>
          <a:lstStyle>
            <a:lvl1pPr algn="ctr" defTabSz="228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000" kern="1200" cap="all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RCI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C3F826-8157-4CCC-BD84-A678A009F3AA}"/>
              </a:ext>
            </a:extLst>
          </p:cNvPr>
          <p:cNvSpPr txBox="1"/>
          <p:nvPr/>
        </p:nvSpPr>
        <p:spPr>
          <a:xfrm>
            <a:off x="470282" y="5114847"/>
            <a:ext cx="3286516" cy="161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抽签页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登录成功返回后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en-US" altLang="zh-CN" sz="1100" dirty="0"/>
              <a:t>Mobile</a:t>
            </a:r>
            <a:r>
              <a:rPr lang="zh-CN" altLang="en-US" sz="1100" dirty="0"/>
              <a:t>：用户通过摇一摇抽签。下滑查看促销信息。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en-US" altLang="zh-CN" sz="1100" dirty="0"/>
              <a:t>Pc</a:t>
            </a:r>
            <a:r>
              <a:rPr lang="zh-CN" altLang="en-US" sz="1100" dirty="0"/>
              <a:t>：用户通过点击抽签。下滑查看促销信息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动画：签筒环形晃动，签随机上下浮动。用户交互触发后，签从签筒中飞出，签筒往下落，签逐步放大露出签文（步步高升签</a:t>
            </a:r>
            <a:r>
              <a:rPr lang="en-US" altLang="zh-CN" sz="1100" dirty="0"/>
              <a:t>…)</a:t>
            </a:r>
            <a:endParaRPr lang="zh-CN" altLang="en-US" sz="1100" dirty="0"/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31AB8E05-6464-4E3C-A9F8-572F5C709685}"/>
              </a:ext>
            </a:extLst>
          </p:cNvPr>
          <p:cNvGrpSpPr/>
          <p:nvPr/>
        </p:nvGrpSpPr>
        <p:grpSpPr>
          <a:xfrm>
            <a:off x="926497" y="657236"/>
            <a:ext cx="2339202" cy="4566280"/>
            <a:chOff x="-961572" y="-188291"/>
            <a:chExt cx="2111733" cy="4122251"/>
          </a:xfrm>
        </p:grpSpPr>
        <p:pic>
          <p:nvPicPr>
            <p:cNvPr id="17" name="Blueair_VID_Applications_Logo_Phone_FRONT.png" descr="Blueair_VID_Applications_Logo_Phone_FRONT.png">
              <a:extLst>
                <a:ext uri="{FF2B5EF4-FFF2-40B4-BE49-F238E27FC236}">
                  <a16:creationId xmlns:a16="http://schemas.microsoft.com/office/drawing/2014/main" id="{74C04349-48A0-43B7-AFCB-969058A9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961572" y="-188291"/>
              <a:ext cx="2111733" cy="41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G_6260.png" descr="IMG_6260.png">
              <a:extLst>
                <a:ext uri="{FF2B5EF4-FFF2-40B4-BE49-F238E27FC236}">
                  <a16:creationId xmlns:a16="http://schemas.microsoft.com/office/drawing/2014/main" id="{C7DDB608-23FE-48BA-977B-AB7D847D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-772878" y="330265"/>
              <a:ext cx="1734455" cy="3085017"/>
            </a:xfrm>
            <a:prstGeom prst="rect">
              <a:avLst/>
            </a:prstGeom>
            <a:ln w="3175" cap="flat">
              <a:solidFill>
                <a:srgbClr val="535353"/>
              </a:solidFill>
              <a:prstDash val="solid"/>
              <a:round/>
            </a:ln>
            <a:effectLst/>
          </p:spPr>
        </p:pic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D883E442-570E-4995-8ED7-27A3683D3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1" y="1185166"/>
            <a:ext cx="1949698" cy="3467864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94E70BC-5099-4957-A57D-8ACB78D674EC}"/>
              </a:ext>
            </a:extLst>
          </p:cNvPr>
          <p:cNvGrpSpPr/>
          <p:nvPr/>
        </p:nvGrpSpPr>
        <p:grpSpPr>
          <a:xfrm>
            <a:off x="6432372" y="657236"/>
            <a:ext cx="2339201" cy="4566280"/>
            <a:chOff x="8067982" y="728009"/>
            <a:chExt cx="1937090" cy="3781332"/>
          </a:xfrm>
        </p:grpSpPr>
        <p:grpSp>
          <p:nvGrpSpPr>
            <p:cNvPr id="36" name="Group">
              <a:extLst>
                <a:ext uri="{FF2B5EF4-FFF2-40B4-BE49-F238E27FC236}">
                  <a16:creationId xmlns:a16="http://schemas.microsoft.com/office/drawing/2014/main" id="{E45BAB27-7A67-4F25-BEEC-23F3B0FF7349}"/>
                </a:ext>
              </a:extLst>
            </p:cNvPr>
            <p:cNvGrpSpPr/>
            <p:nvPr/>
          </p:nvGrpSpPr>
          <p:grpSpPr>
            <a:xfrm>
              <a:off x="8067982" y="728009"/>
              <a:ext cx="1937090" cy="3781332"/>
              <a:chOff x="-961572" y="-188291"/>
              <a:chExt cx="2111733" cy="4122251"/>
            </a:xfrm>
          </p:grpSpPr>
          <p:pic>
            <p:nvPicPr>
              <p:cNvPr id="38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BEFF077C-9700-4C2C-95D2-3894BFE6F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G_6260.png" descr="IMG_6260.png">
                <a:extLst>
                  <a:ext uri="{FF2B5EF4-FFF2-40B4-BE49-F238E27FC236}">
                    <a16:creationId xmlns:a16="http://schemas.microsoft.com/office/drawing/2014/main" id="{D2CAC203-38E6-4D1A-A381-75E7DDA16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A817DE9-BE72-4FDC-87E7-90414A02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40" y="1123540"/>
              <a:ext cx="1648432" cy="2932012"/>
            </a:xfrm>
            <a:prstGeom prst="rect">
              <a:avLst/>
            </a:prstGeom>
          </p:spPr>
        </p:pic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7EF90E-FD32-47A0-91FC-A473251E3DC4}"/>
              </a:ext>
            </a:extLst>
          </p:cNvPr>
          <p:cNvCxnSpPr/>
          <p:nvPr/>
        </p:nvCxnSpPr>
        <p:spPr>
          <a:xfrm>
            <a:off x="2294626" y="4097547"/>
            <a:ext cx="1462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D22F21-1644-46EB-8DE2-5609082E3077}"/>
              </a:ext>
            </a:extLst>
          </p:cNvPr>
          <p:cNvCxnSpPr>
            <a:cxnSpLocks/>
          </p:cNvCxnSpPr>
          <p:nvPr/>
        </p:nvCxnSpPr>
        <p:spPr>
          <a:xfrm>
            <a:off x="5255262" y="4401443"/>
            <a:ext cx="1303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4B28734-EB9E-45A7-B70B-E00CFC1A1057}"/>
              </a:ext>
            </a:extLst>
          </p:cNvPr>
          <p:cNvCxnSpPr>
            <a:cxnSpLocks/>
          </p:cNvCxnSpPr>
          <p:nvPr/>
        </p:nvCxnSpPr>
        <p:spPr>
          <a:xfrm flipV="1">
            <a:off x="5029200" y="3695830"/>
            <a:ext cx="3912954" cy="589579"/>
          </a:xfrm>
          <a:prstGeom prst="bentConnector3">
            <a:avLst>
              <a:gd name="adj1" fmla="val -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C9D5524-B36E-4DCC-BD1E-1CAEB550E856}"/>
              </a:ext>
            </a:extLst>
          </p:cNvPr>
          <p:cNvSpPr txBox="1"/>
          <p:nvPr/>
        </p:nvSpPr>
        <p:spPr>
          <a:xfrm>
            <a:off x="5922416" y="343367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抽满</a:t>
            </a:r>
            <a:r>
              <a:rPr lang="en-US" altLang="zh-CN" sz="1000" dirty="0"/>
              <a:t>3</a:t>
            </a:r>
            <a:r>
              <a:rPr lang="zh-CN" altLang="en-US" sz="1000" dirty="0"/>
              <a:t>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C0F0C5C-FE29-4C45-90B0-D7405530A017}"/>
              </a:ext>
            </a:extLst>
          </p:cNvPr>
          <p:cNvSpPr txBox="1"/>
          <p:nvPr/>
        </p:nvSpPr>
        <p:spPr>
          <a:xfrm>
            <a:off x="5930927" y="414253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未满</a:t>
            </a:r>
            <a:r>
              <a:rPr lang="en-US" altLang="zh-CN" sz="1000" dirty="0"/>
              <a:t>3</a:t>
            </a:r>
            <a:r>
              <a:rPr lang="zh-CN" altLang="en-US" sz="1000" dirty="0"/>
              <a:t>次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CC859DA-252F-422E-9FF3-78E9AE6CA1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40020" y="4492112"/>
            <a:ext cx="4458245" cy="321428"/>
          </a:xfrm>
          <a:prstGeom prst="bentConnector3">
            <a:avLst>
              <a:gd name="adj1" fmla="val 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48C5F5E-DEA4-4DEF-836F-C46C1B2C7D78}"/>
              </a:ext>
            </a:extLst>
          </p:cNvPr>
          <p:cNvSpPr txBox="1"/>
          <p:nvPr/>
        </p:nvSpPr>
        <p:spPr>
          <a:xfrm>
            <a:off x="3823815" y="5134336"/>
            <a:ext cx="2192349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抽签成功页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交互：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点击解签按钮跳转至签文注解</a:t>
            </a:r>
            <a:endParaRPr lang="en-US" altLang="zh-CN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8A5E4B-CA8F-4AD2-8792-06A8B638E985}"/>
              </a:ext>
            </a:extLst>
          </p:cNvPr>
          <p:cNvSpPr txBox="1"/>
          <p:nvPr/>
        </p:nvSpPr>
        <p:spPr>
          <a:xfrm>
            <a:off x="6432372" y="5126746"/>
            <a:ext cx="2399235" cy="98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签文注解页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会员未完成</a:t>
            </a:r>
            <a:r>
              <a:rPr lang="en-US" altLang="zh-CN" sz="1100" dirty="0"/>
              <a:t>3</a:t>
            </a:r>
            <a:r>
              <a:rPr lang="zh-CN" altLang="en-US" sz="1100" dirty="0"/>
              <a:t>次抽签提示“三签为灵！您距离新春豪礼还差</a:t>
            </a:r>
            <a:r>
              <a:rPr lang="en-US" altLang="zh-CN" sz="1100" dirty="0"/>
              <a:t>2/1</a:t>
            </a:r>
            <a:r>
              <a:rPr lang="zh-CN" altLang="en-US" sz="1100" dirty="0"/>
              <a:t>签，请继续！”，</a:t>
            </a:r>
            <a:endParaRPr lang="en-US" altLang="zh-CN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5FF9D84-E2A0-4203-91E0-71876495BD4B}"/>
              </a:ext>
            </a:extLst>
          </p:cNvPr>
          <p:cNvSpPr txBox="1"/>
          <p:nvPr/>
        </p:nvSpPr>
        <p:spPr>
          <a:xfrm>
            <a:off x="8942154" y="5108169"/>
            <a:ext cx="2567714" cy="98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签文注解页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会员已完成</a:t>
            </a:r>
            <a:r>
              <a:rPr lang="en-US" altLang="zh-CN" sz="1100" dirty="0"/>
              <a:t>3</a:t>
            </a:r>
            <a:r>
              <a:rPr lang="zh-CN" altLang="en-US" sz="1100" dirty="0"/>
              <a:t>次抽签则显示大礼包促销信息详情页入口，下滑查看礼包信息</a:t>
            </a:r>
            <a:r>
              <a:rPr lang="en-US" altLang="zh-CN" sz="1100" dirty="0"/>
              <a:t>,</a:t>
            </a:r>
          </a:p>
          <a:p>
            <a:pPr>
              <a:lnSpc>
                <a:spcPct val="125000"/>
              </a:lnSpc>
            </a:pPr>
            <a:r>
              <a:rPr lang="zh-CN" altLang="en-US" sz="1100" dirty="0"/>
              <a:t>并且增加两个外链出口。</a:t>
            </a:r>
            <a:endParaRPr lang="en-US" altLang="zh-CN" sz="11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10D6EEB-0EDE-4E4B-B2AE-CC1123882EAB}"/>
              </a:ext>
            </a:extLst>
          </p:cNvPr>
          <p:cNvCxnSpPr>
            <a:cxnSpLocks/>
          </p:cNvCxnSpPr>
          <p:nvPr/>
        </p:nvCxnSpPr>
        <p:spPr>
          <a:xfrm flipH="1" flipV="1">
            <a:off x="9486778" y="3270177"/>
            <a:ext cx="283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09B5FE0-0BD5-444F-97C9-EFA901022DD3}"/>
              </a:ext>
            </a:extLst>
          </p:cNvPr>
          <p:cNvSpPr txBox="1"/>
          <p:nvPr/>
        </p:nvSpPr>
        <p:spPr>
          <a:xfrm>
            <a:off x="8187450" y="3112466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外链：官方个人中心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F7EA78F-7261-4F5B-B403-6FC83E009BA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0598275" y="3253907"/>
            <a:ext cx="279275" cy="9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59B69FB-ADB6-4C1E-95B4-F8590667F88F}"/>
              </a:ext>
            </a:extLst>
          </p:cNvPr>
          <p:cNvSpPr txBox="1"/>
          <p:nvPr/>
        </p:nvSpPr>
        <p:spPr>
          <a:xfrm>
            <a:off x="10853172" y="314706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外链：官方订购页面</a:t>
            </a:r>
          </a:p>
        </p:txBody>
      </p:sp>
    </p:spTree>
    <p:extLst>
      <p:ext uri="{BB962C8B-B14F-4D97-AF65-F5344CB8AC3E}">
        <p14:creationId xmlns:p14="http://schemas.microsoft.com/office/powerpoint/2010/main" val="49719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BDDF27-DFE3-40D3-903A-27E83F87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079" y="6327098"/>
            <a:ext cx="4114800" cy="3651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SEVENTY AGENCY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Eastern airlines">
            <a:extLst>
              <a:ext uri="{FF2B5EF4-FFF2-40B4-BE49-F238E27FC236}">
                <a16:creationId xmlns:a16="http://schemas.microsoft.com/office/drawing/2014/main" id="{5374E742-81C9-4DEF-AC05-057818576786}"/>
              </a:ext>
            </a:extLst>
          </p:cNvPr>
          <p:cNvSpPr txBox="1">
            <a:spLocks/>
          </p:cNvSpPr>
          <p:nvPr/>
        </p:nvSpPr>
        <p:spPr>
          <a:xfrm>
            <a:off x="4612041" y="364527"/>
            <a:ext cx="3083965" cy="292709"/>
          </a:xfrm>
          <a:prstGeom prst="rect">
            <a:avLst/>
          </a:prstGeom>
          <a:solidFill>
            <a:schemeClr val="tx1"/>
          </a:solidFill>
        </p:spPr>
        <p:txBody>
          <a:bodyPr vert="horz" lIns="25400" tIns="25400" rIns="25400" bIns="25400" rtlCol="0" anchor="ctr">
            <a:noAutofit/>
          </a:bodyPr>
          <a:lstStyle>
            <a:lvl1pPr algn="ctr" defTabSz="228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000" kern="1200" cap="all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RCI</a:t>
            </a:r>
          </a:p>
        </p:txBody>
      </p:sp>
      <p:grpSp>
        <p:nvGrpSpPr>
          <p:cNvPr id="41" name="Group">
            <a:extLst>
              <a:ext uri="{FF2B5EF4-FFF2-40B4-BE49-F238E27FC236}">
                <a16:creationId xmlns:a16="http://schemas.microsoft.com/office/drawing/2014/main" id="{336F9179-EFA0-49E7-A4C6-1B4539F7079B}"/>
              </a:ext>
            </a:extLst>
          </p:cNvPr>
          <p:cNvGrpSpPr/>
          <p:nvPr/>
        </p:nvGrpSpPr>
        <p:grpSpPr>
          <a:xfrm>
            <a:off x="4773975" y="760754"/>
            <a:ext cx="2339201" cy="4566280"/>
            <a:chOff x="-961572" y="-188291"/>
            <a:chExt cx="2111733" cy="4122251"/>
          </a:xfrm>
        </p:grpSpPr>
        <p:pic>
          <p:nvPicPr>
            <p:cNvPr id="51" name="Blueair_VID_Applications_Logo_Phone_FRONT.png" descr="Blueair_VID_Applications_Logo_Phone_FRONT.png">
              <a:extLst>
                <a:ext uri="{FF2B5EF4-FFF2-40B4-BE49-F238E27FC236}">
                  <a16:creationId xmlns:a16="http://schemas.microsoft.com/office/drawing/2014/main" id="{969C866B-2822-48A1-8EE3-FFB11FCB7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961572" y="-188291"/>
              <a:ext cx="2111733" cy="41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G_6260.png" descr="IMG_6260.png">
              <a:extLst>
                <a:ext uri="{FF2B5EF4-FFF2-40B4-BE49-F238E27FC236}">
                  <a16:creationId xmlns:a16="http://schemas.microsoft.com/office/drawing/2014/main" id="{53ACA0B6-3822-4A0E-A4C1-768E06290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-772878" y="330265"/>
              <a:ext cx="1734455" cy="3085017"/>
            </a:xfrm>
            <a:prstGeom prst="rect">
              <a:avLst/>
            </a:prstGeom>
            <a:ln w="3175" cap="flat">
              <a:solidFill>
                <a:srgbClr val="535353"/>
              </a:solidFill>
              <a:prstDash val="solid"/>
              <a:round/>
            </a:ln>
            <a:effectLst/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4442C3-9249-4E9A-88BE-C38E3FC4E3BC}"/>
              </a:ext>
            </a:extLst>
          </p:cNvPr>
          <p:cNvGrpSpPr/>
          <p:nvPr/>
        </p:nvGrpSpPr>
        <p:grpSpPr>
          <a:xfrm>
            <a:off x="7310239" y="760686"/>
            <a:ext cx="2339201" cy="4566280"/>
            <a:chOff x="7310239" y="760686"/>
            <a:chExt cx="2339201" cy="4566280"/>
          </a:xfrm>
        </p:grpSpPr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42467A94-9F0B-4E62-9DCE-05A79F9BB4E1}"/>
                </a:ext>
              </a:extLst>
            </p:cNvPr>
            <p:cNvGrpSpPr/>
            <p:nvPr/>
          </p:nvGrpSpPr>
          <p:grpSpPr>
            <a:xfrm>
              <a:off x="7310239" y="760686"/>
              <a:ext cx="2339201" cy="4566280"/>
              <a:chOff x="-961572" y="-188291"/>
              <a:chExt cx="2111733" cy="4122251"/>
            </a:xfrm>
          </p:grpSpPr>
          <p:pic>
            <p:nvPicPr>
              <p:cNvPr id="56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5B4856CB-F085-4CD4-9155-4B54813CF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" name="IMG_6260.png" descr="IMG_6260.png">
                <a:extLst>
                  <a:ext uri="{FF2B5EF4-FFF2-40B4-BE49-F238E27FC236}">
                    <a16:creationId xmlns:a16="http://schemas.microsoft.com/office/drawing/2014/main" id="{458B09B5-B9A0-4B50-B9B9-707C911DC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D1E3615F-DC20-4BEC-B3FD-977C56339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32"/>
            <a:stretch/>
          </p:blipFill>
          <p:spPr>
            <a:xfrm>
              <a:off x="7507302" y="1316500"/>
              <a:ext cx="1947144" cy="3462543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950ADC60-64DC-49C1-9ECB-B98EF317A593}"/>
              </a:ext>
            </a:extLst>
          </p:cNvPr>
          <p:cNvSpPr txBox="1"/>
          <p:nvPr/>
        </p:nvSpPr>
        <p:spPr>
          <a:xfrm>
            <a:off x="3129040" y="5256025"/>
            <a:ext cx="5701596" cy="98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解签、大礼包信息页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交互：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r>
              <a:rPr lang="zh-CN" altLang="en-US" sz="1100" dirty="0"/>
              <a:t>会员已完成</a:t>
            </a:r>
            <a:r>
              <a:rPr lang="en-US" altLang="zh-CN" sz="1100" dirty="0"/>
              <a:t>3</a:t>
            </a:r>
            <a:r>
              <a:rPr lang="zh-CN" altLang="en-US" sz="1100" dirty="0"/>
              <a:t>次抽签则显示大礼包促销信息详情页入口，下滑查看礼包信息。</a:t>
            </a:r>
            <a:endParaRPr lang="en-US" altLang="zh-CN" sz="1100" dirty="0"/>
          </a:p>
          <a:p>
            <a:pPr>
              <a:lnSpc>
                <a:spcPct val="125000"/>
              </a:lnSpc>
            </a:pPr>
            <a:endParaRPr lang="en-US" altLang="zh-CN" sz="11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8C18D67D-6FE8-482F-95AA-6FF5D3A3A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9"/>
          <a:stretch/>
        </p:blipFill>
        <p:spPr>
          <a:xfrm>
            <a:off x="4905375" y="1316500"/>
            <a:ext cx="2028878" cy="346254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6CBE78-7C85-4AAB-A141-BB35FF59A5F7}"/>
              </a:ext>
            </a:extLst>
          </p:cNvPr>
          <p:cNvGrpSpPr/>
          <p:nvPr/>
        </p:nvGrpSpPr>
        <p:grpSpPr>
          <a:xfrm>
            <a:off x="2153729" y="760754"/>
            <a:ext cx="2339201" cy="4566280"/>
            <a:chOff x="2153729" y="760754"/>
            <a:chExt cx="2339201" cy="4566280"/>
          </a:xfrm>
        </p:grpSpPr>
        <p:grpSp>
          <p:nvGrpSpPr>
            <p:cNvPr id="42" name="Group">
              <a:extLst>
                <a:ext uri="{FF2B5EF4-FFF2-40B4-BE49-F238E27FC236}">
                  <a16:creationId xmlns:a16="http://schemas.microsoft.com/office/drawing/2014/main" id="{BDFD6603-C8CA-4F53-9DFB-6A1FDEF95A0C}"/>
                </a:ext>
              </a:extLst>
            </p:cNvPr>
            <p:cNvGrpSpPr/>
            <p:nvPr/>
          </p:nvGrpSpPr>
          <p:grpSpPr>
            <a:xfrm>
              <a:off x="2153729" y="760754"/>
              <a:ext cx="2339201" cy="4566280"/>
              <a:chOff x="-961572" y="-188291"/>
              <a:chExt cx="2111733" cy="4122251"/>
            </a:xfrm>
          </p:grpSpPr>
          <p:pic>
            <p:nvPicPr>
              <p:cNvPr id="48" name="Blueair_VID_Applications_Logo_Phone_FRONT.png" descr="Blueair_VID_Applications_Logo_Phone_FRONT.png">
                <a:extLst>
                  <a:ext uri="{FF2B5EF4-FFF2-40B4-BE49-F238E27FC236}">
                    <a16:creationId xmlns:a16="http://schemas.microsoft.com/office/drawing/2014/main" id="{50AB35A0-D8E7-48A2-A97C-7F26A9F77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961572" y="-188291"/>
                <a:ext cx="2111733" cy="41222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" name="IMG_6260.png" descr="IMG_6260.png">
                <a:extLst>
                  <a:ext uri="{FF2B5EF4-FFF2-40B4-BE49-F238E27FC236}">
                    <a16:creationId xmlns:a16="http://schemas.microsoft.com/office/drawing/2014/main" id="{EC8C002B-0307-4DAD-92F2-5135D2CF1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-772878" y="330265"/>
                <a:ext cx="1734455" cy="3085017"/>
              </a:xfrm>
              <a:prstGeom prst="rect">
                <a:avLst/>
              </a:prstGeom>
              <a:ln w="3175" cap="flat">
                <a:solidFill>
                  <a:srgbClr val="535353"/>
                </a:solidFill>
                <a:prstDash val="solid"/>
                <a:round/>
              </a:ln>
              <a:effectLst/>
            </p:spPr>
          </p:pic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580C5A9-FF29-4760-AFA9-E38FF6515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35"/>
            <a:stretch/>
          </p:blipFill>
          <p:spPr>
            <a:xfrm>
              <a:off x="2324310" y="1238392"/>
              <a:ext cx="1990621" cy="351402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4A11BA-CBE8-4205-8741-03F50F78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023" y="3682089"/>
              <a:ext cx="485538" cy="48553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4C38338-9085-4866-A5BD-EFD5425C9B69}"/>
                </a:ext>
              </a:extLst>
            </p:cNvPr>
            <p:cNvSpPr txBox="1"/>
            <p:nvPr/>
          </p:nvSpPr>
          <p:spPr>
            <a:xfrm>
              <a:off x="2647966" y="4141290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rgbClr val="FF0000"/>
                  </a:solidFill>
                </a:rPr>
                <a:t>下滑查看</a:t>
              </a:r>
              <a:r>
                <a:rPr lang="en-US" altLang="zh-CN" sz="1000" dirty="0">
                  <a:solidFill>
                    <a:srgbClr val="FF0000"/>
                  </a:solidFill>
                </a:rPr>
                <a:t>2888</a:t>
              </a:r>
              <a:r>
                <a:rPr lang="zh-CN" altLang="en-US" sz="1000" dirty="0">
                  <a:solidFill>
                    <a:srgbClr val="FF0000"/>
                  </a:solidFill>
                </a:rPr>
                <a:t>大</a:t>
              </a:r>
              <a:r>
                <a:rPr lang="zh-CN" altLang="en-US" sz="900" dirty="0">
                  <a:solidFill>
                    <a:srgbClr val="FF0000"/>
                  </a:solidFill>
                </a:rPr>
                <a:t>礼</a:t>
              </a:r>
              <a:r>
                <a:rPr lang="zh-CN" altLang="en-US" sz="1000" dirty="0">
                  <a:solidFill>
                    <a:srgbClr val="FF0000"/>
                  </a:solidFill>
                </a:rPr>
                <a:t>包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67A6F0-41C3-4C5E-B489-64CD0D9E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2871" y="3252644"/>
              <a:ext cx="933498" cy="2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4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763</Words>
  <Application>Microsoft Office PowerPoint</Application>
  <PresentationFormat>宽屏</PresentationFormat>
  <Paragraphs>92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Avenir Heavy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Account002-70</dc:creator>
  <cp:lastModifiedBy>Account002-70</cp:lastModifiedBy>
  <cp:revision>255</cp:revision>
  <dcterms:created xsi:type="dcterms:W3CDTF">2018-12-29T06:04:40Z</dcterms:created>
  <dcterms:modified xsi:type="dcterms:W3CDTF">2019-01-11T07:50:29Z</dcterms:modified>
</cp:coreProperties>
</file>