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25" r:id="rId2"/>
    <p:sldId id="332" r:id="rId3"/>
    <p:sldId id="321" r:id="rId4"/>
    <p:sldId id="327" r:id="rId5"/>
    <p:sldId id="328" r:id="rId6"/>
    <p:sldId id="322" r:id="rId7"/>
    <p:sldId id="318" r:id="rId8"/>
    <p:sldId id="319" r:id="rId9"/>
    <p:sldId id="317" r:id="rId10"/>
    <p:sldId id="264" r:id="rId11"/>
    <p:sldId id="333" r:id="rId12"/>
    <p:sldId id="329" r:id="rId13"/>
    <p:sldId id="313" r:id="rId14"/>
    <p:sldId id="330" r:id="rId15"/>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A06A"/>
    <a:srgbClr val="B1CC71"/>
    <a:srgbClr val="7D9D72"/>
    <a:srgbClr val="5B7E82"/>
    <a:srgbClr val="C2D2B5"/>
    <a:srgbClr val="51B5AC"/>
    <a:srgbClr val="BBD5F3"/>
    <a:srgbClr val="125E42"/>
    <a:srgbClr val="8E6D48"/>
    <a:srgbClr val="B99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6200" autoAdjust="0"/>
  </p:normalViewPr>
  <p:slideViewPr>
    <p:cSldViewPr snapToGrid="0">
      <p:cViewPr varScale="1">
        <p:scale>
          <a:sx n="52" d="100"/>
          <a:sy n="52" d="100"/>
        </p:scale>
        <p:origin x="67" y="115"/>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贡献度</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贡献度</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6B8-4AE4-8FE3-F7586BC7902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6B8-4AE4-8FE3-F7586BC7902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6B8-4AE4-8FE3-F7586BC7902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6B8-4AE4-8FE3-F7586BC7902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6B8-4AE4-8FE3-F7586BC7902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6B8-4AE4-8FE3-F7586BC79028}"/>
              </c:ext>
            </c:extLst>
          </c:dPt>
          <c:cat>
            <c:strRef>
              <c:f>Sheet1!$A$2:$A$7</c:f>
              <c:strCache>
                <c:ptCount val="6"/>
                <c:pt idx="0">
                  <c:v>袁瑞</c:v>
                </c:pt>
                <c:pt idx="1">
                  <c:v>许思慧</c:v>
                </c:pt>
                <c:pt idx="2">
                  <c:v>罗剪梅</c:v>
                </c:pt>
                <c:pt idx="3">
                  <c:v>周海涛</c:v>
                </c:pt>
                <c:pt idx="4">
                  <c:v>陈怡涛</c:v>
                </c:pt>
                <c:pt idx="5">
                  <c:v>刘智鑫</c:v>
                </c:pt>
              </c:strCache>
            </c:strRef>
          </c:cat>
          <c:val>
            <c:numRef>
              <c:f>Sheet1!$B$2:$B$7</c:f>
              <c:numCache>
                <c:formatCode>General</c:formatCode>
                <c:ptCount val="6"/>
                <c:pt idx="0">
                  <c:v>18</c:v>
                </c:pt>
                <c:pt idx="1">
                  <c:v>20</c:v>
                </c:pt>
                <c:pt idx="2">
                  <c:v>21</c:v>
                </c:pt>
                <c:pt idx="3">
                  <c:v>19</c:v>
                </c:pt>
                <c:pt idx="4">
                  <c:v>12</c:v>
                </c:pt>
                <c:pt idx="5">
                  <c:v>10</c:v>
                </c:pt>
              </c:numCache>
            </c:numRef>
          </c:val>
          <c:extLst>
            <c:ext xmlns:c16="http://schemas.microsoft.com/office/drawing/2014/chart" uri="{C3380CC4-5D6E-409C-BE32-E72D297353CC}">
              <c16:uniqueId val="{00000000-36D6-4AAC-957D-BA7AD96C181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193-9FBC-44F5-8C5F-961DF10BD1F8}" type="datetimeFigureOut">
              <a:rPr lang="zh-CN" altLang="en-US" smtClean="0"/>
              <a:t>2008/7/5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A0958-8093-4677-B24F-6148C87027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11</a:t>
            </a:fld>
            <a:endParaRPr lang="zh-CN" altLang="en-US"/>
          </a:p>
        </p:txBody>
      </p:sp>
    </p:spTree>
    <p:extLst>
      <p:ext uri="{BB962C8B-B14F-4D97-AF65-F5344CB8AC3E}">
        <p14:creationId xmlns:p14="http://schemas.microsoft.com/office/powerpoint/2010/main" val="416060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2</a:t>
            </a:fld>
            <a:endParaRPr lang="zh-CN" altLang="en-US"/>
          </a:p>
        </p:txBody>
      </p:sp>
    </p:spTree>
    <p:extLst>
      <p:ext uri="{BB962C8B-B14F-4D97-AF65-F5344CB8AC3E}">
        <p14:creationId xmlns:p14="http://schemas.microsoft.com/office/powerpoint/2010/main" val="346917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112C8B-F767-4DCF-8CE6-E5739DBC5A2E}" type="slidenum">
              <a:rPr lang="zh-CN" altLang="en-US" smtClean="0"/>
              <a:t>‹#›</a:t>
            </a:fld>
            <a:endParaRPr lang="zh-CN" altLang="en-US"/>
          </a:p>
        </p:txBody>
      </p:sp>
      <p:sp>
        <p:nvSpPr>
          <p:cNvPr id="11" name="矩形 10"/>
          <p:cNvSpPr/>
          <p:nvPr userDrawn="1"/>
        </p:nvSpPr>
        <p:spPr>
          <a:xfrm>
            <a:off x="8325228" y="5791446"/>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2008/7/5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C5BF3-2AE4-48BF-9C21-15C726714540}" type="datetimeFigureOut">
              <a:rPr lang="zh-CN" altLang="en-US" smtClean="0"/>
              <a:t>2008/7/5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12C8B-F767-4DCF-8CE6-E5739DBC5A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hart" Target="../charts/char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941709" y="1106014"/>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6" name="矩形 5"/>
          <p:cNvSpPr/>
          <p:nvPr/>
        </p:nvSpPr>
        <p:spPr>
          <a:xfrm>
            <a:off x="5560882" y="1065179"/>
            <a:ext cx="1015663" cy="4681035"/>
          </a:xfrm>
          <a:prstGeom prst="rect">
            <a:avLst/>
          </a:prstGeom>
        </p:spPr>
        <p:txBody>
          <a:bodyPr vert="eaVert" wrap="square">
            <a:spAutoFit/>
          </a:bodyPr>
          <a:lstStyle/>
          <a:p>
            <a:r>
              <a:rPr lang="zh-CN" altLang="en-US" sz="5400" dirty="0">
                <a:solidFill>
                  <a:schemeClr val="tx1">
                    <a:lumMod val="75000"/>
                    <a:lumOff val="25000"/>
                  </a:schemeClr>
                </a:solidFill>
                <a:latin typeface="汉仪行楷简" panose="02010609000101010101" pitchFamily="49" charset="-122"/>
                <a:ea typeface="汉仪行楷简" panose="02010609000101010101" pitchFamily="49" charset="-122"/>
                <a:cs typeface="+mn-ea"/>
                <a:sym typeface="+mn-lt"/>
              </a:rPr>
              <a:t>约拍系统 </a:t>
            </a:r>
          </a:p>
        </p:txBody>
      </p:sp>
      <p:cxnSp>
        <p:nvCxnSpPr>
          <p:cNvPr id="8" name="直接连接符 7"/>
          <p:cNvCxnSpPr/>
          <p:nvPr/>
        </p:nvCxnSpPr>
        <p:spPr>
          <a:xfrm flipH="1">
            <a:off x="4470654" y="85663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864326" y="4320269"/>
            <a:ext cx="514665" cy="514665"/>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9"/>
          <p:cNvCxnSpPr/>
          <p:nvPr/>
        </p:nvCxnSpPr>
        <p:spPr>
          <a:xfrm flipH="1">
            <a:off x="5759127" y="4084741"/>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30976" y="4059206"/>
            <a:ext cx="517065" cy="2077810"/>
          </a:xfrm>
          <a:prstGeom prst="rect">
            <a:avLst/>
          </a:prstGeom>
          <a:noFill/>
        </p:spPr>
        <p:txBody>
          <a:bodyPr vert="eaVert" wrap="square" rtlCol="0">
            <a:spAutoFit/>
          </a:bodyPr>
          <a:lstStyle/>
          <a:p>
            <a:pPr>
              <a:lnSpc>
                <a:spcPct val="120000"/>
              </a:lnSpc>
            </a:pPr>
            <a:r>
              <a:rPr lang="zh-CN" altLang="en-US" dirty="0">
                <a:solidFill>
                  <a:schemeClr val="tx1">
                    <a:lumMod val="65000"/>
                    <a:lumOff val="35000"/>
                  </a:schemeClr>
                </a:solidFill>
                <a:cs typeface="+mn-ea"/>
                <a:sym typeface="+mn-lt"/>
              </a:rPr>
              <a:t>可可爱爱没有脑袋</a:t>
            </a:r>
          </a:p>
        </p:txBody>
      </p:sp>
      <p:pic>
        <p:nvPicPr>
          <p:cNvPr id="14" name="图片 13"/>
          <p:cNvPicPr>
            <a:picLocks noChangeAspect="1"/>
          </p:cNvPicPr>
          <p:nvPr/>
        </p:nvPicPr>
        <p:blipFill>
          <a:blip r:embed="rId3" cstate="screen"/>
          <a:stretch>
            <a:fillRect/>
          </a:stretch>
        </p:blipFill>
        <p:spPr>
          <a:xfrm>
            <a:off x="7261025" y="0"/>
            <a:ext cx="4930975" cy="6872483"/>
          </a:xfrm>
          <a:prstGeom prst="rect">
            <a:avLst/>
          </a:prstGeom>
        </p:spPr>
      </p:pic>
      <p:pic>
        <p:nvPicPr>
          <p:cNvPr id="15" name="图片 14"/>
          <p:cNvPicPr>
            <a:picLocks noChangeAspect="1"/>
          </p:cNvPicPr>
          <p:nvPr/>
        </p:nvPicPr>
        <p:blipFill>
          <a:blip r:embed="rId4" cstate="screen"/>
          <a:stretch>
            <a:fillRect/>
          </a:stretch>
        </p:blipFill>
        <p:spPr>
          <a:xfrm rot="7247445">
            <a:off x="397731" y="4391802"/>
            <a:ext cx="2130345" cy="2386550"/>
          </a:xfrm>
          <a:prstGeom prst="rect">
            <a:avLst/>
          </a:prstGeom>
        </p:spPr>
      </p:pic>
      <p:pic>
        <p:nvPicPr>
          <p:cNvPr id="7" name="图片 6"/>
          <p:cNvPicPr>
            <a:picLocks noChangeAspect="1"/>
          </p:cNvPicPr>
          <p:nvPr/>
        </p:nvPicPr>
        <p:blipFill>
          <a:blip r:embed="rId5" cstate="screen"/>
          <a:stretch>
            <a:fillRect/>
          </a:stretch>
        </p:blipFill>
        <p:spPr>
          <a:xfrm flipH="1">
            <a:off x="4507149" y="3114923"/>
            <a:ext cx="954557" cy="89415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8025D6B-E779-4385-8A63-9EB5115387BD}"/>
              </a:ext>
            </a:extLst>
          </p:cNvPr>
          <p:cNvSpPr/>
          <p:nvPr/>
        </p:nvSpPr>
        <p:spPr>
          <a:xfrm>
            <a:off x="4523609" y="3971741"/>
            <a:ext cx="3746287" cy="166276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7" name="图片 6">
            <a:extLst>
              <a:ext uri="{FF2B5EF4-FFF2-40B4-BE49-F238E27FC236}">
                <a16:creationId xmlns:a16="http://schemas.microsoft.com/office/drawing/2014/main" id="{EAD028A5-11F5-44E6-B05E-5C7A20DE11AC}"/>
              </a:ext>
            </a:extLst>
          </p:cNvPr>
          <p:cNvPicPr>
            <a:picLocks noChangeAspect="1"/>
          </p:cNvPicPr>
          <p:nvPr/>
        </p:nvPicPr>
        <p:blipFill>
          <a:blip r:embed="rId3"/>
          <a:stretch>
            <a:fillRect/>
          </a:stretch>
        </p:blipFill>
        <p:spPr>
          <a:xfrm>
            <a:off x="4579531" y="4014232"/>
            <a:ext cx="3602697" cy="1569856"/>
          </a:xfrm>
          <a:prstGeom prst="rect">
            <a:avLst/>
          </a:prstGeom>
        </p:spPr>
      </p:pic>
      <p:sp>
        <p:nvSpPr>
          <p:cNvPr id="19" name="矩形 18">
            <a:extLst>
              <a:ext uri="{FF2B5EF4-FFF2-40B4-BE49-F238E27FC236}">
                <a16:creationId xmlns:a16="http://schemas.microsoft.com/office/drawing/2014/main" id="{D2F7E636-06C4-4C09-B965-AF1A1C28281B}"/>
              </a:ext>
            </a:extLst>
          </p:cNvPr>
          <p:cNvSpPr/>
          <p:nvPr/>
        </p:nvSpPr>
        <p:spPr>
          <a:xfrm>
            <a:off x="8356760" y="1223499"/>
            <a:ext cx="3349691" cy="268539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17">
            <a:extLst>
              <a:ext uri="{FF2B5EF4-FFF2-40B4-BE49-F238E27FC236}">
                <a16:creationId xmlns:a16="http://schemas.microsoft.com/office/drawing/2014/main" id="{926D7F5A-7010-4D7C-84BE-9E5440088631}"/>
              </a:ext>
            </a:extLst>
          </p:cNvPr>
          <p:cNvSpPr/>
          <p:nvPr/>
        </p:nvSpPr>
        <p:spPr>
          <a:xfrm>
            <a:off x="4523609" y="1223499"/>
            <a:ext cx="3746287" cy="26300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16">
            <a:extLst>
              <a:ext uri="{FF2B5EF4-FFF2-40B4-BE49-F238E27FC236}">
                <a16:creationId xmlns:a16="http://schemas.microsoft.com/office/drawing/2014/main" id="{0A7B7509-F579-41ED-A2D3-FD3B19E62799}"/>
              </a:ext>
            </a:extLst>
          </p:cNvPr>
          <p:cNvSpPr/>
          <p:nvPr/>
        </p:nvSpPr>
        <p:spPr>
          <a:xfrm>
            <a:off x="1119672" y="1223499"/>
            <a:ext cx="3349691" cy="26300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47" name="组合 46"/>
          <p:cNvGrpSpPr/>
          <p:nvPr/>
        </p:nvGrpSpPr>
        <p:grpSpPr>
          <a:xfrm>
            <a:off x="1494790" y="634646"/>
            <a:ext cx="2724148" cy="523220"/>
            <a:chOff x="4733926" y="811823"/>
            <a:chExt cx="2724148" cy="523220"/>
          </a:xfrm>
        </p:grpSpPr>
        <p:cxnSp>
          <p:nvCxnSpPr>
            <p:cNvPr id="48" name="直接连接符 47"/>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49"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mn-lt"/>
                  <a:ea typeface="+mn-ea"/>
                  <a:cs typeface="+mn-ea"/>
                  <a:sym typeface="+mn-lt"/>
                </a:rPr>
                <a:t>数据库设计</a:t>
              </a:r>
              <a:endParaRPr lang="en-US" altLang="zh-CN" sz="2800" b="1" dirty="0">
                <a:solidFill>
                  <a:schemeClr val="tx1">
                    <a:lumMod val="75000"/>
                    <a:lumOff val="25000"/>
                  </a:schemeClr>
                </a:solidFill>
                <a:latin typeface="+mn-lt"/>
                <a:ea typeface="+mn-ea"/>
                <a:cs typeface="+mn-ea"/>
                <a:sym typeface="+mn-lt"/>
              </a:endParaRPr>
            </a:p>
          </p:txBody>
        </p:sp>
      </p:grpSp>
      <p:pic>
        <p:nvPicPr>
          <p:cNvPr id="50" name="图片 49"/>
          <p:cNvPicPr>
            <a:picLocks noChangeAspect="1"/>
          </p:cNvPicPr>
          <p:nvPr/>
        </p:nvPicPr>
        <p:blipFill>
          <a:blip r:embed="rId4" cstate="screen"/>
          <a:stretch>
            <a:fillRect/>
          </a:stretch>
        </p:blipFill>
        <p:spPr>
          <a:xfrm>
            <a:off x="583697" y="409933"/>
            <a:ext cx="1004240" cy="1166365"/>
          </a:xfrm>
          <a:prstGeom prst="rect">
            <a:avLst/>
          </a:prstGeom>
        </p:spPr>
      </p:pic>
      <p:pic>
        <p:nvPicPr>
          <p:cNvPr id="16" name="图片 15">
            <a:extLst>
              <a:ext uri="{FF2B5EF4-FFF2-40B4-BE49-F238E27FC236}">
                <a16:creationId xmlns:a16="http://schemas.microsoft.com/office/drawing/2014/main" id="{CB1C8FB1-45C8-4571-A73D-2FED606D0B8E}"/>
              </a:ext>
            </a:extLst>
          </p:cNvPr>
          <p:cNvPicPr>
            <a:picLocks noChangeAspect="1"/>
          </p:cNvPicPr>
          <p:nvPr/>
        </p:nvPicPr>
        <p:blipFill rotWithShape="1">
          <a:blip r:embed="rId5" cstate="screen"/>
          <a:srcRect/>
          <a:stretch>
            <a:fillRect/>
          </a:stretch>
        </p:blipFill>
        <p:spPr>
          <a:xfrm>
            <a:off x="0" y="4799160"/>
            <a:ext cx="12192000" cy="2058840"/>
          </a:xfrm>
          <a:prstGeom prst="rect">
            <a:avLst/>
          </a:prstGeom>
        </p:spPr>
      </p:pic>
      <p:pic>
        <p:nvPicPr>
          <p:cNvPr id="4" name="图片 3">
            <a:extLst>
              <a:ext uri="{FF2B5EF4-FFF2-40B4-BE49-F238E27FC236}">
                <a16:creationId xmlns:a16="http://schemas.microsoft.com/office/drawing/2014/main" id="{33DB4CEB-A05A-47DD-8D31-A1D4CCC3FEEA}"/>
              </a:ext>
            </a:extLst>
          </p:cNvPr>
          <p:cNvPicPr>
            <a:picLocks noChangeAspect="1"/>
          </p:cNvPicPr>
          <p:nvPr/>
        </p:nvPicPr>
        <p:blipFill>
          <a:blip r:embed="rId6"/>
          <a:stretch>
            <a:fillRect/>
          </a:stretch>
        </p:blipFill>
        <p:spPr>
          <a:xfrm>
            <a:off x="4579532" y="1294023"/>
            <a:ext cx="3602697" cy="2446541"/>
          </a:xfrm>
          <a:prstGeom prst="rect">
            <a:avLst/>
          </a:prstGeom>
        </p:spPr>
      </p:pic>
      <p:pic>
        <p:nvPicPr>
          <p:cNvPr id="6" name="图片 5">
            <a:extLst>
              <a:ext uri="{FF2B5EF4-FFF2-40B4-BE49-F238E27FC236}">
                <a16:creationId xmlns:a16="http://schemas.microsoft.com/office/drawing/2014/main" id="{FC91BCA4-81E0-4C1F-BD24-ED9C4299C299}"/>
              </a:ext>
            </a:extLst>
          </p:cNvPr>
          <p:cNvPicPr>
            <a:picLocks noChangeAspect="1"/>
          </p:cNvPicPr>
          <p:nvPr/>
        </p:nvPicPr>
        <p:blipFill>
          <a:blip r:embed="rId7"/>
          <a:stretch>
            <a:fillRect/>
          </a:stretch>
        </p:blipFill>
        <p:spPr>
          <a:xfrm>
            <a:off x="8478196" y="1294023"/>
            <a:ext cx="3130107" cy="2517694"/>
          </a:xfrm>
          <a:prstGeom prst="rect">
            <a:avLst/>
          </a:prstGeom>
        </p:spPr>
      </p:pic>
      <p:pic>
        <p:nvPicPr>
          <p:cNvPr id="5" name="图片 4">
            <a:extLst>
              <a:ext uri="{FF2B5EF4-FFF2-40B4-BE49-F238E27FC236}">
                <a16:creationId xmlns:a16="http://schemas.microsoft.com/office/drawing/2014/main" id="{4095076B-9018-48F3-A059-099098355774}"/>
              </a:ext>
            </a:extLst>
          </p:cNvPr>
          <p:cNvPicPr>
            <a:picLocks noChangeAspect="1"/>
          </p:cNvPicPr>
          <p:nvPr/>
        </p:nvPicPr>
        <p:blipFill>
          <a:blip r:embed="rId8"/>
          <a:stretch>
            <a:fillRect/>
          </a:stretch>
        </p:blipFill>
        <p:spPr>
          <a:xfrm>
            <a:off x="1146876" y="1294022"/>
            <a:ext cx="3278585" cy="2446541"/>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31B268A-5D4C-4089-81B5-C662A1D5F934}"/>
              </a:ext>
            </a:extLst>
          </p:cNvPr>
          <p:cNvSpPr/>
          <p:nvPr/>
        </p:nvSpPr>
        <p:spPr>
          <a:xfrm>
            <a:off x="3629608" y="1084073"/>
            <a:ext cx="7067602" cy="467290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4" name="图片 3">
            <a:extLst>
              <a:ext uri="{FF2B5EF4-FFF2-40B4-BE49-F238E27FC236}">
                <a16:creationId xmlns:a16="http://schemas.microsoft.com/office/drawing/2014/main" id="{12E3EFA1-B911-4B3E-BD50-278AB05AA301}"/>
              </a:ext>
            </a:extLst>
          </p:cNvPr>
          <p:cNvPicPr>
            <a:picLocks noChangeAspect="1"/>
          </p:cNvPicPr>
          <p:nvPr/>
        </p:nvPicPr>
        <p:blipFill>
          <a:blip r:embed="rId3"/>
          <a:stretch>
            <a:fillRect/>
          </a:stretch>
        </p:blipFill>
        <p:spPr>
          <a:xfrm>
            <a:off x="3843591" y="1246549"/>
            <a:ext cx="6639635" cy="4347954"/>
          </a:xfrm>
          <a:prstGeom prst="rect">
            <a:avLst/>
          </a:prstGeom>
        </p:spPr>
      </p:pic>
      <p:pic>
        <p:nvPicPr>
          <p:cNvPr id="3" name="图片 2"/>
          <p:cNvPicPr>
            <a:picLocks noChangeAspect="1"/>
          </p:cNvPicPr>
          <p:nvPr/>
        </p:nvPicPr>
        <p:blipFill rotWithShape="1">
          <a:blip r:embed="rId4" cstate="screen"/>
          <a:srcRect/>
          <a:stretch>
            <a:fillRect/>
          </a:stretch>
        </p:blipFill>
        <p:spPr>
          <a:xfrm>
            <a:off x="0" y="4806411"/>
            <a:ext cx="12192000" cy="2058840"/>
          </a:xfrm>
          <a:prstGeom prst="rect">
            <a:avLst/>
          </a:prstGeom>
        </p:spPr>
      </p:pic>
      <p:grpSp>
        <p:nvGrpSpPr>
          <p:cNvPr id="25" name="组合 24"/>
          <p:cNvGrpSpPr/>
          <p:nvPr/>
        </p:nvGrpSpPr>
        <p:grpSpPr>
          <a:xfrm>
            <a:off x="1494790" y="634646"/>
            <a:ext cx="2724148" cy="523220"/>
            <a:chOff x="4733926" y="811823"/>
            <a:chExt cx="2724148" cy="523220"/>
          </a:xfrm>
        </p:grpSpPr>
        <p:cxnSp>
          <p:nvCxnSpPr>
            <p:cNvPr id="26" name="直接连接符 25"/>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28"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en-US" altLang="zh-CN" sz="2800" b="1" dirty="0">
                  <a:solidFill>
                    <a:schemeClr val="tx1">
                      <a:lumMod val="75000"/>
                      <a:lumOff val="25000"/>
                    </a:schemeClr>
                  </a:solidFill>
                  <a:latin typeface="+mn-lt"/>
                  <a:ea typeface="+mn-ea"/>
                  <a:cs typeface="+mn-ea"/>
                  <a:sym typeface="+mn-lt"/>
                </a:rPr>
                <a:t>E-R</a:t>
              </a:r>
              <a:r>
                <a:rPr lang="zh-CN" altLang="en-US" sz="2800" b="1" dirty="0">
                  <a:solidFill>
                    <a:schemeClr val="tx1">
                      <a:lumMod val="75000"/>
                      <a:lumOff val="25000"/>
                    </a:schemeClr>
                  </a:solidFill>
                  <a:latin typeface="+mn-lt"/>
                  <a:ea typeface="+mn-ea"/>
                  <a:cs typeface="+mn-ea"/>
                  <a:sym typeface="+mn-lt"/>
                </a:rPr>
                <a:t>图</a:t>
              </a:r>
              <a:endParaRPr lang="en-US" altLang="zh-CN" sz="2800" b="1" dirty="0">
                <a:solidFill>
                  <a:schemeClr val="tx1">
                    <a:lumMod val="75000"/>
                    <a:lumOff val="25000"/>
                  </a:schemeClr>
                </a:solidFill>
                <a:latin typeface="+mn-lt"/>
                <a:ea typeface="+mn-ea"/>
                <a:cs typeface="+mn-ea"/>
                <a:sym typeface="+mn-lt"/>
              </a:endParaRPr>
            </a:p>
          </p:txBody>
        </p:sp>
      </p:grpSp>
      <p:pic>
        <p:nvPicPr>
          <p:cNvPr id="30" name="图片 29"/>
          <p:cNvPicPr>
            <a:picLocks noChangeAspect="1"/>
          </p:cNvPicPr>
          <p:nvPr/>
        </p:nvPicPr>
        <p:blipFill>
          <a:blip r:embed="rId5" cstate="screen"/>
          <a:stretch>
            <a:fillRect/>
          </a:stretch>
        </p:blipFill>
        <p:spPr>
          <a:xfrm rot="5400000" flipV="1">
            <a:off x="464938" y="603791"/>
            <a:ext cx="1302701" cy="584930"/>
          </a:xfrm>
          <a:prstGeom prst="rect">
            <a:avLst/>
          </a:prstGeom>
        </p:spPr>
      </p:pic>
    </p:spTree>
    <p:extLst>
      <p:ext uri="{BB962C8B-B14F-4D97-AF65-F5344CB8AC3E}">
        <p14:creationId xmlns:p14="http://schemas.microsoft.com/office/powerpoint/2010/main" val="3973080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621356" y="867786"/>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31" name="文本框 14"/>
          <p:cNvSpPr txBox="1">
            <a:spLocks noChangeArrowheads="1"/>
          </p:cNvSpPr>
          <p:nvPr/>
        </p:nvSpPr>
        <p:spPr bwMode="auto">
          <a:xfrm>
            <a:off x="1892501" y="790281"/>
            <a:ext cx="16348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b="1" dirty="0">
                <a:solidFill>
                  <a:schemeClr val="tx1">
                    <a:lumMod val="75000"/>
                    <a:lumOff val="25000"/>
                  </a:schemeClr>
                </a:solidFill>
                <a:latin typeface="+mn-lt"/>
                <a:ea typeface="+mn-ea"/>
                <a:cs typeface="+mn-ea"/>
                <a:sym typeface="+mn-lt"/>
              </a:rPr>
              <a:t>测试</a:t>
            </a:r>
          </a:p>
        </p:txBody>
      </p:sp>
      <p:cxnSp>
        <p:nvCxnSpPr>
          <p:cNvPr id="20" name="直接连接符 19"/>
          <p:cNvCxnSpPr/>
          <p:nvPr/>
        </p:nvCxnSpPr>
        <p:spPr>
          <a:xfrm flipH="1">
            <a:off x="2340386" y="49371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261025" y="0"/>
            <a:ext cx="4930975" cy="6872483"/>
          </a:xfrm>
          <a:prstGeom prst="rect">
            <a:avLst/>
          </a:prstGeom>
        </p:spPr>
      </p:pic>
      <p:pic>
        <p:nvPicPr>
          <p:cNvPr id="10" name="图片 9"/>
          <p:cNvPicPr>
            <a:picLocks noChangeAspect="1"/>
          </p:cNvPicPr>
          <p:nvPr/>
        </p:nvPicPr>
        <p:blipFill>
          <a:blip r:embed="rId4" cstate="screen"/>
          <a:stretch>
            <a:fillRect/>
          </a:stretch>
        </p:blipFill>
        <p:spPr>
          <a:xfrm rot="7247445">
            <a:off x="397731" y="4391802"/>
            <a:ext cx="2130345" cy="2386550"/>
          </a:xfrm>
          <a:prstGeom prst="rect">
            <a:avLst/>
          </a:prstGeom>
        </p:spPr>
      </p:pic>
      <p:sp>
        <p:nvSpPr>
          <p:cNvPr id="12" name="文本框 15"/>
          <p:cNvSpPr txBox="1">
            <a:spLocks noChangeArrowheads="1"/>
          </p:cNvSpPr>
          <p:nvPr/>
        </p:nvSpPr>
        <p:spPr bwMode="auto">
          <a:xfrm>
            <a:off x="3783326" y="2056907"/>
            <a:ext cx="4734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tx1">
                    <a:lumMod val="75000"/>
                    <a:lumOff val="25000"/>
                  </a:schemeClr>
                </a:solidFill>
                <a:latin typeface="+mn-lt"/>
                <a:ea typeface="+mn-ea"/>
                <a:cs typeface="+mn-ea"/>
                <a:sym typeface="+mn-lt"/>
              </a:rPr>
              <a:t>测试人员：罗剪梅、许思慧</a:t>
            </a:r>
          </a:p>
        </p:txBody>
      </p:sp>
      <p:sp>
        <p:nvSpPr>
          <p:cNvPr id="14" name="文本框 15">
            <a:extLst>
              <a:ext uri="{FF2B5EF4-FFF2-40B4-BE49-F238E27FC236}">
                <a16:creationId xmlns:a16="http://schemas.microsoft.com/office/drawing/2014/main" id="{BEDB122A-2CC3-437A-BEA7-17F5D272F38C}"/>
              </a:ext>
            </a:extLst>
          </p:cNvPr>
          <p:cNvSpPr txBox="1">
            <a:spLocks noChangeArrowheads="1"/>
          </p:cNvSpPr>
          <p:nvPr/>
        </p:nvSpPr>
        <p:spPr bwMode="auto">
          <a:xfrm>
            <a:off x="3783326" y="2876695"/>
            <a:ext cx="473467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tx1">
                    <a:lumMod val="75000"/>
                    <a:lumOff val="25000"/>
                  </a:schemeClr>
                </a:solidFill>
                <a:latin typeface="+mn-lt"/>
                <a:ea typeface="+mn-ea"/>
                <a:cs typeface="+mn-ea"/>
                <a:sym typeface="+mn-lt"/>
              </a:rPr>
              <a:t>测试软件：</a:t>
            </a:r>
            <a:r>
              <a:rPr lang="en-US" altLang="zh-CN" dirty="0" err="1">
                <a:solidFill>
                  <a:schemeClr val="tx1">
                    <a:lumMod val="75000"/>
                    <a:lumOff val="25000"/>
                  </a:schemeClr>
                </a:solidFill>
                <a:latin typeface="+mn-lt"/>
                <a:ea typeface="+mn-ea"/>
                <a:cs typeface="+mn-ea"/>
                <a:sym typeface="+mn-lt"/>
              </a:rPr>
              <a:t>junit</a:t>
            </a:r>
            <a:r>
              <a:rPr lang="en-US" altLang="zh-CN" dirty="0">
                <a:solidFill>
                  <a:schemeClr val="tx1">
                    <a:lumMod val="75000"/>
                    <a:lumOff val="25000"/>
                  </a:schemeClr>
                </a:solidFill>
                <a:latin typeface="+mn-lt"/>
                <a:ea typeface="+mn-ea"/>
                <a:cs typeface="+mn-ea"/>
                <a:sym typeface="+mn-lt"/>
              </a:rPr>
              <a:t> </a:t>
            </a:r>
          </a:p>
          <a:p>
            <a:pPr eaLnBrk="1" hangingPunct="1">
              <a:lnSpc>
                <a:spcPct val="100000"/>
              </a:lnSpc>
              <a:spcBef>
                <a:spcPct val="0"/>
              </a:spcBef>
              <a:buFontTx/>
              <a:buNone/>
            </a:pPr>
            <a:endParaRPr lang="en-US" altLang="zh-CN" dirty="0">
              <a:solidFill>
                <a:schemeClr val="tx1">
                  <a:lumMod val="75000"/>
                  <a:lumOff val="25000"/>
                </a:schemeClr>
              </a:solidFill>
              <a:latin typeface="+mn-lt"/>
              <a:ea typeface="+mn-ea"/>
              <a:cs typeface="+mn-ea"/>
              <a:sym typeface="+mn-lt"/>
            </a:endParaRPr>
          </a:p>
          <a:p>
            <a:pPr eaLnBrk="1" hangingPunct="1">
              <a:lnSpc>
                <a:spcPct val="100000"/>
              </a:lnSpc>
              <a:spcBef>
                <a:spcPct val="0"/>
              </a:spcBef>
              <a:buFontTx/>
              <a:buNone/>
            </a:pPr>
            <a:r>
              <a:rPr lang="zh-CN" altLang="en-US" dirty="0">
                <a:solidFill>
                  <a:schemeClr val="tx1">
                    <a:lumMod val="75000"/>
                    <a:lumOff val="25000"/>
                  </a:schemeClr>
                </a:solidFill>
                <a:latin typeface="+mn-lt"/>
                <a:ea typeface="+mn-ea"/>
                <a:cs typeface="+mn-ea"/>
                <a:sym typeface="+mn-lt"/>
              </a:rPr>
              <a:t>                  人工测试</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1708381" y="1146925"/>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31" name="文本框 14"/>
          <p:cNvSpPr txBox="1">
            <a:spLocks noChangeArrowheads="1"/>
          </p:cNvSpPr>
          <p:nvPr/>
        </p:nvSpPr>
        <p:spPr bwMode="auto">
          <a:xfrm>
            <a:off x="596165" y="994322"/>
            <a:ext cx="24370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b="1" dirty="0">
                <a:solidFill>
                  <a:schemeClr val="tx1">
                    <a:lumMod val="75000"/>
                    <a:lumOff val="25000"/>
                  </a:schemeClr>
                </a:solidFill>
                <a:latin typeface="+mn-lt"/>
                <a:ea typeface="+mn-ea"/>
                <a:cs typeface="+mn-ea"/>
                <a:sym typeface="+mn-lt"/>
              </a:rPr>
              <a:t>过程体会</a:t>
            </a:r>
          </a:p>
        </p:txBody>
      </p:sp>
      <p:cxnSp>
        <p:nvCxnSpPr>
          <p:cNvPr id="20" name="直接连接符 19"/>
          <p:cNvCxnSpPr/>
          <p:nvPr/>
        </p:nvCxnSpPr>
        <p:spPr>
          <a:xfrm flipH="1">
            <a:off x="1427411" y="772852"/>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261025" y="0"/>
            <a:ext cx="4930975" cy="6872483"/>
          </a:xfrm>
          <a:prstGeom prst="rect">
            <a:avLst/>
          </a:prstGeom>
        </p:spPr>
      </p:pic>
      <p:pic>
        <p:nvPicPr>
          <p:cNvPr id="3" name="图片 2"/>
          <p:cNvPicPr>
            <a:picLocks noChangeAspect="1"/>
          </p:cNvPicPr>
          <p:nvPr/>
        </p:nvPicPr>
        <p:blipFill>
          <a:blip r:embed="rId4" cstate="screen"/>
          <a:stretch>
            <a:fillRect/>
          </a:stretch>
        </p:blipFill>
        <p:spPr>
          <a:xfrm rot="7247445">
            <a:off x="397731" y="4391802"/>
            <a:ext cx="2130345" cy="2386550"/>
          </a:xfrm>
          <a:prstGeom prst="rect">
            <a:avLst/>
          </a:prstGeom>
        </p:spPr>
      </p:pic>
      <p:graphicFrame>
        <p:nvGraphicFramePr>
          <p:cNvPr id="2" name="表格 1">
            <a:extLst>
              <a:ext uri="{FF2B5EF4-FFF2-40B4-BE49-F238E27FC236}">
                <a16:creationId xmlns:a16="http://schemas.microsoft.com/office/drawing/2014/main" id="{27E66E53-4816-43D7-8272-53BE8E9C2518}"/>
              </a:ext>
            </a:extLst>
          </p:cNvPr>
          <p:cNvGraphicFramePr>
            <a:graphicFrameLocks noGrp="1"/>
          </p:cNvGraphicFramePr>
          <p:nvPr>
            <p:extLst>
              <p:ext uri="{D42A27DB-BD31-4B8C-83A1-F6EECF244321}">
                <p14:modId xmlns:p14="http://schemas.microsoft.com/office/powerpoint/2010/main" val="1332034492"/>
              </p:ext>
            </p:extLst>
          </p:nvPr>
        </p:nvGraphicFramePr>
        <p:xfrm>
          <a:off x="3802924" y="1348265"/>
          <a:ext cx="5923588" cy="4940784"/>
        </p:xfrm>
        <a:graphic>
          <a:graphicData uri="http://schemas.openxmlformats.org/drawingml/2006/table">
            <a:tbl>
              <a:tblPr/>
              <a:tblGrid>
                <a:gridCol w="500957">
                  <a:extLst>
                    <a:ext uri="{9D8B030D-6E8A-4147-A177-3AD203B41FA5}">
                      <a16:colId xmlns:a16="http://schemas.microsoft.com/office/drawing/2014/main" val="828475264"/>
                    </a:ext>
                  </a:extLst>
                </a:gridCol>
                <a:gridCol w="5422631">
                  <a:extLst>
                    <a:ext uri="{9D8B030D-6E8A-4147-A177-3AD203B41FA5}">
                      <a16:colId xmlns:a16="http://schemas.microsoft.com/office/drawing/2014/main" val="29782131"/>
                    </a:ext>
                  </a:extLst>
                </a:gridCol>
              </a:tblGrid>
              <a:tr h="157676">
                <a:tc>
                  <a:txBody>
                    <a:bodyPr/>
                    <a:lstStyle/>
                    <a:p>
                      <a:pPr algn="l">
                        <a:lnSpc>
                          <a:spcPct val="150000"/>
                        </a:lnSpc>
                      </a:pPr>
                      <a:r>
                        <a:rPr lang="zh-CN" altLang="en-US" sz="800">
                          <a:effectLst/>
                          <a:latin typeface="Verdana" panose="020B0604030504040204" pitchFamily="34" charset="0"/>
                        </a:rPr>
                        <a:t>成员 </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a:effectLst/>
                          <a:latin typeface="Verdana" panose="020B0604030504040204" pitchFamily="34" charset="0"/>
                        </a:rPr>
                        <a:t>过程体会</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109265395"/>
                  </a:ext>
                </a:extLst>
              </a:tr>
              <a:tr h="526902">
                <a:tc>
                  <a:txBody>
                    <a:bodyPr/>
                    <a:lstStyle/>
                    <a:p>
                      <a:pPr algn="l">
                        <a:lnSpc>
                          <a:spcPct val="150000"/>
                        </a:lnSpc>
                      </a:pPr>
                      <a:r>
                        <a:rPr lang="zh-CN" altLang="en-US" sz="800">
                          <a:effectLst/>
                          <a:latin typeface="Verdana" panose="020B0604030504040204" pitchFamily="34" charset="0"/>
                        </a:rPr>
                        <a:t>袁瑞</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a:effectLst/>
                          <a:latin typeface="Verdana" panose="020B0604030504040204" pitchFamily="34" charset="0"/>
                        </a:rPr>
                        <a:t> 经过一个月的时间，我们团队终于完成了这次的课程设计，让它从一个设想变成了一个团队成果。在这期间，我们团队经过一开始的计划，到最后代码的实现，中间遇到过很多困难，队员之间也有过争执，但是我们克服了种种困难，跌倒了就重新站起来，这才有了我们最后的团队成果。现在想想之前经常熬夜的时候，虽然很艰难，但是它成为了我们难忘的经历。</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662482068"/>
                  </a:ext>
                </a:extLst>
              </a:tr>
              <a:tr h="333550">
                <a:tc>
                  <a:txBody>
                    <a:bodyPr/>
                    <a:lstStyle/>
                    <a:p>
                      <a:pPr algn="l">
                        <a:lnSpc>
                          <a:spcPct val="150000"/>
                        </a:lnSpc>
                      </a:pPr>
                      <a:r>
                        <a:rPr lang="zh-CN" altLang="en-US" sz="800">
                          <a:effectLst/>
                          <a:latin typeface="Verdana" panose="020B0604030504040204" pitchFamily="34" charset="0"/>
                        </a:rPr>
                        <a:t>许思慧</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a:effectLst/>
                          <a:latin typeface="Verdana" panose="020B0604030504040204" pitchFamily="34" charset="0"/>
                        </a:rPr>
                        <a:t>这一整个团队作业持续了半个学期，说实话，对我这种小白来说，过程极为痛苦。很多事情第一次做，很多代码都不会，被逼着不得不学习。也许结果跟开始的有出入，但总归是完成了，已经是很大的进步了。</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936329457"/>
                  </a:ext>
                </a:extLst>
              </a:tr>
              <a:tr h="532047">
                <a:tc>
                  <a:txBody>
                    <a:bodyPr/>
                    <a:lstStyle/>
                    <a:p>
                      <a:pPr algn="l">
                        <a:lnSpc>
                          <a:spcPct val="150000"/>
                        </a:lnSpc>
                      </a:pPr>
                      <a:r>
                        <a:rPr lang="zh-CN" altLang="en-US" sz="800">
                          <a:effectLst/>
                          <a:latin typeface="Verdana" panose="020B0604030504040204" pitchFamily="34" charset="0"/>
                        </a:rPr>
                        <a:t>罗剪梅</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dirty="0">
                          <a:effectLst/>
                          <a:latin typeface="Verdana" panose="020B0604030504040204" pitchFamily="34" charset="0"/>
                        </a:rPr>
                        <a:t>这次的项目设计是和以前完全不同的形式，从这学期开始我们就开始准备这个项目。最开始只是当作作业在完成，随着每一次的作业要求，我们团队经过一次次的谈论、联系之后，我学会很多东西，比如团队的合作、任务的分配等。与此同时，一次次的作业让我学会了在遇到问题时如何快速的解决问题。</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81459342"/>
                  </a:ext>
                </a:extLst>
              </a:tr>
              <a:tr h="1573421">
                <a:tc>
                  <a:txBody>
                    <a:bodyPr/>
                    <a:lstStyle/>
                    <a:p>
                      <a:pPr algn="l">
                        <a:lnSpc>
                          <a:spcPct val="150000"/>
                        </a:lnSpc>
                      </a:pPr>
                      <a:r>
                        <a:rPr lang="zh-CN" altLang="en-US" sz="800">
                          <a:effectLst/>
                          <a:latin typeface="Verdana" panose="020B0604030504040204" pitchFamily="34" charset="0"/>
                        </a:rPr>
                        <a:t>周海涛</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dirty="0">
                          <a:effectLst/>
                          <a:latin typeface="Verdana" panose="020B0604030504040204" pitchFamily="34" charset="0"/>
                        </a:rPr>
                        <a:t>总体的代码和完成过程都是不断地学习，掌握了不同的解决问题的思想和架构的实现，并学会优化界面的</a:t>
                      </a:r>
                      <a:r>
                        <a:rPr lang="en-US" altLang="zh-CN" sz="800" dirty="0" err="1">
                          <a:effectLst/>
                          <a:latin typeface="Verdana" panose="020B0604030504040204" pitchFamily="34" charset="0"/>
                        </a:rPr>
                        <a:t>ui</a:t>
                      </a:r>
                      <a:r>
                        <a:rPr lang="zh-CN" altLang="en-US" sz="800" dirty="0">
                          <a:effectLst/>
                          <a:latin typeface="Verdana" panose="020B0604030504040204" pitchFamily="34" charset="0"/>
                        </a:rPr>
                        <a:t>设计和课程以外解决社会问题的并行。</a:t>
                      </a:r>
                      <a:br>
                        <a:rPr lang="zh-CN" altLang="en-US" sz="800" dirty="0">
                          <a:effectLst/>
                          <a:latin typeface="Verdana" panose="020B0604030504040204" pitchFamily="34" charset="0"/>
                        </a:rPr>
                      </a:br>
                      <a:r>
                        <a:rPr lang="zh-CN" altLang="en-US" sz="800" dirty="0">
                          <a:effectLst/>
                          <a:latin typeface="Verdana" panose="020B0604030504040204" pitchFamily="34" charset="0"/>
                        </a:rPr>
                        <a:t>学习了这门课程，多元化教课不但让我从理论上掌握软件工程，还有从不同的实例</a:t>
                      </a:r>
                      <a:r>
                        <a:rPr lang="en-US" altLang="zh-CN" sz="800" dirty="0">
                          <a:effectLst/>
                          <a:latin typeface="Verdana" panose="020B0604030504040204" pitchFamily="34" charset="0"/>
                        </a:rPr>
                        <a:t>,</a:t>
                      </a:r>
                      <a:r>
                        <a:rPr lang="zh-CN" altLang="en-US" sz="800" dirty="0">
                          <a:effectLst/>
                          <a:latin typeface="Verdana" panose="020B0604030504040204" pitchFamily="34" charset="0"/>
                        </a:rPr>
                        <a:t>让理论和实践得到了很好的结合。整一学期下来，总的来说还是学到了很多东西的，有很多地方是值得肯定的，其实在我看来，软件工程与其说是一门课程，不如说是一门思想。是一个如何去分析和处理问题的过程，应该说其范畴已经远远不止局限于该门课程，成为了一个综合的一个能够解决问题的思想集合。</a:t>
                      </a:r>
                      <a:br>
                        <a:rPr lang="zh-CN" altLang="en-US" sz="800" dirty="0">
                          <a:effectLst/>
                          <a:latin typeface="Verdana" panose="020B0604030504040204" pitchFamily="34" charset="0"/>
                        </a:rPr>
                      </a:br>
                      <a:r>
                        <a:rPr lang="zh-CN" altLang="en-US" sz="800" dirty="0">
                          <a:effectLst/>
                          <a:latin typeface="Verdana" panose="020B0604030504040204" pitchFamily="34" charset="0"/>
                        </a:rPr>
                        <a:t>要学习软件工程，学会如何系统的思考，以及养成良好的编码习惯想学好软件工程，就必须知道软件工程的目标、过程和原则</a:t>
                      </a:r>
                      <a:r>
                        <a:rPr lang="en-US" altLang="zh-CN" sz="800" dirty="0">
                          <a:effectLst/>
                          <a:latin typeface="Verdana" panose="020B0604030504040204" pitchFamily="34" charset="0"/>
                        </a:rPr>
                        <a:t>:</a:t>
                      </a:r>
                      <a:r>
                        <a:rPr lang="zh-CN" altLang="en-US" sz="800" dirty="0">
                          <a:effectLst/>
                          <a:latin typeface="Verdana" panose="020B0604030504040204" pitchFamily="34" charset="0"/>
                        </a:rPr>
                        <a:t>软件工程目标</a:t>
                      </a:r>
                      <a:r>
                        <a:rPr lang="en-US" altLang="zh-CN" sz="800" dirty="0">
                          <a:effectLst/>
                          <a:latin typeface="Verdana" panose="020B0604030504040204" pitchFamily="34" charset="0"/>
                        </a:rPr>
                        <a:t>:</a:t>
                      </a:r>
                      <a:r>
                        <a:rPr lang="zh-CN" altLang="en-US" sz="800" dirty="0">
                          <a:effectLst/>
                          <a:latin typeface="Verdana" panose="020B0604030504040204" pitchFamily="34" charset="0"/>
                        </a:rPr>
                        <a:t>生产具有正确性、可用性以及开销合宜的产品。正确性指软件产品达到预期功能的程度。可用性指软件基本结构、实现及文档为用户可用的程度。开销合宜是指软件开发、运行的整个开销满足用户要求的程度。这些目标的实现不论在理论</a:t>
                      </a:r>
                      <a:r>
                        <a:rPr lang="en-US" altLang="zh-CN" sz="800" dirty="0">
                          <a:effectLst/>
                          <a:latin typeface="Verdana" panose="020B0604030504040204" pitchFamily="34" charset="0"/>
                        </a:rPr>
                        <a:t>_</a:t>
                      </a:r>
                      <a:r>
                        <a:rPr lang="zh-CN" altLang="en-US" sz="800" dirty="0">
                          <a:effectLst/>
                          <a:latin typeface="Verdana" panose="020B0604030504040204" pitchFamily="34" charset="0"/>
                        </a:rPr>
                        <a:t>上还是在实践中均存在很多待解决的问题，它们形成了对过程、过程模型及工程方法选取的约束。</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481448906"/>
                  </a:ext>
                </a:extLst>
              </a:tr>
              <a:tr h="944201">
                <a:tc>
                  <a:txBody>
                    <a:bodyPr/>
                    <a:lstStyle/>
                    <a:p>
                      <a:pPr algn="l">
                        <a:lnSpc>
                          <a:spcPct val="150000"/>
                        </a:lnSpc>
                      </a:pPr>
                      <a:r>
                        <a:rPr lang="zh-CN" altLang="en-US" sz="800">
                          <a:effectLst/>
                          <a:latin typeface="Verdana" panose="020B0604030504040204" pitchFamily="34" charset="0"/>
                        </a:rPr>
                        <a:t>陈怡涛</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dirty="0">
                          <a:effectLst/>
                          <a:latin typeface="Verdana" panose="020B0604030504040204" pitchFamily="34" charset="0"/>
                        </a:rPr>
                        <a:t>我们十分认真地对待这次的实验，尽量把工作做到很好。只要下功夫，总是会出效果的。</a:t>
                      </a:r>
                      <a:br>
                        <a:rPr lang="zh-CN" altLang="en-US" sz="800" dirty="0">
                          <a:effectLst/>
                          <a:latin typeface="Verdana" panose="020B0604030504040204" pitchFamily="34" charset="0"/>
                        </a:rPr>
                      </a:br>
                      <a:r>
                        <a:rPr lang="zh-CN" altLang="en-US" sz="800" dirty="0">
                          <a:effectLst/>
                          <a:latin typeface="Verdana" panose="020B0604030504040204" pitchFamily="34" charset="0"/>
                        </a:rPr>
                        <a:t>在最初的阶段，我们一起商量讨论我们实验需要做的主题，去网上找资料从中汲取经验与灵感。然后再细分每个人需要完成的内容、板块。在开始做的时候也在尽量认真。</a:t>
                      </a:r>
                      <a:br>
                        <a:rPr lang="zh-CN" altLang="en-US" sz="800" dirty="0">
                          <a:effectLst/>
                          <a:latin typeface="Verdana" panose="020B0604030504040204" pitchFamily="34" charset="0"/>
                        </a:rPr>
                      </a:br>
                      <a:r>
                        <a:rPr lang="zh-CN" altLang="en-US" sz="800" dirty="0">
                          <a:effectLst/>
                          <a:latin typeface="Verdana" panose="020B0604030504040204" pitchFamily="34" charset="0"/>
                        </a:rPr>
                        <a:t>在做的过程中也遇到了很多问题，比如数据库的连接 ，一直出错，界面因为是分工的  后面还花了些时间总和到一起。虽然遇到这么多问题，但我学会了很多 ，知道了在团队里自己要勇于表达自己的想法和认真的完成团队自己的分工。我感觉我们小组的整体进度还不错。</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695650544"/>
                  </a:ext>
                </a:extLst>
              </a:tr>
              <a:tr h="157676">
                <a:tc>
                  <a:txBody>
                    <a:bodyPr/>
                    <a:lstStyle/>
                    <a:p>
                      <a:pPr algn="l">
                        <a:lnSpc>
                          <a:spcPct val="150000"/>
                        </a:lnSpc>
                      </a:pPr>
                      <a:r>
                        <a:rPr lang="zh-CN" altLang="en-US" sz="800">
                          <a:effectLst/>
                          <a:latin typeface="Verdana" panose="020B0604030504040204" pitchFamily="34" charset="0"/>
                        </a:rPr>
                        <a:t>刘智鑫</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pPr algn="l">
                        <a:lnSpc>
                          <a:spcPct val="150000"/>
                        </a:lnSpc>
                      </a:pPr>
                      <a:r>
                        <a:rPr lang="zh-CN" altLang="en-US" sz="800" dirty="0">
                          <a:effectLst/>
                          <a:latin typeface="Verdana" panose="020B0604030504040204" pitchFamily="34" charset="0"/>
                        </a:rPr>
                        <a:t>这次合作实验使我知道了团结的重要性，感受很多，这次合作编程让我明白了学习的重要性。</a:t>
                      </a:r>
                    </a:p>
                  </a:txBody>
                  <a:tcPr marL="19713" marR="19713" marT="11265" marB="11265"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88040720"/>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cstate="screen"/>
          <a:stretch>
            <a:fillRect/>
          </a:stretch>
        </p:blipFill>
        <p:spPr>
          <a:xfrm>
            <a:off x="7261025" y="0"/>
            <a:ext cx="4930975" cy="6872483"/>
          </a:xfrm>
          <a:prstGeom prst="rect">
            <a:avLst/>
          </a:prstGeom>
        </p:spPr>
      </p:pic>
      <p:pic>
        <p:nvPicPr>
          <p:cNvPr id="13" name="图片 12"/>
          <p:cNvPicPr>
            <a:picLocks noChangeAspect="1"/>
          </p:cNvPicPr>
          <p:nvPr/>
        </p:nvPicPr>
        <p:blipFill>
          <a:blip r:embed="rId4" cstate="screen"/>
          <a:stretch>
            <a:fillRect/>
          </a:stretch>
        </p:blipFill>
        <p:spPr>
          <a:xfrm rot="7247445">
            <a:off x="397731" y="4391802"/>
            <a:ext cx="2130345" cy="2386550"/>
          </a:xfrm>
          <a:prstGeom prst="rect">
            <a:avLst/>
          </a:prstGeom>
        </p:spPr>
      </p:pic>
      <p:sp>
        <p:nvSpPr>
          <p:cNvPr id="14" name="椭圆 13"/>
          <p:cNvSpPr/>
          <p:nvPr/>
        </p:nvSpPr>
        <p:spPr>
          <a:xfrm>
            <a:off x="4941709" y="1106014"/>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15" name="矩形 14"/>
          <p:cNvSpPr/>
          <p:nvPr/>
        </p:nvSpPr>
        <p:spPr>
          <a:xfrm>
            <a:off x="5560882" y="1715614"/>
            <a:ext cx="1015663" cy="3075710"/>
          </a:xfrm>
          <a:prstGeom prst="rect">
            <a:avLst/>
          </a:prstGeom>
        </p:spPr>
        <p:txBody>
          <a:bodyPr vert="eaVert" wrap="square">
            <a:spAutoFit/>
          </a:bodyPr>
          <a:lstStyle/>
          <a:p>
            <a:r>
              <a:rPr lang="zh-CN" altLang="en-US" sz="5400" dirty="0">
                <a:solidFill>
                  <a:schemeClr val="tx1">
                    <a:lumMod val="75000"/>
                    <a:lumOff val="25000"/>
                  </a:schemeClr>
                </a:solidFill>
                <a:cs typeface="+mn-ea"/>
                <a:sym typeface="+mn-lt"/>
              </a:rPr>
              <a:t>感谢观看 </a:t>
            </a:r>
          </a:p>
        </p:txBody>
      </p:sp>
      <p:cxnSp>
        <p:nvCxnSpPr>
          <p:cNvPr id="16" name="直接连接符 15"/>
          <p:cNvCxnSpPr/>
          <p:nvPr/>
        </p:nvCxnSpPr>
        <p:spPr>
          <a:xfrm flipH="1">
            <a:off x="4470654" y="856633"/>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864326" y="4320269"/>
            <a:ext cx="514665" cy="514665"/>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直接连接符 19"/>
          <p:cNvCxnSpPr/>
          <p:nvPr/>
        </p:nvCxnSpPr>
        <p:spPr>
          <a:xfrm flipH="1">
            <a:off x="5759127" y="4084741"/>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cstate="screen"/>
          <a:stretch>
            <a:fillRect/>
          </a:stretch>
        </p:blipFill>
        <p:spPr>
          <a:xfrm flipH="1">
            <a:off x="4507149" y="3114923"/>
            <a:ext cx="954557" cy="89415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916324" y="1418985"/>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31" name="文本框 14"/>
          <p:cNvSpPr txBox="1">
            <a:spLocks noChangeArrowheads="1"/>
          </p:cNvSpPr>
          <p:nvPr/>
        </p:nvSpPr>
        <p:spPr bwMode="auto">
          <a:xfrm>
            <a:off x="1697784" y="1418985"/>
            <a:ext cx="24370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b="1" dirty="0">
                <a:solidFill>
                  <a:schemeClr val="tx1">
                    <a:lumMod val="75000"/>
                    <a:lumOff val="25000"/>
                  </a:schemeClr>
                </a:solidFill>
                <a:latin typeface="+mn-lt"/>
                <a:ea typeface="+mn-ea"/>
                <a:cs typeface="+mn-ea"/>
                <a:sym typeface="+mn-lt"/>
              </a:rPr>
              <a:t>项目介绍</a:t>
            </a:r>
          </a:p>
        </p:txBody>
      </p:sp>
      <p:cxnSp>
        <p:nvCxnSpPr>
          <p:cNvPr id="20" name="直接连接符 19"/>
          <p:cNvCxnSpPr/>
          <p:nvPr/>
        </p:nvCxnSpPr>
        <p:spPr>
          <a:xfrm flipH="1">
            <a:off x="2635354" y="1044912"/>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261025" y="0"/>
            <a:ext cx="4930975" cy="6872483"/>
          </a:xfrm>
          <a:prstGeom prst="rect">
            <a:avLst/>
          </a:prstGeom>
        </p:spPr>
      </p:pic>
      <p:pic>
        <p:nvPicPr>
          <p:cNvPr id="10" name="图片 9"/>
          <p:cNvPicPr>
            <a:picLocks noChangeAspect="1"/>
          </p:cNvPicPr>
          <p:nvPr/>
        </p:nvPicPr>
        <p:blipFill>
          <a:blip r:embed="rId4" cstate="screen"/>
          <a:stretch>
            <a:fillRect/>
          </a:stretch>
        </p:blipFill>
        <p:spPr>
          <a:xfrm rot="7247445">
            <a:off x="397731" y="4391802"/>
            <a:ext cx="2130345" cy="2386550"/>
          </a:xfrm>
          <a:prstGeom prst="rect">
            <a:avLst/>
          </a:prstGeom>
        </p:spPr>
      </p:pic>
      <p:sp>
        <p:nvSpPr>
          <p:cNvPr id="2" name="文本框 1">
            <a:extLst>
              <a:ext uri="{FF2B5EF4-FFF2-40B4-BE49-F238E27FC236}">
                <a16:creationId xmlns:a16="http://schemas.microsoft.com/office/drawing/2014/main" id="{BBD4C212-9D12-4CDC-BC02-F9F8DF92348A}"/>
              </a:ext>
            </a:extLst>
          </p:cNvPr>
          <p:cNvSpPr txBox="1"/>
          <p:nvPr/>
        </p:nvSpPr>
        <p:spPr>
          <a:xfrm>
            <a:off x="2569944" y="2739096"/>
            <a:ext cx="4562670" cy="369332"/>
          </a:xfrm>
          <a:prstGeom prst="rect">
            <a:avLst/>
          </a:prstGeom>
          <a:noFill/>
        </p:spPr>
        <p:txBody>
          <a:bodyPr wrap="square" rtlCol="0">
            <a:spAutoFit/>
          </a:bodyPr>
          <a:lstStyle/>
          <a:p>
            <a:r>
              <a:rPr lang="zh-CN" altLang="en-US" b="1" dirty="0"/>
              <a:t>简易的摄影师约拍系统</a:t>
            </a:r>
          </a:p>
        </p:txBody>
      </p:sp>
      <p:sp>
        <p:nvSpPr>
          <p:cNvPr id="3" name="文本框 2">
            <a:extLst>
              <a:ext uri="{FF2B5EF4-FFF2-40B4-BE49-F238E27FC236}">
                <a16:creationId xmlns:a16="http://schemas.microsoft.com/office/drawing/2014/main" id="{751EFF1A-1598-4BA1-AA49-70A77E85987A}"/>
              </a:ext>
            </a:extLst>
          </p:cNvPr>
          <p:cNvSpPr txBox="1"/>
          <p:nvPr/>
        </p:nvSpPr>
        <p:spPr>
          <a:xfrm>
            <a:off x="3161654" y="3471287"/>
            <a:ext cx="6586027" cy="923330"/>
          </a:xfrm>
          <a:prstGeom prst="rect">
            <a:avLst/>
          </a:prstGeom>
          <a:noFill/>
        </p:spPr>
        <p:txBody>
          <a:bodyPr wrap="square" rtlCol="0">
            <a:spAutoFit/>
          </a:bodyPr>
          <a:lstStyle/>
          <a:p>
            <a:r>
              <a:rPr lang="zh-CN" altLang="en-US" dirty="0"/>
              <a:t>用户：登录注册、查看摄影师、下单、加入购物车、查看订单</a:t>
            </a:r>
            <a:endParaRPr lang="en-US" altLang="zh-CN" dirty="0"/>
          </a:p>
          <a:p>
            <a:endParaRPr lang="en-US" altLang="zh-CN" dirty="0"/>
          </a:p>
          <a:p>
            <a:r>
              <a:rPr lang="zh-CN" altLang="en-US" dirty="0"/>
              <a:t>管理员：添加分类、添加摄影师资料、查看订单</a:t>
            </a:r>
          </a:p>
        </p:txBody>
      </p:sp>
    </p:spTree>
    <p:extLst>
      <p:ext uri="{BB962C8B-B14F-4D97-AF65-F5344CB8AC3E}">
        <p14:creationId xmlns:p14="http://schemas.microsoft.com/office/powerpoint/2010/main" val="15569930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494790" y="634646"/>
            <a:ext cx="2724148" cy="523220"/>
            <a:chOff x="4733926" y="811823"/>
            <a:chExt cx="2724148" cy="523220"/>
          </a:xfrm>
        </p:grpSpPr>
        <p:cxnSp>
          <p:nvCxnSpPr>
            <p:cNvPr id="27" name="直接连接符 26"/>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28"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mn-lt"/>
                  <a:ea typeface="+mn-ea"/>
                  <a:cs typeface="+mn-ea"/>
                  <a:sym typeface="+mn-lt"/>
                </a:rPr>
                <a:t>贡献度</a:t>
              </a:r>
              <a:endParaRPr lang="en-US" altLang="zh-CN" sz="2800" b="1" dirty="0">
                <a:solidFill>
                  <a:schemeClr val="tx1">
                    <a:lumMod val="75000"/>
                    <a:lumOff val="25000"/>
                  </a:schemeClr>
                </a:solidFill>
                <a:latin typeface="+mn-lt"/>
                <a:ea typeface="+mn-ea"/>
                <a:cs typeface="+mn-ea"/>
                <a:sym typeface="+mn-lt"/>
              </a:endParaRPr>
            </a:p>
          </p:txBody>
        </p:sp>
      </p:grpSp>
      <p:pic>
        <p:nvPicPr>
          <p:cNvPr id="29" name="图片 28"/>
          <p:cNvPicPr>
            <a:picLocks noChangeAspect="1"/>
          </p:cNvPicPr>
          <p:nvPr/>
        </p:nvPicPr>
        <p:blipFill>
          <a:blip r:embed="rId3" cstate="screen"/>
          <a:stretch>
            <a:fillRect/>
          </a:stretch>
        </p:blipFill>
        <p:spPr>
          <a:xfrm rot="4275571">
            <a:off x="557464" y="494594"/>
            <a:ext cx="1123974" cy="979313"/>
          </a:xfrm>
          <a:prstGeom prst="rect">
            <a:avLst/>
          </a:prstGeom>
        </p:spPr>
      </p:pic>
      <p:pic>
        <p:nvPicPr>
          <p:cNvPr id="30" name="图片 29"/>
          <p:cNvPicPr>
            <a:picLocks noChangeAspect="1"/>
          </p:cNvPicPr>
          <p:nvPr/>
        </p:nvPicPr>
        <p:blipFill rotWithShape="1">
          <a:blip r:embed="rId4" cstate="screen"/>
          <a:srcRect/>
          <a:stretch>
            <a:fillRect/>
          </a:stretch>
        </p:blipFill>
        <p:spPr>
          <a:xfrm>
            <a:off x="0" y="4806411"/>
            <a:ext cx="12192000" cy="2058840"/>
          </a:xfrm>
          <a:prstGeom prst="rect">
            <a:avLst/>
          </a:prstGeom>
        </p:spPr>
      </p:pic>
      <p:graphicFrame>
        <p:nvGraphicFramePr>
          <p:cNvPr id="4" name="图表 3">
            <a:extLst>
              <a:ext uri="{FF2B5EF4-FFF2-40B4-BE49-F238E27FC236}">
                <a16:creationId xmlns:a16="http://schemas.microsoft.com/office/drawing/2014/main" id="{611F6180-99A9-4CE7-890E-388F827FB997}"/>
              </a:ext>
            </a:extLst>
          </p:cNvPr>
          <p:cNvGraphicFramePr/>
          <p:nvPr>
            <p:extLst>
              <p:ext uri="{D42A27DB-BD31-4B8C-83A1-F6EECF244321}">
                <p14:modId xmlns:p14="http://schemas.microsoft.com/office/powerpoint/2010/main" val="548604817"/>
              </p:ext>
            </p:extLst>
          </p:nvPr>
        </p:nvGraphicFramePr>
        <p:xfrm>
          <a:off x="5471052" y="1531061"/>
          <a:ext cx="6316757" cy="3418050"/>
        </p:xfrm>
        <a:graphic>
          <a:graphicData uri="http://schemas.openxmlformats.org/drawingml/2006/chart">
            <c:chart xmlns:c="http://schemas.openxmlformats.org/drawingml/2006/chart" xmlns:r="http://schemas.openxmlformats.org/officeDocument/2006/relationships" r:id="rId5"/>
          </a:graphicData>
        </a:graphic>
      </p:graphicFrame>
      <p:sp>
        <p:nvSpPr>
          <p:cNvPr id="38" name="矩形 37">
            <a:extLst>
              <a:ext uri="{FF2B5EF4-FFF2-40B4-BE49-F238E27FC236}">
                <a16:creationId xmlns:a16="http://schemas.microsoft.com/office/drawing/2014/main" id="{B3D02A60-2BFA-4391-A2DE-7299122E578B}"/>
              </a:ext>
            </a:extLst>
          </p:cNvPr>
          <p:cNvSpPr/>
          <p:nvPr/>
        </p:nvSpPr>
        <p:spPr>
          <a:xfrm>
            <a:off x="475197" y="2006931"/>
            <a:ext cx="5620803" cy="242628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pic>
        <p:nvPicPr>
          <p:cNvPr id="2" name="图片 1">
            <a:extLst>
              <a:ext uri="{FF2B5EF4-FFF2-40B4-BE49-F238E27FC236}">
                <a16:creationId xmlns:a16="http://schemas.microsoft.com/office/drawing/2014/main" id="{EAF04C4D-08E8-4254-AB05-0474E24BE422}"/>
              </a:ext>
            </a:extLst>
          </p:cNvPr>
          <p:cNvPicPr>
            <a:picLocks noChangeAspect="1"/>
          </p:cNvPicPr>
          <p:nvPr/>
        </p:nvPicPr>
        <p:blipFill>
          <a:blip r:embed="rId6"/>
          <a:stretch>
            <a:fillRect/>
          </a:stretch>
        </p:blipFill>
        <p:spPr>
          <a:xfrm>
            <a:off x="599323" y="2060764"/>
            <a:ext cx="5372549" cy="2229752"/>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7103254-0108-48F7-A959-A706F8F8FDC3}"/>
              </a:ext>
            </a:extLst>
          </p:cNvPr>
          <p:cNvSpPr/>
          <p:nvPr/>
        </p:nvSpPr>
        <p:spPr>
          <a:xfrm>
            <a:off x="4930976" y="2142369"/>
            <a:ext cx="5251711" cy="3273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椭圆 18"/>
          <p:cNvSpPr/>
          <p:nvPr/>
        </p:nvSpPr>
        <p:spPr>
          <a:xfrm>
            <a:off x="2916324" y="1434483"/>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31" name="文本框 14"/>
          <p:cNvSpPr txBox="1">
            <a:spLocks noChangeArrowheads="1"/>
          </p:cNvSpPr>
          <p:nvPr/>
        </p:nvSpPr>
        <p:spPr bwMode="auto">
          <a:xfrm>
            <a:off x="1697784" y="1434483"/>
            <a:ext cx="24370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b="1" dirty="0">
                <a:solidFill>
                  <a:schemeClr val="tx1">
                    <a:lumMod val="75000"/>
                    <a:lumOff val="25000"/>
                  </a:schemeClr>
                </a:solidFill>
                <a:latin typeface="+mn-lt"/>
                <a:ea typeface="+mn-ea"/>
                <a:cs typeface="+mn-ea"/>
                <a:sym typeface="+mn-lt"/>
              </a:rPr>
              <a:t>燃尽图</a:t>
            </a:r>
          </a:p>
        </p:txBody>
      </p:sp>
      <p:cxnSp>
        <p:nvCxnSpPr>
          <p:cNvPr id="20" name="直接连接符 19"/>
          <p:cNvCxnSpPr/>
          <p:nvPr/>
        </p:nvCxnSpPr>
        <p:spPr>
          <a:xfrm flipH="1">
            <a:off x="2635354" y="1060410"/>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261025" y="0"/>
            <a:ext cx="4930975" cy="6872483"/>
          </a:xfrm>
          <a:prstGeom prst="rect">
            <a:avLst/>
          </a:prstGeom>
        </p:spPr>
      </p:pic>
      <p:pic>
        <p:nvPicPr>
          <p:cNvPr id="10" name="图片 9"/>
          <p:cNvPicPr>
            <a:picLocks noChangeAspect="1"/>
          </p:cNvPicPr>
          <p:nvPr/>
        </p:nvPicPr>
        <p:blipFill>
          <a:blip r:embed="rId4" cstate="screen"/>
          <a:stretch>
            <a:fillRect/>
          </a:stretch>
        </p:blipFill>
        <p:spPr>
          <a:xfrm rot="7247445">
            <a:off x="397731" y="4391802"/>
            <a:ext cx="2130345" cy="2386550"/>
          </a:xfrm>
          <a:prstGeom prst="rect">
            <a:avLst/>
          </a:prstGeom>
        </p:spPr>
      </p:pic>
      <p:pic>
        <p:nvPicPr>
          <p:cNvPr id="1026" name="Picture 2">
            <a:extLst>
              <a:ext uri="{FF2B5EF4-FFF2-40B4-BE49-F238E27FC236}">
                <a16:creationId xmlns:a16="http://schemas.microsoft.com/office/drawing/2014/main" id="{79EE341B-2C3D-424F-BF03-51FDAB2E3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1393" y="2253807"/>
            <a:ext cx="5035543" cy="3029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D73274D-4CA9-4BAD-A4F8-099F82FDED02}"/>
              </a:ext>
            </a:extLst>
          </p:cNvPr>
          <p:cNvSpPr/>
          <p:nvPr/>
        </p:nvSpPr>
        <p:spPr>
          <a:xfrm>
            <a:off x="4832130" y="1479294"/>
            <a:ext cx="5355512" cy="413843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椭圆 18"/>
          <p:cNvSpPr/>
          <p:nvPr/>
        </p:nvSpPr>
        <p:spPr>
          <a:xfrm>
            <a:off x="2916324" y="1418985"/>
            <a:ext cx="1634836" cy="1634836"/>
          </a:xfrm>
          <a:prstGeom prst="ellipse">
            <a:avLst/>
          </a:prstGeom>
          <a:solidFill>
            <a:srgbClr val="BB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B5AC"/>
              </a:solidFill>
              <a:cs typeface="+mn-ea"/>
              <a:sym typeface="+mn-lt"/>
            </a:endParaRPr>
          </a:p>
        </p:txBody>
      </p:sp>
      <p:sp>
        <p:nvSpPr>
          <p:cNvPr id="31" name="文本框 14"/>
          <p:cNvSpPr txBox="1">
            <a:spLocks noChangeArrowheads="1"/>
          </p:cNvSpPr>
          <p:nvPr/>
        </p:nvSpPr>
        <p:spPr bwMode="auto">
          <a:xfrm>
            <a:off x="381739" y="1065042"/>
            <a:ext cx="38152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dirty="0">
                <a:solidFill>
                  <a:schemeClr val="tx1">
                    <a:lumMod val="75000"/>
                    <a:lumOff val="25000"/>
                  </a:schemeClr>
                </a:solidFill>
                <a:latin typeface="+mn-lt"/>
                <a:ea typeface="+mn-ea"/>
                <a:cs typeface="+mn-ea"/>
                <a:sym typeface="+mn-lt"/>
              </a:rPr>
              <a:t>Scrum</a:t>
            </a:r>
            <a:r>
              <a:rPr lang="zh-CN" altLang="en-US" sz="4000" b="1" dirty="0">
                <a:solidFill>
                  <a:schemeClr val="tx1">
                    <a:lumMod val="75000"/>
                    <a:lumOff val="25000"/>
                  </a:schemeClr>
                </a:solidFill>
                <a:latin typeface="+mn-lt"/>
                <a:ea typeface="+mn-ea"/>
                <a:cs typeface="+mn-ea"/>
                <a:sym typeface="+mn-lt"/>
              </a:rPr>
              <a:t>会议照片</a:t>
            </a:r>
          </a:p>
        </p:txBody>
      </p:sp>
      <p:cxnSp>
        <p:nvCxnSpPr>
          <p:cNvPr id="20" name="直接连接符 19"/>
          <p:cNvCxnSpPr/>
          <p:nvPr/>
        </p:nvCxnSpPr>
        <p:spPr>
          <a:xfrm flipH="1">
            <a:off x="2635354" y="1044912"/>
            <a:ext cx="1884218" cy="2008909"/>
          </a:xfrm>
          <a:prstGeom prst="line">
            <a:avLst/>
          </a:prstGeom>
          <a:ln>
            <a:solidFill>
              <a:srgbClr val="B1CC7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261025" y="0"/>
            <a:ext cx="4930975" cy="6872483"/>
          </a:xfrm>
          <a:prstGeom prst="rect">
            <a:avLst/>
          </a:prstGeom>
        </p:spPr>
      </p:pic>
      <p:pic>
        <p:nvPicPr>
          <p:cNvPr id="10" name="图片 9"/>
          <p:cNvPicPr>
            <a:picLocks noChangeAspect="1"/>
          </p:cNvPicPr>
          <p:nvPr/>
        </p:nvPicPr>
        <p:blipFill>
          <a:blip r:embed="rId4" cstate="screen"/>
          <a:stretch>
            <a:fillRect/>
          </a:stretch>
        </p:blipFill>
        <p:spPr>
          <a:xfrm rot="7247445">
            <a:off x="397731" y="4391802"/>
            <a:ext cx="2130345" cy="2386550"/>
          </a:xfrm>
          <a:prstGeom prst="rect">
            <a:avLst/>
          </a:prstGeom>
        </p:spPr>
      </p:pic>
      <p:pic>
        <p:nvPicPr>
          <p:cNvPr id="2050" name="Picture 2">
            <a:extLst>
              <a:ext uri="{FF2B5EF4-FFF2-40B4-BE49-F238E27FC236}">
                <a16:creationId xmlns:a16="http://schemas.microsoft.com/office/drawing/2014/main" id="{86B619DD-BE20-45E5-9DA5-939E8C496B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0976" y="1622677"/>
            <a:ext cx="5133975" cy="3848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3"/>
          <p:cNvSpPr/>
          <p:nvPr/>
        </p:nvSpPr>
        <p:spPr>
          <a:xfrm>
            <a:off x="3119341" y="1714684"/>
            <a:ext cx="1628994" cy="383293"/>
          </a:xfrm>
          <a:prstGeom prst="roundRect">
            <a:avLst/>
          </a:prstGeom>
          <a:solidFill>
            <a:srgbClr val="B1CC71"/>
          </a:solidFill>
          <a:ln w="25400" cap="flat" cmpd="sng" algn="ctr">
            <a:solidFill>
              <a:srgbClr val="B1CC71"/>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r>
              <a:rPr kumimoji="0" lang="en-US" altLang="zh-CN" sz="1395" b="1" i="0" u="none" strike="noStrike" kern="0" cap="none" spc="0" normalizeH="0" baseline="0" dirty="0" err="1">
                <a:ln>
                  <a:noFill/>
                </a:ln>
                <a:solidFill>
                  <a:prstClr val="white"/>
                </a:solidFill>
                <a:effectLst/>
                <a:uLnTx/>
                <a:uFillTx/>
                <a:cs typeface="+mn-ea"/>
                <a:sym typeface="+mn-lt"/>
              </a:rPr>
              <a:t>Eclips</a:t>
            </a:r>
            <a:r>
              <a:rPr kumimoji="0" lang="en-US" altLang="zh-CN" sz="1395" b="1" i="0" u="none" strike="noStrike" kern="0" cap="none" spc="0" normalizeH="0" baseline="0" dirty="0">
                <a:ln>
                  <a:noFill/>
                </a:ln>
                <a:solidFill>
                  <a:prstClr val="white"/>
                </a:solidFill>
                <a:effectLst/>
                <a:uLnTx/>
                <a:uFillTx/>
                <a:cs typeface="+mn-ea"/>
                <a:sym typeface="+mn-lt"/>
              </a:rPr>
              <a:t> 2019</a:t>
            </a:r>
            <a:endParaRPr kumimoji="0" lang="en-US" sz="1395" b="1" i="0" u="none" strike="noStrike" kern="0" cap="none" spc="0" normalizeH="0" baseline="0" noProof="0" dirty="0">
              <a:ln>
                <a:noFill/>
              </a:ln>
              <a:solidFill>
                <a:prstClr val="white"/>
              </a:solidFill>
              <a:effectLst/>
              <a:uLnTx/>
              <a:uFillTx/>
              <a:cs typeface="+mn-ea"/>
              <a:sym typeface="+mn-lt"/>
            </a:endParaRPr>
          </a:p>
        </p:txBody>
      </p:sp>
      <p:sp>
        <p:nvSpPr>
          <p:cNvPr id="13" name="Rounded Rectangle 25"/>
          <p:cNvSpPr/>
          <p:nvPr/>
        </p:nvSpPr>
        <p:spPr>
          <a:xfrm>
            <a:off x="3847129" y="2320436"/>
            <a:ext cx="1628994" cy="383293"/>
          </a:xfrm>
          <a:prstGeom prst="roundRect">
            <a:avLst/>
          </a:prstGeom>
          <a:solidFill>
            <a:srgbClr val="73A06A"/>
          </a:solidFill>
          <a:ln w="25400" cap="flat" cmpd="sng" algn="ctr">
            <a:solidFill>
              <a:srgbClr val="73A06A"/>
            </a:solidFill>
            <a:prstDash val="solid"/>
          </a:ln>
          <a:effectLst/>
        </p:spPr>
        <p:txBody>
          <a:bodyPr rtlCol="0" anchor="ctr"/>
          <a:lstStyle/>
          <a:p>
            <a:pPr lvl="0" algn="ctr" defTabSz="1217295">
              <a:defRPr/>
            </a:pPr>
            <a:r>
              <a:rPr lang="en-US" altLang="zh-CN" sz="1395" b="1" kern="0" dirty="0" err="1">
                <a:solidFill>
                  <a:prstClr val="white"/>
                </a:solidFill>
                <a:cs typeface="+mn-ea"/>
                <a:sym typeface="+mn-lt"/>
              </a:rPr>
              <a:t>Mysql</a:t>
            </a:r>
            <a:r>
              <a:rPr lang="zh-CN" altLang="en-US" sz="1395" b="1" kern="0" dirty="0">
                <a:solidFill>
                  <a:prstClr val="white"/>
                </a:solidFill>
                <a:cs typeface="+mn-ea"/>
                <a:sym typeface="+mn-lt"/>
              </a:rPr>
              <a:t> </a:t>
            </a:r>
            <a:r>
              <a:rPr lang="en-US" altLang="zh-CN" sz="1395" b="1" kern="0" dirty="0">
                <a:solidFill>
                  <a:prstClr val="white"/>
                </a:solidFill>
                <a:cs typeface="+mn-ea"/>
                <a:sym typeface="+mn-lt"/>
              </a:rPr>
              <a:t>8.0</a:t>
            </a:r>
          </a:p>
        </p:txBody>
      </p:sp>
      <p:sp>
        <p:nvSpPr>
          <p:cNvPr id="16" name="Rounded Rectangle 32"/>
          <p:cNvSpPr/>
          <p:nvPr/>
        </p:nvSpPr>
        <p:spPr>
          <a:xfrm>
            <a:off x="5087140" y="2926188"/>
            <a:ext cx="1628994" cy="383293"/>
          </a:xfrm>
          <a:prstGeom prst="roundRect">
            <a:avLst/>
          </a:prstGeom>
          <a:solidFill>
            <a:srgbClr val="B1CC71"/>
          </a:solidFill>
          <a:ln w="25400" cap="flat" cmpd="sng" algn="ctr">
            <a:solidFill>
              <a:srgbClr val="B1CC71"/>
            </a:solidFill>
            <a:prstDash val="solid"/>
          </a:ln>
          <a:effectLst/>
        </p:spPr>
        <p:txBody>
          <a:bodyPr rtlCol="0" anchor="ctr"/>
          <a:lstStyle/>
          <a:p>
            <a:pPr lvl="0" algn="ctr" defTabSz="1217295">
              <a:defRPr/>
            </a:pPr>
            <a:r>
              <a:rPr lang="en-US" altLang="zh-CN" sz="1395" b="1" kern="0" dirty="0">
                <a:solidFill>
                  <a:prstClr val="white"/>
                </a:solidFill>
                <a:cs typeface="+mn-ea"/>
                <a:sym typeface="+mn-lt"/>
              </a:rPr>
              <a:t>TOMCAT 9.0</a:t>
            </a:r>
          </a:p>
        </p:txBody>
      </p:sp>
      <p:sp>
        <p:nvSpPr>
          <p:cNvPr id="19" name="Rounded Rectangle 39"/>
          <p:cNvSpPr/>
          <p:nvPr/>
        </p:nvSpPr>
        <p:spPr>
          <a:xfrm>
            <a:off x="6096000" y="3483006"/>
            <a:ext cx="1628994" cy="383293"/>
          </a:xfrm>
          <a:prstGeom prst="roundRect">
            <a:avLst/>
          </a:prstGeom>
          <a:solidFill>
            <a:srgbClr val="73A06A"/>
          </a:solidFill>
          <a:ln w="25400" cap="flat" cmpd="sng" algn="ctr">
            <a:solidFill>
              <a:srgbClr val="73A06A"/>
            </a:solidFill>
            <a:prstDash val="solid"/>
          </a:ln>
          <a:effectLst/>
        </p:spPr>
        <p:txBody>
          <a:bodyPr rtlCol="0" anchor="ctr"/>
          <a:lstStyle/>
          <a:p>
            <a:pPr lvl="0" algn="ctr" defTabSz="1217295">
              <a:defRPr/>
            </a:pPr>
            <a:r>
              <a:rPr lang="en-US" altLang="zh-CN" sz="1395" b="1" kern="0" dirty="0">
                <a:solidFill>
                  <a:prstClr val="white"/>
                </a:solidFill>
                <a:cs typeface="+mn-ea"/>
                <a:sym typeface="+mn-lt"/>
              </a:rPr>
              <a:t>JDK</a:t>
            </a:r>
            <a:r>
              <a:rPr lang="zh-CN" altLang="en-US" sz="1395" b="1" kern="0" dirty="0">
                <a:solidFill>
                  <a:prstClr val="white"/>
                </a:solidFill>
                <a:cs typeface="+mn-ea"/>
                <a:sym typeface="+mn-lt"/>
              </a:rPr>
              <a:t> </a:t>
            </a:r>
            <a:r>
              <a:rPr lang="en-US" altLang="zh-CN" sz="1395" b="1" kern="0" dirty="0">
                <a:solidFill>
                  <a:prstClr val="white"/>
                </a:solidFill>
                <a:cs typeface="+mn-ea"/>
                <a:sym typeface="+mn-lt"/>
              </a:rPr>
              <a:t>12.0.2</a:t>
            </a:r>
          </a:p>
        </p:txBody>
      </p:sp>
      <p:grpSp>
        <p:nvGrpSpPr>
          <p:cNvPr id="43" name="组合 42"/>
          <p:cNvGrpSpPr/>
          <p:nvPr/>
        </p:nvGrpSpPr>
        <p:grpSpPr>
          <a:xfrm>
            <a:off x="1494789" y="634646"/>
            <a:ext cx="3422443" cy="954107"/>
            <a:chOff x="4733926" y="811823"/>
            <a:chExt cx="2724148" cy="954107"/>
          </a:xfrm>
        </p:grpSpPr>
        <p:cxnSp>
          <p:nvCxnSpPr>
            <p:cNvPr id="44" name="直接连接符 43"/>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45" name="Text Box 39"/>
            <p:cNvSpPr txBox="1">
              <a:spLocks noChangeArrowheads="1"/>
            </p:cNvSpPr>
            <p:nvPr/>
          </p:nvSpPr>
          <p:spPr bwMode="auto">
            <a:xfrm>
              <a:off x="4733926" y="811823"/>
              <a:ext cx="27241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mn-lt"/>
                  <a:ea typeface="+mn-ea"/>
                  <a:cs typeface="+mn-ea"/>
                  <a:sym typeface="+mn-lt"/>
                </a:rPr>
                <a:t>项目配置和运行环境</a:t>
              </a:r>
              <a:endParaRPr lang="en-US" altLang="zh-CN" sz="2800" b="1" dirty="0">
                <a:solidFill>
                  <a:schemeClr val="tx1">
                    <a:lumMod val="75000"/>
                    <a:lumOff val="25000"/>
                  </a:schemeClr>
                </a:solidFill>
                <a:latin typeface="+mn-lt"/>
                <a:ea typeface="+mn-ea"/>
                <a:cs typeface="+mn-ea"/>
                <a:sym typeface="+mn-lt"/>
              </a:endParaRPr>
            </a:p>
          </p:txBody>
        </p:sp>
      </p:grpSp>
      <p:pic>
        <p:nvPicPr>
          <p:cNvPr id="46" name="图片 45"/>
          <p:cNvPicPr>
            <a:picLocks noChangeAspect="1"/>
          </p:cNvPicPr>
          <p:nvPr/>
        </p:nvPicPr>
        <p:blipFill>
          <a:blip r:embed="rId3" cstate="screen"/>
          <a:stretch>
            <a:fillRect/>
          </a:stretch>
        </p:blipFill>
        <p:spPr>
          <a:xfrm>
            <a:off x="643226" y="394665"/>
            <a:ext cx="1023327" cy="1228484"/>
          </a:xfrm>
          <a:prstGeom prst="rect">
            <a:avLst/>
          </a:prstGeom>
        </p:spPr>
      </p:pic>
      <p:pic>
        <p:nvPicPr>
          <p:cNvPr id="40" name="图片 39"/>
          <p:cNvPicPr>
            <a:picLocks noChangeAspect="1"/>
          </p:cNvPicPr>
          <p:nvPr/>
        </p:nvPicPr>
        <p:blipFill rotWithShape="1">
          <a:blip r:embed="rId4" cstate="screen"/>
          <a:srcRect/>
          <a:stretch>
            <a:fillRect/>
          </a:stretch>
        </p:blipFill>
        <p:spPr>
          <a:xfrm>
            <a:off x="0" y="4806411"/>
            <a:ext cx="12192000" cy="2058840"/>
          </a:xfrm>
          <a:prstGeom prst="rect">
            <a:avLst/>
          </a:prstGeom>
        </p:spPr>
      </p:pic>
      <p:sp>
        <p:nvSpPr>
          <p:cNvPr id="41" name="Rounded Rectangle 32">
            <a:extLst>
              <a:ext uri="{FF2B5EF4-FFF2-40B4-BE49-F238E27FC236}">
                <a16:creationId xmlns:a16="http://schemas.microsoft.com/office/drawing/2014/main" id="{7F08E06B-8961-4455-8E63-54E4CA3DC755}"/>
              </a:ext>
            </a:extLst>
          </p:cNvPr>
          <p:cNvSpPr/>
          <p:nvPr/>
        </p:nvSpPr>
        <p:spPr>
          <a:xfrm>
            <a:off x="7041126" y="4039824"/>
            <a:ext cx="1628994" cy="383293"/>
          </a:xfrm>
          <a:prstGeom prst="roundRect">
            <a:avLst/>
          </a:prstGeom>
          <a:solidFill>
            <a:srgbClr val="B1CC71"/>
          </a:solidFill>
          <a:ln w="25400" cap="flat" cmpd="sng" algn="ctr">
            <a:solidFill>
              <a:srgbClr val="B1CC71"/>
            </a:solidFill>
            <a:prstDash val="solid"/>
          </a:ln>
          <a:effectLst/>
        </p:spPr>
        <p:txBody>
          <a:bodyPr rtlCol="0" anchor="ctr"/>
          <a:lstStyle/>
          <a:p>
            <a:pPr lvl="0" algn="ctr" defTabSz="1217295">
              <a:defRPr/>
            </a:pPr>
            <a:r>
              <a:rPr lang="en-US" altLang="zh-CN" sz="1395" b="1" kern="0" dirty="0">
                <a:solidFill>
                  <a:prstClr val="white"/>
                </a:solidFill>
                <a:cs typeface="+mn-ea"/>
                <a:sym typeface="+mn-lt"/>
              </a:rPr>
              <a:t>Windows10</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a:cxnSpLocks/>
          </p:cNvCxnSpPr>
          <p:nvPr/>
        </p:nvCxnSpPr>
        <p:spPr>
          <a:xfrm flipV="1">
            <a:off x="2194949" y="2630760"/>
            <a:ext cx="19694" cy="2260062"/>
          </a:xfrm>
          <a:prstGeom prst="straightConnector1">
            <a:avLst/>
          </a:prstGeom>
          <a:ln>
            <a:solidFill>
              <a:srgbClr val="73A06A"/>
            </a:solidFill>
            <a:tailEnd type="triangle"/>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087234" y="2505702"/>
            <a:ext cx="254819" cy="254819"/>
          </a:xfrm>
          <a:prstGeom prst="ellipse">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087234" y="3462162"/>
            <a:ext cx="254819" cy="254819"/>
          </a:xfrm>
          <a:prstGeom prst="ellipse">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089300" y="4581151"/>
            <a:ext cx="254819" cy="254819"/>
          </a:xfrm>
          <a:prstGeom prst="ellipse">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118"/>
          <p:cNvSpPr txBox="1"/>
          <p:nvPr/>
        </p:nvSpPr>
        <p:spPr>
          <a:xfrm>
            <a:off x="1666553" y="1565786"/>
            <a:ext cx="828791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505050"/>
                </a:solidFill>
                <a:cs typeface="+mn-ea"/>
                <a:sym typeface="+mn-lt"/>
              </a:rPr>
              <a:t>我们采用</a:t>
            </a:r>
            <a:r>
              <a:rPr lang="en-US" altLang="zh-CN" sz="2400" b="1" dirty="0">
                <a:solidFill>
                  <a:srgbClr val="505050"/>
                </a:solidFill>
                <a:cs typeface="+mn-ea"/>
                <a:sym typeface="+mn-lt"/>
              </a:rPr>
              <a:t>MVC</a:t>
            </a:r>
            <a:r>
              <a:rPr lang="zh-CN" altLang="en-US" sz="2400" b="1" dirty="0">
                <a:solidFill>
                  <a:srgbClr val="505050"/>
                </a:solidFill>
                <a:cs typeface="+mn-ea"/>
                <a:sym typeface="+mn-lt"/>
              </a:rPr>
              <a:t>设计模式</a:t>
            </a:r>
          </a:p>
        </p:txBody>
      </p:sp>
      <p:sp>
        <p:nvSpPr>
          <p:cNvPr id="25" name="文本框 119"/>
          <p:cNvSpPr txBox="1"/>
          <p:nvPr/>
        </p:nvSpPr>
        <p:spPr>
          <a:xfrm>
            <a:off x="2525375" y="2433057"/>
            <a:ext cx="192118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t>显示层（</a:t>
            </a:r>
            <a:r>
              <a:rPr lang="en-US" altLang="zh-CN" sz="2000" dirty="0"/>
              <a:t>view</a:t>
            </a:r>
            <a:r>
              <a:rPr lang="zh-CN" altLang="en-US" sz="2000" dirty="0"/>
              <a:t>）</a:t>
            </a:r>
            <a:endParaRPr lang="zh-CN" altLang="en-US" sz="2000" b="1" dirty="0">
              <a:solidFill>
                <a:schemeClr val="tx1">
                  <a:lumMod val="75000"/>
                  <a:lumOff val="25000"/>
                </a:schemeClr>
              </a:solidFill>
              <a:cs typeface="+mn-ea"/>
              <a:sym typeface="+mn-lt"/>
            </a:endParaRPr>
          </a:p>
        </p:txBody>
      </p:sp>
      <p:sp>
        <p:nvSpPr>
          <p:cNvPr id="26" name="文本框 118"/>
          <p:cNvSpPr txBox="1"/>
          <p:nvPr/>
        </p:nvSpPr>
        <p:spPr>
          <a:xfrm>
            <a:off x="2525375" y="3801394"/>
            <a:ext cx="8287913"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主要负责所有的用户请求参数，判断请求参数是否合法，根据请求的类型调用</a:t>
            </a:r>
            <a:r>
              <a:rPr lang="en-US" altLang="zh-CN" sz="1600" dirty="0"/>
              <a:t>JavaBean</a:t>
            </a:r>
            <a:r>
              <a:rPr lang="zh-CN" altLang="en-US" sz="1600" dirty="0"/>
              <a:t>执行操作并将最终的处理结果交由显示层进行显示。</a:t>
            </a:r>
            <a:endParaRPr lang="zh-CN" altLang="en-US" sz="1600" dirty="0">
              <a:solidFill>
                <a:srgbClr val="505050"/>
              </a:solidFill>
              <a:cs typeface="+mn-ea"/>
              <a:sym typeface="+mn-lt"/>
            </a:endParaRPr>
          </a:p>
        </p:txBody>
      </p:sp>
      <p:sp>
        <p:nvSpPr>
          <p:cNvPr id="27" name="文本框 119"/>
          <p:cNvSpPr txBox="1"/>
          <p:nvPr/>
        </p:nvSpPr>
        <p:spPr>
          <a:xfrm>
            <a:off x="2525375" y="3361649"/>
            <a:ext cx="261228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t>控制层（</a:t>
            </a:r>
            <a:r>
              <a:rPr lang="en-US" altLang="zh-CN" sz="2000" dirty="0"/>
              <a:t>Controller</a:t>
            </a:r>
            <a:r>
              <a:rPr lang="zh-CN" altLang="en-US" sz="2000" dirty="0"/>
              <a:t>）</a:t>
            </a:r>
            <a:endParaRPr lang="zh-CN" altLang="en-US" sz="2000" b="1" dirty="0">
              <a:solidFill>
                <a:schemeClr val="tx1">
                  <a:lumMod val="75000"/>
                  <a:lumOff val="25000"/>
                </a:schemeClr>
              </a:solidFill>
              <a:cs typeface="+mn-ea"/>
              <a:sym typeface="+mn-lt"/>
            </a:endParaRPr>
          </a:p>
        </p:txBody>
      </p:sp>
      <p:sp>
        <p:nvSpPr>
          <p:cNvPr id="28" name="文本框 118"/>
          <p:cNvSpPr txBox="1"/>
          <p:nvPr/>
        </p:nvSpPr>
        <p:spPr>
          <a:xfrm>
            <a:off x="2526398" y="4918620"/>
            <a:ext cx="8287913"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完成一个独立的业务操作组件，一般都是以</a:t>
            </a:r>
            <a:r>
              <a:rPr lang="en-US" altLang="zh-CN" sz="1600" dirty="0"/>
              <a:t>JavaBean</a:t>
            </a:r>
            <a:r>
              <a:rPr lang="zh-CN" altLang="en-US" sz="1600" dirty="0"/>
              <a:t>或</a:t>
            </a:r>
            <a:r>
              <a:rPr lang="en-US" altLang="zh-CN" sz="1600" dirty="0"/>
              <a:t>EJB</a:t>
            </a:r>
            <a:r>
              <a:rPr lang="zh-CN" altLang="en-US" sz="1600" dirty="0"/>
              <a:t>的形式定义的。</a:t>
            </a:r>
            <a:endParaRPr lang="zh-CN" altLang="en-US" sz="1600" dirty="0">
              <a:solidFill>
                <a:srgbClr val="505050"/>
              </a:solidFill>
              <a:cs typeface="+mn-ea"/>
              <a:sym typeface="+mn-lt"/>
            </a:endParaRPr>
          </a:p>
        </p:txBody>
      </p:sp>
      <p:sp>
        <p:nvSpPr>
          <p:cNvPr id="29" name="文本框 119"/>
          <p:cNvSpPr txBox="1"/>
          <p:nvPr/>
        </p:nvSpPr>
        <p:spPr>
          <a:xfrm>
            <a:off x="2525375" y="4508468"/>
            <a:ext cx="192118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t>模型层（</a:t>
            </a:r>
            <a:r>
              <a:rPr lang="en-US" altLang="zh-CN" sz="2000" dirty="0"/>
              <a:t>Model</a:t>
            </a:r>
            <a:r>
              <a:rPr lang="zh-CN" altLang="en-US" sz="2000" dirty="0"/>
              <a:t>）</a:t>
            </a:r>
            <a:endParaRPr lang="zh-CN" altLang="en-US" sz="2000" b="1" dirty="0">
              <a:solidFill>
                <a:schemeClr val="tx1">
                  <a:lumMod val="75000"/>
                  <a:lumOff val="25000"/>
                </a:schemeClr>
              </a:solidFill>
              <a:cs typeface="+mn-ea"/>
              <a:sym typeface="+mn-lt"/>
            </a:endParaRPr>
          </a:p>
        </p:txBody>
      </p:sp>
      <p:grpSp>
        <p:nvGrpSpPr>
          <p:cNvPr id="21" name="组合 20"/>
          <p:cNvGrpSpPr/>
          <p:nvPr/>
        </p:nvGrpSpPr>
        <p:grpSpPr>
          <a:xfrm>
            <a:off x="1494790" y="634646"/>
            <a:ext cx="2724148" cy="523220"/>
            <a:chOff x="4733926" y="811823"/>
            <a:chExt cx="2724148" cy="523220"/>
          </a:xfrm>
        </p:grpSpPr>
        <p:cxnSp>
          <p:nvCxnSpPr>
            <p:cNvPr id="22" name="直接连接符 21"/>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37"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endParaRPr lang="en-US" altLang="zh-CN" sz="2800" b="1" dirty="0">
                <a:solidFill>
                  <a:schemeClr val="tx1">
                    <a:lumMod val="75000"/>
                    <a:lumOff val="25000"/>
                  </a:schemeClr>
                </a:solidFill>
                <a:latin typeface="+mn-lt"/>
                <a:ea typeface="+mn-ea"/>
                <a:cs typeface="+mn-ea"/>
                <a:sym typeface="+mn-lt"/>
              </a:endParaRPr>
            </a:p>
          </p:txBody>
        </p:sp>
      </p:grpSp>
      <p:pic>
        <p:nvPicPr>
          <p:cNvPr id="38" name="图片 37"/>
          <p:cNvPicPr>
            <a:picLocks noChangeAspect="1"/>
          </p:cNvPicPr>
          <p:nvPr/>
        </p:nvPicPr>
        <p:blipFill>
          <a:blip r:embed="rId3" cstate="screen"/>
          <a:stretch>
            <a:fillRect/>
          </a:stretch>
        </p:blipFill>
        <p:spPr>
          <a:xfrm>
            <a:off x="643226" y="394665"/>
            <a:ext cx="1023327" cy="1228484"/>
          </a:xfrm>
          <a:prstGeom prst="rect">
            <a:avLst/>
          </a:prstGeom>
        </p:spPr>
      </p:pic>
      <p:sp>
        <p:nvSpPr>
          <p:cNvPr id="8" name="文本框 7">
            <a:extLst>
              <a:ext uri="{FF2B5EF4-FFF2-40B4-BE49-F238E27FC236}">
                <a16:creationId xmlns:a16="http://schemas.microsoft.com/office/drawing/2014/main" id="{57B735D6-A1DB-4F0E-BB7A-1B4E46D15717}"/>
              </a:ext>
            </a:extLst>
          </p:cNvPr>
          <p:cNvSpPr txBox="1"/>
          <p:nvPr/>
        </p:nvSpPr>
        <p:spPr>
          <a:xfrm>
            <a:off x="2525375" y="2872802"/>
            <a:ext cx="7798326" cy="369332"/>
          </a:xfrm>
          <a:prstGeom prst="rect">
            <a:avLst/>
          </a:prstGeom>
          <a:noFill/>
        </p:spPr>
        <p:txBody>
          <a:bodyPr wrap="square" rtlCol="0">
            <a:spAutoFit/>
          </a:bodyPr>
          <a:lstStyle/>
          <a:p>
            <a:r>
              <a:rPr lang="zh-CN" altLang="en-US"/>
              <a:t>主要负责接收</a:t>
            </a:r>
            <a:r>
              <a:rPr lang="en-US" altLang="zh-CN"/>
              <a:t>servlet</a:t>
            </a:r>
            <a:r>
              <a:rPr lang="zh-CN" altLang="en-US"/>
              <a:t>传递的内容，并且调用</a:t>
            </a:r>
            <a:r>
              <a:rPr lang="en-US" altLang="zh-CN"/>
              <a:t>JavaBean,</a:t>
            </a:r>
            <a:r>
              <a:rPr lang="zh-CN" altLang="en-US"/>
              <a:t>将内容显示给用户。</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33787" y="1272111"/>
            <a:ext cx="2845837" cy="464664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5" name="图片 14">
            <a:extLst>
              <a:ext uri="{FF2B5EF4-FFF2-40B4-BE49-F238E27FC236}">
                <a16:creationId xmlns:a16="http://schemas.microsoft.com/office/drawing/2014/main" id="{1BE06A8D-073F-4787-8067-AA47E321A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310" y="1353090"/>
            <a:ext cx="2652789" cy="4371688"/>
          </a:xfrm>
          <a:prstGeom prst="rect">
            <a:avLst/>
          </a:prstGeom>
        </p:spPr>
      </p:pic>
      <p:sp>
        <p:nvSpPr>
          <p:cNvPr id="13" name="矩形 12">
            <a:extLst>
              <a:ext uri="{FF2B5EF4-FFF2-40B4-BE49-F238E27FC236}">
                <a16:creationId xmlns:a16="http://schemas.microsoft.com/office/drawing/2014/main" id="{33E1995D-DC9E-4E9D-ACA6-19546FEDED74}"/>
              </a:ext>
            </a:extLst>
          </p:cNvPr>
          <p:cNvSpPr/>
          <p:nvPr/>
        </p:nvSpPr>
        <p:spPr>
          <a:xfrm>
            <a:off x="3534929" y="1272112"/>
            <a:ext cx="2845837" cy="464664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4" name="图片 3">
            <a:extLst>
              <a:ext uri="{FF2B5EF4-FFF2-40B4-BE49-F238E27FC236}">
                <a16:creationId xmlns:a16="http://schemas.microsoft.com/office/drawing/2014/main" id="{E43785AE-1A4B-4D87-B08A-E9D9FA42B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6207" y="1353090"/>
            <a:ext cx="2663280" cy="4411360"/>
          </a:xfrm>
          <a:prstGeom prst="rect">
            <a:avLst/>
          </a:prstGeom>
        </p:spPr>
      </p:pic>
      <p:pic>
        <p:nvPicPr>
          <p:cNvPr id="11" name="图片 10"/>
          <p:cNvPicPr>
            <a:picLocks noChangeAspect="1"/>
          </p:cNvPicPr>
          <p:nvPr/>
        </p:nvPicPr>
        <p:blipFill rotWithShape="1">
          <a:blip r:embed="rId5" cstate="screen"/>
          <a:srcRect/>
          <a:stretch>
            <a:fillRect/>
          </a:stretch>
        </p:blipFill>
        <p:spPr>
          <a:xfrm>
            <a:off x="0" y="4806411"/>
            <a:ext cx="12192000" cy="2058840"/>
          </a:xfrm>
          <a:prstGeom prst="rect">
            <a:avLst/>
          </a:prstGeom>
        </p:spPr>
      </p:pic>
      <p:grpSp>
        <p:nvGrpSpPr>
          <p:cNvPr id="10" name="组合 9"/>
          <p:cNvGrpSpPr/>
          <p:nvPr/>
        </p:nvGrpSpPr>
        <p:grpSpPr>
          <a:xfrm>
            <a:off x="1494790" y="513182"/>
            <a:ext cx="2724148" cy="570892"/>
            <a:chOff x="4733926" y="690359"/>
            <a:chExt cx="2724148" cy="570892"/>
          </a:xfrm>
        </p:grpSpPr>
        <p:cxnSp>
          <p:nvCxnSpPr>
            <p:cNvPr id="12" name="直接连接符 11"/>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16" name="Text Box 39"/>
            <p:cNvSpPr txBox="1">
              <a:spLocks noChangeArrowheads="1"/>
            </p:cNvSpPr>
            <p:nvPr/>
          </p:nvSpPr>
          <p:spPr bwMode="auto">
            <a:xfrm>
              <a:off x="4733926" y="690359"/>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mn-lt"/>
                  <a:ea typeface="+mn-ea"/>
                  <a:cs typeface="+mn-ea"/>
                  <a:sym typeface="+mn-lt"/>
                </a:rPr>
                <a:t>系统流程图</a:t>
              </a:r>
              <a:endParaRPr lang="en-US" altLang="zh-CN" sz="2800" b="1" dirty="0">
                <a:solidFill>
                  <a:schemeClr val="tx1">
                    <a:lumMod val="75000"/>
                    <a:lumOff val="25000"/>
                  </a:schemeClr>
                </a:solidFill>
                <a:latin typeface="+mn-lt"/>
                <a:ea typeface="+mn-ea"/>
                <a:cs typeface="+mn-ea"/>
                <a:sym typeface="+mn-lt"/>
              </a:endParaRPr>
            </a:p>
          </p:txBody>
        </p:sp>
      </p:grpSp>
      <p:pic>
        <p:nvPicPr>
          <p:cNvPr id="17" name="图片 16"/>
          <p:cNvPicPr>
            <a:picLocks noChangeAspect="1"/>
          </p:cNvPicPr>
          <p:nvPr/>
        </p:nvPicPr>
        <p:blipFill>
          <a:blip r:embed="rId6" cstate="screen"/>
          <a:stretch>
            <a:fillRect/>
          </a:stretch>
        </p:blipFill>
        <p:spPr>
          <a:xfrm rot="5400000" flipV="1">
            <a:off x="464938" y="603791"/>
            <a:ext cx="1302701" cy="584930"/>
          </a:xfrm>
          <a:prstGeom prst="rect">
            <a:avLst/>
          </a:prstGeom>
        </p:spPr>
      </p:pic>
      <p:sp>
        <p:nvSpPr>
          <p:cNvPr id="14" name="Rounded Rectangle 25">
            <a:extLst>
              <a:ext uri="{FF2B5EF4-FFF2-40B4-BE49-F238E27FC236}">
                <a16:creationId xmlns:a16="http://schemas.microsoft.com/office/drawing/2014/main" id="{FA85ECD2-B504-42E4-ABAC-D15C789B4931}"/>
              </a:ext>
            </a:extLst>
          </p:cNvPr>
          <p:cNvSpPr/>
          <p:nvPr/>
        </p:nvSpPr>
        <p:spPr>
          <a:xfrm>
            <a:off x="2279853" y="1668296"/>
            <a:ext cx="1111473" cy="383293"/>
          </a:xfrm>
          <a:prstGeom prst="roundRect">
            <a:avLst/>
          </a:prstGeom>
          <a:solidFill>
            <a:srgbClr val="73A06A"/>
          </a:solidFill>
          <a:ln w="25400" cap="flat" cmpd="sng" algn="ctr">
            <a:solidFill>
              <a:srgbClr val="73A06A"/>
            </a:solidFill>
            <a:prstDash val="solid"/>
          </a:ln>
          <a:effectLst/>
        </p:spPr>
        <p:txBody>
          <a:bodyPr rtlCol="0" anchor="ctr"/>
          <a:lstStyle/>
          <a:p>
            <a:pPr lvl="0" algn="ctr" defTabSz="1217295">
              <a:defRPr/>
            </a:pPr>
            <a:r>
              <a:rPr lang="zh-CN" altLang="en-US" sz="1395" b="1" kern="0" dirty="0">
                <a:solidFill>
                  <a:prstClr val="white"/>
                </a:solidFill>
                <a:cs typeface="+mn-ea"/>
                <a:sym typeface="+mn-lt"/>
              </a:rPr>
              <a:t>用户</a:t>
            </a:r>
            <a:endParaRPr lang="en-US" altLang="zh-CN" sz="1395" b="1" kern="0" dirty="0">
              <a:solidFill>
                <a:prstClr val="white"/>
              </a:solidFill>
              <a:cs typeface="+mn-ea"/>
              <a:sym typeface="+mn-lt"/>
            </a:endParaRPr>
          </a:p>
        </p:txBody>
      </p:sp>
      <p:sp>
        <p:nvSpPr>
          <p:cNvPr id="18" name="Rounded Rectangle 3">
            <a:extLst>
              <a:ext uri="{FF2B5EF4-FFF2-40B4-BE49-F238E27FC236}">
                <a16:creationId xmlns:a16="http://schemas.microsoft.com/office/drawing/2014/main" id="{6F11518D-D374-421C-B5A9-970C0C619184}"/>
              </a:ext>
            </a:extLst>
          </p:cNvPr>
          <p:cNvSpPr/>
          <p:nvPr/>
        </p:nvSpPr>
        <p:spPr>
          <a:xfrm>
            <a:off x="7155045" y="1668296"/>
            <a:ext cx="1208293" cy="383293"/>
          </a:xfrm>
          <a:prstGeom prst="roundRect">
            <a:avLst/>
          </a:prstGeom>
          <a:solidFill>
            <a:srgbClr val="B1CC71"/>
          </a:solidFill>
          <a:ln w="25400" cap="flat" cmpd="sng" algn="ctr">
            <a:solidFill>
              <a:srgbClr val="B1CC71"/>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r>
              <a:rPr lang="zh-CN" altLang="en-US" sz="1395" b="1" kern="0" noProof="0" dirty="0">
                <a:solidFill>
                  <a:prstClr val="white"/>
                </a:solidFill>
                <a:cs typeface="+mn-ea"/>
                <a:sym typeface="+mn-lt"/>
              </a:rPr>
              <a:t>管理员</a:t>
            </a:r>
            <a:endParaRPr kumimoji="0" lang="en-US" sz="1395" b="1" i="0" u="none" strike="noStrike" kern="0" cap="none" spc="0" normalizeH="0" baseline="0" noProof="0" dirty="0">
              <a:ln>
                <a:noFill/>
              </a:ln>
              <a:solidFill>
                <a:prstClr val="white"/>
              </a:solidFill>
              <a:effectLst/>
              <a:uLnTx/>
              <a:uFillTx/>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7E53575-D448-45EF-9F87-347C564F260B}"/>
              </a:ext>
            </a:extLst>
          </p:cNvPr>
          <p:cNvSpPr/>
          <p:nvPr/>
        </p:nvSpPr>
        <p:spPr>
          <a:xfrm>
            <a:off x="4013017" y="1265841"/>
            <a:ext cx="6167535" cy="429208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2" name="图片 1">
            <a:extLst>
              <a:ext uri="{FF2B5EF4-FFF2-40B4-BE49-F238E27FC236}">
                <a16:creationId xmlns:a16="http://schemas.microsoft.com/office/drawing/2014/main" id="{3F580056-1C82-4503-863A-A86E085A82BC}"/>
              </a:ext>
            </a:extLst>
          </p:cNvPr>
          <p:cNvPicPr>
            <a:picLocks noChangeAspect="1"/>
          </p:cNvPicPr>
          <p:nvPr/>
        </p:nvPicPr>
        <p:blipFill>
          <a:blip r:embed="rId3"/>
          <a:stretch>
            <a:fillRect/>
          </a:stretch>
        </p:blipFill>
        <p:spPr>
          <a:xfrm>
            <a:off x="4135171" y="1399508"/>
            <a:ext cx="5923229" cy="4024748"/>
          </a:xfrm>
          <a:prstGeom prst="rect">
            <a:avLst/>
          </a:prstGeom>
        </p:spPr>
      </p:pic>
      <p:pic>
        <p:nvPicPr>
          <p:cNvPr id="3" name="图片 2"/>
          <p:cNvPicPr>
            <a:picLocks noChangeAspect="1"/>
          </p:cNvPicPr>
          <p:nvPr/>
        </p:nvPicPr>
        <p:blipFill rotWithShape="1">
          <a:blip r:embed="rId4" cstate="screen"/>
          <a:srcRect/>
          <a:stretch>
            <a:fillRect/>
          </a:stretch>
        </p:blipFill>
        <p:spPr>
          <a:xfrm>
            <a:off x="0" y="4806411"/>
            <a:ext cx="12192000" cy="2058840"/>
          </a:xfrm>
          <a:prstGeom prst="rect">
            <a:avLst/>
          </a:prstGeom>
        </p:spPr>
      </p:pic>
      <p:grpSp>
        <p:nvGrpSpPr>
          <p:cNvPr id="25" name="组合 24"/>
          <p:cNvGrpSpPr/>
          <p:nvPr/>
        </p:nvGrpSpPr>
        <p:grpSpPr>
          <a:xfrm>
            <a:off x="1494790" y="634646"/>
            <a:ext cx="2724148" cy="523220"/>
            <a:chOff x="4733926" y="811823"/>
            <a:chExt cx="2724148" cy="523220"/>
          </a:xfrm>
        </p:grpSpPr>
        <p:cxnSp>
          <p:nvCxnSpPr>
            <p:cNvPr id="26" name="直接连接符 25"/>
            <p:cNvCxnSpPr/>
            <p:nvPr/>
          </p:nvCxnSpPr>
          <p:spPr>
            <a:xfrm>
              <a:off x="5466897" y="1261251"/>
              <a:ext cx="1258207" cy="0"/>
            </a:xfrm>
            <a:prstGeom prst="line">
              <a:avLst/>
            </a:prstGeom>
            <a:ln w="127000">
              <a:solidFill>
                <a:srgbClr val="C2D2B5"/>
              </a:solidFill>
            </a:ln>
          </p:spPr>
          <p:style>
            <a:lnRef idx="1">
              <a:schemeClr val="accent1"/>
            </a:lnRef>
            <a:fillRef idx="0">
              <a:schemeClr val="accent1"/>
            </a:fillRef>
            <a:effectRef idx="0">
              <a:schemeClr val="accent1"/>
            </a:effectRef>
            <a:fontRef idx="minor">
              <a:schemeClr val="tx1"/>
            </a:fontRef>
          </p:style>
        </p:cxnSp>
        <p:sp>
          <p:nvSpPr>
            <p:cNvPr id="28" name="Text Box 39"/>
            <p:cNvSpPr txBox="1">
              <a:spLocks noChangeArrowheads="1"/>
            </p:cNvSpPr>
            <p:nvPr/>
          </p:nvSpPr>
          <p:spPr bwMode="auto">
            <a:xfrm>
              <a:off x="4733926" y="811823"/>
              <a:ext cx="2724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2800" b="1" dirty="0">
                  <a:solidFill>
                    <a:schemeClr val="tx1">
                      <a:lumMod val="75000"/>
                      <a:lumOff val="25000"/>
                    </a:schemeClr>
                  </a:solidFill>
                  <a:latin typeface="+mn-lt"/>
                  <a:ea typeface="+mn-ea"/>
                  <a:cs typeface="+mn-ea"/>
                  <a:sym typeface="+mn-lt"/>
                </a:rPr>
                <a:t>功能模块图</a:t>
              </a:r>
              <a:endParaRPr lang="en-US" altLang="zh-CN" sz="2800" b="1" dirty="0">
                <a:solidFill>
                  <a:schemeClr val="tx1">
                    <a:lumMod val="75000"/>
                    <a:lumOff val="25000"/>
                  </a:schemeClr>
                </a:solidFill>
                <a:latin typeface="+mn-lt"/>
                <a:ea typeface="+mn-ea"/>
                <a:cs typeface="+mn-ea"/>
                <a:sym typeface="+mn-lt"/>
              </a:endParaRPr>
            </a:p>
          </p:txBody>
        </p:sp>
      </p:grpSp>
      <p:pic>
        <p:nvPicPr>
          <p:cNvPr id="30" name="图片 29"/>
          <p:cNvPicPr>
            <a:picLocks noChangeAspect="1"/>
          </p:cNvPicPr>
          <p:nvPr/>
        </p:nvPicPr>
        <p:blipFill>
          <a:blip r:embed="rId5" cstate="screen"/>
          <a:stretch>
            <a:fillRect/>
          </a:stretch>
        </p:blipFill>
        <p:spPr>
          <a:xfrm rot="5400000" flipV="1">
            <a:off x="464938" y="603791"/>
            <a:ext cx="1302701" cy="58493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文艺汇报清新总结PPT"/>
  <p:tag name="ISPRING_FIRST_PUBLISH" val="1"/>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yyv2kzi">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946</TotalTime>
  <Words>908</Words>
  <Application>Microsoft Office PowerPoint</Application>
  <PresentationFormat>宽屏</PresentationFormat>
  <Paragraphs>63</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汉仪行楷简</vt:lpstr>
      <vt:lpstr>Arial</vt:lpstr>
      <vt:lpstr>Calibri</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清新水彩手绘</dc:title>
  <dc:creator>第一PPT</dc:creator>
  <cp:keywords>www.1ppt.com</cp:keywords>
  <dc:description>www.1ppt.com</dc:description>
  <cp:lastModifiedBy>lenovo</cp:lastModifiedBy>
  <cp:revision>82</cp:revision>
  <dcterms:created xsi:type="dcterms:W3CDTF">2016-09-11T10:28:00Z</dcterms:created>
  <dcterms:modified xsi:type="dcterms:W3CDTF">2008-07-04T18:37:22Z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