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Source Code Pro"/>
      <p:regular r:id="rId15"/>
      <p:bold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regular.fntdata"/><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97244d3e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97244d3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87bff3a5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87bff3a5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87bff3a5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87bff3a5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87bff3a5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87bff3a5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97f2d5b7c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97f2d5b7c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97f2d5b7c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97f2d5b7c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97f2d5b7c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97f2d5b7c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sz="800"/>
              <a:t>Build relational model using UML</a:t>
            </a:r>
            <a:endParaRPr sz="800"/>
          </a:p>
          <a:p>
            <a:pPr indent="-279400" lvl="0" marL="457200" rtl="0" algn="l">
              <a:spcBef>
                <a:spcPts val="0"/>
              </a:spcBef>
              <a:spcAft>
                <a:spcPts val="0"/>
              </a:spcAft>
              <a:buSzPts val="800"/>
              <a:buChar char="●"/>
            </a:pPr>
            <a:r>
              <a:rPr lang="en" sz="800"/>
              <a:t>Set up MySQL relational database</a:t>
            </a:r>
            <a:endParaRPr sz="800"/>
          </a:p>
          <a:p>
            <a:pPr indent="-279400" lvl="0" marL="457200" rtl="0" algn="l">
              <a:spcBef>
                <a:spcPts val="0"/>
              </a:spcBef>
              <a:spcAft>
                <a:spcPts val="0"/>
              </a:spcAft>
              <a:buSzPts val="800"/>
              <a:buChar char="●"/>
            </a:pPr>
            <a:r>
              <a:rPr lang="en" sz="800"/>
              <a:t>Parse data from websites using open source API</a:t>
            </a:r>
            <a:endParaRPr sz="800"/>
          </a:p>
          <a:p>
            <a:pPr indent="-279400" lvl="0" marL="457200" rtl="0" algn="l">
              <a:spcBef>
                <a:spcPts val="0"/>
              </a:spcBef>
              <a:spcAft>
                <a:spcPts val="0"/>
              </a:spcAft>
              <a:buSzPts val="800"/>
              <a:buChar char="●"/>
            </a:pPr>
            <a:r>
              <a:rPr lang="en" sz="800"/>
              <a:t>Build data access layer</a:t>
            </a:r>
            <a:endParaRPr sz="800"/>
          </a:p>
          <a:p>
            <a:pPr indent="-279400" lvl="0" marL="457200" rtl="0" algn="l">
              <a:spcBef>
                <a:spcPts val="0"/>
              </a:spcBef>
              <a:spcAft>
                <a:spcPts val="0"/>
              </a:spcAft>
              <a:buSzPts val="800"/>
              <a:buChar char="●"/>
            </a:pPr>
            <a:r>
              <a:rPr lang="en" sz="800"/>
              <a:t>Web development and user interface design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8789228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8789228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87bff3a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87bff3a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Rookie</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800">
                <a:solidFill>
                  <a:srgbClr val="000000"/>
                </a:solidFill>
                <a:latin typeface="Arial"/>
                <a:ea typeface="Arial"/>
                <a:cs typeface="Arial"/>
                <a:sym typeface="Arial"/>
              </a:rPr>
              <a:t>Jiazhen Tang, Xinmeng Zhang, Jing Wang</a:t>
            </a:r>
            <a:r>
              <a:rPr lang="en" sz="1400">
                <a:solidFill>
                  <a:srgbClr val="000000"/>
                </a:solidFill>
                <a:latin typeface="Arial"/>
                <a:ea typeface="Arial"/>
                <a:cs typeface="Arial"/>
                <a:sym typeface="Arial"/>
              </a:rPr>
              <a:t>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3305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Value Proposition</a:t>
            </a:r>
            <a:endParaRPr>
              <a:solidFill>
                <a:srgbClr val="FFFFFF"/>
              </a:solidFill>
            </a:endParaRPr>
          </a:p>
        </p:txBody>
      </p:sp>
      <p:sp>
        <p:nvSpPr>
          <p:cNvPr id="69" name="Google Shape;69;p14"/>
          <p:cNvSpPr txBox="1"/>
          <p:nvPr>
            <p:ph idx="1" type="body"/>
          </p:nvPr>
        </p:nvSpPr>
        <p:spPr>
          <a:xfrm>
            <a:off x="311700" y="1468825"/>
            <a:ext cx="7985100" cy="309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We set our value proposition for Rookie as is an internship listing website</a:t>
            </a:r>
            <a:r>
              <a:rPr b="1" lang="en" sz="1400">
                <a:solidFill>
                  <a:srgbClr val="6A6A6A"/>
                </a:solidFill>
                <a:highlight>
                  <a:srgbClr val="FFFFFF"/>
                </a:highlight>
              </a:rPr>
              <a:t> </a:t>
            </a:r>
            <a:r>
              <a:rPr lang="en" sz="1400">
                <a:solidFill>
                  <a:srgbClr val="000000"/>
                </a:solidFill>
              </a:rPr>
              <a:t>that provides latest internship job postings categorised by area, requirements or other attributes for the computer science major students who are unhappy with the lack of specific targeting of Indeed and Glassdoor. </a:t>
            </a:r>
            <a:endParaRPr sz="1400">
              <a:solidFill>
                <a:srgbClr val="000000"/>
              </a:solidFill>
            </a:endParaRPr>
          </a:p>
          <a:p>
            <a:pPr indent="-298450" lvl="0" marL="457200" rtl="0" algn="l">
              <a:spcBef>
                <a:spcPts val="0"/>
              </a:spcBef>
              <a:spcAft>
                <a:spcPts val="0"/>
              </a:spcAft>
              <a:buClr>
                <a:srgbClr val="000000"/>
              </a:buClr>
              <a:buSzPts val="1100"/>
              <a:buChar char="●"/>
            </a:pPr>
            <a:r>
              <a:rPr lang="en" sz="1400">
                <a:solidFill>
                  <a:srgbClr val="000000"/>
                </a:solidFill>
              </a:rPr>
              <a:t>We have fulfilled our value proposition. Rookie has good value propositions for every part of our website, but one that is particularly impressive is the internship job posting for computer science students. In this part, our website helps students to find the job easier and faster.</a:t>
            </a:r>
            <a:br>
              <a:rPr lang="en" sz="1200"/>
            </a:b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3305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Deliverables</a:t>
            </a:r>
            <a:endParaRPr>
              <a:solidFill>
                <a:srgbClr val="FFFFFF"/>
              </a:solidFill>
            </a:endParaRPr>
          </a:p>
        </p:txBody>
      </p:sp>
      <p:sp>
        <p:nvSpPr>
          <p:cNvPr id="75" name="Google Shape;75;p15"/>
          <p:cNvSpPr txBox="1"/>
          <p:nvPr>
            <p:ph idx="1" type="body"/>
          </p:nvPr>
        </p:nvSpPr>
        <p:spPr>
          <a:xfrm>
            <a:off x="311700" y="1468825"/>
            <a:ext cx="7985100" cy="309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This semester we plan to deliver a website which requires a user to register and login to the account. Users have a username and password. Furthermore, we will provide service for students and companies log in to our website. Students can register, build their profiles,  upload their existing resumes, and look for internship postings matching their skill sets. Using a database of internship listing website, companies can register, post jobs, and search job seeker profiles. Companies can view profiles of registered students and contact them, initiative an interview, or perform some other action related to their post. In addition, registered users should be able to search for jobs and filter the results based on location, required skills, salary, experience level, etc.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3305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Deliverables</a:t>
            </a:r>
            <a:endParaRPr>
              <a:solidFill>
                <a:srgbClr val="FFFFFF"/>
              </a:solidFill>
            </a:endParaRPr>
          </a:p>
        </p:txBody>
      </p:sp>
      <p:sp>
        <p:nvSpPr>
          <p:cNvPr id="81" name="Google Shape;81;p16"/>
          <p:cNvSpPr txBox="1"/>
          <p:nvPr>
            <p:ph idx="1" type="body"/>
          </p:nvPr>
        </p:nvSpPr>
        <p:spPr>
          <a:xfrm>
            <a:off x="311700" y="1468825"/>
            <a:ext cx="7985100" cy="309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Compared to the old one, we have covered all the stuff when we plan to deliver this semester. We have user management, company profiles, seeker profiles and job post management. But we still want to add more information later. For instance, we can have a discussion board that will allow students to rate the company and provide comment. Also, a module allows users to share interview tips and experience as job rookies.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567200" y="405725"/>
            <a:ext cx="3030000" cy="67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Final UML</a:t>
            </a:r>
            <a:endParaRPr/>
          </a:p>
        </p:txBody>
      </p:sp>
      <p:sp>
        <p:nvSpPr>
          <p:cNvPr id="87" name="Google Shape;87;p17"/>
          <p:cNvSpPr txBox="1"/>
          <p:nvPr>
            <p:ph idx="2" type="body"/>
          </p:nvPr>
        </p:nvSpPr>
        <p:spPr>
          <a:xfrm>
            <a:off x="4951100" y="542688"/>
            <a:ext cx="3837000" cy="405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Main changes:</a:t>
            </a:r>
            <a:endParaRPr/>
          </a:p>
          <a:p>
            <a:pPr indent="-304800" lvl="0" marL="457200" rtl="0" algn="l">
              <a:spcBef>
                <a:spcPts val="1600"/>
              </a:spcBef>
              <a:spcAft>
                <a:spcPts val="0"/>
              </a:spcAft>
              <a:buSzPts val="1200"/>
              <a:buAutoNum type="arabicPeriod"/>
            </a:pPr>
            <a:r>
              <a:rPr lang="en" sz="1200"/>
              <a:t>Changed the diagram shape from horizontal to vertical for better and clear viewing.</a:t>
            </a:r>
            <a:endParaRPr sz="1200"/>
          </a:p>
          <a:p>
            <a:pPr indent="-304800" lvl="0" marL="457200" rtl="0" algn="l">
              <a:spcBef>
                <a:spcPts val="0"/>
              </a:spcBef>
              <a:spcAft>
                <a:spcPts val="0"/>
              </a:spcAft>
              <a:buSzPts val="1200"/>
              <a:buAutoNum type="arabicPeriod"/>
            </a:pPr>
            <a:r>
              <a:rPr lang="en" sz="1200"/>
              <a:t>Removed some unnecessary attributes.</a:t>
            </a:r>
            <a:endParaRPr sz="1200"/>
          </a:p>
          <a:p>
            <a:pPr indent="-304800" lvl="0" marL="457200" rtl="0" algn="l">
              <a:spcBef>
                <a:spcPts val="0"/>
              </a:spcBef>
              <a:spcAft>
                <a:spcPts val="0"/>
              </a:spcAft>
              <a:buSzPts val="1200"/>
              <a:buAutoNum type="arabicPeriod"/>
            </a:pPr>
            <a:r>
              <a:rPr lang="en" sz="1200"/>
              <a:t>Changes some names of table and attributes for better understanding.</a:t>
            </a:r>
            <a:endParaRPr sz="1200"/>
          </a:p>
          <a:p>
            <a:pPr indent="-304800" lvl="0" marL="457200" rtl="0" algn="l">
              <a:spcBef>
                <a:spcPts val="0"/>
              </a:spcBef>
              <a:spcAft>
                <a:spcPts val="0"/>
              </a:spcAft>
              <a:buSzPts val="1200"/>
              <a:buAutoNum type="arabicPeriod"/>
            </a:pPr>
            <a:r>
              <a:rPr lang="en" sz="1200"/>
              <a:t>Combining some common attributes for better management of users.</a:t>
            </a:r>
            <a:endParaRPr sz="1200"/>
          </a:p>
          <a:p>
            <a:pPr indent="0" lvl="0" marL="457200" rtl="0" algn="l">
              <a:spcBef>
                <a:spcPts val="1600"/>
              </a:spcBef>
              <a:spcAft>
                <a:spcPts val="1600"/>
              </a:spcAft>
              <a:buNone/>
            </a:pPr>
            <a:r>
              <a:rPr lang="en" sz="1200"/>
              <a:t>We changed our UML in PM3 when considering business insights to make the data more reasonable and manageable. Now each attribute is useful and intelligible.</a:t>
            </a:r>
            <a:br>
              <a:rPr lang="en"/>
            </a:br>
            <a:endParaRPr/>
          </a:p>
        </p:txBody>
      </p:sp>
      <p:pic>
        <p:nvPicPr>
          <p:cNvPr id="88" name="Google Shape;88;p17"/>
          <p:cNvPicPr preferRelativeResize="0"/>
          <p:nvPr/>
        </p:nvPicPr>
        <p:blipFill rotWithShape="1">
          <a:blip r:embed="rId3">
            <a:alphaModFix/>
          </a:blip>
          <a:srcRect b="3947" l="0" r="0" t="0"/>
          <a:stretch/>
        </p:blipFill>
        <p:spPr>
          <a:xfrm>
            <a:off x="567200" y="1022750"/>
            <a:ext cx="3413347" cy="3759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Things went well via the course</a:t>
            </a:r>
            <a:endParaRPr>
              <a:solidFill>
                <a:srgbClr val="FFFFFF"/>
              </a:solidFill>
            </a:endParaRPr>
          </a:p>
        </p:txBody>
      </p:sp>
      <p:sp>
        <p:nvSpPr>
          <p:cNvPr id="94" name="Google Shape;94;p18"/>
          <p:cNvSpPr txBox="1"/>
          <p:nvPr>
            <p:ph idx="1" type="body"/>
          </p:nvPr>
        </p:nvSpPr>
        <p:spPr>
          <a:xfrm>
            <a:off x="311700" y="1468825"/>
            <a:ext cx="79851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For the process</a:t>
            </a:r>
            <a:endParaRPr b="1"/>
          </a:p>
          <a:p>
            <a:pPr indent="-317500" lvl="0" marL="457200" rtl="0" algn="l">
              <a:lnSpc>
                <a:spcPct val="115000"/>
              </a:lnSpc>
              <a:spcBef>
                <a:spcPts val="1600"/>
              </a:spcBef>
              <a:spcAft>
                <a:spcPts val="0"/>
              </a:spcAft>
              <a:buSzPts val="1400"/>
              <a:buChar char="●"/>
            </a:pPr>
            <a:r>
              <a:rPr b="1" lang="en" sz="1400"/>
              <a:t>Clear milestone plan</a:t>
            </a:r>
            <a:endParaRPr b="1" sz="1400"/>
          </a:p>
          <a:p>
            <a:pPr indent="0" lvl="0" marL="457200" rtl="0" algn="l">
              <a:lnSpc>
                <a:spcPct val="115000"/>
              </a:lnSpc>
              <a:spcBef>
                <a:spcPts val="0"/>
              </a:spcBef>
              <a:spcAft>
                <a:spcPts val="0"/>
              </a:spcAft>
              <a:buNone/>
            </a:pPr>
            <a:r>
              <a:rPr lang="en" sz="1400"/>
              <a:t>In each milestone, the goal was clear and the approach was stated in detail on videos. So we were able to fulfill every step of the project smoothly.</a:t>
            </a:r>
            <a:endParaRPr sz="1400"/>
          </a:p>
          <a:p>
            <a:pPr indent="0" lvl="0" marL="45720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b="1" lang="en" sz="1400"/>
              <a:t>Discussion</a:t>
            </a:r>
            <a:r>
              <a:rPr b="1" lang="en" sz="1400"/>
              <a:t> board help</a:t>
            </a:r>
            <a:endParaRPr b="1" sz="1400"/>
          </a:p>
          <a:p>
            <a:pPr indent="0" lvl="0" marL="457200" rtl="0" algn="l">
              <a:lnSpc>
                <a:spcPct val="115000"/>
              </a:lnSpc>
              <a:spcBef>
                <a:spcPts val="0"/>
              </a:spcBef>
              <a:spcAft>
                <a:spcPts val="0"/>
              </a:spcAft>
              <a:buNone/>
            </a:pPr>
            <a:r>
              <a:rPr lang="en" sz="1400"/>
              <a:t>Thanks for the discussion in each module, we were able to solve some difficult configuration problems when installing MySQL and CloverDX.</a:t>
            </a:r>
            <a:br>
              <a:rPr lang="en" sz="1200"/>
            </a:b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Things went well via teamwork</a:t>
            </a:r>
            <a:endParaRPr>
              <a:solidFill>
                <a:srgbClr val="FFFFFF"/>
              </a:solidFill>
            </a:endParaRPr>
          </a:p>
        </p:txBody>
      </p:sp>
      <p:sp>
        <p:nvSpPr>
          <p:cNvPr id="100" name="Google Shape;100;p19"/>
          <p:cNvSpPr txBox="1"/>
          <p:nvPr>
            <p:ph idx="1" type="body"/>
          </p:nvPr>
        </p:nvSpPr>
        <p:spPr>
          <a:xfrm>
            <a:off x="311700" y="1304850"/>
            <a:ext cx="83247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For the project</a:t>
            </a:r>
            <a:endParaRPr sz="1200"/>
          </a:p>
          <a:p>
            <a:pPr indent="-304800" lvl="0" marL="457200" rtl="0" algn="l">
              <a:spcBef>
                <a:spcPts val="1600"/>
              </a:spcBef>
              <a:spcAft>
                <a:spcPts val="0"/>
              </a:spcAft>
              <a:buSzPts val="1200"/>
              <a:buChar char="●"/>
            </a:pPr>
            <a:r>
              <a:rPr lang="en" sz="1200"/>
              <a:t>Collected data from source web as csv file.</a:t>
            </a:r>
            <a:endParaRPr sz="1200"/>
          </a:p>
          <a:p>
            <a:pPr indent="-304800" lvl="0" marL="457200" rtl="0" algn="l">
              <a:spcBef>
                <a:spcPts val="0"/>
              </a:spcBef>
              <a:spcAft>
                <a:spcPts val="0"/>
              </a:spcAft>
              <a:buSzPts val="1200"/>
              <a:buChar char="●"/>
            </a:pPr>
            <a:r>
              <a:rPr lang="en" sz="1200"/>
              <a:t>Created an UML through teamwork using Vertabelo.</a:t>
            </a:r>
            <a:endParaRPr sz="1200"/>
          </a:p>
          <a:p>
            <a:pPr indent="-304800" lvl="0" marL="457200" rtl="0" algn="l">
              <a:spcBef>
                <a:spcPts val="0"/>
              </a:spcBef>
              <a:spcAft>
                <a:spcPts val="0"/>
              </a:spcAft>
              <a:buSzPts val="1200"/>
              <a:buChar char="●"/>
            </a:pPr>
            <a:r>
              <a:rPr lang="en" sz="1200"/>
              <a:t>Build a sql database for job application, inserting up to 26k rows data.</a:t>
            </a:r>
            <a:endParaRPr sz="1200"/>
          </a:p>
          <a:p>
            <a:pPr indent="-304800" lvl="0" marL="457200" rtl="0" algn="l">
              <a:spcBef>
                <a:spcPts val="0"/>
              </a:spcBef>
              <a:spcAft>
                <a:spcPts val="0"/>
              </a:spcAft>
              <a:buSzPts val="1200"/>
              <a:buChar char="●"/>
            </a:pPr>
            <a:r>
              <a:rPr lang="en" sz="1200"/>
              <a:t>Identified 10 questions regarding business insights and creates queries.</a:t>
            </a:r>
            <a:endParaRPr sz="1200"/>
          </a:p>
          <a:p>
            <a:pPr indent="-304800" lvl="0" marL="457200" rtl="0" algn="l">
              <a:spcBef>
                <a:spcPts val="0"/>
              </a:spcBef>
              <a:spcAft>
                <a:spcPts val="0"/>
              </a:spcAft>
              <a:buSzPts val="1200"/>
              <a:buChar char="●"/>
            </a:pPr>
            <a:r>
              <a:rPr lang="en" sz="1200"/>
              <a:t>Used JDBC to build the data access layer.</a:t>
            </a:r>
            <a:endParaRPr sz="1200"/>
          </a:p>
          <a:p>
            <a:pPr indent="-304800" lvl="0" marL="457200" rtl="0" algn="l">
              <a:spcBef>
                <a:spcPts val="0"/>
              </a:spcBef>
              <a:spcAft>
                <a:spcPts val="0"/>
              </a:spcAft>
              <a:buSzPts val="1200"/>
              <a:buChar char="●"/>
            </a:pPr>
            <a:r>
              <a:rPr lang="en" sz="1200"/>
              <a:t>Used JSP to build the web for job application.</a:t>
            </a:r>
            <a:endParaRPr sz="1200"/>
          </a:p>
          <a:p>
            <a:pPr indent="-304800" lvl="0" marL="457200" rtl="0" algn="l">
              <a:spcBef>
                <a:spcPts val="0"/>
              </a:spcBef>
              <a:spcAft>
                <a:spcPts val="0"/>
              </a:spcAft>
              <a:buSzPts val="1200"/>
              <a:buChar char="●"/>
            </a:pPr>
            <a:r>
              <a:rPr lang="en" sz="1200"/>
              <a:t>Created 2 ETL workflows regarding employment information for user reference.</a:t>
            </a:r>
            <a:br>
              <a:rPr lang="en" sz="1200"/>
            </a:br>
            <a:endParaRPr sz="1200"/>
          </a:p>
        </p:txBody>
      </p:sp>
      <p:cxnSp>
        <p:nvCxnSpPr>
          <p:cNvPr id="101" name="Google Shape;101;p19"/>
          <p:cNvCxnSpPr/>
          <p:nvPr/>
        </p:nvCxnSpPr>
        <p:spPr>
          <a:xfrm>
            <a:off x="405800" y="4342050"/>
            <a:ext cx="7892700" cy="10200"/>
          </a:xfrm>
          <a:prstGeom prst="straightConnector1">
            <a:avLst/>
          </a:prstGeom>
          <a:noFill/>
          <a:ln cap="flat" cmpd="sng" w="19050">
            <a:solidFill>
              <a:srgbClr val="424242"/>
            </a:solidFill>
            <a:prstDash val="solid"/>
            <a:round/>
            <a:headEnd len="sm" w="sm" type="none"/>
            <a:tailEnd len="sm" w="sm" type="none"/>
          </a:ln>
        </p:spPr>
      </p:cxnSp>
      <p:sp>
        <p:nvSpPr>
          <p:cNvPr id="102" name="Google Shape;102;p19"/>
          <p:cNvSpPr/>
          <p:nvPr/>
        </p:nvSpPr>
        <p:spPr>
          <a:xfrm>
            <a:off x="755400" y="4050550"/>
            <a:ext cx="865500" cy="596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a:off x="1957719" y="3682650"/>
            <a:ext cx="1922700" cy="1324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nvSpPr>
        <p:spPr>
          <a:xfrm>
            <a:off x="1957721" y="4208593"/>
            <a:ext cx="19227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Source Code Pro"/>
                <a:ea typeface="Source Code Pro"/>
                <a:cs typeface="Source Code Pro"/>
                <a:sym typeface="Source Code Pro"/>
              </a:rPr>
              <a:t>Database Management</a:t>
            </a:r>
            <a:endParaRPr sz="1200">
              <a:solidFill>
                <a:srgbClr val="FFFFFF"/>
              </a:solidFill>
              <a:latin typeface="Source Code Pro"/>
              <a:ea typeface="Source Code Pro"/>
              <a:cs typeface="Source Code Pro"/>
              <a:sym typeface="Source Code Pro"/>
            </a:endParaRPr>
          </a:p>
          <a:p>
            <a:pPr indent="0" lvl="0" marL="0" rtl="0" algn="ctr">
              <a:spcBef>
                <a:spcPts val="0"/>
              </a:spcBef>
              <a:spcAft>
                <a:spcPts val="0"/>
              </a:spcAft>
              <a:buNone/>
            </a:pPr>
            <a:r>
              <a:rPr lang="en" sz="1200">
                <a:solidFill>
                  <a:srgbClr val="FFFFFF"/>
                </a:solidFill>
                <a:latin typeface="Source Code Pro"/>
                <a:ea typeface="Source Code Pro"/>
                <a:cs typeface="Source Code Pro"/>
                <a:sym typeface="Source Code Pro"/>
              </a:rPr>
              <a:t>ETL workflow</a:t>
            </a:r>
            <a:endParaRPr sz="1200">
              <a:solidFill>
                <a:srgbClr val="FFFFFF"/>
              </a:solidFill>
              <a:latin typeface="Source Code Pro"/>
              <a:ea typeface="Source Code Pro"/>
              <a:cs typeface="Source Code Pro"/>
              <a:sym typeface="Source Code Pro"/>
            </a:endParaRPr>
          </a:p>
        </p:txBody>
      </p:sp>
      <p:sp>
        <p:nvSpPr>
          <p:cNvPr id="105" name="Google Shape;105;p19"/>
          <p:cNvSpPr/>
          <p:nvPr/>
        </p:nvSpPr>
        <p:spPr>
          <a:xfrm>
            <a:off x="5137743" y="4010942"/>
            <a:ext cx="980400" cy="675300"/>
          </a:xfrm>
          <a:prstGeom prst="ellipse">
            <a:avLst/>
          </a:prstGeom>
          <a:solidFill>
            <a:srgbClr val="673A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txBox="1"/>
          <p:nvPr/>
        </p:nvSpPr>
        <p:spPr>
          <a:xfrm>
            <a:off x="654451" y="4136150"/>
            <a:ext cx="10674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Source Code Pro"/>
                <a:ea typeface="Source Code Pro"/>
                <a:cs typeface="Source Code Pro"/>
                <a:sym typeface="Source Code Pro"/>
              </a:rPr>
              <a:t>Web Development</a:t>
            </a:r>
            <a:endParaRPr sz="1000">
              <a:solidFill>
                <a:srgbClr val="FFFFFF"/>
              </a:solidFill>
              <a:latin typeface="Source Code Pro"/>
              <a:ea typeface="Source Code Pro"/>
              <a:cs typeface="Source Code Pro"/>
              <a:sym typeface="Source Code Pro"/>
            </a:endParaRPr>
          </a:p>
        </p:txBody>
      </p:sp>
      <p:sp>
        <p:nvSpPr>
          <p:cNvPr id="107" name="Google Shape;107;p19"/>
          <p:cNvSpPr/>
          <p:nvPr/>
        </p:nvSpPr>
        <p:spPr>
          <a:xfrm>
            <a:off x="6386614" y="4121796"/>
            <a:ext cx="659100" cy="453600"/>
          </a:xfrm>
          <a:prstGeom prst="ellipse">
            <a:avLst/>
          </a:prstGeom>
          <a:solidFill>
            <a:srgbClr val="9C26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nvSpPr>
        <p:spPr>
          <a:xfrm>
            <a:off x="6386839" y="4212393"/>
            <a:ext cx="6591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Source Code Pro"/>
                <a:ea typeface="Source Code Pro"/>
                <a:cs typeface="Source Code Pro"/>
                <a:sym typeface="Source Code Pro"/>
              </a:rPr>
              <a:t>UML</a:t>
            </a:r>
            <a:endParaRPr sz="1200">
              <a:solidFill>
                <a:srgbClr val="FFFFFF"/>
              </a:solidFill>
              <a:latin typeface="Source Code Pro"/>
              <a:ea typeface="Source Code Pro"/>
              <a:cs typeface="Source Code Pro"/>
              <a:sym typeface="Source Code Pro"/>
            </a:endParaRPr>
          </a:p>
        </p:txBody>
      </p:sp>
      <p:sp>
        <p:nvSpPr>
          <p:cNvPr id="109" name="Google Shape;109;p19"/>
          <p:cNvSpPr txBox="1"/>
          <p:nvPr/>
        </p:nvSpPr>
        <p:spPr>
          <a:xfrm>
            <a:off x="5137725" y="4212300"/>
            <a:ext cx="980400" cy="27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Source Code Pro"/>
                <a:ea typeface="Source Code Pro"/>
                <a:cs typeface="Source Code Pro"/>
                <a:sym typeface="Source Code Pro"/>
              </a:rPr>
              <a:t>MySQL Database</a:t>
            </a:r>
            <a:endParaRPr sz="1200">
              <a:solidFill>
                <a:srgbClr val="FFFFFF"/>
              </a:solidFill>
              <a:latin typeface="Source Code Pro"/>
              <a:ea typeface="Source Code Pro"/>
              <a:cs typeface="Source Code Pro"/>
              <a:sym typeface="Source Code Pro"/>
            </a:endParaRPr>
          </a:p>
        </p:txBody>
      </p:sp>
      <p:sp>
        <p:nvSpPr>
          <p:cNvPr id="110" name="Google Shape;110;p19"/>
          <p:cNvSpPr/>
          <p:nvPr/>
        </p:nvSpPr>
        <p:spPr>
          <a:xfrm>
            <a:off x="7259314" y="4121796"/>
            <a:ext cx="659100" cy="453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txBox="1"/>
          <p:nvPr/>
        </p:nvSpPr>
        <p:spPr>
          <a:xfrm>
            <a:off x="7375425" y="4132350"/>
            <a:ext cx="5430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csv</a:t>
            </a:r>
            <a:endParaRPr>
              <a:solidFill>
                <a:srgbClr val="FFFFFF"/>
              </a:solidFill>
            </a:endParaRPr>
          </a:p>
        </p:txBody>
      </p:sp>
      <p:sp>
        <p:nvSpPr>
          <p:cNvPr id="112" name="Google Shape;112;p19"/>
          <p:cNvSpPr/>
          <p:nvPr/>
        </p:nvSpPr>
        <p:spPr>
          <a:xfrm>
            <a:off x="4000380" y="4007092"/>
            <a:ext cx="980400" cy="675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3" name="Google Shape;113;p19"/>
          <p:cNvSpPr txBox="1"/>
          <p:nvPr/>
        </p:nvSpPr>
        <p:spPr>
          <a:xfrm>
            <a:off x="4018875" y="4050550"/>
            <a:ext cx="980400" cy="27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Business Query</a:t>
            </a:r>
            <a:endParaRPr sz="12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What would we do differently?</a:t>
            </a:r>
            <a:endParaRPr>
              <a:solidFill>
                <a:srgbClr val="FFFFFF"/>
              </a:solidFill>
            </a:endParaRPr>
          </a:p>
        </p:txBody>
      </p:sp>
      <p:sp>
        <p:nvSpPr>
          <p:cNvPr id="119" name="Google Shape;119;p20"/>
          <p:cNvSpPr txBox="1"/>
          <p:nvPr>
            <p:ph idx="1" type="body"/>
          </p:nvPr>
        </p:nvSpPr>
        <p:spPr>
          <a:xfrm>
            <a:off x="311700" y="1468825"/>
            <a:ext cx="7985100" cy="3099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400">
                <a:solidFill>
                  <a:srgbClr val="000000"/>
                </a:solidFill>
              </a:rPr>
              <a:t>Since we set our proposition to mainly help computer science major students to search for internships. Instead, we could also set our target users to all majors.</a:t>
            </a:r>
            <a:endParaRPr sz="1400">
              <a:solidFill>
                <a:srgbClr val="000000"/>
              </a:solidFill>
            </a:endParaRPr>
          </a:p>
          <a:p>
            <a:pPr indent="-342900" lvl="0" marL="457200" rtl="0" algn="l">
              <a:lnSpc>
                <a:spcPct val="115000"/>
              </a:lnSpc>
              <a:spcBef>
                <a:spcPts val="0"/>
              </a:spcBef>
              <a:spcAft>
                <a:spcPts val="0"/>
              </a:spcAft>
              <a:buSzPts val="1800"/>
              <a:buChar char="●"/>
            </a:pPr>
            <a:r>
              <a:rPr lang="en" sz="1400">
                <a:solidFill>
                  <a:srgbClr val="000000"/>
                </a:solidFill>
              </a:rPr>
              <a:t>Furthermore, instead of building our web application based on the method taught in class, we could build the generic type application and set up the Restful API server. Because our data are saved in database as resources, we could easily obtain the resources using get, put and update methods. This could be done by editing URLs to submit HTTP requests.</a:t>
            </a:r>
            <a:br>
              <a:rPr lang="en" sz="1200"/>
            </a:b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Future Plan</a:t>
            </a:r>
            <a:endParaRPr>
              <a:solidFill>
                <a:srgbClr val="FFFFFF"/>
              </a:solidFill>
            </a:endParaRPr>
          </a:p>
        </p:txBody>
      </p:sp>
      <p:sp>
        <p:nvSpPr>
          <p:cNvPr id="125" name="Google Shape;125;p21"/>
          <p:cNvSpPr txBox="1"/>
          <p:nvPr>
            <p:ph idx="1" type="body"/>
          </p:nvPr>
        </p:nvSpPr>
        <p:spPr>
          <a:xfrm>
            <a:off x="311700" y="1468825"/>
            <a:ext cx="7985100" cy="309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Build distributed database system or MySQL cluster.</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Add cache which is a in memory database with optional durability to save database reading time. Add LRU cache to remove the least recently viewed job postings in the cache to save storage space.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Set up our servers using Amazon EC2 for hosting the website that provides grow and shrink resources.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Use AWS service for hosting the website that provides grow and shrink resources.</a:t>
            </a:r>
            <a:endParaRPr sz="1400">
              <a:solidFill>
                <a:srgbClr val="000000"/>
              </a:solidFill>
            </a:endParaRPr>
          </a:p>
          <a:p>
            <a:pPr indent="-298450" lvl="0" marL="457200" rtl="0" algn="l">
              <a:spcBef>
                <a:spcPts val="0"/>
              </a:spcBef>
              <a:spcAft>
                <a:spcPts val="0"/>
              </a:spcAft>
              <a:buClr>
                <a:srgbClr val="000000"/>
              </a:buClr>
              <a:buSzPts val="1100"/>
              <a:buChar char="●"/>
            </a:pPr>
            <a:r>
              <a:rPr lang="en" sz="1400">
                <a:solidFill>
                  <a:srgbClr val="000000"/>
                </a:solidFill>
              </a:rPr>
              <a:t>Add a load balancer which could evenly allocate requests to several backend servers.</a:t>
            </a:r>
            <a:br>
              <a:rPr lang="en" sz="1200"/>
            </a:b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