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9" r:id="rId4"/>
    <p:sldId id="268" r:id="rId5"/>
    <p:sldId id="271" r:id="rId6"/>
    <p:sldId id="278" r:id="rId7"/>
    <p:sldId id="281" r:id="rId8"/>
    <p:sldId id="284" r:id="rId9"/>
    <p:sldId id="283" r:id="rId10"/>
    <p:sldId id="285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67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29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31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97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7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50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7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3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13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35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1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2DEE-D945-47C3-A5B0-CD4BE45B4F8F}" type="datetimeFigureOut">
              <a:rPr lang="zh-TW" altLang="en-US" smtClean="0"/>
              <a:t>2021/4/21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92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28BE6-C99A-4A33-88EF-9F3C41F14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4A960E-D2DD-4C19-BF2D-A5A276DE1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Anti-spoofing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5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Replay Attack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C60086-09A3-40CB-AE5F-E1A96FDBE603}"/>
              </a:ext>
            </a:extLst>
          </p:cNvPr>
          <p:cNvSpPr txBox="1"/>
          <p:nvPr/>
        </p:nvSpPr>
        <p:spPr>
          <a:xfrm>
            <a:off x="2246092" y="2240905"/>
            <a:ext cx="1819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FGSM eps = 0.3</a:t>
            </a:r>
          </a:p>
          <a:p>
            <a:r>
              <a:rPr lang="en-US" altLang="zh-TW" dirty="0"/>
              <a:t>ASR = </a:t>
            </a:r>
            <a:r>
              <a:rPr lang="en-US" altLang="zh-TW" kern="100" dirty="0">
                <a:latin typeface="Bahnschrift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0.172</a:t>
            </a:r>
            <a:endParaRPr lang="zh-TW" altLang="zh-TW" kern="100" dirty="0">
              <a:latin typeface="Bahnschrift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4C3D5A-22EB-404D-A897-02AF2616439E}"/>
              </a:ext>
            </a:extLst>
          </p:cNvPr>
          <p:cNvSpPr txBox="1"/>
          <p:nvPr/>
        </p:nvSpPr>
        <p:spPr>
          <a:xfrm>
            <a:off x="7446793" y="2247235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FGSM eps = 0.5</a:t>
            </a:r>
          </a:p>
          <a:p>
            <a:r>
              <a:rPr lang="en-US" altLang="zh-TW" dirty="0"/>
              <a:t>ASR = </a:t>
            </a:r>
            <a:r>
              <a:rPr lang="en-US" altLang="zh-TW" kern="100" dirty="0">
                <a:latin typeface="Bahnschrift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0.2917</a:t>
            </a:r>
            <a:endParaRPr lang="zh-TW" altLang="zh-TW" kern="100" dirty="0">
              <a:latin typeface="Bahnschrift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09AB987-FB41-4DCA-9189-6CE44270E3C4}"/>
              </a:ext>
            </a:extLst>
          </p:cNvPr>
          <p:cNvSpPr txBox="1"/>
          <p:nvPr/>
        </p:nvSpPr>
        <p:spPr>
          <a:xfrm>
            <a:off x="4970066" y="270257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3335100-464A-441F-8FC3-24E9FE14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128" y="2858457"/>
            <a:ext cx="2195874" cy="218926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61AD917-81A2-462E-8275-946AFC57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10" y="2905308"/>
            <a:ext cx="2134078" cy="212133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13FA2E-5EFB-498B-8E31-724EB9FC5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115" y="3071902"/>
            <a:ext cx="177189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E2E8D-63D3-47C4-9A04-5C83C36D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C4468-6BA0-47F2-9525-54B2D186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FGSM</a:t>
            </a:r>
          </a:p>
          <a:p>
            <a:pPr lvl="1"/>
            <a:r>
              <a:rPr lang="zh-TW" altLang="en-US" dirty="0"/>
              <a:t>一堆</a:t>
            </a:r>
            <a:r>
              <a:rPr lang="en-US" altLang="zh-TW" dirty="0"/>
              <a:t>[0.5 0.5]</a:t>
            </a:r>
          </a:p>
          <a:p>
            <a:pPr lvl="1"/>
            <a:r>
              <a:rPr lang="en-US" altLang="zh-TW" dirty="0"/>
              <a:t>Type1 : FGSM &gt; </a:t>
            </a:r>
            <a:r>
              <a:rPr lang="en-US" altLang="zh-TW" dirty="0" err="1"/>
              <a:t>iFGSM</a:t>
            </a:r>
            <a:endParaRPr lang="en-US" altLang="zh-TW" dirty="0"/>
          </a:p>
          <a:p>
            <a:pPr lvl="1"/>
            <a:r>
              <a:rPr lang="en-US" altLang="zh-TW" dirty="0"/>
              <a:t>Type2 : FGSM &lt; </a:t>
            </a:r>
            <a:r>
              <a:rPr lang="en-US" altLang="zh-TW" dirty="0" err="1"/>
              <a:t>iFGSM</a:t>
            </a:r>
            <a:endParaRPr lang="en-US" altLang="zh-TW" dirty="0"/>
          </a:p>
          <a:p>
            <a:r>
              <a:rPr lang="en-US" altLang="zh-TW" dirty="0"/>
              <a:t>Dataset</a:t>
            </a:r>
          </a:p>
          <a:p>
            <a:pPr lvl="1"/>
            <a:r>
              <a:rPr lang="en-US" altLang="zh-TW" dirty="0"/>
              <a:t>Replay attack</a:t>
            </a:r>
            <a:r>
              <a:rPr lang="zh-TW" altLang="en-US" dirty="0"/>
              <a:t>難攻</a:t>
            </a:r>
          </a:p>
        </p:txBody>
      </p:sp>
    </p:spTree>
    <p:extLst>
      <p:ext uri="{BB962C8B-B14F-4D97-AF65-F5344CB8AC3E}">
        <p14:creationId xmlns:p14="http://schemas.microsoft.com/office/powerpoint/2010/main" val="93954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CBFB2-136D-4753-8BF9-A37D81EA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Attack </a:t>
            </a:r>
            <a:r>
              <a:rPr lang="zh-TW" altLang="en-US" dirty="0"/>
              <a:t>前情提要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426A5-65A5-4069-8CAA-A8E3767E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zh-TW" dirty="0"/>
              <a:t>Attack</a:t>
            </a:r>
            <a:r>
              <a:rPr lang="zh-TW" altLang="en-US" dirty="0"/>
              <a:t>對象設定</a:t>
            </a:r>
            <a:endParaRPr lang="en-US" altLang="zh-TW" dirty="0"/>
          </a:p>
          <a:p>
            <a:pPr lvl="1"/>
            <a:r>
              <a:rPr lang="zh-TW" altLang="en-US" dirty="0"/>
              <a:t>只跑</a:t>
            </a:r>
            <a:r>
              <a:rPr lang="en-US" altLang="zh-TW" dirty="0"/>
              <a:t>label</a:t>
            </a:r>
            <a:r>
              <a:rPr lang="zh-TW" altLang="en-US" dirty="0"/>
              <a:t>是</a:t>
            </a:r>
            <a:r>
              <a:rPr lang="en-US" altLang="zh-TW" dirty="0"/>
              <a:t>spoof</a:t>
            </a:r>
            <a:r>
              <a:rPr lang="zh-TW" altLang="en-US" dirty="0"/>
              <a:t>且被</a:t>
            </a:r>
            <a:r>
              <a:rPr lang="en-US" altLang="zh-TW" dirty="0"/>
              <a:t>test</a:t>
            </a:r>
            <a:r>
              <a:rPr lang="zh-TW" altLang="en-US" dirty="0"/>
              <a:t>判別為</a:t>
            </a:r>
            <a:r>
              <a:rPr lang="en-US" altLang="zh-TW" dirty="0"/>
              <a:t>spoof</a:t>
            </a:r>
            <a:r>
              <a:rPr lang="zh-TW" altLang="en-US" dirty="0"/>
              <a:t>的</a:t>
            </a:r>
            <a:r>
              <a:rPr lang="en-US" altLang="zh-TW" dirty="0"/>
              <a:t>frame </a:t>
            </a:r>
          </a:p>
          <a:p>
            <a:pPr lvl="1"/>
            <a:r>
              <a:rPr lang="en-US" altLang="zh-TW" dirty="0"/>
              <a:t>real</a:t>
            </a:r>
            <a:r>
              <a:rPr lang="zh-TW" altLang="en-US" dirty="0"/>
              <a:t>被</a:t>
            </a:r>
            <a:r>
              <a:rPr lang="en-US" altLang="zh-TW" dirty="0"/>
              <a:t>test</a:t>
            </a:r>
            <a:r>
              <a:rPr lang="zh-TW" altLang="en-US" dirty="0"/>
              <a:t>判別為</a:t>
            </a:r>
            <a:r>
              <a:rPr lang="en-US" altLang="zh-TW" dirty="0"/>
              <a:t>spoof</a:t>
            </a:r>
            <a:r>
              <a:rPr lang="zh-TW" altLang="en-US" dirty="0"/>
              <a:t>的不會進行攻擊</a:t>
            </a:r>
            <a:endParaRPr lang="en-US" altLang="zh-TW" dirty="0"/>
          </a:p>
          <a:p>
            <a:r>
              <a:rPr lang="en-US" altLang="zh-TW" dirty="0"/>
              <a:t>Type 1:</a:t>
            </a:r>
          </a:p>
          <a:p>
            <a:pPr lvl="1"/>
            <a:r>
              <a:rPr lang="en-US" altLang="zh-TW" dirty="0" err="1"/>
              <a:t>Attack_success</a:t>
            </a:r>
            <a:r>
              <a:rPr lang="en-US" altLang="zh-TW" dirty="0"/>
              <a:t>: </a:t>
            </a:r>
            <a:r>
              <a:rPr lang="en-US" altLang="zh-TW" dirty="0" err="1"/>
              <a:t>Logit_real</a:t>
            </a:r>
            <a:r>
              <a:rPr lang="en-US" altLang="zh-TW" dirty="0"/>
              <a:t>  &gt;= </a:t>
            </a:r>
            <a:r>
              <a:rPr lang="en-US" altLang="zh-TW" dirty="0" err="1"/>
              <a:t>Logit_spoofing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Type 2:</a:t>
            </a:r>
          </a:p>
          <a:p>
            <a:pPr lvl="1"/>
            <a:r>
              <a:rPr lang="en-US" altLang="zh-TW" dirty="0" err="1"/>
              <a:t>Attack_success</a:t>
            </a:r>
            <a:r>
              <a:rPr lang="en-US" altLang="zh-TW" dirty="0"/>
              <a:t>: </a:t>
            </a:r>
            <a:r>
              <a:rPr lang="en-US" altLang="zh-TW" dirty="0" err="1"/>
              <a:t>Logit_real</a:t>
            </a:r>
            <a:r>
              <a:rPr lang="en-US" altLang="zh-TW"/>
              <a:t>  &gt; </a:t>
            </a:r>
            <a:r>
              <a:rPr lang="en-US" altLang="zh-TW" dirty="0" err="1"/>
              <a:t>Logit_spoofing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034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0BA83-31AF-4160-9242-92D2354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9" y="2768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FGSM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26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OULU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55496"/>
              </p:ext>
            </p:extLst>
          </p:nvPr>
        </p:nvGraphicFramePr>
        <p:xfrm>
          <a:off x="2290439" y="3284556"/>
          <a:ext cx="6296694" cy="310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44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1476946104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3484707528"/>
                    </a:ext>
                  </a:extLst>
                </a:gridCol>
              </a:tblGrid>
              <a:tr h="530563">
                <a:tc>
                  <a:txBody>
                    <a:bodyPr/>
                    <a:lstStyle/>
                    <a:p>
                      <a:r>
                        <a:rPr lang="en-US" altLang="zh-TW" dirty="0"/>
                        <a:t>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Attack</a:t>
                      </a:r>
                    </a:p>
                    <a:p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Attack</a:t>
                      </a:r>
                    </a:p>
                    <a:p>
                      <a:r>
                        <a:rPr lang="en-US" altLang="zh-TW" dirty="0"/>
                        <a:t>Fail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</a:t>
                      </a:r>
                    </a:p>
                    <a:p>
                      <a:r>
                        <a:rPr lang="en-US" altLang="zh-TW" dirty="0"/>
                        <a:t>Real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0.9202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0.9977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450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452300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340144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0.9977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450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6468736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05067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3B3DF1-0910-4E3F-B346-9BE92B398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11837"/>
              </p:ext>
            </p:extLst>
          </p:nvPr>
        </p:nvGraphicFramePr>
        <p:xfrm>
          <a:off x="2290439" y="1862262"/>
          <a:ext cx="6296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73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0.9591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0.1512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0.0128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0.0820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79" y="1525438"/>
            <a:ext cx="8596668" cy="1153714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579679" y="2852143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726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Replay Attack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1AD47-309C-4961-B01E-80C75AAD5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07200"/>
              </p:ext>
            </p:extLst>
          </p:nvPr>
        </p:nvGraphicFramePr>
        <p:xfrm>
          <a:off x="2183907" y="3543697"/>
          <a:ext cx="6296694" cy="248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44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1476946104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3484707528"/>
                    </a:ext>
                  </a:extLst>
                </a:gridCol>
              </a:tblGrid>
              <a:tr h="493449">
                <a:tc>
                  <a:txBody>
                    <a:bodyPr/>
                    <a:lstStyle/>
                    <a:p>
                      <a:r>
                        <a:rPr lang="en-US" altLang="zh-TW" dirty="0"/>
                        <a:t>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Attack</a:t>
                      </a:r>
                    </a:p>
                    <a:p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Attack</a:t>
                      </a:r>
                    </a:p>
                    <a:p>
                      <a:r>
                        <a:rPr lang="en-US" altLang="zh-TW" dirty="0"/>
                        <a:t>Fail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</a:t>
                      </a:r>
                    </a:p>
                    <a:p>
                      <a:r>
                        <a:rPr lang="en-US" altLang="zh-TW" dirty="0"/>
                        <a:t>Real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508418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0.172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508418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0.172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194398"/>
                  </a:ext>
                </a:extLst>
              </a:tr>
              <a:tr h="415957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0.2917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105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255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6468736"/>
                  </a:ext>
                </a:extLst>
              </a:tr>
              <a:tr h="415957">
                <a:tc>
                  <a:txBody>
                    <a:bodyPr/>
                    <a:lstStyle/>
                    <a:p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0.2917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105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b="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255</a:t>
                      </a:r>
                      <a:endParaRPr lang="zh-TW" sz="1800" b="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512644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2C6997D-4360-49EE-B657-D71BD7F2E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04728"/>
              </p:ext>
            </p:extLst>
          </p:nvPr>
        </p:nvGraphicFramePr>
        <p:xfrm>
          <a:off x="2183903" y="1995368"/>
          <a:ext cx="6296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73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0.9479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0.1625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0.09625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184E6B7-8F7F-4D01-9883-587D9B32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334"/>
            <a:ext cx="8596668" cy="1153714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FDE50F1-B975-4FF4-A515-D84B341C9AA8}"/>
              </a:ext>
            </a:extLst>
          </p:cNvPr>
          <p:cNvSpPr txBox="1">
            <a:spLocks/>
          </p:cNvSpPr>
          <p:nvPr/>
        </p:nvSpPr>
        <p:spPr>
          <a:xfrm>
            <a:off x="677334" y="2967239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400875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0BA83-31AF-4160-9242-92D2354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9" y="2768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err="1"/>
              <a:t>iFGSM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90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OULU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83584"/>
              </p:ext>
            </p:extLst>
          </p:nvPr>
        </p:nvGraphicFramePr>
        <p:xfrm>
          <a:off x="2290439" y="3284556"/>
          <a:ext cx="6296694" cy="151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44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1476946104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3278562489"/>
                    </a:ext>
                  </a:extLst>
                </a:gridCol>
                <a:gridCol w="1049449">
                  <a:extLst>
                    <a:ext uri="{9D8B030D-6E8A-4147-A177-3AD203B41FA5}">
                      <a16:colId xmlns:a16="http://schemas.microsoft.com/office/drawing/2014/main" val="3484707528"/>
                    </a:ext>
                  </a:extLst>
                </a:gridCol>
              </a:tblGrid>
              <a:tr h="530563">
                <a:tc>
                  <a:txBody>
                    <a:bodyPr/>
                    <a:lstStyle/>
                    <a:p>
                      <a:r>
                        <a:rPr lang="en-US" altLang="zh-TW" dirty="0"/>
                        <a:t>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ASR(%)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Attack</a:t>
                      </a:r>
                    </a:p>
                    <a:p>
                      <a:r>
                        <a:rPr lang="en-US" altLang="zh-TW" dirty="0"/>
                        <a:t>Success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Attack</a:t>
                      </a:r>
                    </a:p>
                    <a:p>
                      <a:r>
                        <a:rPr lang="en-US" altLang="zh-TW" dirty="0"/>
                        <a:t>Fail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</a:t>
                      </a:r>
                    </a:p>
                    <a:p>
                      <a:r>
                        <a:rPr lang="en-US" altLang="zh-TW" dirty="0"/>
                        <a:t>Real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0.9091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76362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0.5964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269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5683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3B3DF1-0910-4E3F-B346-9BE92B398AA3}"/>
              </a:ext>
            </a:extLst>
          </p:cNvPr>
          <p:cNvGraphicFramePr>
            <a:graphicFrameLocks noGrp="1"/>
          </p:cNvGraphicFramePr>
          <p:nvPr/>
        </p:nvGraphicFramePr>
        <p:xfrm>
          <a:off x="2290439" y="1862262"/>
          <a:ext cx="6296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73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1574173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0.9591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0.1512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0.0128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0.0820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79" y="1525438"/>
            <a:ext cx="8596668" cy="1153714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579679" y="2852143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371567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0BA83-31AF-4160-9242-92D2354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9" y="2768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06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OULU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4398587-ED8D-40D5-82B4-07CFE9A1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3" y="1866682"/>
            <a:ext cx="2092759" cy="20927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F599F2F-5770-4151-92A8-3BDCFBFAC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39" y="1826567"/>
            <a:ext cx="2140392" cy="21213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BFF3B04-B053-4FFE-8E03-82B872DC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887" y="4581990"/>
            <a:ext cx="2099063" cy="209275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516C386-C1A3-4599-9D18-D576D2C9A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250" y="4586736"/>
            <a:ext cx="2073962" cy="20927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C60086-09A3-40CB-AE5F-E1A96FDBE603}"/>
              </a:ext>
            </a:extLst>
          </p:cNvPr>
          <p:cNvSpPr txBox="1"/>
          <p:nvPr/>
        </p:nvSpPr>
        <p:spPr>
          <a:xfrm>
            <a:off x="2169390" y="1220351"/>
            <a:ext cx="1819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FGSM eps = 0.3</a:t>
            </a:r>
          </a:p>
          <a:p>
            <a:r>
              <a:rPr lang="en-US" altLang="zh-TW" dirty="0"/>
              <a:t>ASR = </a:t>
            </a:r>
            <a:r>
              <a:rPr lang="en-US" altLang="zh-TW" kern="100" dirty="0">
                <a:latin typeface="Bahnschrift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0.9202</a:t>
            </a:r>
            <a:endParaRPr lang="zh-TW" altLang="zh-TW" kern="100" dirty="0">
              <a:latin typeface="Bahnschrift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EB1AD2-903F-4D48-B302-4FC8F8205B91}"/>
              </a:ext>
            </a:extLst>
          </p:cNvPr>
          <p:cNvSpPr txBox="1"/>
          <p:nvPr/>
        </p:nvSpPr>
        <p:spPr>
          <a:xfrm>
            <a:off x="7151828" y="1187736"/>
            <a:ext cx="174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FGSM eps = 0.4</a:t>
            </a:r>
          </a:p>
          <a:p>
            <a:r>
              <a:rPr lang="en-US" altLang="zh-TW" dirty="0"/>
              <a:t>ASR = </a:t>
            </a:r>
            <a:r>
              <a:rPr lang="en-US" altLang="zh-TW" kern="100" dirty="0">
                <a:latin typeface="Bahnschrift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0.9977</a:t>
            </a:r>
            <a:endParaRPr lang="zh-TW" altLang="zh-TW" kern="100" dirty="0">
              <a:latin typeface="Bahnschrift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4C3D5A-22EB-404D-A897-02AF2616439E}"/>
              </a:ext>
            </a:extLst>
          </p:cNvPr>
          <p:cNvSpPr txBox="1"/>
          <p:nvPr/>
        </p:nvSpPr>
        <p:spPr>
          <a:xfrm>
            <a:off x="7185044" y="3940405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FGSM eps = 0.5</a:t>
            </a:r>
          </a:p>
          <a:p>
            <a:r>
              <a:rPr lang="en-US" altLang="zh-TW" dirty="0"/>
              <a:t>ASR = </a:t>
            </a:r>
            <a:r>
              <a:rPr lang="en-US" altLang="zh-TW" kern="100" dirty="0">
                <a:latin typeface="Bahnschrift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0.9977</a:t>
            </a:r>
            <a:endParaRPr lang="zh-TW" altLang="zh-TW" kern="100" dirty="0">
              <a:latin typeface="Bahnschrift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979491-2A73-434A-9524-25ED6FC8E08F}"/>
              </a:ext>
            </a:extLst>
          </p:cNvPr>
          <p:cNvSpPr txBox="1"/>
          <p:nvPr/>
        </p:nvSpPr>
        <p:spPr>
          <a:xfrm>
            <a:off x="2108307" y="4041652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iFGSM</a:t>
            </a:r>
            <a:r>
              <a:rPr lang="en-US" altLang="zh-TW" dirty="0"/>
              <a:t> eps = 0.3</a:t>
            </a:r>
          </a:p>
          <a:p>
            <a:r>
              <a:rPr lang="en-US" altLang="zh-TW" dirty="0"/>
              <a:t>ASR = </a:t>
            </a:r>
            <a:r>
              <a:rPr lang="en-US" altLang="zh-TW" kern="100" dirty="0">
                <a:latin typeface="Bahnschrift" panose="020B0502040204020203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0.9091</a:t>
            </a:r>
            <a:endParaRPr lang="zh-TW" altLang="zh-TW" kern="100" dirty="0">
              <a:latin typeface="Bahnschrift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6B6D381-E892-47C9-88F8-579CB0829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377" y="3155704"/>
            <a:ext cx="1771897" cy="1771897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909AB987-FB41-4DCA-9189-6CE44270E3C4}"/>
              </a:ext>
            </a:extLst>
          </p:cNvPr>
          <p:cNvSpPr txBox="1"/>
          <p:nvPr/>
        </p:nvSpPr>
        <p:spPr>
          <a:xfrm>
            <a:off x="4970066" y="270257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95382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1316</TotalTime>
  <Words>275</Words>
  <Application>Microsoft Office PowerPoint</Application>
  <PresentationFormat>寬螢幕</PresentationFormat>
  <Paragraphs>168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微軟正黑體</vt:lpstr>
      <vt:lpstr>新細明體</vt:lpstr>
      <vt:lpstr>Arial</vt:lpstr>
      <vt:lpstr>Bahnschrift</vt:lpstr>
      <vt:lpstr>Calibri</vt:lpstr>
      <vt:lpstr>Times New Roman</vt:lpstr>
      <vt:lpstr>Trebuchet MS</vt:lpstr>
      <vt:lpstr>Wingdings</vt:lpstr>
      <vt:lpstr>Wingdings 3</vt:lpstr>
      <vt:lpstr>多面向</vt:lpstr>
      <vt:lpstr>進度報告</vt:lpstr>
      <vt:lpstr>Attack 前情提要</vt:lpstr>
      <vt:lpstr>FGSM</vt:lpstr>
      <vt:lpstr>OULU</vt:lpstr>
      <vt:lpstr>Replay Attack</vt:lpstr>
      <vt:lpstr>iFGSM</vt:lpstr>
      <vt:lpstr>OULU</vt:lpstr>
      <vt:lpstr>image</vt:lpstr>
      <vt:lpstr>OULU</vt:lpstr>
      <vt:lpstr>Replay Attack</vt:lpstr>
      <vt:lpstr>困難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秉茂 黃</dc:creator>
  <cp:lastModifiedBy>秉茂 黃</cp:lastModifiedBy>
  <cp:revision>59</cp:revision>
  <dcterms:created xsi:type="dcterms:W3CDTF">2020-11-05T09:24:07Z</dcterms:created>
  <dcterms:modified xsi:type="dcterms:W3CDTF">2021-04-21T06:56:33Z</dcterms:modified>
</cp:coreProperties>
</file>