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77" r:id="rId4"/>
    <p:sldId id="268" r:id="rId5"/>
    <p:sldId id="286" r:id="rId6"/>
    <p:sldId id="287" r:id="rId7"/>
    <p:sldId id="288" r:id="rId8"/>
    <p:sldId id="271" r:id="rId9"/>
    <p:sldId id="289" r:id="rId10"/>
    <p:sldId id="284" r:id="rId11"/>
    <p:sldId id="283" r:id="rId12"/>
    <p:sldId id="285" r:id="rId13"/>
    <p:sldId id="282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29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1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7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7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7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2DEE-D945-47C3-A5B0-CD4BE45B4F8F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28BE6-C99A-4A33-88EF-9F3C41F14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4A960E-D2DD-4C19-BF2D-A5A276DE1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Anti-spoofing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5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06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4398587-ED8D-40D5-82B4-07CFE9A1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3" y="1866682"/>
            <a:ext cx="2092759" cy="20927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F599F2F-5770-4151-92A8-3BDCFBFA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39" y="1826567"/>
            <a:ext cx="2140392" cy="21213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BFF3B04-B053-4FFE-8E03-82B872DC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887" y="4581990"/>
            <a:ext cx="2099063" cy="209275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516C386-C1A3-4599-9D18-D576D2C9A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250" y="4586736"/>
            <a:ext cx="2073962" cy="20927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C60086-09A3-40CB-AE5F-E1A96FDBE603}"/>
              </a:ext>
            </a:extLst>
          </p:cNvPr>
          <p:cNvSpPr txBox="1"/>
          <p:nvPr/>
        </p:nvSpPr>
        <p:spPr>
          <a:xfrm>
            <a:off x="2169390" y="1220351"/>
            <a:ext cx="1819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FGSM eps = 0.3</a:t>
            </a:r>
          </a:p>
          <a:p>
            <a:r>
              <a:rPr lang="en-US" altLang="zh-TW" dirty="0"/>
              <a:t>ASR = 0.0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111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EB1AD2-903F-4D48-B302-4FC8F8205B91}"/>
              </a:ext>
            </a:extLst>
          </p:cNvPr>
          <p:cNvSpPr txBox="1"/>
          <p:nvPr/>
        </p:nvSpPr>
        <p:spPr>
          <a:xfrm>
            <a:off x="7151828" y="1187736"/>
            <a:ext cx="174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FGSM eps = 0.4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0.0089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4C3D5A-22EB-404D-A897-02AF2616439E}"/>
              </a:ext>
            </a:extLst>
          </p:cNvPr>
          <p:cNvSpPr txBox="1"/>
          <p:nvPr/>
        </p:nvSpPr>
        <p:spPr>
          <a:xfrm>
            <a:off x="7185044" y="3940405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FGSM eps = 0.5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0.0761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979491-2A73-434A-9524-25ED6FC8E08F}"/>
              </a:ext>
            </a:extLst>
          </p:cNvPr>
          <p:cNvSpPr txBox="1"/>
          <p:nvPr/>
        </p:nvSpPr>
        <p:spPr>
          <a:xfrm>
            <a:off x="2108307" y="4041652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iFGSM</a:t>
            </a:r>
            <a:r>
              <a:rPr lang="en-US" altLang="zh-TW" dirty="0"/>
              <a:t> eps = 0.3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0.3020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6B6D381-E892-47C9-88F8-579CB0829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377" y="3155704"/>
            <a:ext cx="1771897" cy="177189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9AB987-FB41-4DCA-9189-6CE44270E3C4}"/>
              </a:ext>
            </a:extLst>
          </p:cNvPr>
          <p:cNvSpPr txBox="1"/>
          <p:nvPr/>
        </p:nvSpPr>
        <p:spPr>
          <a:xfrm>
            <a:off x="4970066" y="270257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95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Replay Attack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C60086-09A3-40CB-AE5F-E1A96FDBE603}"/>
              </a:ext>
            </a:extLst>
          </p:cNvPr>
          <p:cNvSpPr txBox="1"/>
          <p:nvPr/>
        </p:nvSpPr>
        <p:spPr>
          <a:xfrm>
            <a:off x="2246092" y="2240905"/>
            <a:ext cx="1819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FGSM eps = 0.3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0.172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4C3D5A-22EB-404D-A897-02AF2616439E}"/>
              </a:ext>
            </a:extLst>
          </p:cNvPr>
          <p:cNvSpPr txBox="1"/>
          <p:nvPr/>
        </p:nvSpPr>
        <p:spPr>
          <a:xfrm>
            <a:off x="7446793" y="2247235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FGSM eps = 0.5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0.2917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9AB987-FB41-4DCA-9189-6CE44270E3C4}"/>
              </a:ext>
            </a:extLst>
          </p:cNvPr>
          <p:cNvSpPr txBox="1"/>
          <p:nvPr/>
        </p:nvSpPr>
        <p:spPr>
          <a:xfrm>
            <a:off x="4970066" y="270257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335100-464A-441F-8FC3-24E9FE14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28" y="2858457"/>
            <a:ext cx="2195874" cy="218926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61AD917-81A2-462E-8275-946AFC57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10" y="2905308"/>
            <a:ext cx="2134078" cy="212133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13FA2E-5EFB-498B-8E31-724EB9FC5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115" y="3071902"/>
            <a:ext cx="177189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E2E8D-63D3-47C4-9A04-5C83C36D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加夠多</a:t>
            </a:r>
            <a:r>
              <a:rPr lang="en-US" altLang="zh-TW" dirty="0"/>
              <a:t>noise</a:t>
            </a:r>
            <a:r>
              <a:rPr lang="zh-TW" altLang="en-US" dirty="0"/>
              <a:t>才攻擊得了</a:t>
            </a:r>
            <a:endParaRPr lang="en-US" altLang="zh-TW" dirty="0"/>
          </a:p>
          <a:p>
            <a:r>
              <a:rPr lang="en-US" altLang="zh-TW" dirty="0"/>
              <a:t>Eps</a:t>
            </a:r>
            <a:r>
              <a:rPr lang="zh-TW" altLang="en-US" dirty="0"/>
              <a:t>極小時的異常現象</a:t>
            </a:r>
            <a:endParaRPr lang="en-US" altLang="zh-TW" dirty="0"/>
          </a:p>
          <a:p>
            <a:r>
              <a:rPr lang="en-US" altLang="zh-TW" dirty="0"/>
              <a:t>Performance </a:t>
            </a:r>
            <a:r>
              <a:rPr lang="en-US" altLang="zh-TW" dirty="0" err="1"/>
              <a:t>iFGSM</a:t>
            </a:r>
            <a:r>
              <a:rPr lang="en-US" altLang="zh-TW" dirty="0"/>
              <a:t> &gt;&gt; FGSM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54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E2E8D-63D3-47C4-9A04-5C83C36D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Attack new dataset MSU-MFSD</a:t>
            </a:r>
          </a:p>
          <a:p>
            <a:r>
              <a:rPr lang="zh-TW" altLang="en-US" dirty="0"/>
              <a:t>跑完實驗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perturbation</a:t>
            </a:r>
            <a:r>
              <a:rPr lang="zh-TW" altLang="en-US" dirty="0"/>
              <a:t>加各種</a:t>
            </a:r>
            <a:r>
              <a:rPr lang="en-US" altLang="zh-TW" dirty="0"/>
              <a:t>filter(Gaussian)</a:t>
            </a:r>
          </a:p>
          <a:p>
            <a:r>
              <a:rPr lang="en-US" altLang="zh-TW" dirty="0"/>
              <a:t>Attack</a:t>
            </a:r>
            <a:r>
              <a:rPr lang="zh-TW" altLang="en-US" dirty="0"/>
              <a:t>完後加各種</a:t>
            </a:r>
            <a:r>
              <a:rPr lang="en-US" altLang="zh-TW" dirty="0"/>
              <a:t>filter(Gaussian)</a:t>
            </a:r>
          </a:p>
          <a:p>
            <a:r>
              <a:rPr lang="zh-TW" altLang="en-US" dirty="0"/>
              <a:t>改成其他用來攻擊的</a:t>
            </a:r>
            <a:r>
              <a:rPr lang="en-US" altLang="zh-TW" dirty="0"/>
              <a:t>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4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CBFB2-136D-4753-8BF9-A37D81EA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426A5-65A5-4069-8CAA-A8E3767E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zh-TW" altLang="en-US" dirty="0"/>
              <a:t>增加新的</a:t>
            </a:r>
            <a:r>
              <a:rPr lang="en-US" altLang="zh-TW" dirty="0"/>
              <a:t>dataset</a:t>
            </a:r>
            <a:r>
              <a:rPr lang="zh-TW" altLang="en-US" dirty="0"/>
              <a:t> </a:t>
            </a:r>
            <a:r>
              <a:rPr lang="en-US" altLang="zh-TW" dirty="0"/>
              <a:t>MSU-MFSD</a:t>
            </a:r>
          </a:p>
          <a:p>
            <a:r>
              <a:rPr lang="en-US" altLang="zh-TW" dirty="0"/>
              <a:t>Attack</a:t>
            </a:r>
          </a:p>
          <a:p>
            <a:r>
              <a:rPr lang="zh-TW" altLang="en-US" dirty="0"/>
              <a:t>觀察</a:t>
            </a:r>
            <a:endParaRPr lang="en-US" altLang="zh-TW" dirty="0"/>
          </a:p>
          <a:p>
            <a:r>
              <a:rPr lang="zh-TW" altLang="en-US" dirty="0"/>
              <a:t>下次進度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96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CBFB2-136D-4753-8BF9-A37D81EA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Attack </a:t>
            </a:r>
            <a:r>
              <a:rPr lang="zh-TW" altLang="en-US" dirty="0"/>
              <a:t>前情提要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426A5-65A5-4069-8CAA-A8E3767E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TW" dirty="0"/>
              <a:t>Attack</a:t>
            </a:r>
            <a:r>
              <a:rPr lang="zh-TW" altLang="en-US" dirty="0"/>
              <a:t>對象設定</a:t>
            </a:r>
            <a:endParaRPr lang="en-US" altLang="zh-TW" dirty="0"/>
          </a:p>
          <a:p>
            <a:pPr lvl="1"/>
            <a:r>
              <a:rPr lang="zh-TW" altLang="en-US" dirty="0"/>
              <a:t>只跑</a:t>
            </a:r>
            <a:r>
              <a:rPr lang="en-US" altLang="zh-TW" dirty="0"/>
              <a:t>label</a:t>
            </a:r>
            <a:r>
              <a:rPr lang="zh-TW" altLang="en-US" dirty="0"/>
              <a:t>是</a:t>
            </a:r>
            <a:r>
              <a:rPr lang="en-US" altLang="zh-TW" dirty="0"/>
              <a:t>spoof</a:t>
            </a:r>
            <a:r>
              <a:rPr lang="zh-TW" altLang="en-US" dirty="0"/>
              <a:t>且被</a:t>
            </a:r>
            <a:r>
              <a:rPr lang="en-US" altLang="zh-TW" dirty="0"/>
              <a:t>test</a:t>
            </a:r>
            <a:r>
              <a:rPr lang="zh-TW" altLang="en-US" dirty="0"/>
              <a:t>判別為</a:t>
            </a:r>
            <a:r>
              <a:rPr lang="en-US" altLang="zh-TW" dirty="0"/>
              <a:t>spoof</a:t>
            </a:r>
            <a:r>
              <a:rPr lang="zh-TW" altLang="en-US" dirty="0"/>
              <a:t>的</a:t>
            </a:r>
            <a:r>
              <a:rPr lang="en-US" altLang="zh-TW" dirty="0"/>
              <a:t>frame </a:t>
            </a:r>
          </a:p>
          <a:p>
            <a:pPr lvl="1"/>
            <a:r>
              <a:rPr lang="en-US" altLang="zh-TW" dirty="0"/>
              <a:t>real</a:t>
            </a:r>
            <a:r>
              <a:rPr lang="zh-TW" altLang="en-US" dirty="0"/>
              <a:t>被</a:t>
            </a:r>
            <a:r>
              <a:rPr lang="en-US" altLang="zh-TW" dirty="0"/>
              <a:t>test</a:t>
            </a:r>
            <a:r>
              <a:rPr lang="zh-TW" altLang="en-US" dirty="0"/>
              <a:t>判別為</a:t>
            </a:r>
            <a:r>
              <a:rPr lang="en-US" altLang="zh-TW" dirty="0"/>
              <a:t>spoof</a:t>
            </a:r>
            <a:r>
              <a:rPr lang="zh-TW" altLang="en-US" dirty="0"/>
              <a:t>的不會進行攻擊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034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OULU-1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88891"/>
              </p:ext>
            </p:extLst>
          </p:nvPr>
        </p:nvGraphicFramePr>
        <p:xfrm>
          <a:off x="923276" y="4083546"/>
          <a:ext cx="9339308" cy="151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28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48470752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025366004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115724315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1076882653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46625415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245052381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609165156"/>
                    </a:ext>
                  </a:extLst>
                </a:gridCol>
              </a:tblGrid>
              <a:tr h="530563">
                <a:tc>
                  <a:txBody>
                    <a:bodyPr/>
                    <a:lstStyle/>
                    <a:p>
                      <a:r>
                        <a:rPr lang="en-US" altLang="zh-TW" dirty="0"/>
                        <a:t>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15.66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7.61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14.09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19.02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21.92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26.17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36.91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30.20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46.98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49.44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3B3DF1-0910-4E3F-B346-9BE92B39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11837"/>
              </p:ext>
            </p:extLst>
          </p:nvPr>
        </p:nvGraphicFramePr>
        <p:xfrm>
          <a:off x="2290439" y="1862262"/>
          <a:ext cx="6296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73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0.9591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0.1512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0.0128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0.0820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79" y="1525438"/>
            <a:ext cx="8596668" cy="1153714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579679" y="2852143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726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OULU-2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3B3DF1-0910-4E3F-B346-9BE92B39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33631"/>
              </p:ext>
            </p:extLst>
          </p:nvPr>
        </p:nvGraphicFramePr>
        <p:xfrm>
          <a:off x="2290439" y="1862262"/>
          <a:ext cx="6296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73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0.0279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0.0715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0.04973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79" y="1525438"/>
            <a:ext cx="8596668" cy="1153714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579679" y="2852143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FB58382-057B-4DEE-A196-E47D360E6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74406"/>
              </p:ext>
            </p:extLst>
          </p:nvPr>
        </p:nvGraphicFramePr>
        <p:xfrm>
          <a:off x="923276" y="4083546"/>
          <a:ext cx="9339308" cy="151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28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48470752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025366004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115724315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1076882653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46625415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245052381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609165156"/>
                    </a:ext>
                  </a:extLst>
                </a:gridCol>
              </a:tblGrid>
              <a:tr h="530563">
                <a:tc>
                  <a:txBody>
                    <a:bodyPr/>
                    <a:lstStyle/>
                    <a:p>
                      <a:r>
                        <a:rPr lang="en-US" altLang="zh-TW" dirty="0"/>
                        <a:t>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32.78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38.97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44.86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34.74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29.31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69.03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67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OULU-3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3B3DF1-0910-4E3F-B346-9BE92B39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56448"/>
              </p:ext>
            </p:extLst>
          </p:nvPr>
        </p:nvGraphicFramePr>
        <p:xfrm>
          <a:off x="2290439" y="1862262"/>
          <a:ext cx="6296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73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0.9274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0.0826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0.0339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0.0583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79" y="1525438"/>
            <a:ext cx="8596668" cy="1153714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579679" y="2852143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A76E744-A68E-4C0C-B24F-523C68FAA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79690"/>
              </p:ext>
            </p:extLst>
          </p:nvPr>
        </p:nvGraphicFramePr>
        <p:xfrm>
          <a:off x="923276" y="4083546"/>
          <a:ext cx="9339308" cy="151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28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48470752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025366004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115724315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1076882653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46625415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245052381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609165156"/>
                    </a:ext>
                  </a:extLst>
                </a:gridCol>
              </a:tblGrid>
              <a:tr h="530563">
                <a:tc>
                  <a:txBody>
                    <a:bodyPr/>
                    <a:lstStyle/>
                    <a:p>
                      <a:r>
                        <a:rPr lang="en-US" altLang="zh-TW" dirty="0"/>
                        <a:t>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1.89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9.85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16.11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18.96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23.22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21.32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51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OULU-4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3B3DF1-0910-4E3F-B346-9BE92B39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13104"/>
              </p:ext>
            </p:extLst>
          </p:nvPr>
        </p:nvGraphicFramePr>
        <p:xfrm>
          <a:off x="2290439" y="1862262"/>
          <a:ext cx="6296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73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0.9815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0.0526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0.0263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79" y="1525438"/>
            <a:ext cx="8596668" cy="1153714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579679" y="2852143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E12DE8-F923-49BC-83FA-E222FB65E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20917"/>
              </p:ext>
            </p:extLst>
          </p:nvPr>
        </p:nvGraphicFramePr>
        <p:xfrm>
          <a:off x="923276" y="4083546"/>
          <a:ext cx="9339308" cy="151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28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48470752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025366004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115724315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1076882653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46625415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2450523818"/>
                    </a:ext>
                  </a:extLst>
                </a:gridCol>
                <a:gridCol w="849028">
                  <a:extLst>
                    <a:ext uri="{9D8B030D-6E8A-4147-A177-3AD203B41FA5}">
                      <a16:colId xmlns:a16="http://schemas.microsoft.com/office/drawing/2014/main" val="3609165156"/>
                    </a:ext>
                  </a:extLst>
                </a:gridCol>
              </a:tblGrid>
              <a:tr h="530563">
                <a:tc>
                  <a:txBody>
                    <a:bodyPr/>
                    <a:lstStyle/>
                    <a:p>
                      <a:r>
                        <a:rPr lang="en-US" altLang="zh-TW" dirty="0"/>
                        <a:t>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2.85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5.71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11.42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11.42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11.42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11.42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11.42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2.85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5.71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42.86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51.43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57.14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32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Replay Attack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C6997D-4360-49EE-B657-D71BD7F2E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36604"/>
              </p:ext>
            </p:extLst>
          </p:nvPr>
        </p:nvGraphicFramePr>
        <p:xfrm>
          <a:off x="2183903" y="1995368"/>
          <a:ext cx="6296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73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0.9125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 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0.0625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184E6B7-8F7F-4D01-9883-587D9B3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334"/>
            <a:ext cx="8596668" cy="1153714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FDE50F1-B975-4FF4-A515-D84B341C9AA8}"/>
              </a:ext>
            </a:extLst>
          </p:cNvPr>
          <p:cNvSpPr txBox="1">
            <a:spLocks/>
          </p:cNvSpPr>
          <p:nvPr/>
        </p:nvSpPr>
        <p:spPr>
          <a:xfrm>
            <a:off x="677334" y="2967239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F57A761-67DB-4B02-8E40-D6AE2F67B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81134"/>
              </p:ext>
            </p:extLst>
          </p:nvPr>
        </p:nvGraphicFramePr>
        <p:xfrm>
          <a:off x="2183903" y="4003647"/>
          <a:ext cx="6296690" cy="1409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38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259338">
                  <a:extLst>
                    <a:ext uri="{9D8B030D-6E8A-4147-A177-3AD203B41FA5}">
                      <a16:colId xmlns:a16="http://schemas.microsoft.com/office/drawing/2014/main" val="3484707528"/>
                    </a:ext>
                  </a:extLst>
                </a:gridCol>
                <a:gridCol w="1259338">
                  <a:extLst>
                    <a:ext uri="{9D8B030D-6E8A-4147-A177-3AD203B41FA5}">
                      <a16:colId xmlns:a16="http://schemas.microsoft.com/office/drawing/2014/main" val="3025366004"/>
                    </a:ext>
                  </a:extLst>
                </a:gridCol>
                <a:gridCol w="1259338">
                  <a:extLst>
                    <a:ext uri="{9D8B030D-6E8A-4147-A177-3AD203B41FA5}">
                      <a16:colId xmlns:a16="http://schemas.microsoft.com/office/drawing/2014/main" val="1157243158"/>
                    </a:ext>
                  </a:extLst>
                </a:gridCol>
                <a:gridCol w="1259338">
                  <a:extLst>
                    <a:ext uri="{9D8B030D-6E8A-4147-A177-3AD203B41FA5}">
                      <a16:colId xmlns:a16="http://schemas.microsoft.com/office/drawing/2014/main" val="1076882653"/>
                    </a:ext>
                  </a:extLst>
                </a:gridCol>
              </a:tblGrid>
              <a:tr h="530563">
                <a:tc>
                  <a:txBody>
                    <a:bodyPr/>
                    <a:lstStyle/>
                    <a:p>
                      <a:r>
                        <a:rPr lang="en-US" altLang="zh-TW" dirty="0"/>
                        <a:t>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17.22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22.22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29.17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30.55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98.06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5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CASIA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C6997D-4360-49EE-B657-D71BD7F2E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23069"/>
              </p:ext>
            </p:extLst>
          </p:nvPr>
        </p:nvGraphicFramePr>
        <p:xfrm>
          <a:off x="2183903" y="1995368"/>
          <a:ext cx="6296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73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0.9175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0.3016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0.0185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0.1601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184E6B7-8F7F-4D01-9883-587D9B3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334"/>
            <a:ext cx="8596668" cy="1153714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FDE50F1-B975-4FF4-A515-D84B341C9AA8}"/>
              </a:ext>
            </a:extLst>
          </p:cNvPr>
          <p:cNvSpPr txBox="1">
            <a:spLocks/>
          </p:cNvSpPr>
          <p:nvPr/>
        </p:nvSpPr>
        <p:spPr>
          <a:xfrm>
            <a:off x="677334" y="2967239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1E1288-5417-4CB9-AC62-63B5024E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61861"/>
              </p:ext>
            </p:extLst>
          </p:nvPr>
        </p:nvGraphicFramePr>
        <p:xfrm>
          <a:off x="2183903" y="4039157"/>
          <a:ext cx="6296690" cy="101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38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259338">
                  <a:extLst>
                    <a:ext uri="{9D8B030D-6E8A-4147-A177-3AD203B41FA5}">
                      <a16:colId xmlns:a16="http://schemas.microsoft.com/office/drawing/2014/main" val="3484707528"/>
                    </a:ext>
                  </a:extLst>
                </a:gridCol>
                <a:gridCol w="1259338">
                  <a:extLst>
                    <a:ext uri="{9D8B030D-6E8A-4147-A177-3AD203B41FA5}">
                      <a16:colId xmlns:a16="http://schemas.microsoft.com/office/drawing/2014/main" val="3025366004"/>
                    </a:ext>
                  </a:extLst>
                </a:gridCol>
                <a:gridCol w="1259338">
                  <a:extLst>
                    <a:ext uri="{9D8B030D-6E8A-4147-A177-3AD203B41FA5}">
                      <a16:colId xmlns:a16="http://schemas.microsoft.com/office/drawing/2014/main" val="1157243158"/>
                    </a:ext>
                  </a:extLst>
                </a:gridCol>
                <a:gridCol w="1259338">
                  <a:extLst>
                    <a:ext uri="{9D8B030D-6E8A-4147-A177-3AD203B41FA5}">
                      <a16:colId xmlns:a16="http://schemas.microsoft.com/office/drawing/2014/main" val="1076882653"/>
                    </a:ext>
                  </a:extLst>
                </a:gridCol>
              </a:tblGrid>
              <a:tr h="530563">
                <a:tc>
                  <a:txBody>
                    <a:bodyPr/>
                    <a:lstStyle/>
                    <a:p>
                      <a:r>
                        <a:rPr lang="en-US" altLang="zh-TW" dirty="0"/>
                        <a:t>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45.75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93.40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95.28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58823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1349</TotalTime>
  <Words>348</Words>
  <Application>Microsoft Office PowerPoint</Application>
  <PresentationFormat>寬螢幕</PresentationFormat>
  <Paragraphs>232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微軟正黑體</vt:lpstr>
      <vt:lpstr>新細明體</vt:lpstr>
      <vt:lpstr>Arial</vt:lpstr>
      <vt:lpstr>Bahnschrift</vt:lpstr>
      <vt:lpstr>Calibri</vt:lpstr>
      <vt:lpstr>Times New Roman</vt:lpstr>
      <vt:lpstr>Trebuchet MS</vt:lpstr>
      <vt:lpstr>Wingdings</vt:lpstr>
      <vt:lpstr>Wingdings 3</vt:lpstr>
      <vt:lpstr>多面向</vt:lpstr>
      <vt:lpstr>進度報告</vt:lpstr>
      <vt:lpstr>進度</vt:lpstr>
      <vt:lpstr>Attack 前情提要</vt:lpstr>
      <vt:lpstr>OULU-1</vt:lpstr>
      <vt:lpstr>OULU-2</vt:lpstr>
      <vt:lpstr>OULU-3</vt:lpstr>
      <vt:lpstr>OULU-4</vt:lpstr>
      <vt:lpstr>Replay Attack</vt:lpstr>
      <vt:lpstr>CASIA</vt:lpstr>
      <vt:lpstr>image</vt:lpstr>
      <vt:lpstr>OULU</vt:lpstr>
      <vt:lpstr>Replay Attack</vt:lpstr>
      <vt:lpstr>觀察</vt:lpstr>
      <vt:lpstr>下次進度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秉茂 黃</dc:creator>
  <cp:lastModifiedBy>秉茂 黃</cp:lastModifiedBy>
  <cp:revision>64</cp:revision>
  <dcterms:created xsi:type="dcterms:W3CDTF">2020-11-05T09:24:07Z</dcterms:created>
  <dcterms:modified xsi:type="dcterms:W3CDTF">2021-05-12T09:55:47Z</dcterms:modified>
</cp:coreProperties>
</file>