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90" r:id="rId4"/>
    <p:sldId id="268" r:id="rId5"/>
    <p:sldId id="292" r:id="rId6"/>
    <p:sldId id="294" r:id="rId7"/>
    <p:sldId id="295" r:id="rId8"/>
    <p:sldId id="284" r:id="rId9"/>
    <p:sldId id="298" r:id="rId10"/>
    <p:sldId id="296" r:id="rId11"/>
    <p:sldId id="297" r:id="rId12"/>
    <p:sldId id="299" r:id="rId13"/>
    <p:sldId id="28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7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9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1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7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0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7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1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2DEE-D945-47C3-A5B0-CD4BE45B4F8F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E0D102-62C5-4CCB-AFAF-77262BEA9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2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8BE6-C99A-4A33-88EF-9F3C41F14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4A960E-D2DD-4C19-BF2D-A5A276DE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Anti-spoofing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5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/>
              <a:t>FGSM UNIFORM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6A90A0-B01F-4445-9942-1E4B18F09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3" y="1819846"/>
            <a:ext cx="2438400" cy="2438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63CF93-6C94-4D5D-8E85-D157D250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53" y="4328642"/>
            <a:ext cx="2438400" cy="24384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BA2698F-75E7-48B2-B9E5-4F82DB6CD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89" y="1800649"/>
            <a:ext cx="2438400" cy="24384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C87DA04-7A4B-4D72-869C-40FA0816B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4" y="4328642"/>
            <a:ext cx="2438400" cy="243840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550152" y="30198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13371B-20D8-44C7-B0FD-D6B853015CC5}"/>
              </a:ext>
            </a:extLst>
          </p:cNvPr>
          <p:cNvSpPr txBox="1"/>
          <p:nvPr/>
        </p:nvSpPr>
        <p:spPr>
          <a:xfrm>
            <a:off x="550152" y="521369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681270" y="13417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5422676" y="1341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69BD62-7320-4B6F-BD86-51D8E8E5C5E3}"/>
              </a:ext>
            </a:extLst>
          </p:cNvPr>
          <p:cNvSpPr txBox="1"/>
          <p:nvPr/>
        </p:nvSpPr>
        <p:spPr>
          <a:xfrm>
            <a:off x="7911991" y="134172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7CF157-BFAF-4432-B97B-CB3DB4779A46}"/>
              </a:ext>
            </a:extLst>
          </p:cNvPr>
          <p:cNvSpPr txBox="1"/>
          <p:nvPr/>
        </p:nvSpPr>
        <p:spPr>
          <a:xfrm>
            <a:off x="10602102" y="1341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71E641-F42D-4D37-A53E-A44AEBB5F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5" y="1800649"/>
            <a:ext cx="2438400" cy="2438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BC0DF4-E745-4601-9DBE-04B155F609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5" y="4328642"/>
            <a:ext cx="2438400" cy="2438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233520E-D2B0-4C57-A5B2-FC712A2B6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24" y="1822168"/>
            <a:ext cx="2438400" cy="2438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AA6D48-5963-46C0-AE0F-4481C7680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092" y="4333172"/>
            <a:ext cx="2438400" cy="2438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201B78D-5AEC-4513-A1F8-732821AD026B}"/>
              </a:ext>
            </a:extLst>
          </p:cNvPr>
          <p:cNvSpPr txBox="1"/>
          <p:nvPr/>
        </p:nvSpPr>
        <p:spPr>
          <a:xfrm>
            <a:off x="4597199" y="386971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11.03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079BEB-8BA7-44E4-A233-C116B079996E}"/>
              </a:ext>
            </a:extLst>
          </p:cNvPr>
          <p:cNvSpPr txBox="1"/>
          <p:nvPr/>
        </p:nvSpPr>
        <p:spPr>
          <a:xfrm>
            <a:off x="7155177" y="38697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4.23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7A2059-145A-4A54-B523-08F8821BB43D}"/>
              </a:ext>
            </a:extLst>
          </p:cNvPr>
          <p:cNvSpPr txBox="1"/>
          <p:nvPr/>
        </p:nvSpPr>
        <p:spPr>
          <a:xfrm>
            <a:off x="2043941" y="3783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A0463-2481-4DBC-A8F1-E4F10D624B58}"/>
              </a:ext>
            </a:extLst>
          </p:cNvPr>
          <p:cNvSpPr txBox="1"/>
          <p:nvPr/>
        </p:nvSpPr>
        <p:spPr>
          <a:xfrm>
            <a:off x="9689092" y="38494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B2215EB-79A3-4C44-A7BD-066D165CE792}"/>
              </a:ext>
            </a:extLst>
          </p:cNvPr>
          <p:cNvSpPr txBox="1"/>
          <p:nvPr/>
        </p:nvSpPr>
        <p:spPr>
          <a:xfrm>
            <a:off x="2052016" y="63667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4.23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706E77-D3F2-43CE-B7D0-3492596C8BD9}"/>
              </a:ext>
            </a:extLst>
          </p:cNvPr>
          <p:cNvSpPr txBox="1"/>
          <p:nvPr/>
        </p:nvSpPr>
        <p:spPr>
          <a:xfrm>
            <a:off x="4499144" y="63667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4.83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247CA9B-0692-4FF1-87B9-15576E677A9F}"/>
              </a:ext>
            </a:extLst>
          </p:cNvPr>
          <p:cNvSpPr txBox="1"/>
          <p:nvPr/>
        </p:nvSpPr>
        <p:spPr>
          <a:xfrm>
            <a:off x="7261619" y="63667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4.08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8436436-C969-44A2-A371-0B8A662D2638}"/>
              </a:ext>
            </a:extLst>
          </p:cNvPr>
          <p:cNvSpPr txBox="1"/>
          <p:nvPr/>
        </p:nvSpPr>
        <p:spPr>
          <a:xfrm>
            <a:off x="9822429" y="636673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4.83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r>
              <a:rPr lang="en-US" altLang="zh-TW" dirty="0"/>
              <a:t> UNIFORM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550152" y="30198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13371B-20D8-44C7-B0FD-D6B853015CC5}"/>
              </a:ext>
            </a:extLst>
          </p:cNvPr>
          <p:cNvSpPr txBox="1"/>
          <p:nvPr/>
        </p:nvSpPr>
        <p:spPr>
          <a:xfrm>
            <a:off x="550152" y="521369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681270" y="13417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5422676" y="1341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69BD62-7320-4B6F-BD86-51D8E8E5C5E3}"/>
              </a:ext>
            </a:extLst>
          </p:cNvPr>
          <p:cNvSpPr txBox="1"/>
          <p:nvPr/>
        </p:nvSpPr>
        <p:spPr>
          <a:xfrm>
            <a:off x="7911991" y="134172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D256E5-ABFD-48FB-A444-96BD23BD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4" y="1796925"/>
            <a:ext cx="2438400" cy="2438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5821A2-3512-4481-B937-290824272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4" y="4363829"/>
            <a:ext cx="2438400" cy="2438400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2BB2199C-73DC-4930-B846-240C12CE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10" y="1785103"/>
            <a:ext cx="2438400" cy="2438400"/>
          </a:xfr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7F64C08-C09A-4213-8444-85A3395B2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10" y="4328642"/>
            <a:ext cx="2438400" cy="24384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EC51A0E-49BA-4455-BC6C-64304E68D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90" y="1777646"/>
            <a:ext cx="2438400" cy="24384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F923717-BC28-4617-85EA-FF1150384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74" y="4363829"/>
            <a:ext cx="2438400" cy="24384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FE84257-0D4D-47B1-A3A5-6D321839AEDD}"/>
              </a:ext>
            </a:extLst>
          </p:cNvPr>
          <p:cNvSpPr txBox="1"/>
          <p:nvPr/>
        </p:nvSpPr>
        <p:spPr>
          <a:xfrm>
            <a:off x="1971946" y="386599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69.03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5A524B-2529-4A1B-BA12-E1F3026ED344}"/>
              </a:ext>
            </a:extLst>
          </p:cNvPr>
          <p:cNvSpPr txBox="1"/>
          <p:nvPr/>
        </p:nvSpPr>
        <p:spPr>
          <a:xfrm>
            <a:off x="4565748" y="38467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14.65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D7797A-DD25-4835-BB20-F084DACA9B0D}"/>
              </a:ext>
            </a:extLst>
          </p:cNvPr>
          <p:cNvSpPr txBox="1"/>
          <p:nvPr/>
        </p:nvSpPr>
        <p:spPr>
          <a:xfrm>
            <a:off x="7084584" y="384671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8.61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4BC433-BB93-427A-B0CE-A4AFC6E5EACF}"/>
              </a:ext>
            </a:extLst>
          </p:cNvPr>
          <p:cNvSpPr txBox="1"/>
          <p:nvPr/>
        </p:nvSpPr>
        <p:spPr>
          <a:xfrm>
            <a:off x="4502409" y="63977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21.60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7D75395-2813-4428-BD10-271345633166}"/>
              </a:ext>
            </a:extLst>
          </p:cNvPr>
          <p:cNvSpPr txBox="1"/>
          <p:nvPr/>
        </p:nvSpPr>
        <p:spPr>
          <a:xfrm>
            <a:off x="2016835" y="63977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75.83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5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r>
              <a:rPr lang="en-US" altLang="zh-TW" dirty="0"/>
              <a:t> GAUSSIAN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550152" y="301984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13371B-20D8-44C7-B0FD-D6B853015CC5}"/>
              </a:ext>
            </a:extLst>
          </p:cNvPr>
          <p:cNvSpPr txBox="1"/>
          <p:nvPr/>
        </p:nvSpPr>
        <p:spPr>
          <a:xfrm>
            <a:off x="550152" y="521369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681270" y="13417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5422676" y="134172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69BD62-7320-4B6F-BD86-51D8E8E5C5E3}"/>
              </a:ext>
            </a:extLst>
          </p:cNvPr>
          <p:cNvSpPr txBox="1"/>
          <p:nvPr/>
        </p:nvSpPr>
        <p:spPr>
          <a:xfrm>
            <a:off x="7911991" y="134172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87CF157-BFAF-4432-B97B-CB3DB4779A46}"/>
              </a:ext>
            </a:extLst>
          </p:cNvPr>
          <p:cNvSpPr txBox="1"/>
          <p:nvPr/>
        </p:nvSpPr>
        <p:spPr>
          <a:xfrm>
            <a:off x="10602102" y="1341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EC32C2-606D-4BC1-93DA-6A49F82B1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83" y="1783751"/>
            <a:ext cx="2438400" cy="2438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4F638F-37BA-4582-9BEC-EF594F2F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14" y="4340674"/>
            <a:ext cx="2438400" cy="2438400"/>
          </a:xfrm>
          <a:prstGeom prst="rect">
            <a:avLst/>
          </a:prstGeom>
        </p:spPr>
      </p:pic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F826D889-5532-4513-B660-22E51CCC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22" y="4340674"/>
            <a:ext cx="2438400" cy="2438400"/>
          </a:xfr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683D96B-DC92-4FA7-A7B6-2AE89B0A3A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92" y="1800649"/>
            <a:ext cx="2438400" cy="24384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A50E458D-AF1B-47F3-8E8C-B080A1F84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01" y="1800649"/>
            <a:ext cx="2438400" cy="24384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BB682BF9-07C4-4ED1-A85A-C528A89A6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701" y="4359793"/>
            <a:ext cx="2438400" cy="2438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41FA3A4-0C56-433F-843F-4F61767A77E7}"/>
              </a:ext>
            </a:extLst>
          </p:cNvPr>
          <p:cNvSpPr txBox="1"/>
          <p:nvPr/>
        </p:nvSpPr>
        <p:spPr>
          <a:xfrm>
            <a:off x="2024683" y="386971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69.03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C6C171-87DF-42AA-9113-6796A734BC32}"/>
              </a:ext>
            </a:extLst>
          </p:cNvPr>
          <p:cNvSpPr txBox="1"/>
          <p:nvPr/>
        </p:nvSpPr>
        <p:spPr>
          <a:xfrm>
            <a:off x="7022922" y="3852819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18.28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98A5F-668C-4E25-AF01-003ABA46E347}"/>
              </a:ext>
            </a:extLst>
          </p:cNvPr>
          <p:cNvSpPr txBox="1"/>
          <p:nvPr/>
        </p:nvSpPr>
        <p:spPr>
          <a:xfrm>
            <a:off x="9688701" y="3881736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19.64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F9D2B9-B387-4E71-8DCC-D42232B6C205}"/>
              </a:ext>
            </a:extLst>
          </p:cNvPr>
          <p:cNvSpPr txBox="1"/>
          <p:nvPr/>
        </p:nvSpPr>
        <p:spPr>
          <a:xfrm>
            <a:off x="9688701" y="6409742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30.06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02BEC3B-6A48-482B-B3C1-C6A859EE9AA9}"/>
              </a:ext>
            </a:extLst>
          </p:cNvPr>
          <p:cNvSpPr txBox="1"/>
          <p:nvPr/>
        </p:nvSpPr>
        <p:spPr>
          <a:xfrm>
            <a:off x="4584522" y="6409742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21.60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9A2F6B-7D0F-4C0E-B921-FC4ACD33EE91}"/>
              </a:ext>
            </a:extLst>
          </p:cNvPr>
          <p:cNvSpPr txBox="1"/>
          <p:nvPr/>
        </p:nvSpPr>
        <p:spPr>
          <a:xfrm>
            <a:off x="1923771" y="6409742"/>
            <a:ext cx="7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75.83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3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</a:t>
            </a:r>
            <a:r>
              <a:rPr lang="zh-TW" altLang="en-US" dirty="0"/>
              <a:t>應用在</a:t>
            </a:r>
            <a:r>
              <a:rPr lang="en-US" altLang="zh-TW" dirty="0"/>
              <a:t>FGSM</a:t>
            </a:r>
            <a:r>
              <a:rPr lang="zh-TW" altLang="en-US" dirty="0"/>
              <a:t>的效果較顯著</a:t>
            </a:r>
            <a:endParaRPr lang="en-US" altLang="zh-TW" dirty="0"/>
          </a:p>
          <a:p>
            <a:r>
              <a:rPr lang="en-US" altLang="zh-TW" dirty="0"/>
              <a:t>Performance</a:t>
            </a:r>
            <a:r>
              <a:rPr lang="zh-TW" altLang="en-US" dirty="0"/>
              <a:t>：</a:t>
            </a:r>
            <a:r>
              <a:rPr lang="en-US" altLang="zh-TW" dirty="0"/>
              <a:t>Gaussian &gt; Uniform</a:t>
            </a:r>
          </a:p>
          <a:p>
            <a:r>
              <a:rPr lang="en-US" altLang="zh-TW" dirty="0"/>
              <a:t>filter</a:t>
            </a:r>
            <a:r>
              <a:rPr lang="zh-TW" altLang="en-US" dirty="0"/>
              <a:t>應用導致</a:t>
            </a:r>
            <a:r>
              <a:rPr lang="en-US" altLang="zh-TW" dirty="0" err="1"/>
              <a:t>iFGSM</a:t>
            </a:r>
            <a:r>
              <a:rPr lang="zh-TW" altLang="en-US" dirty="0"/>
              <a:t>的效果變差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5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E2E8D-63D3-47C4-9A04-5C83C36D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C4468-6BA0-47F2-9525-54B2D186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調整最適合的</a:t>
            </a:r>
            <a:r>
              <a:rPr lang="en-US" altLang="zh-TW" dirty="0"/>
              <a:t>sigma</a:t>
            </a:r>
          </a:p>
          <a:p>
            <a:r>
              <a:rPr lang="zh-TW" altLang="en-US" dirty="0"/>
              <a:t>跑完實驗</a:t>
            </a:r>
            <a:endParaRPr lang="en-US" altLang="zh-TW" dirty="0"/>
          </a:p>
          <a:p>
            <a:r>
              <a:rPr lang="en-US" altLang="zh-TW"/>
              <a:t>SSIM</a:t>
            </a:r>
            <a:endParaRPr lang="en-US" altLang="zh-TW" dirty="0"/>
          </a:p>
          <a:p>
            <a:r>
              <a:rPr lang="zh-TW" altLang="en-US" dirty="0"/>
              <a:t>找其他</a:t>
            </a:r>
            <a:r>
              <a:rPr lang="en-US" altLang="zh-TW" dirty="0"/>
              <a:t>filter</a:t>
            </a:r>
          </a:p>
          <a:p>
            <a:r>
              <a:rPr lang="en-US" altLang="zh-TW" dirty="0"/>
              <a:t>Demo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4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8B75B-EC12-4091-86E4-E12FD7FA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上次問題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2F232-68C8-4C6A-95AF-9DF3D5CC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Eps</a:t>
            </a:r>
            <a:r>
              <a:rPr lang="zh-TW" altLang="en-US" dirty="0"/>
              <a:t>極小時的異常現象</a:t>
            </a:r>
            <a:endParaRPr lang="en-US" altLang="zh-TW" dirty="0"/>
          </a:p>
          <a:p>
            <a:r>
              <a:rPr lang="zh-TW" altLang="en-US" dirty="0"/>
              <a:t>時間連續性問題</a:t>
            </a:r>
            <a:endParaRPr lang="en-US" altLang="zh-TW" dirty="0"/>
          </a:p>
          <a:p>
            <a:r>
              <a:rPr lang="en-US" altLang="zh-TW" dirty="0"/>
              <a:t>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09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CBFB2-136D-4753-8BF9-A37D81EA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 intro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426A5-65A5-4069-8CAA-A8E3767E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TW" dirty="0"/>
              <a:t>Gaussian filter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Uniform filter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Noise, image, all</a:t>
            </a:r>
          </a:p>
          <a:p>
            <a:r>
              <a:rPr lang="en-US" altLang="zh-TW" dirty="0"/>
              <a:t>dimension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411C28-7E6C-4B20-9A3D-918BEBAD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61" y="1555379"/>
            <a:ext cx="2925078" cy="1019145"/>
          </a:xfrm>
          <a:prstGeom prst="rect">
            <a:avLst/>
          </a:prstGeom>
        </p:spPr>
      </p:pic>
      <p:pic>
        <p:nvPicPr>
          <p:cNvPr id="1026" name="Picture 2" descr="Average filter">
            <a:extLst>
              <a:ext uri="{FF2B5EF4-FFF2-40B4-BE49-F238E27FC236}">
                <a16:creationId xmlns:a16="http://schemas.microsoft.com/office/drawing/2014/main" id="{F5B407AC-B387-4196-AF41-B5C68067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31" y="3222997"/>
            <a:ext cx="4808738" cy="29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B52068-8994-4F10-8012-395C935C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98" y="1270000"/>
            <a:ext cx="3389792" cy="20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6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78730"/>
              </p:ext>
            </p:extLst>
          </p:nvPr>
        </p:nvGraphicFramePr>
        <p:xfrm>
          <a:off x="6096000" y="214388"/>
          <a:ext cx="5571478" cy="6402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375123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54173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31.10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11.86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60.85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56.38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12.08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20.36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8.50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9.17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Gaussian(sigma=0.5)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756024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37.81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41.16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92313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Gaussian(sigma=2)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12.75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16.33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104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14312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824692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4454838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40949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35080"/>
                  </a:ext>
                </a:extLst>
              </a:tr>
              <a:tr h="371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2482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3B3DF1-0910-4E3F-B346-9BE92B39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14190"/>
              </p:ext>
            </p:extLst>
          </p:nvPr>
        </p:nvGraphicFramePr>
        <p:xfrm>
          <a:off x="748417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726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6837"/>
              </p:ext>
            </p:extLst>
          </p:nvPr>
        </p:nvGraphicFramePr>
        <p:xfrm>
          <a:off x="6291411" y="459441"/>
          <a:ext cx="5571478" cy="60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5683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496159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46.98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49.44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11.86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6.26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13.42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2.01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2.24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2.91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16.78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22.37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46206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11.19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18.12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089825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255013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11.41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17.67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2561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16.55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769177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0.89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8.05</a:t>
                      </a:r>
                      <a:endParaRPr lang="zh-TW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76082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BE10F8-1620-46B9-AD7F-C9082BB21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9855"/>
              </p:ext>
            </p:extLst>
          </p:nvPr>
        </p:nvGraphicFramePr>
        <p:xfrm>
          <a:off x="748417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95.91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8.20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1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/>
              <a:t>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82756"/>
              </p:ext>
            </p:extLst>
          </p:nvPr>
        </p:nvGraphicFramePr>
        <p:xfrm>
          <a:off x="6220389" y="374418"/>
          <a:ext cx="5571478" cy="62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78369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12429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11.03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4.08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4.83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92039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6.34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9.97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19.94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3.32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7.85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214485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422392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490425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248239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399608"/>
                  </a:ext>
                </a:extLst>
              </a:tr>
              <a:tr h="4192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349522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B7DBA9-3B51-4E90-AE5D-BCE6AEA8A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0950"/>
              </p:ext>
            </p:extLst>
          </p:nvPr>
        </p:nvGraphicFramePr>
        <p:xfrm>
          <a:off x="761570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352FA-AABA-4B3A-B3A4-5D34B5EA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2" y="374418"/>
            <a:ext cx="8596668" cy="1320800"/>
          </a:xfrm>
        </p:spPr>
        <p:txBody>
          <a:bodyPr/>
          <a:lstStyle/>
          <a:p>
            <a:r>
              <a:rPr lang="en-US" altLang="zh-TW" dirty="0"/>
              <a:t>OULU-2</a:t>
            </a:r>
            <a:r>
              <a:rPr lang="zh-TW" altLang="en-US" dirty="0"/>
              <a:t> </a:t>
            </a:r>
            <a:r>
              <a:rPr lang="en-US" altLang="zh-TW" dirty="0" err="1"/>
              <a:t>iFGSM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937934-9A30-499F-8E76-79DAF529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05417"/>
              </p:ext>
            </p:extLst>
          </p:nvPr>
        </p:nvGraphicFramePr>
        <p:xfrm>
          <a:off x="6096000" y="554952"/>
          <a:ext cx="5571478" cy="609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729">
                  <a:extLst>
                    <a:ext uri="{9D8B030D-6E8A-4147-A177-3AD203B41FA5}">
                      <a16:colId xmlns:a16="http://schemas.microsoft.com/office/drawing/2014/main" val="2344486032"/>
                    </a:ext>
                  </a:extLst>
                </a:gridCol>
                <a:gridCol w="1155717">
                  <a:extLst>
                    <a:ext uri="{9D8B030D-6E8A-4147-A177-3AD203B41FA5}">
                      <a16:colId xmlns:a16="http://schemas.microsoft.com/office/drawing/2014/main" val="814718716"/>
                    </a:ext>
                  </a:extLst>
                </a:gridCol>
                <a:gridCol w="1192032">
                  <a:extLst>
                    <a:ext uri="{9D8B030D-6E8A-4147-A177-3AD203B41FA5}">
                      <a16:colId xmlns:a16="http://schemas.microsoft.com/office/drawing/2014/main" val="492781124"/>
                    </a:ext>
                  </a:extLst>
                </a:gridCol>
              </a:tblGrid>
              <a:tr h="66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Filter\Epsilon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2899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r>
                        <a:rPr lang="en-US" altLang="zh-TW" dirty="0"/>
                        <a:t>No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69.03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75.83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025863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14.65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652617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8.61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930219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12.24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18.43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981788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14.80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29184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18.28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21.60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839961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19.64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30.06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37096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135872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227869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Uniform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993400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20.24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31.27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132314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image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16.62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29.15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594027"/>
                  </a:ext>
                </a:extLst>
              </a:tr>
              <a:tr h="4109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Gaussian(sigma=1) 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6.95</a:t>
                      </a:r>
                      <a:endParaRPr 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effectLst/>
                          <a:latin typeface="Bahnschrift" panose="020B0502040204020203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23.26</a:t>
                      </a:r>
                      <a:endParaRPr lang="zh-TW" altLang="zh-TW" sz="1800" kern="100" dirty="0">
                        <a:effectLst/>
                        <a:latin typeface="Bahnschrift" panose="020B0502040204020203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872228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033F76-48B9-42FD-84D7-7F4AC5AC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83" y="2167510"/>
            <a:ext cx="1621983" cy="35597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Model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FA67F8-CD83-4967-8D8B-5F02A8BBD724}"/>
              </a:ext>
            </a:extLst>
          </p:cNvPr>
          <p:cNvSpPr txBox="1">
            <a:spLocks/>
          </p:cNvSpPr>
          <p:nvPr/>
        </p:nvSpPr>
        <p:spPr>
          <a:xfrm>
            <a:off x="4778816" y="2167510"/>
            <a:ext cx="8596668" cy="115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ym typeface="Wingdings" panose="05000000000000000000" pitchFamily="2" charset="2"/>
              </a:rPr>
              <a:t>Attack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BB7DBA9-3B51-4E90-AE5D-BCE6AEA8A3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70" y="3239915"/>
          <a:ext cx="3693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88">
                  <a:extLst>
                    <a:ext uri="{9D8B030D-6E8A-4147-A177-3AD203B41FA5}">
                      <a16:colId xmlns:a16="http://schemas.microsoft.com/office/drawing/2014/main" val="90804772"/>
                    </a:ext>
                  </a:extLst>
                </a:gridCol>
                <a:gridCol w="886291">
                  <a:extLst>
                    <a:ext uri="{9D8B030D-6E8A-4147-A177-3AD203B41FA5}">
                      <a16:colId xmlns:a16="http://schemas.microsoft.com/office/drawing/2014/main" val="25607124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318519065"/>
                    </a:ext>
                  </a:extLst>
                </a:gridCol>
                <a:gridCol w="816746">
                  <a:extLst>
                    <a:ext uri="{9D8B030D-6E8A-4147-A177-3AD203B41FA5}">
                      <a16:colId xmlns:a16="http://schemas.microsoft.com/office/drawing/2014/main" val="1518092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acc_mean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bpcer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acer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62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94.30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2.79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4.97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0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2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BA83-31AF-4160-9242-92D2354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9" y="2768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FFCC-81AB-439E-8C30-6AFBB00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OULU-1</a:t>
            </a:r>
            <a:r>
              <a:rPr lang="zh-TW" altLang="en-US" dirty="0"/>
              <a:t> </a:t>
            </a:r>
            <a:r>
              <a:rPr lang="en-US" altLang="zh-TW" dirty="0"/>
              <a:t>FGSM GAUSSIAN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BFB5DB-B130-425D-82EF-1CF2CCD2FFD1}"/>
              </a:ext>
            </a:extLst>
          </p:cNvPr>
          <p:cNvSpPr txBox="1"/>
          <p:nvPr/>
        </p:nvSpPr>
        <p:spPr>
          <a:xfrm>
            <a:off x="431345" y="134172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Eps = 0.3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B89582-5D86-4231-BAD9-DD2EBE418120}"/>
              </a:ext>
            </a:extLst>
          </p:cNvPr>
          <p:cNvSpPr txBox="1"/>
          <p:nvPr/>
        </p:nvSpPr>
        <p:spPr>
          <a:xfrm>
            <a:off x="2376592" y="11213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 filter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03699D-922E-4C7B-80AC-FC006BBB6AA2}"/>
              </a:ext>
            </a:extLst>
          </p:cNvPr>
          <p:cNvSpPr txBox="1"/>
          <p:nvPr/>
        </p:nvSpPr>
        <p:spPr>
          <a:xfrm>
            <a:off x="4462320" y="112646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Sigma = 1 all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62A0BD-56F7-44A9-A21A-825B837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73" y="1420351"/>
            <a:ext cx="2438400" cy="2438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2C309AA-73E3-4012-BD64-C9846FD8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71" y="1420351"/>
            <a:ext cx="2438400" cy="24384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562724C-7AF5-4431-A787-075420D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59" y="4221332"/>
            <a:ext cx="2438400" cy="24384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9184B4-A41F-4852-9480-5193276B2514}"/>
              </a:ext>
            </a:extLst>
          </p:cNvPr>
          <p:cNvSpPr txBox="1"/>
          <p:nvPr/>
        </p:nvSpPr>
        <p:spPr>
          <a:xfrm>
            <a:off x="6713359" y="391380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Sigma = 0.5 noise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E66EF6E-D8F8-4441-A5E7-751F5E9C3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73" y="4218449"/>
            <a:ext cx="2438400" cy="24384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72E8A4D-7F35-4D4A-B96C-1294F3E876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71" y="4226604"/>
            <a:ext cx="2438400" cy="24384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81C398C1-C6C8-4673-8884-73ABF6A6021B}"/>
              </a:ext>
            </a:extLst>
          </p:cNvPr>
          <p:cNvSpPr txBox="1"/>
          <p:nvPr/>
        </p:nvSpPr>
        <p:spPr>
          <a:xfrm>
            <a:off x="1778638" y="391380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Sigma = 2 noise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C2F26B9-8025-4AC4-B9A7-70151352D0C7}"/>
              </a:ext>
            </a:extLst>
          </p:cNvPr>
          <p:cNvSpPr txBox="1"/>
          <p:nvPr/>
        </p:nvSpPr>
        <p:spPr>
          <a:xfrm>
            <a:off x="4217038" y="39138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Sigma = 2 image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0A0929-095E-4250-85A7-4BE8DA996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59" y="1420351"/>
            <a:ext cx="2438400" cy="2438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9D3AA7-2E88-428D-B6BC-7D76E08DD22B}"/>
              </a:ext>
            </a:extLst>
          </p:cNvPr>
          <p:cNvSpPr txBox="1"/>
          <p:nvPr/>
        </p:nvSpPr>
        <p:spPr>
          <a:xfrm>
            <a:off x="6843544" y="110247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Sigma = 1 noise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5991E-BA2A-49C1-AC90-387F32F5EA58}"/>
              </a:ext>
            </a:extLst>
          </p:cNvPr>
          <p:cNvSpPr txBox="1"/>
          <p:nvPr/>
        </p:nvSpPr>
        <p:spPr>
          <a:xfrm>
            <a:off x="9495031" y="10853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Sigma = 1 image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A188F0-1727-40D8-9FB7-6C7FB0ABFF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79" y="1420351"/>
            <a:ext cx="2438400" cy="2438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3D3011-A65F-4F33-972F-8B70369BD4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27" y="4226604"/>
            <a:ext cx="2438400" cy="24384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67D22FD-2AEC-4DC3-B640-5482843BCB04}"/>
              </a:ext>
            </a:extLst>
          </p:cNvPr>
          <p:cNvSpPr txBox="1"/>
          <p:nvPr/>
        </p:nvSpPr>
        <p:spPr>
          <a:xfrm>
            <a:off x="9538312" y="386738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Sigma = 1 all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582757-577A-4CA5-94F9-AC404DE16F91}"/>
              </a:ext>
            </a:extLst>
          </p:cNvPr>
          <p:cNvSpPr txBox="1"/>
          <p:nvPr/>
        </p:nvSpPr>
        <p:spPr>
          <a:xfrm>
            <a:off x="1625391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13C2896-4DCA-4903-AE12-56937E7659C8}"/>
              </a:ext>
            </a:extLst>
          </p:cNvPr>
          <p:cNvSpPr txBox="1"/>
          <p:nvPr/>
        </p:nvSpPr>
        <p:spPr>
          <a:xfrm>
            <a:off x="4217038" y="34871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8.5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FDC648B-350D-45C8-86E4-E8E5E01EDEB5}"/>
              </a:ext>
            </a:extLst>
          </p:cNvPr>
          <p:cNvSpPr txBox="1"/>
          <p:nvPr/>
        </p:nvSpPr>
        <p:spPr>
          <a:xfrm>
            <a:off x="6720248" y="34860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0.22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314AA51-9978-4632-9F4A-2BCFC2FA455D}"/>
              </a:ext>
            </a:extLst>
          </p:cNvPr>
          <p:cNvSpPr txBox="1"/>
          <p:nvPr/>
        </p:nvSpPr>
        <p:spPr>
          <a:xfrm>
            <a:off x="9414849" y="34840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5D6859D-A0E6-4335-9C08-A64CAE9DFB43}"/>
              </a:ext>
            </a:extLst>
          </p:cNvPr>
          <p:cNvSpPr txBox="1"/>
          <p:nvPr/>
        </p:nvSpPr>
        <p:spPr>
          <a:xfrm>
            <a:off x="1625391" y="6248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37.81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527CF82-9FD7-494F-83A3-4842AC663DF0}"/>
              </a:ext>
            </a:extLst>
          </p:cNvPr>
          <p:cNvSpPr txBox="1"/>
          <p:nvPr/>
        </p:nvSpPr>
        <p:spPr>
          <a:xfrm>
            <a:off x="4129857" y="629567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12.75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29EAB0A-4843-4803-96A0-8600E596F5D0}"/>
              </a:ext>
            </a:extLst>
          </p:cNvPr>
          <p:cNvSpPr txBox="1"/>
          <p:nvPr/>
        </p:nvSpPr>
        <p:spPr>
          <a:xfrm>
            <a:off x="6659334" y="6295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9E97D6C-0A27-4E36-A9E0-1CB52436143B}"/>
              </a:ext>
            </a:extLst>
          </p:cNvPr>
          <p:cNvSpPr txBox="1"/>
          <p:nvPr/>
        </p:nvSpPr>
        <p:spPr>
          <a:xfrm>
            <a:off x="9419481" y="62484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4313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1706</TotalTime>
  <Words>646</Words>
  <Application>Microsoft Office PowerPoint</Application>
  <PresentationFormat>寬螢幕</PresentationFormat>
  <Paragraphs>293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新細明體</vt:lpstr>
      <vt:lpstr>Arial</vt:lpstr>
      <vt:lpstr>Bahnschrift</vt:lpstr>
      <vt:lpstr>Calibri</vt:lpstr>
      <vt:lpstr>Times New Roman</vt:lpstr>
      <vt:lpstr>Trebuchet MS</vt:lpstr>
      <vt:lpstr>Wingdings</vt:lpstr>
      <vt:lpstr>Wingdings 3</vt:lpstr>
      <vt:lpstr>多面向</vt:lpstr>
      <vt:lpstr>進度報告</vt:lpstr>
      <vt:lpstr>上次問題</vt:lpstr>
      <vt:lpstr>Filter intro</vt:lpstr>
      <vt:lpstr>OULU-1 FGSM</vt:lpstr>
      <vt:lpstr>OULU-1 iFGSM</vt:lpstr>
      <vt:lpstr>OULU-2 FGSM</vt:lpstr>
      <vt:lpstr>OULU-2 iFGSM</vt:lpstr>
      <vt:lpstr>image</vt:lpstr>
      <vt:lpstr>OULU-1 FGSM GAUSSIAN</vt:lpstr>
      <vt:lpstr>OULU-2 FGSM UNIFORM</vt:lpstr>
      <vt:lpstr>OULU-2 iFGSM UNIFORM</vt:lpstr>
      <vt:lpstr>OULU-2 iFGSM GAUSSIAN</vt:lpstr>
      <vt:lpstr>觀察</vt:lpstr>
      <vt:lpstr>下次進度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秉茂 黃</dc:creator>
  <cp:lastModifiedBy>秉茂 黃</cp:lastModifiedBy>
  <cp:revision>83</cp:revision>
  <dcterms:created xsi:type="dcterms:W3CDTF">2020-11-05T09:24:07Z</dcterms:created>
  <dcterms:modified xsi:type="dcterms:W3CDTF">2021-06-01T11:16:50Z</dcterms:modified>
</cp:coreProperties>
</file>