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02" r:id="rId4"/>
    <p:sldId id="290" r:id="rId5"/>
    <p:sldId id="268" r:id="rId6"/>
    <p:sldId id="292" r:id="rId7"/>
    <p:sldId id="294" r:id="rId8"/>
    <p:sldId id="295" r:id="rId9"/>
    <p:sldId id="284" r:id="rId10"/>
    <p:sldId id="296" r:id="rId11"/>
    <p:sldId id="305" r:id="rId12"/>
    <p:sldId id="311" r:id="rId13"/>
    <p:sldId id="282" r:id="rId14"/>
    <p:sldId id="304" r:id="rId15"/>
    <p:sldId id="310" r:id="rId16"/>
    <p:sldId id="312" r:id="rId17"/>
    <p:sldId id="29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9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1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7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7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2DEE-D945-47C3-A5B0-CD4BE45B4F8F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28BE6-C99A-4A33-88EF-9F3C41F14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A960E-D2DD-4C19-BF2D-A5A276DE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Anti-spoofing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5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FCC-81AB-439E-8C30-6AFBB006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140020"/>
            <a:ext cx="8596668" cy="645292"/>
          </a:xfrm>
        </p:spPr>
        <p:txBody>
          <a:bodyPr/>
          <a:lstStyle/>
          <a:p>
            <a:r>
              <a:rPr lang="en-US" altLang="zh-TW" dirty="0"/>
              <a:t>EPS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6A90A0-B01F-4445-9942-1E4B18F09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04" y="1316569"/>
            <a:ext cx="2438400" cy="2438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63CF93-6C94-4D5D-8E85-D157D250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07" y="4016567"/>
            <a:ext cx="2438400" cy="24384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BA2698F-75E7-48B2-B9E5-4F82DB6CD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10" y="1297372"/>
            <a:ext cx="2438400" cy="24384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C87DA04-7A4B-4D72-869C-40FA0816B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68" y="4016567"/>
            <a:ext cx="2438400" cy="24384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592373" y="25165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13371B-20D8-44C7-B0FD-D6B853015CC5}"/>
              </a:ext>
            </a:extLst>
          </p:cNvPr>
          <p:cNvSpPr txBox="1"/>
          <p:nvPr/>
        </p:nvSpPr>
        <p:spPr>
          <a:xfrm>
            <a:off x="488009" y="507093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2733746" y="98999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03699D-922E-4C7B-80AC-FC006BBB6AA2}"/>
              </a:ext>
            </a:extLst>
          </p:cNvPr>
          <p:cNvSpPr txBox="1"/>
          <p:nvPr/>
        </p:nvSpPr>
        <p:spPr>
          <a:xfrm>
            <a:off x="5475152" y="98999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69BD62-7320-4B6F-BD86-51D8E8E5C5E3}"/>
              </a:ext>
            </a:extLst>
          </p:cNvPr>
          <p:cNvSpPr txBox="1"/>
          <p:nvPr/>
        </p:nvSpPr>
        <p:spPr>
          <a:xfrm>
            <a:off x="7964467" y="9899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87CF157-BFAF-4432-B97B-CB3DB4779A46}"/>
              </a:ext>
            </a:extLst>
          </p:cNvPr>
          <p:cNvSpPr txBox="1"/>
          <p:nvPr/>
        </p:nvSpPr>
        <p:spPr>
          <a:xfrm>
            <a:off x="10654578" y="9899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71E641-F42D-4D37-A53E-A44AEBB5F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46" y="1297372"/>
            <a:ext cx="2438400" cy="2438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BC0DF4-E745-4601-9DBE-04B155F60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9" y="4016567"/>
            <a:ext cx="2438400" cy="2438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233520E-D2B0-4C57-A5B2-FC712A2B6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45" y="1318891"/>
            <a:ext cx="2438400" cy="24384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AAA6D48-5963-46C0-AE0F-4481C7680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246" y="4021097"/>
            <a:ext cx="2438400" cy="2438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201B78D-5AEC-4513-A1F8-732821AD026B}"/>
              </a:ext>
            </a:extLst>
          </p:cNvPr>
          <p:cNvSpPr txBox="1"/>
          <p:nvPr/>
        </p:nvSpPr>
        <p:spPr>
          <a:xfrm>
            <a:off x="4576558" y="368505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11.03 | 0.7154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079BEB-8BA7-44E4-A233-C116B079996E}"/>
              </a:ext>
            </a:extLst>
          </p:cNvPr>
          <p:cNvSpPr txBox="1"/>
          <p:nvPr/>
        </p:nvSpPr>
        <p:spPr>
          <a:xfrm>
            <a:off x="7145130" y="370185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4.23 | 0.6166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37A2059-145A-4A54-B523-08F8821BB43D}"/>
              </a:ext>
            </a:extLst>
          </p:cNvPr>
          <p:cNvSpPr txBox="1"/>
          <p:nvPr/>
        </p:nvSpPr>
        <p:spPr>
          <a:xfrm>
            <a:off x="2052016" y="3678373"/>
            <a:ext cx="178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       | 0.1906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9A0463-2481-4DBC-A8F1-E4F10D624B58}"/>
              </a:ext>
            </a:extLst>
          </p:cNvPr>
          <p:cNvSpPr txBox="1"/>
          <p:nvPr/>
        </p:nvSpPr>
        <p:spPr>
          <a:xfrm>
            <a:off x="9690962" y="368505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1.21 | 0.7716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B2215EB-79A3-4C44-A7BD-066D165CE792}"/>
              </a:ext>
            </a:extLst>
          </p:cNvPr>
          <p:cNvSpPr txBox="1"/>
          <p:nvPr/>
        </p:nvSpPr>
        <p:spPr>
          <a:xfrm>
            <a:off x="2053873" y="6428706"/>
            <a:ext cx="187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4.23   | 0.1365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A706E77-D3F2-43CE-B7D0-3492596C8BD9}"/>
              </a:ext>
            </a:extLst>
          </p:cNvPr>
          <p:cNvSpPr txBox="1"/>
          <p:nvPr/>
        </p:nvSpPr>
        <p:spPr>
          <a:xfrm>
            <a:off x="4621917" y="6385883"/>
            <a:ext cx="158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4.83 | 0.6205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247CA9B-0692-4FF1-87B9-15576E677A9F}"/>
              </a:ext>
            </a:extLst>
          </p:cNvPr>
          <p:cNvSpPr txBox="1"/>
          <p:nvPr/>
        </p:nvSpPr>
        <p:spPr>
          <a:xfrm>
            <a:off x="7109687" y="640691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4.08 | 0.5304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8436436-C969-44A2-A371-0B8A662D2638}"/>
              </a:ext>
            </a:extLst>
          </p:cNvPr>
          <p:cNvSpPr txBox="1"/>
          <p:nvPr/>
        </p:nvSpPr>
        <p:spPr>
          <a:xfrm>
            <a:off x="9704563" y="642054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4.83 | 0.7157</a:t>
            </a:r>
            <a:endParaRPr lang="zh-TW" altLang="en-US" dirty="0"/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5AE942D8-36D3-49E5-B4BA-6833EF913C98}"/>
              </a:ext>
            </a:extLst>
          </p:cNvPr>
          <p:cNvSpPr txBox="1">
            <a:spLocks/>
          </p:cNvSpPr>
          <p:nvPr/>
        </p:nvSpPr>
        <p:spPr>
          <a:xfrm>
            <a:off x="677334" y="714036"/>
            <a:ext cx="8596668" cy="321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OULU-2 FGSM UNIFORM 3D</a:t>
            </a:r>
          </a:p>
        </p:txBody>
      </p:sp>
    </p:spTree>
    <p:extLst>
      <p:ext uri="{BB962C8B-B14F-4D97-AF65-F5344CB8AC3E}">
        <p14:creationId xmlns:p14="http://schemas.microsoft.com/office/powerpoint/2010/main" val="25996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83" y="240631"/>
            <a:ext cx="8596668" cy="1320800"/>
          </a:xfrm>
        </p:spPr>
        <p:txBody>
          <a:bodyPr/>
          <a:lstStyle/>
          <a:p>
            <a:r>
              <a:rPr lang="en-US" altLang="zh-TW" dirty="0"/>
              <a:t>SSIM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23697"/>
              </p:ext>
            </p:extLst>
          </p:nvPr>
        </p:nvGraphicFramePr>
        <p:xfrm>
          <a:off x="2509421" y="241565"/>
          <a:ext cx="5571478" cy="6402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375123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54173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0.1816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0.1288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3D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Uniform noise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0.7063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0.6093</a:t>
                      </a:r>
                      <a:endParaRPr lang="zh-TW" alt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0.7686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0.5195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0.7686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0.5195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Gaussian(sigma=0.5)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0.8660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0.8011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756024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Gaussian(sigma=2)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9231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Gaussian(sigma=2)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104080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0.4612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0.3626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143128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0.4278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0.3311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824692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0.5982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0.4955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4454838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0.5187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0.4153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44094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0.4769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0.3757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35080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0.6706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0.5728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2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4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577610" y="231681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2D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2376592" y="9833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03699D-922E-4C7B-80AC-FC006BBB6AA2}"/>
              </a:ext>
            </a:extLst>
          </p:cNvPr>
          <p:cNvSpPr txBox="1"/>
          <p:nvPr/>
        </p:nvSpPr>
        <p:spPr>
          <a:xfrm>
            <a:off x="10578427" y="947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62A0BD-56F7-44A9-A21A-825B8377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73" y="1282277"/>
            <a:ext cx="2438400" cy="24384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9D3AA7-2E88-428D-B6BC-7D76E08DD22B}"/>
              </a:ext>
            </a:extLst>
          </p:cNvPr>
          <p:cNvSpPr txBox="1"/>
          <p:nvPr/>
        </p:nvSpPr>
        <p:spPr>
          <a:xfrm>
            <a:off x="5124495" y="9861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5991E-BA2A-49C1-AC90-387F32F5EA58}"/>
              </a:ext>
            </a:extLst>
          </p:cNvPr>
          <p:cNvSpPr txBox="1"/>
          <p:nvPr/>
        </p:nvSpPr>
        <p:spPr>
          <a:xfrm>
            <a:off x="7662197" y="98330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52750-590B-4AEE-8BCE-9AB65A291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97" y="1316592"/>
            <a:ext cx="2438400" cy="2438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22E54F8-1D40-4E28-BBE1-D93AE728A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88" y="1290909"/>
            <a:ext cx="2438400" cy="24384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4A23C2F-900D-4C3B-8E0B-928906857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175" y="1290909"/>
            <a:ext cx="2438400" cy="2438400"/>
          </a:xfrm>
          <a:prstGeom prst="rect">
            <a:avLst/>
          </a:prstGeom>
        </p:spPr>
      </p:pic>
      <p:pic>
        <p:nvPicPr>
          <p:cNvPr id="34" name="內容版面配置區 4">
            <a:extLst>
              <a:ext uri="{FF2B5EF4-FFF2-40B4-BE49-F238E27FC236}">
                <a16:creationId xmlns:a16="http://schemas.microsoft.com/office/drawing/2014/main" id="{8580437D-A302-41D4-BA6C-22DAE4572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34" y="4057019"/>
            <a:ext cx="2438400" cy="2438400"/>
          </a:xfr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69EE481E-7975-4742-894C-263CFC899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40" y="4037822"/>
            <a:ext cx="2438400" cy="243840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D38C8ED-CF3E-4FBE-8B96-EC51CC76F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76" y="4037822"/>
            <a:ext cx="2438400" cy="24384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DBC24FDA-DF7F-4D2A-AA4B-00A116EAB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175" y="4059341"/>
            <a:ext cx="2438400" cy="243840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DB226655-703B-4EB0-B8C5-20DA89B508C7}"/>
              </a:ext>
            </a:extLst>
          </p:cNvPr>
          <p:cNvSpPr txBox="1"/>
          <p:nvPr/>
        </p:nvSpPr>
        <p:spPr>
          <a:xfrm>
            <a:off x="577610" y="50915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3D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89CBA19-D110-45B0-B086-B14D35E90E61}"/>
              </a:ext>
            </a:extLst>
          </p:cNvPr>
          <p:cNvSpPr txBox="1"/>
          <p:nvPr/>
        </p:nvSpPr>
        <p:spPr>
          <a:xfrm>
            <a:off x="4259663" y="368093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0.22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3148D54-8F4D-4475-90B6-31F51DC37151}"/>
              </a:ext>
            </a:extLst>
          </p:cNvPr>
          <p:cNvSpPr txBox="1"/>
          <p:nvPr/>
        </p:nvSpPr>
        <p:spPr>
          <a:xfrm>
            <a:off x="6835013" y="3687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CF51079-C147-48B4-BB2A-629EC7A6F026}"/>
              </a:ext>
            </a:extLst>
          </p:cNvPr>
          <p:cNvSpPr txBox="1"/>
          <p:nvPr/>
        </p:nvSpPr>
        <p:spPr>
          <a:xfrm>
            <a:off x="9463956" y="36654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1.34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676DB59-39BD-416F-BED0-BF6ACB2C34AA}"/>
              </a:ext>
            </a:extLst>
          </p:cNvPr>
          <p:cNvSpPr txBox="1"/>
          <p:nvPr/>
        </p:nvSpPr>
        <p:spPr>
          <a:xfrm>
            <a:off x="9443703" y="64392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8.5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634AF19-9C48-45B1-8456-8B9212589040}"/>
              </a:ext>
            </a:extLst>
          </p:cNvPr>
          <p:cNvSpPr txBox="1"/>
          <p:nvPr/>
        </p:nvSpPr>
        <p:spPr>
          <a:xfrm>
            <a:off x="6859061" y="643924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12.08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6BFA4B0-DDE6-4D0D-B5EF-956CC928077C}"/>
              </a:ext>
            </a:extLst>
          </p:cNvPr>
          <p:cNvSpPr txBox="1"/>
          <p:nvPr/>
        </p:nvSpPr>
        <p:spPr>
          <a:xfrm>
            <a:off x="4275867" y="643086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60.85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4052D82-76A8-4D5F-A241-0780F8A2A1FA}"/>
              </a:ext>
            </a:extLst>
          </p:cNvPr>
          <p:cNvSpPr txBox="1"/>
          <p:nvPr/>
        </p:nvSpPr>
        <p:spPr>
          <a:xfrm>
            <a:off x="1613573" y="3625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3E12DB-3221-459B-A7D8-F905EDD5BD02}"/>
              </a:ext>
            </a:extLst>
          </p:cNvPr>
          <p:cNvSpPr txBox="1"/>
          <p:nvPr/>
        </p:nvSpPr>
        <p:spPr>
          <a:xfrm>
            <a:off x="1773840" y="63991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0.89</a:t>
            </a:r>
            <a:endParaRPr lang="zh-TW" altLang="en-US" dirty="0"/>
          </a:p>
        </p:txBody>
      </p:sp>
      <p:sp>
        <p:nvSpPr>
          <p:cNvPr id="19" name="標題 18">
            <a:extLst>
              <a:ext uri="{FF2B5EF4-FFF2-40B4-BE49-F238E27FC236}">
                <a16:creationId xmlns:a16="http://schemas.microsoft.com/office/drawing/2014/main" id="{2D405816-F840-423B-9DDF-2BE3DF09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0" y="73447"/>
            <a:ext cx="2086692" cy="60125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vs 3D</a:t>
            </a:r>
            <a:endParaRPr lang="zh-TW" altLang="en-US" dirty="0"/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72979D50-6575-4D3A-906E-814D6217797B}"/>
              </a:ext>
            </a:extLst>
          </p:cNvPr>
          <p:cNvSpPr txBox="1">
            <a:spLocks/>
          </p:cNvSpPr>
          <p:nvPr/>
        </p:nvSpPr>
        <p:spPr>
          <a:xfrm>
            <a:off x="577610" y="739223"/>
            <a:ext cx="8596668" cy="321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Eps = 0.3</a:t>
            </a:r>
          </a:p>
        </p:txBody>
      </p:sp>
    </p:spTree>
    <p:extLst>
      <p:ext uri="{BB962C8B-B14F-4D97-AF65-F5344CB8AC3E}">
        <p14:creationId xmlns:p14="http://schemas.microsoft.com/office/powerpoint/2010/main" val="140070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filter</a:t>
            </a:r>
            <a:r>
              <a:rPr lang="zh-TW" altLang="en-US" dirty="0"/>
              <a:t>應用在</a:t>
            </a:r>
            <a:r>
              <a:rPr lang="en-US" altLang="zh-TW" dirty="0"/>
              <a:t>FGSM</a:t>
            </a:r>
            <a:r>
              <a:rPr lang="zh-TW" altLang="en-US" dirty="0"/>
              <a:t>的效果較顯著</a:t>
            </a:r>
            <a:endParaRPr lang="en-US" altLang="zh-TW" dirty="0"/>
          </a:p>
          <a:p>
            <a:r>
              <a:rPr lang="en-US" altLang="zh-TW" dirty="0"/>
              <a:t>Performance</a:t>
            </a:r>
            <a:r>
              <a:rPr lang="zh-TW" altLang="en-US" dirty="0"/>
              <a:t>：</a:t>
            </a:r>
            <a:r>
              <a:rPr lang="en-US" altLang="zh-TW" dirty="0"/>
              <a:t>Gaussian &gt; Uniform</a:t>
            </a:r>
          </a:p>
          <a:p>
            <a:r>
              <a:rPr lang="en-US" altLang="zh-TW" dirty="0"/>
              <a:t>filter</a:t>
            </a:r>
            <a:r>
              <a:rPr lang="zh-TW" altLang="en-US" dirty="0"/>
              <a:t>應用導致</a:t>
            </a:r>
            <a:r>
              <a:rPr lang="en-US" altLang="zh-TW" dirty="0" err="1"/>
              <a:t>iFGSM</a:t>
            </a:r>
            <a:r>
              <a:rPr lang="zh-TW" altLang="en-US" dirty="0"/>
              <a:t>的效果變差</a:t>
            </a:r>
            <a:endParaRPr lang="en-US" altLang="zh-TW" dirty="0"/>
          </a:p>
          <a:p>
            <a:r>
              <a:rPr lang="en-US" altLang="zh-TW" dirty="0"/>
              <a:t>SSIM: Gaussian &gt; Uniform &gt; no filter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54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1" y="1234926"/>
            <a:ext cx="5661322" cy="771427"/>
          </a:xfrm>
        </p:spPr>
        <p:txBody>
          <a:bodyPr>
            <a:normAutofit/>
          </a:bodyPr>
          <a:lstStyle/>
          <a:p>
            <a:r>
              <a:rPr lang="en-US" altLang="zh-TW" dirty="0"/>
              <a:t>Best model: 3D</a:t>
            </a:r>
            <a:r>
              <a:rPr lang="zh-TW" altLang="en-US" dirty="0"/>
              <a:t> </a:t>
            </a:r>
            <a:r>
              <a:rPr lang="en-US" altLang="zh-TW" dirty="0"/>
              <a:t>Gaussian(sigma=1) noise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FGSM</a:t>
            </a:r>
          </a:p>
          <a:p>
            <a:r>
              <a:rPr lang="en-US" altLang="zh-TW" dirty="0"/>
              <a:t>SSIM: Structure, Intensity, Contrast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74E245-4F8D-4C79-9DDB-910D2BD4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64416"/>
              </p:ext>
            </p:extLst>
          </p:nvPr>
        </p:nvGraphicFramePr>
        <p:xfrm>
          <a:off x="635576" y="2823674"/>
          <a:ext cx="51589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37">
                  <a:extLst>
                    <a:ext uri="{9D8B030D-6E8A-4147-A177-3AD203B41FA5}">
                      <a16:colId xmlns:a16="http://schemas.microsoft.com/office/drawing/2014/main" val="2995988359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754739616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198666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7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Sigma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 | SSIM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 | SSIM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74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 | 0.1816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   | 0.1288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4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 |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 |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19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38.93 | 0.6526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15.88 | 0.5500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7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60.85 |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56.38|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5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</a:t>
                      </a:r>
                      <a:endParaRPr lang="zh-TW" sz="18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62.64 | 0.8660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62.86 | 0.8011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69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60.18 | 0.9153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59.96 | 0.8701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76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37.81 | 0.9717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41.70 | 0.9566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023999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BDCA9644-8422-4F20-AF3D-FDB45D980AD3}"/>
              </a:ext>
            </a:extLst>
          </p:cNvPr>
          <p:cNvSpPr txBox="1">
            <a:spLocks/>
          </p:cNvSpPr>
          <p:nvPr/>
        </p:nvSpPr>
        <p:spPr>
          <a:xfrm>
            <a:off x="2506133" y="2173219"/>
            <a:ext cx="1417796" cy="659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Oulu-1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E0AF70-5632-48D4-BC46-822D6738E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06675"/>
              </p:ext>
            </p:extLst>
          </p:nvPr>
        </p:nvGraphicFramePr>
        <p:xfrm>
          <a:off x="6329778" y="2823674"/>
          <a:ext cx="51589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37">
                  <a:extLst>
                    <a:ext uri="{9D8B030D-6E8A-4147-A177-3AD203B41FA5}">
                      <a16:colId xmlns:a16="http://schemas.microsoft.com/office/drawing/2014/main" val="2995988359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754739616"/>
                    </a:ext>
                  </a:extLst>
                </a:gridCol>
                <a:gridCol w="1719637">
                  <a:extLst>
                    <a:ext uri="{9D8B030D-6E8A-4147-A177-3AD203B41FA5}">
                      <a16:colId xmlns:a16="http://schemas.microsoft.com/office/drawing/2014/main" val="198666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7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Sigma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| SSIM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ASR   | SSIM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55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0.1906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  | 0.1365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4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2.27  | 0.6630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2.11  | 0.5615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19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2.57  | 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6.34  | </a:t>
                      </a: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5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  | 0.8696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2.11  | 0.8067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69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0.9716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    | 0.9567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76126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260A909D-D1B8-4309-B8CD-415E61D73955}"/>
              </a:ext>
            </a:extLst>
          </p:cNvPr>
          <p:cNvSpPr txBox="1">
            <a:spLocks/>
          </p:cNvSpPr>
          <p:nvPr/>
        </p:nvSpPr>
        <p:spPr>
          <a:xfrm>
            <a:off x="8268073" y="2341320"/>
            <a:ext cx="1417796" cy="659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Oulu-2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51A9909-C389-412C-A9C5-2B307F9A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66" y="487860"/>
            <a:ext cx="8596668" cy="659907"/>
          </a:xfrm>
        </p:spPr>
        <p:txBody>
          <a:bodyPr/>
          <a:lstStyle/>
          <a:p>
            <a:r>
              <a:rPr lang="en-US" altLang="zh-TW" dirty="0"/>
              <a:t>Sigma / SSIM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5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FCC-81AB-439E-8C30-6AFBB006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7" y="413266"/>
            <a:ext cx="8596668" cy="1320800"/>
          </a:xfrm>
        </p:spPr>
        <p:txBody>
          <a:bodyPr/>
          <a:lstStyle/>
          <a:p>
            <a:r>
              <a:rPr lang="en-US" altLang="zh-TW" dirty="0"/>
              <a:t>OULU-1</a:t>
            </a:r>
            <a:r>
              <a:rPr lang="zh-TW" altLang="en-US" dirty="0"/>
              <a:t> </a:t>
            </a:r>
            <a:r>
              <a:rPr lang="en-US" altLang="zh-TW" dirty="0"/>
              <a:t>FGSM GAUSSIAN 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409583" y="245460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2376592" y="11213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62A0BD-56F7-44A9-A21A-825B8377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73" y="1420351"/>
            <a:ext cx="2438400" cy="24384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5C7DEC-60C5-4362-8D2B-5A097380A148}"/>
              </a:ext>
            </a:extLst>
          </p:cNvPr>
          <p:cNvSpPr txBox="1"/>
          <p:nvPr/>
        </p:nvSpPr>
        <p:spPr>
          <a:xfrm>
            <a:off x="375271" y="506831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3" name="AutoShape 2" descr="https://7108595c-98e6-4d73-b7e8-bfcb6e8a0fd4.vscode-webview-test.com/vscode-resource/vscode-remote/ssh-remote%2B140.113.31.207/mnt/sdb1/maomao_new/FAS-SGTD/fas_sgtd_multi_frame/FGSM_result/OULU-NPU/ijcb_protocal_1/logit_type_normal/loss_type_CEP/gaussian_filter_3D/filter_mode_1/filter_sigma_1.2/eps_0.3/attack_image/1_3_36_2/frame_1.png?version%3D1623230206006">
            <a:extLst>
              <a:ext uri="{FF2B5EF4-FFF2-40B4-BE49-F238E27FC236}">
                <a16:creationId xmlns:a16="http://schemas.microsoft.com/office/drawing/2014/main" id="{69B0C52D-ADF9-4BB1-B5B6-3EEAFF0F4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697BB99-FDA8-4555-A6A5-56263E6BF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1445312"/>
            <a:ext cx="2438400" cy="24384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826841-3456-4DCE-A9B4-AF989A15B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73" y="4130622"/>
            <a:ext cx="2438400" cy="24384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A016823-E881-489B-A64F-DF5701DDE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47" y="1422491"/>
            <a:ext cx="2438400" cy="243840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238CEDA0-8D87-4E22-A59C-6A353A0496BB}"/>
              </a:ext>
            </a:extLst>
          </p:cNvPr>
          <p:cNvSpPr txBox="1"/>
          <p:nvPr/>
        </p:nvSpPr>
        <p:spPr>
          <a:xfrm>
            <a:off x="4743033" y="107640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0.8</a:t>
            </a:r>
            <a:endParaRPr lang="zh-TW" altLang="en-US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49D9CD5E-0EF4-4D9A-9698-1E5E11EF7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61" y="4166131"/>
            <a:ext cx="2438400" cy="24384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A46A7E9-20BA-4AC0-B888-B57254F90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06" y="4166136"/>
            <a:ext cx="2438400" cy="243840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3BDD5F53-B22C-4D7B-AE9D-A22FB2779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72" y="1445312"/>
            <a:ext cx="2438400" cy="243840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95CFF6B6-C911-4636-92CF-7329146DED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46" y="4121748"/>
            <a:ext cx="2438400" cy="24384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D6098A63-65DE-4373-BB65-48327798D53D}"/>
              </a:ext>
            </a:extLst>
          </p:cNvPr>
          <p:cNvSpPr txBox="1"/>
          <p:nvPr/>
        </p:nvSpPr>
        <p:spPr>
          <a:xfrm>
            <a:off x="7181433" y="108599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1.2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388C0FC-D321-4350-A2FF-C61A4F897F14}"/>
              </a:ext>
            </a:extLst>
          </p:cNvPr>
          <p:cNvSpPr txBox="1"/>
          <p:nvPr/>
        </p:nvSpPr>
        <p:spPr>
          <a:xfrm>
            <a:off x="9936488" y="107640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Sigma = 2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B0144B-9FF3-4B60-BC4A-6A54DD174BAC}"/>
              </a:ext>
            </a:extLst>
          </p:cNvPr>
          <p:cNvSpPr txBox="1"/>
          <p:nvPr/>
        </p:nvSpPr>
        <p:spPr>
          <a:xfrm>
            <a:off x="1543227" y="377291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zh-TW" altLang="en-US" dirty="0"/>
              <a:t>    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0.1816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EB779-4FC3-4BD7-AD0D-A52512DD583E}"/>
              </a:ext>
            </a:extLst>
          </p:cNvPr>
          <p:cNvSpPr txBox="1"/>
          <p:nvPr/>
        </p:nvSpPr>
        <p:spPr>
          <a:xfrm>
            <a:off x="1543227" y="648866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0.89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0.1288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3E27502-E2D1-4327-A0E4-E7AF5FE45A62}"/>
              </a:ext>
            </a:extLst>
          </p:cNvPr>
          <p:cNvSpPr txBox="1"/>
          <p:nvPr/>
        </p:nvSpPr>
        <p:spPr>
          <a:xfrm>
            <a:off x="4158292" y="65404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15.88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0.5500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2C2DAE-329B-427D-A830-D8D890E5F3D5}"/>
              </a:ext>
            </a:extLst>
          </p:cNvPr>
          <p:cNvSpPr txBox="1"/>
          <p:nvPr/>
        </p:nvSpPr>
        <p:spPr>
          <a:xfrm>
            <a:off x="4095382" y="379679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38.93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0.6526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697DDB-F3D5-4ACA-8ECF-672A9BA8E2BA}"/>
              </a:ext>
            </a:extLst>
          </p:cNvPr>
          <p:cNvSpPr txBox="1"/>
          <p:nvPr/>
        </p:nvSpPr>
        <p:spPr>
          <a:xfrm>
            <a:off x="6625430" y="379679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62.64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0.8660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11B73B-F070-4C06-B528-FE4A7F9A8954}"/>
              </a:ext>
            </a:extLst>
          </p:cNvPr>
          <p:cNvSpPr txBox="1"/>
          <p:nvPr/>
        </p:nvSpPr>
        <p:spPr>
          <a:xfrm>
            <a:off x="9184106" y="378782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37.81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0.9717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7AE3FA-CCEC-480F-96DE-8B287C1D81DA}"/>
              </a:ext>
            </a:extLst>
          </p:cNvPr>
          <p:cNvSpPr txBox="1"/>
          <p:nvPr/>
        </p:nvSpPr>
        <p:spPr>
          <a:xfrm>
            <a:off x="9205432" y="649745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41.70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0.9566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EF8D01-2504-4592-AA15-0A3497C83C77}"/>
              </a:ext>
            </a:extLst>
          </p:cNvPr>
          <p:cNvSpPr txBox="1"/>
          <p:nvPr/>
        </p:nvSpPr>
        <p:spPr>
          <a:xfrm>
            <a:off x="6692469" y="65404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62.86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0.8110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01E721B-7CF1-43CA-B495-9F103C2CA867}"/>
              </a:ext>
            </a:extLst>
          </p:cNvPr>
          <p:cNvSpPr txBox="1"/>
          <p:nvPr/>
        </p:nvSpPr>
        <p:spPr>
          <a:xfrm>
            <a:off x="7592621" y="52751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ASR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 </a:t>
            </a:r>
            <a:r>
              <a:rPr lang="en-US" altLang="zh-TW" dirty="0"/>
              <a:t>SSIM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29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51F7E-DD78-4F3D-95CC-7EDDA27C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0E75C2F-ED12-422F-B81E-3E961D05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18134"/>
              </p:ext>
            </p:extLst>
          </p:nvPr>
        </p:nvGraphicFramePr>
        <p:xfrm>
          <a:off x="1645920" y="216238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806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23709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81515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95103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209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FGSM + filter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iFGSM</a:t>
                      </a:r>
                      <a:r>
                        <a:rPr lang="en-US" altLang="zh-TW" dirty="0"/>
                        <a:t> + filter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SSIM = 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36.91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62.86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SSIM = 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38.93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0379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3D599E-3D90-498C-B43D-D689745FE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75147"/>
              </p:ext>
            </p:extLst>
          </p:nvPr>
        </p:nvGraphicFramePr>
        <p:xfrm>
          <a:off x="1645920" y="431630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806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23709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81515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95103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209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iFGSM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FGSM + filter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iFGSM</a:t>
                      </a:r>
                      <a:r>
                        <a:rPr lang="en-US" altLang="zh-TW" dirty="0"/>
                        <a:t> + filter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SSIM = 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SSIM = 0.65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21.60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0379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168A9-18D4-47D1-A436-A09B59EE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5464"/>
            <a:ext cx="1415626" cy="3488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OULU-2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AF4BF23-F4CB-402D-B2C9-2D057291C393}"/>
              </a:ext>
            </a:extLst>
          </p:cNvPr>
          <p:cNvSpPr txBox="1">
            <a:spLocks/>
          </p:cNvSpPr>
          <p:nvPr/>
        </p:nvSpPr>
        <p:spPr>
          <a:xfrm>
            <a:off x="677334" y="1697565"/>
            <a:ext cx="1415626" cy="348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OULU-1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6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跑完實驗 </a:t>
            </a:r>
            <a:r>
              <a:rPr lang="en-US" altLang="zh-TW" dirty="0"/>
              <a:t>– </a:t>
            </a:r>
            <a:r>
              <a:rPr lang="zh-TW" altLang="en-US" dirty="0"/>
              <a:t>補空值</a:t>
            </a:r>
            <a:endParaRPr lang="en-US" altLang="zh-TW" dirty="0"/>
          </a:p>
          <a:p>
            <a:r>
              <a:rPr lang="en-US" altLang="zh-TW" dirty="0"/>
              <a:t>Demo system – </a:t>
            </a:r>
            <a:r>
              <a:rPr lang="zh-TW" altLang="en-US" dirty="0"/>
              <a:t>加入</a:t>
            </a:r>
            <a:r>
              <a:rPr lang="en-US" altLang="zh-TW" dirty="0"/>
              <a:t>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4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New 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0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OULU-1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93456"/>
              </p:ext>
            </p:extLst>
          </p:nvPr>
        </p:nvGraphicFramePr>
        <p:xfrm>
          <a:off x="3691652" y="1105835"/>
          <a:ext cx="5571478" cy="231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375123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54173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PIL SMOOTH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PIL SMOOTH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PIL SMOOTH_MORE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PIL SMOOTH_MORE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</a:tbl>
          </a:graphicData>
        </a:graphic>
      </p:graphicFrame>
      <p:sp>
        <p:nvSpPr>
          <p:cNvPr id="9" name="標題 1">
            <a:extLst>
              <a:ext uri="{FF2B5EF4-FFF2-40B4-BE49-F238E27FC236}">
                <a16:creationId xmlns:a16="http://schemas.microsoft.com/office/drawing/2014/main" id="{E481A5BC-E773-46A9-9759-A4BE8E99BA97}"/>
              </a:ext>
            </a:extLst>
          </p:cNvPr>
          <p:cNvSpPr txBox="1">
            <a:spLocks/>
          </p:cNvSpPr>
          <p:nvPr/>
        </p:nvSpPr>
        <p:spPr>
          <a:xfrm>
            <a:off x="666462" y="35420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OULU-2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E402AFE-F9CD-432D-ACED-0E87A5CD3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31659"/>
              </p:ext>
            </p:extLst>
          </p:nvPr>
        </p:nvGraphicFramePr>
        <p:xfrm>
          <a:off x="3691652" y="4202455"/>
          <a:ext cx="5571478" cy="231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375123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54173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PIL SMOOTH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PIL SMOOTH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PIL SMOOTH_MORE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PIL SMOOTH_MORE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CBFB2-136D-4753-8BF9-A37D81E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 intro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426A5-65A5-4069-8CAA-A8E3767E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 dirty="0"/>
              <a:t>Gaussian filter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Uniform filter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Noise, image, all</a:t>
            </a:r>
          </a:p>
          <a:p>
            <a:r>
              <a:rPr lang="en-US" altLang="zh-TW" dirty="0"/>
              <a:t>dimension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411C28-7E6C-4B20-9A3D-918BEBAD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61" y="1555379"/>
            <a:ext cx="2925078" cy="1019145"/>
          </a:xfrm>
          <a:prstGeom prst="rect">
            <a:avLst/>
          </a:prstGeom>
        </p:spPr>
      </p:pic>
      <p:pic>
        <p:nvPicPr>
          <p:cNvPr id="1026" name="Picture 2" descr="Average filter">
            <a:extLst>
              <a:ext uri="{FF2B5EF4-FFF2-40B4-BE49-F238E27FC236}">
                <a16:creationId xmlns:a16="http://schemas.microsoft.com/office/drawing/2014/main" id="{F5B407AC-B387-4196-AF41-B5C68067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31" y="3222997"/>
            <a:ext cx="4808738" cy="29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AB52068-8994-4F10-8012-395C935C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98" y="1270000"/>
            <a:ext cx="3389792" cy="20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6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OULU-1</a:t>
            </a:r>
            <a:r>
              <a:rPr lang="zh-TW" altLang="en-US" dirty="0"/>
              <a:t> </a:t>
            </a:r>
            <a:r>
              <a:rPr lang="en-US" altLang="zh-TW" dirty="0"/>
              <a:t>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59488"/>
              </p:ext>
            </p:extLst>
          </p:nvPr>
        </p:nvGraphicFramePr>
        <p:xfrm>
          <a:off x="6303147" y="227509"/>
          <a:ext cx="5646198" cy="6402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63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71216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20801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375123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54173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    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 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3D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Uniform noise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31.10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11.86</a:t>
                      </a:r>
                      <a:endParaRPr lang="zh-TW" alt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0.44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3D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Gaussian(sigma=1) noise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60.85</a:t>
                      </a:r>
                      <a:endParaRPr 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56.38</a:t>
                      </a:r>
                      <a:endParaRPr 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12.08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20.36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8.50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9.17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Gaussian(sigma=0.5)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756024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Gaussian(sigma=2)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37.81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41.16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9231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Gaussian(sigma=2)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12.75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16.33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104080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143128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824692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4454838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44094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35080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2482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14507"/>
              </p:ext>
            </p:extLst>
          </p:nvPr>
        </p:nvGraphicFramePr>
        <p:xfrm>
          <a:off x="915037" y="3058159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95.91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8.20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827912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726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OULU-1</a:t>
            </a:r>
            <a:r>
              <a:rPr lang="zh-TW" altLang="en-US" dirty="0"/>
              <a:t> </a:t>
            </a:r>
            <a:r>
              <a:rPr lang="en-US" altLang="zh-TW" dirty="0" err="1"/>
              <a:t>iFGSM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17646"/>
              </p:ext>
            </p:extLst>
          </p:nvPr>
        </p:nvGraphicFramePr>
        <p:xfrm>
          <a:off x="6291411" y="459441"/>
          <a:ext cx="5571478" cy="60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656830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46.98</a:t>
                      </a:r>
                      <a:endParaRPr 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49.44</a:t>
                      </a:r>
                      <a:endParaRPr 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11.86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13.42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2.24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2D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Uniform noise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16.78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22.37</a:t>
                      </a:r>
                      <a:endParaRPr lang="zh-TW" alt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462060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11.19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18.12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089825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17.80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255013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11.41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17.67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325617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4.7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16.55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769177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0.89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8.05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76082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778816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BE10F8-1620-46B9-AD7F-C9082BB21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9855"/>
              </p:ext>
            </p:extLst>
          </p:nvPr>
        </p:nvGraphicFramePr>
        <p:xfrm>
          <a:off x="748417" y="3239915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95.91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8.20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OULU-2</a:t>
            </a:r>
            <a:r>
              <a:rPr lang="zh-TW" altLang="en-US" dirty="0"/>
              <a:t> </a:t>
            </a:r>
            <a:r>
              <a:rPr lang="en-US" altLang="zh-TW" dirty="0"/>
              <a:t>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7519"/>
              </p:ext>
            </p:extLst>
          </p:nvPr>
        </p:nvGraphicFramePr>
        <p:xfrm>
          <a:off x="6220389" y="374418"/>
          <a:ext cx="5571478" cy="622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678369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512429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3D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Uniform noise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11.03</a:t>
                      </a:r>
                      <a:endParaRPr 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4.83</a:t>
                      </a:r>
                      <a:endParaRPr lang="zh-TW" alt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4.08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9.97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19.94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3.32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7.85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214485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422392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490425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248239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399608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349522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778816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BB7DBA9-3B51-4E90-AE5D-BCE6AEA8A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20950"/>
              </p:ext>
            </p:extLst>
          </p:nvPr>
        </p:nvGraphicFramePr>
        <p:xfrm>
          <a:off x="761570" y="3239915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7.15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4.97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OULU-2</a:t>
            </a:r>
            <a:r>
              <a:rPr lang="zh-TW" altLang="en-US" dirty="0"/>
              <a:t> </a:t>
            </a:r>
            <a:r>
              <a:rPr lang="en-US" altLang="zh-TW" dirty="0" err="1"/>
              <a:t>iFGSM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67401"/>
              </p:ext>
            </p:extLst>
          </p:nvPr>
        </p:nvGraphicFramePr>
        <p:xfrm>
          <a:off x="6096000" y="554952"/>
          <a:ext cx="5571478" cy="609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66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69.03</a:t>
                      </a:r>
                      <a:endParaRPr 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1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75.83</a:t>
                      </a:r>
                      <a:endParaRPr lang="zh-TW" sz="1800" b="1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14.65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21.60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8.61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12.24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18.43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981788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14.80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21.60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18.28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21.60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19.64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30.06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25.53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40.48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135872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31.18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227869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29.61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993400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20.24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31.27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132314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16.62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29.15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594027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6.95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23.26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87222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778816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BB7DBA9-3B51-4E90-AE5D-BCE6AEA8A3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70" y="3239915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7.15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4.97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2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06444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1913</TotalTime>
  <Words>1007</Words>
  <Application>Microsoft Office PowerPoint</Application>
  <PresentationFormat>寬螢幕</PresentationFormat>
  <Paragraphs>460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Arial</vt:lpstr>
      <vt:lpstr>Bahnschrift</vt:lpstr>
      <vt:lpstr>Calibri</vt:lpstr>
      <vt:lpstr>Times New Roman</vt:lpstr>
      <vt:lpstr>Trebuchet MS</vt:lpstr>
      <vt:lpstr>Wingdings</vt:lpstr>
      <vt:lpstr>Wingdings 3</vt:lpstr>
      <vt:lpstr>多面向</vt:lpstr>
      <vt:lpstr>進度報告</vt:lpstr>
      <vt:lpstr>New filter</vt:lpstr>
      <vt:lpstr>OULU-1</vt:lpstr>
      <vt:lpstr>Filter intro</vt:lpstr>
      <vt:lpstr>OULU-1 FGSM</vt:lpstr>
      <vt:lpstr>OULU-1 iFGSM</vt:lpstr>
      <vt:lpstr>OULU-2 FGSM</vt:lpstr>
      <vt:lpstr>OULU-2 iFGSM</vt:lpstr>
      <vt:lpstr>image</vt:lpstr>
      <vt:lpstr>EPS</vt:lpstr>
      <vt:lpstr>SSIM</vt:lpstr>
      <vt:lpstr>2D vs 3D</vt:lpstr>
      <vt:lpstr>觀察</vt:lpstr>
      <vt:lpstr>Sigma / SSIM</vt:lpstr>
      <vt:lpstr>OULU-1 FGSM GAUSSIAN </vt:lpstr>
      <vt:lpstr>Compare</vt:lpstr>
      <vt:lpstr>下次進度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秉茂 黃</dc:creator>
  <cp:lastModifiedBy>秉茂 黃</cp:lastModifiedBy>
  <cp:revision>102</cp:revision>
  <dcterms:created xsi:type="dcterms:W3CDTF">2020-11-05T09:24:07Z</dcterms:created>
  <dcterms:modified xsi:type="dcterms:W3CDTF">2021-06-09T11:24:30Z</dcterms:modified>
</cp:coreProperties>
</file>