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313" r:id="rId4"/>
    <p:sldId id="314" r:id="rId5"/>
    <p:sldId id="304" r:id="rId6"/>
    <p:sldId id="310" r:id="rId7"/>
    <p:sldId id="312" r:id="rId8"/>
    <p:sldId id="282" r:id="rId9"/>
    <p:sldId id="31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53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67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29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00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316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97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70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50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8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75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28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72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33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13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35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19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B2DEE-D945-47C3-A5B0-CD4BE45B4F8F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92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.png"/><Relationship Id="rId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28BE6-C99A-4A33-88EF-9F3C41F14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4A960E-D2DD-4C19-BF2D-A5A276DE1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Anti-spoofing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456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E2E8D-63D3-47C4-9A04-5C83C36D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C4468-6BA0-47F2-9525-54B2D1860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跑完實驗 </a:t>
            </a:r>
            <a:r>
              <a:rPr lang="en-US" altLang="zh-TW" dirty="0"/>
              <a:t>– </a:t>
            </a:r>
            <a:r>
              <a:rPr lang="zh-TW" altLang="en-US" dirty="0"/>
              <a:t>補數據</a:t>
            </a:r>
            <a:endParaRPr lang="en-US" altLang="zh-TW" dirty="0"/>
          </a:p>
          <a:p>
            <a:r>
              <a:rPr lang="en-US" altLang="zh-TW" dirty="0"/>
              <a:t>Demo system – </a:t>
            </a:r>
            <a:r>
              <a:rPr lang="zh-TW" altLang="en-US" dirty="0"/>
              <a:t>加入</a:t>
            </a:r>
            <a:r>
              <a:rPr lang="en-US" altLang="zh-TW" dirty="0"/>
              <a:t>filter</a:t>
            </a:r>
          </a:p>
          <a:p>
            <a:r>
              <a:rPr lang="en-US" altLang="zh-TW" dirty="0"/>
              <a:t>Multi-filter</a:t>
            </a:r>
          </a:p>
          <a:p>
            <a:r>
              <a:rPr lang="en-US" altLang="zh-TW" dirty="0"/>
              <a:t>Comparison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545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DA13E-871B-4033-9533-3F19C9BE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Multi-filter</a:t>
            </a:r>
            <a:br>
              <a:rPr lang="zh-TW" altLang="en-US" dirty="0"/>
            </a:b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7E5BE9E-1F22-4BC0-BB77-51CCCC75D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56952"/>
              </p:ext>
            </p:extLst>
          </p:nvPr>
        </p:nvGraphicFramePr>
        <p:xfrm>
          <a:off x="1930767" y="1253071"/>
          <a:ext cx="638087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959">
                  <a:extLst>
                    <a:ext uri="{9D8B030D-6E8A-4147-A177-3AD203B41FA5}">
                      <a16:colId xmlns:a16="http://schemas.microsoft.com/office/drawing/2014/main" val="2613981791"/>
                    </a:ext>
                  </a:extLst>
                </a:gridCol>
                <a:gridCol w="2126959">
                  <a:extLst>
                    <a:ext uri="{9D8B030D-6E8A-4147-A177-3AD203B41FA5}">
                      <a16:colId xmlns:a16="http://schemas.microsoft.com/office/drawing/2014/main" val="1757103537"/>
                    </a:ext>
                  </a:extLst>
                </a:gridCol>
                <a:gridCol w="2126959">
                  <a:extLst>
                    <a:ext uri="{9D8B030D-6E8A-4147-A177-3AD203B41FA5}">
                      <a16:colId xmlns:a16="http://schemas.microsoft.com/office/drawing/2014/main" val="2598016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Filter *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Filter * 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0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sigma=0.8 eps=0.3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0.3893 / 0.6526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2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sigma=0.8 eps=0.4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0.1588 / 0.5500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0.6264 / 0.7692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5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sigma=1 eps=0.3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0.6085 / 0.7833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0.5928 / 0.9179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2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sigma=1 eps=0.4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0.5638 / 0.6961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0.5951 / 0.8739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34400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C7F59ED0-6A07-4EA6-928D-97EB6097D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132" y="3485898"/>
            <a:ext cx="1391653" cy="139165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23BC4CF-D6C5-4B4F-A2C0-3D093A97D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131" y="5186117"/>
            <a:ext cx="1391653" cy="139165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5950D2F-C2D7-4432-9887-9C79AFA96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105" y="5159602"/>
            <a:ext cx="1391653" cy="139165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082B579-7E74-4588-8037-18979CE88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027" y="3459384"/>
            <a:ext cx="1391653" cy="139165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9A663AB-6500-43F0-85BD-D7BE1FC9F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743" y="3429000"/>
            <a:ext cx="1391653" cy="139165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89BC03D4-D842-4EDC-9520-CA4A0C5332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553" y="5129218"/>
            <a:ext cx="1391653" cy="1391653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E58FC496-15EF-4591-99FE-F22DE8F31402}"/>
              </a:ext>
            </a:extLst>
          </p:cNvPr>
          <p:cNvSpPr txBox="1"/>
          <p:nvPr/>
        </p:nvSpPr>
        <p:spPr>
          <a:xfrm>
            <a:off x="1997476" y="420801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Eps = 0.3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03656E5-33FC-4E41-B2E9-3D4CB0E3E8FA}"/>
              </a:ext>
            </a:extLst>
          </p:cNvPr>
          <p:cNvSpPr txBox="1"/>
          <p:nvPr/>
        </p:nvSpPr>
        <p:spPr>
          <a:xfrm>
            <a:off x="1997476" y="579612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Eps = 0.4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B74212A-1DB2-42CD-9338-8C8F5317525A}"/>
              </a:ext>
            </a:extLst>
          </p:cNvPr>
          <p:cNvSpPr txBox="1"/>
          <p:nvPr/>
        </p:nvSpPr>
        <p:spPr>
          <a:xfrm>
            <a:off x="3659722" y="4734505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 / 0.1816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7664803-9D19-4339-A650-1904E885F631}"/>
              </a:ext>
            </a:extLst>
          </p:cNvPr>
          <p:cNvSpPr txBox="1"/>
          <p:nvPr/>
        </p:nvSpPr>
        <p:spPr>
          <a:xfrm>
            <a:off x="5505586" y="4764889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0.6085 / 0.7833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DCCBD28-FBF8-4FB0-A864-F113243E8450}"/>
              </a:ext>
            </a:extLst>
          </p:cNvPr>
          <p:cNvSpPr txBox="1"/>
          <p:nvPr/>
        </p:nvSpPr>
        <p:spPr>
          <a:xfrm>
            <a:off x="7480901" y="4794541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0.5928 / 0.9179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30D9D05-72C6-49B8-B40E-5A3BE7EC4809}"/>
              </a:ext>
            </a:extLst>
          </p:cNvPr>
          <p:cNvSpPr txBox="1"/>
          <p:nvPr/>
        </p:nvSpPr>
        <p:spPr>
          <a:xfrm>
            <a:off x="3602012" y="644788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0.0089 / 0.1288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23F8B78-E9DF-4B65-9841-81C9B75C72B5}"/>
              </a:ext>
            </a:extLst>
          </p:cNvPr>
          <p:cNvSpPr txBox="1"/>
          <p:nvPr/>
        </p:nvSpPr>
        <p:spPr>
          <a:xfrm>
            <a:off x="5514363" y="6482489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0.5638 / 0.6961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9474856-BD62-4139-9B08-67A178AAA657}"/>
              </a:ext>
            </a:extLst>
          </p:cNvPr>
          <p:cNvSpPr txBox="1"/>
          <p:nvPr/>
        </p:nvSpPr>
        <p:spPr>
          <a:xfrm>
            <a:off x="7460735" y="6488668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0.5951 / 0.8739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CE6D3AB-4A1D-4FF2-AD4E-A9693218B1A9}"/>
              </a:ext>
            </a:extLst>
          </p:cNvPr>
          <p:cNvSpPr txBox="1"/>
          <p:nvPr/>
        </p:nvSpPr>
        <p:spPr>
          <a:xfrm>
            <a:off x="3659722" y="309005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 filter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A99033E-1EC0-487E-A46B-0B18E8F82961}"/>
              </a:ext>
            </a:extLst>
          </p:cNvPr>
          <p:cNvSpPr txBox="1"/>
          <p:nvPr/>
        </p:nvSpPr>
        <p:spPr>
          <a:xfrm>
            <a:off x="5596720" y="313765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Filter * 1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E3FC114-1D1D-4434-8652-BC27A8FD3A7C}"/>
              </a:ext>
            </a:extLst>
          </p:cNvPr>
          <p:cNvSpPr txBox="1"/>
          <p:nvPr/>
        </p:nvSpPr>
        <p:spPr>
          <a:xfrm>
            <a:off x="7487753" y="318193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Filter *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178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DA13E-871B-4033-9533-3F19C9BE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Multi-filter</a:t>
            </a:r>
            <a:br>
              <a:rPr lang="zh-TW" altLang="en-US" dirty="0"/>
            </a:b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7E5BE9E-1F22-4BC0-BB77-51CCCC75D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276136"/>
              </p:ext>
            </p:extLst>
          </p:nvPr>
        </p:nvGraphicFramePr>
        <p:xfrm>
          <a:off x="3718451" y="156760"/>
          <a:ext cx="638087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959">
                  <a:extLst>
                    <a:ext uri="{9D8B030D-6E8A-4147-A177-3AD203B41FA5}">
                      <a16:colId xmlns:a16="http://schemas.microsoft.com/office/drawing/2014/main" val="2613981791"/>
                    </a:ext>
                  </a:extLst>
                </a:gridCol>
                <a:gridCol w="2126959">
                  <a:extLst>
                    <a:ext uri="{9D8B030D-6E8A-4147-A177-3AD203B41FA5}">
                      <a16:colId xmlns:a16="http://schemas.microsoft.com/office/drawing/2014/main" val="1757103537"/>
                    </a:ext>
                  </a:extLst>
                </a:gridCol>
                <a:gridCol w="2126959">
                  <a:extLst>
                    <a:ext uri="{9D8B030D-6E8A-4147-A177-3AD203B41FA5}">
                      <a16:colId xmlns:a16="http://schemas.microsoft.com/office/drawing/2014/main" val="2598016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Filter *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Filter * 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0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sigma=0.8 eps=0.3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0.0227 / 0.6630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 / 0.9658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2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sigma=0.8 eps=0.4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0.0211 / 0.5615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 / 0.9460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5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sigma=1 eps=0.3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0.0257 / 0.9541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 / 0.9803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2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sigma=1 eps=0.4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0.0634 / 0.9276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 / 0.9691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3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sigma=1.2 eps=0.3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0.0015 / 0.8696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 / 0.9873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3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sigma=1.2 eps=0.4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0.0211 / 0.8067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 / 0.9804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6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sigma=1.2 eps=0.5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0.0982 / 0.9339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 / 0.9727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28535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E58FC496-15EF-4591-99FE-F22DE8F31402}"/>
              </a:ext>
            </a:extLst>
          </p:cNvPr>
          <p:cNvSpPr txBox="1"/>
          <p:nvPr/>
        </p:nvSpPr>
        <p:spPr>
          <a:xfrm>
            <a:off x="1997476" y="420801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Eps = 0.3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03656E5-33FC-4E41-B2E9-3D4CB0E3E8FA}"/>
              </a:ext>
            </a:extLst>
          </p:cNvPr>
          <p:cNvSpPr txBox="1"/>
          <p:nvPr/>
        </p:nvSpPr>
        <p:spPr>
          <a:xfrm>
            <a:off x="1997476" y="579612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Eps = 0.4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B74212A-1DB2-42CD-9338-8C8F5317525A}"/>
              </a:ext>
            </a:extLst>
          </p:cNvPr>
          <p:cNvSpPr txBox="1"/>
          <p:nvPr/>
        </p:nvSpPr>
        <p:spPr>
          <a:xfrm>
            <a:off x="3659722" y="4734505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 / 0.1906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7664803-9D19-4339-A650-1904E885F631}"/>
              </a:ext>
            </a:extLst>
          </p:cNvPr>
          <p:cNvSpPr txBox="1"/>
          <p:nvPr/>
        </p:nvSpPr>
        <p:spPr>
          <a:xfrm>
            <a:off x="5371290" y="4751724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0.0257 / 0.9541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DCCBD28-FBF8-4FB0-A864-F113243E8450}"/>
              </a:ext>
            </a:extLst>
          </p:cNvPr>
          <p:cNvSpPr txBox="1"/>
          <p:nvPr/>
        </p:nvSpPr>
        <p:spPr>
          <a:xfrm>
            <a:off x="7357178" y="4737641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 / 0.9803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30D9D05-72C6-49B8-B40E-5A3BE7EC4809}"/>
              </a:ext>
            </a:extLst>
          </p:cNvPr>
          <p:cNvSpPr txBox="1"/>
          <p:nvPr/>
        </p:nvSpPr>
        <p:spPr>
          <a:xfrm>
            <a:off x="3602012" y="644788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0.0423 / 0.1365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23F8B78-E9DF-4B65-9841-81C9B75C72B5}"/>
              </a:ext>
            </a:extLst>
          </p:cNvPr>
          <p:cNvSpPr txBox="1"/>
          <p:nvPr/>
        </p:nvSpPr>
        <p:spPr>
          <a:xfrm>
            <a:off x="5436776" y="6426561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0.0634 / 0.9276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9474856-BD62-4139-9B08-67A178AAA657}"/>
              </a:ext>
            </a:extLst>
          </p:cNvPr>
          <p:cNvSpPr txBox="1"/>
          <p:nvPr/>
        </p:nvSpPr>
        <p:spPr>
          <a:xfrm>
            <a:off x="7337012" y="643176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 / 0.9691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CE6D3AB-4A1D-4FF2-AD4E-A9693218B1A9}"/>
              </a:ext>
            </a:extLst>
          </p:cNvPr>
          <p:cNvSpPr txBox="1"/>
          <p:nvPr/>
        </p:nvSpPr>
        <p:spPr>
          <a:xfrm>
            <a:off x="3659722" y="309005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 filter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A99033E-1EC0-487E-A46B-0B18E8F82961}"/>
              </a:ext>
            </a:extLst>
          </p:cNvPr>
          <p:cNvSpPr txBox="1"/>
          <p:nvPr/>
        </p:nvSpPr>
        <p:spPr>
          <a:xfrm>
            <a:off x="5447416" y="3115637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Filter * 1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E3FC114-1D1D-4434-8652-BC27A8FD3A7C}"/>
              </a:ext>
            </a:extLst>
          </p:cNvPr>
          <p:cNvSpPr txBox="1"/>
          <p:nvPr/>
        </p:nvSpPr>
        <p:spPr>
          <a:xfrm>
            <a:off x="7364030" y="312503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Filter * 2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71994A-9F63-45A1-A75F-DCFF9641B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012" y="3411781"/>
            <a:ext cx="1391653" cy="13916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4DAA5A6-25DF-4B28-845A-B53AB04CC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73" y="5080036"/>
            <a:ext cx="1391653" cy="139165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3EAC097-525B-404B-8A2C-D1357C00E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64" y="3429000"/>
            <a:ext cx="1391653" cy="139165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F36A808-A62A-457D-BEA1-A1A7F26D6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237" y="5077982"/>
            <a:ext cx="1391653" cy="139165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65D6D53-D881-4A5B-A461-65953C4616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177" y="3411780"/>
            <a:ext cx="1391653" cy="1391653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B167BB4-3D65-48FB-BF9E-43AFE7FFA6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098" y="5073544"/>
            <a:ext cx="1391653" cy="139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C4468-6BA0-47F2-9525-54B2D1860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1" y="1234926"/>
            <a:ext cx="5661322" cy="771427"/>
          </a:xfrm>
        </p:spPr>
        <p:txBody>
          <a:bodyPr>
            <a:normAutofit/>
          </a:bodyPr>
          <a:lstStyle/>
          <a:p>
            <a:r>
              <a:rPr lang="en-US" altLang="zh-TW" dirty="0"/>
              <a:t>Best model: 3D</a:t>
            </a:r>
            <a:r>
              <a:rPr lang="zh-TW" altLang="en-US" dirty="0"/>
              <a:t> </a:t>
            </a:r>
            <a:r>
              <a:rPr lang="en-US" altLang="zh-TW" dirty="0"/>
              <a:t>Gaussian(sigma=1) noise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FGSM</a:t>
            </a:r>
          </a:p>
          <a:p>
            <a:r>
              <a:rPr lang="en-US" altLang="zh-TW" dirty="0"/>
              <a:t>SSIM: Structure, Intensity, Contrast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74E245-4F8D-4C79-9DDB-910D2BD47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19314"/>
              </p:ext>
            </p:extLst>
          </p:nvPr>
        </p:nvGraphicFramePr>
        <p:xfrm>
          <a:off x="635575" y="2671273"/>
          <a:ext cx="515891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37">
                  <a:extLst>
                    <a:ext uri="{9D8B030D-6E8A-4147-A177-3AD203B41FA5}">
                      <a16:colId xmlns:a16="http://schemas.microsoft.com/office/drawing/2014/main" val="2995988359"/>
                    </a:ext>
                  </a:extLst>
                </a:gridCol>
                <a:gridCol w="1719637">
                  <a:extLst>
                    <a:ext uri="{9D8B030D-6E8A-4147-A177-3AD203B41FA5}">
                      <a16:colId xmlns:a16="http://schemas.microsoft.com/office/drawing/2014/main" val="754739616"/>
                    </a:ext>
                  </a:extLst>
                </a:gridCol>
                <a:gridCol w="1719637">
                  <a:extLst>
                    <a:ext uri="{9D8B030D-6E8A-4147-A177-3AD203B41FA5}">
                      <a16:colId xmlns:a16="http://schemas.microsoft.com/office/drawing/2014/main" val="1986664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172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Sigma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ASR    | SSIM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ASR    | SSIM</a:t>
                      </a:r>
                      <a:endParaRPr lang="zh-TW" alt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574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        | 0.1816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0.89   | 0.1288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641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        | 0.8660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        | 0.8011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919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38.93 | 0.6526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15.88 | 0.5500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67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 * 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62.64 | 0.7692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02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60.85 | 0.7833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56.38| 0.6961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85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 * 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59.28 | 0.9179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59.51| 0.8739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027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</a:t>
                      </a:r>
                      <a:endParaRPr lang="zh-TW" sz="18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62.64 | 0.8660</a:t>
                      </a:r>
                      <a:endParaRPr lang="zh-TW" sz="18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62.86 | 0.8011</a:t>
                      </a:r>
                      <a:endParaRPr lang="zh-TW" sz="18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469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1.4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60.18 | 0.9153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59.96 | 0.8701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776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37.81 | 0.9717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41.70 | 0.9566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4023999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BDCA9644-8422-4F20-AF3D-FDB45D980AD3}"/>
              </a:ext>
            </a:extLst>
          </p:cNvPr>
          <p:cNvSpPr txBox="1">
            <a:spLocks/>
          </p:cNvSpPr>
          <p:nvPr/>
        </p:nvSpPr>
        <p:spPr>
          <a:xfrm>
            <a:off x="2506133" y="2173219"/>
            <a:ext cx="1417796" cy="6599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Oulu-1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3E0AF70-5632-48D4-BC46-822D6738E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530419"/>
              </p:ext>
            </p:extLst>
          </p:nvPr>
        </p:nvGraphicFramePr>
        <p:xfrm>
          <a:off x="6329778" y="2823674"/>
          <a:ext cx="515891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37">
                  <a:extLst>
                    <a:ext uri="{9D8B030D-6E8A-4147-A177-3AD203B41FA5}">
                      <a16:colId xmlns:a16="http://schemas.microsoft.com/office/drawing/2014/main" val="2995988359"/>
                    </a:ext>
                  </a:extLst>
                </a:gridCol>
                <a:gridCol w="1719637">
                  <a:extLst>
                    <a:ext uri="{9D8B030D-6E8A-4147-A177-3AD203B41FA5}">
                      <a16:colId xmlns:a16="http://schemas.microsoft.com/office/drawing/2014/main" val="754739616"/>
                    </a:ext>
                  </a:extLst>
                </a:gridCol>
                <a:gridCol w="1719637">
                  <a:extLst>
                    <a:ext uri="{9D8B030D-6E8A-4147-A177-3AD203B41FA5}">
                      <a16:colId xmlns:a16="http://schemas.microsoft.com/office/drawing/2014/main" val="1986664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172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Sigma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ASR   | SSIM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ASR   | SSIM</a:t>
                      </a:r>
                      <a:endParaRPr lang="zh-TW" alt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355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       | 0.1906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4.23  | 0.1365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641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2.27  | 0.6630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2.11  | 0.5615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919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 * 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       | 0.9658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       | 0.9460</a:t>
                      </a:r>
                      <a:endParaRPr lang="zh-TW" alt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381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8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2.57  | 0.9541</a:t>
                      </a:r>
                      <a:endParaRPr lang="zh-TW" sz="18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6.34  | 0.9267</a:t>
                      </a:r>
                      <a:endParaRPr lang="zh-TW" sz="18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85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 * 2</a:t>
                      </a:r>
                      <a:endParaRPr lang="zh-TW" sz="18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       | 0.9803</a:t>
                      </a:r>
                      <a:endParaRPr lang="zh-TW" alt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       | 0.9691</a:t>
                      </a:r>
                      <a:endParaRPr lang="zh-TW" alt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488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0.15  | 0.8696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2.11  | 0.8067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469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 * 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       | 0.9873</a:t>
                      </a:r>
                      <a:endParaRPr lang="zh-TW" alt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       | 0.9804</a:t>
                      </a:r>
                      <a:endParaRPr lang="zh-TW" alt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69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       | 0.9716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       | 0.9567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776126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260A909D-D1B8-4309-B8CD-415E61D73955}"/>
              </a:ext>
            </a:extLst>
          </p:cNvPr>
          <p:cNvSpPr txBox="1">
            <a:spLocks/>
          </p:cNvSpPr>
          <p:nvPr/>
        </p:nvSpPr>
        <p:spPr>
          <a:xfrm>
            <a:off x="8268073" y="2341320"/>
            <a:ext cx="1417796" cy="6599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Oulu-2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F51A9909-C389-412C-A9C5-2B307F9A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66" y="487860"/>
            <a:ext cx="8596668" cy="659907"/>
          </a:xfrm>
        </p:spPr>
        <p:txBody>
          <a:bodyPr/>
          <a:lstStyle/>
          <a:p>
            <a:r>
              <a:rPr lang="en-US" altLang="zh-TW" dirty="0"/>
              <a:t>Sigma / SSIM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75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DFFCC-81AB-439E-8C30-6AFBB006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37" y="413266"/>
            <a:ext cx="8596668" cy="1320800"/>
          </a:xfrm>
        </p:spPr>
        <p:txBody>
          <a:bodyPr/>
          <a:lstStyle/>
          <a:p>
            <a:r>
              <a:rPr lang="en-US" altLang="zh-TW" dirty="0"/>
              <a:t>OULU-1</a:t>
            </a:r>
            <a:r>
              <a:rPr lang="zh-TW" altLang="en-US" dirty="0"/>
              <a:t> </a:t>
            </a:r>
            <a:r>
              <a:rPr lang="en-US" altLang="zh-TW" dirty="0"/>
              <a:t>FGSM GAUSSIAN 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DBFB5DB-B130-425D-82EF-1CF2CCD2FFD1}"/>
              </a:ext>
            </a:extLst>
          </p:cNvPr>
          <p:cNvSpPr txBox="1"/>
          <p:nvPr/>
        </p:nvSpPr>
        <p:spPr>
          <a:xfrm>
            <a:off x="360681" y="257102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Eps = 0.3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AB89582-5D86-4231-BAD9-DD2EBE418120}"/>
              </a:ext>
            </a:extLst>
          </p:cNvPr>
          <p:cNvSpPr txBox="1"/>
          <p:nvPr/>
        </p:nvSpPr>
        <p:spPr>
          <a:xfrm>
            <a:off x="1849467" y="167844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 filter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A62A0BD-56F7-44A9-A21A-825B8377D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018" y="2131423"/>
            <a:ext cx="1365974" cy="1365974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AA5C7DEC-60C5-4362-8D2B-5A097380A148}"/>
              </a:ext>
            </a:extLst>
          </p:cNvPr>
          <p:cNvSpPr txBox="1"/>
          <p:nvPr/>
        </p:nvSpPr>
        <p:spPr>
          <a:xfrm>
            <a:off x="360681" y="474526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Eps = 0.4</a:t>
            </a:r>
            <a:endParaRPr lang="zh-TW" altLang="en-US" dirty="0"/>
          </a:p>
        </p:txBody>
      </p:sp>
      <p:sp>
        <p:nvSpPr>
          <p:cNvPr id="3" name="AutoShape 2" descr="https://7108595c-98e6-4d73-b7e8-bfcb6e8a0fd4.vscode-webview-test.com/vscode-resource/vscode-remote/ssh-remote%2B140.113.31.207/mnt/sdb1/maomao_new/FAS-SGTD/fas_sgtd_multi_frame/FGSM_result/OULU-NPU/ijcb_protocal_1/logit_type_normal/loss_type_CEP/gaussian_filter_3D/filter_mode_1/filter_sigma_1.2/eps_0.3/attack_image/1_3_36_2/frame_1.png?version%3D1623230206006">
            <a:extLst>
              <a:ext uri="{FF2B5EF4-FFF2-40B4-BE49-F238E27FC236}">
                <a16:creationId xmlns:a16="http://schemas.microsoft.com/office/drawing/2014/main" id="{69B0C52D-ADF9-4BB1-B5B6-3EEAFF0F4D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697BB99-FDA8-4555-A6A5-56263E6BF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603" y="2139404"/>
            <a:ext cx="1365974" cy="136597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9826841-3456-4DCE-A9B4-AF989A15B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28" y="4110285"/>
            <a:ext cx="1444555" cy="144455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CA016823-E881-489B-A64F-DF5701DDE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800" y="2131423"/>
            <a:ext cx="1365974" cy="1365974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238CEDA0-8D87-4E22-A59C-6A353A0496BB}"/>
              </a:ext>
            </a:extLst>
          </p:cNvPr>
          <p:cNvSpPr txBox="1"/>
          <p:nvPr/>
        </p:nvSpPr>
        <p:spPr>
          <a:xfrm>
            <a:off x="3052800" y="1678389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Sigma = 0.8</a:t>
            </a:r>
            <a:endParaRPr lang="zh-TW" altLang="en-US" dirty="0"/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49D9CD5E-0EF4-4D9A-9698-1E5E11EF75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277" y="4101410"/>
            <a:ext cx="1470764" cy="1470764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0A46A7E9-20BA-4AC0-B888-B57254F908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13" y="4168689"/>
            <a:ext cx="1444555" cy="1444555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3BDD5F53-B22C-4D7B-AE9D-A22FB2779C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900" y="2139404"/>
            <a:ext cx="1365974" cy="1365974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95CFF6B6-C911-4636-92CF-7329146DED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155" y="4167170"/>
            <a:ext cx="1444555" cy="1444555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D6098A63-65DE-4373-BB65-48327798D53D}"/>
              </a:ext>
            </a:extLst>
          </p:cNvPr>
          <p:cNvSpPr txBox="1"/>
          <p:nvPr/>
        </p:nvSpPr>
        <p:spPr>
          <a:xfrm>
            <a:off x="7843673" y="17416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Sigma = 1.2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388C0FC-D321-4350-A2FF-C61A4F897F14}"/>
              </a:ext>
            </a:extLst>
          </p:cNvPr>
          <p:cNvSpPr txBox="1"/>
          <p:nvPr/>
        </p:nvSpPr>
        <p:spPr>
          <a:xfrm>
            <a:off x="9430164" y="169976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Sigma = 2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6B0144B-9FF3-4B60-BC4A-6A54DD174BAC}"/>
              </a:ext>
            </a:extLst>
          </p:cNvPr>
          <p:cNvSpPr txBox="1"/>
          <p:nvPr/>
        </p:nvSpPr>
        <p:spPr>
          <a:xfrm>
            <a:off x="1516802" y="3510569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r>
              <a:rPr lang="zh-TW" altLang="en-US" dirty="0"/>
              <a:t>    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/>
              <a:t>0.1816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AFEB779-4FC3-4BD7-AD0D-A52512DD583E}"/>
              </a:ext>
            </a:extLst>
          </p:cNvPr>
          <p:cNvSpPr txBox="1"/>
          <p:nvPr/>
        </p:nvSpPr>
        <p:spPr>
          <a:xfrm>
            <a:off x="1512607" y="5545511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0.89</a:t>
            </a:r>
            <a:r>
              <a:rPr lang="zh-TW" altLang="en-US" dirty="0"/>
              <a:t>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/>
              <a:t>0.1288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3E27502-E2D1-4327-A0E4-E7AF5FE45A62}"/>
              </a:ext>
            </a:extLst>
          </p:cNvPr>
          <p:cNvSpPr txBox="1"/>
          <p:nvPr/>
        </p:nvSpPr>
        <p:spPr>
          <a:xfrm>
            <a:off x="3023530" y="555371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15.88</a:t>
            </a:r>
            <a:r>
              <a:rPr lang="zh-TW" altLang="en-US" dirty="0"/>
              <a:t>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/>
              <a:t>0.5500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72C2DAE-329B-427D-A830-D8D890E5F3D5}"/>
              </a:ext>
            </a:extLst>
          </p:cNvPr>
          <p:cNvSpPr txBox="1"/>
          <p:nvPr/>
        </p:nvSpPr>
        <p:spPr>
          <a:xfrm>
            <a:off x="2899755" y="35187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38.93</a:t>
            </a:r>
            <a:r>
              <a:rPr lang="zh-TW" altLang="en-US" dirty="0"/>
              <a:t>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/>
              <a:t>0.6526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9697DDB-F3D5-4ACA-8ECF-672A9BA8E2BA}"/>
              </a:ext>
            </a:extLst>
          </p:cNvPr>
          <p:cNvSpPr txBox="1"/>
          <p:nvPr/>
        </p:nvSpPr>
        <p:spPr>
          <a:xfrm>
            <a:off x="7697460" y="356603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62.64</a:t>
            </a:r>
            <a:r>
              <a:rPr lang="zh-TW" altLang="en-US" dirty="0"/>
              <a:t>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/>
              <a:t>0.8660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E11B73B-F070-4C06-B528-FE4A7F9A8954}"/>
              </a:ext>
            </a:extLst>
          </p:cNvPr>
          <p:cNvSpPr txBox="1"/>
          <p:nvPr/>
        </p:nvSpPr>
        <p:spPr>
          <a:xfrm>
            <a:off x="9312890" y="349356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37.81</a:t>
            </a:r>
            <a:r>
              <a:rPr lang="zh-TW" altLang="en-US" dirty="0"/>
              <a:t>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/>
              <a:t>0.9717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D7AE3FA-CCEC-480F-96DE-8B287C1D81DA}"/>
              </a:ext>
            </a:extLst>
          </p:cNvPr>
          <p:cNvSpPr txBox="1"/>
          <p:nvPr/>
        </p:nvSpPr>
        <p:spPr>
          <a:xfrm>
            <a:off x="9380969" y="561969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41.70</a:t>
            </a:r>
            <a:r>
              <a:rPr lang="zh-TW" altLang="en-US" dirty="0"/>
              <a:t>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/>
              <a:t>0.9566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AEF8D01-2504-4592-AA15-0A3497C83C77}"/>
              </a:ext>
            </a:extLst>
          </p:cNvPr>
          <p:cNvSpPr txBox="1"/>
          <p:nvPr/>
        </p:nvSpPr>
        <p:spPr>
          <a:xfrm>
            <a:off x="7748218" y="561878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62.86</a:t>
            </a:r>
            <a:r>
              <a:rPr lang="zh-TW" altLang="en-US" dirty="0"/>
              <a:t>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/>
              <a:t>0.8110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01E721B-7CF1-43CA-B495-9F103C2CA867}"/>
              </a:ext>
            </a:extLst>
          </p:cNvPr>
          <p:cNvSpPr txBox="1"/>
          <p:nvPr/>
        </p:nvSpPr>
        <p:spPr>
          <a:xfrm>
            <a:off x="6881987" y="41288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ASR</a:t>
            </a:r>
            <a:r>
              <a:rPr lang="zh-TW" altLang="en-US" dirty="0"/>
              <a:t>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/>
              <a:t>SSIM</a:t>
            </a:r>
            <a:endParaRPr lang="zh-TW" altLang="en-US" dirty="0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D7AEBD37-20B4-49EB-94D7-022EA68787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964" y="2139404"/>
            <a:ext cx="1365974" cy="1365974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DD3EA2D7-51DB-4263-B06F-2AD13BB91D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23" y="2162409"/>
            <a:ext cx="1365974" cy="1365974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3A2B0E8E-A6A2-4375-A446-976A8812BE34}"/>
              </a:ext>
            </a:extLst>
          </p:cNvPr>
          <p:cNvSpPr txBox="1"/>
          <p:nvPr/>
        </p:nvSpPr>
        <p:spPr>
          <a:xfrm>
            <a:off x="4965025" y="169976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Sigma = 1</a:t>
            </a:r>
            <a:endParaRPr lang="zh-TW" altLang="en-US" dirty="0"/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B4F3132D-39DA-4CAB-A0D6-114B054298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16" y="4142450"/>
            <a:ext cx="1392403" cy="1392403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C29E80F9-3025-4CBF-AAE2-D1DF533161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58" y="4132206"/>
            <a:ext cx="1421504" cy="1421504"/>
          </a:xfrm>
          <a:prstGeom prst="rect">
            <a:avLst/>
          </a:prstGeo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579FF404-FEA6-43AA-9D1C-EF7FE741E874}"/>
              </a:ext>
            </a:extLst>
          </p:cNvPr>
          <p:cNvSpPr txBox="1"/>
          <p:nvPr/>
        </p:nvSpPr>
        <p:spPr>
          <a:xfrm>
            <a:off x="4581364" y="554988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56.38 | 0.6961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4464B82-8CD3-4257-8774-B000F4F3EC49}"/>
              </a:ext>
            </a:extLst>
          </p:cNvPr>
          <p:cNvSpPr txBox="1"/>
          <p:nvPr/>
        </p:nvSpPr>
        <p:spPr>
          <a:xfrm>
            <a:off x="6201132" y="559354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59.51 | 0.8739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8CA53EA-CBFD-421F-B9C5-9710DD06B968}"/>
              </a:ext>
            </a:extLst>
          </p:cNvPr>
          <p:cNvSpPr txBox="1"/>
          <p:nvPr/>
        </p:nvSpPr>
        <p:spPr>
          <a:xfrm>
            <a:off x="4579507" y="351677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60.85 | 0.7833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C8536F1-4685-4F41-8388-CE21E6D78CDF}"/>
              </a:ext>
            </a:extLst>
          </p:cNvPr>
          <p:cNvSpPr txBox="1"/>
          <p:nvPr/>
        </p:nvSpPr>
        <p:spPr>
          <a:xfrm>
            <a:off x="6132948" y="354562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59.28 | 0.9179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DF8B0F0-B2AA-4AD0-A0E9-FDDD0F84AD0F}"/>
              </a:ext>
            </a:extLst>
          </p:cNvPr>
          <p:cNvSpPr txBox="1"/>
          <p:nvPr/>
        </p:nvSpPr>
        <p:spPr>
          <a:xfrm>
            <a:off x="6424746" y="1558325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Sigma = 1</a:t>
            </a:r>
          </a:p>
          <a:p>
            <a:r>
              <a:rPr lang="en-US" altLang="zh-TW" dirty="0"/>
              <a:t>Filter *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329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51F7E-DD78-4F3D-95CC-7EDDA27C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0E75C2F-ED12-422F-B81E-3E961D05D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899649"/>
              </p:ext>
            </p:extLst>
          </p:nvPr>
        </p:nvGraphicFramePr>
        <p:xfrm>
          <a:off x="1645920" y="2162386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480656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923709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81515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95103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92094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FGSM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iFGSM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FGSM + filter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iFGSM</a:t>
                      </a:r>
                      <a:r>
                        <a:rPr lang="en-US" altLang="zh-TW" dirty="0"/>
                        <a:t> + filter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8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SSIM = 0.8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36.91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62.86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12.52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2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SSIM = 0.65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30.20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38.93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6.26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0379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03D599E-3D90-498C-B43D-D689745FE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26374"/>
              </p:ext>
            </p:extLst>
          </p:nvPr>
        </p:nvGraphicFramePr>
        <p:xfrm>
          <a:off x="1645920" y="4316306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480656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923709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81515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95103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92094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FGSM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iFGSM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FGSM + filter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iFGSM</a:t>
                      </a:r>
                      <a:r>
                        <a:rPr lang="en-US" altLang="zh-TW" dirty="0"/>
                        <a:t> + filter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8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SSIM = 0.8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34.74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12.12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2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SSIM = 0.65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29.31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21.60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03794"/>
                  </a:ext>
                </a:extLst>
              </a:tr>
            </a:tbl>
          </a:graphicData>
        </a:graphic>
      </p:graphicFrame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D8168A9-18D4-47D1-A436-A09B59EE8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45464"/>
            <a:ext cx="1415626" cy="34882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OULU-2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CAF4BF23-F4CB-402D-B2C9-2D057291C393}"/>
              </a:ext>
            </a:extLst>
          </p:cNvPr>
          <p:cNvSpPr txBox="1">
            <a:spLocks/>
          </p:cNvSpPr>
          <p:nvPr/>
        </p:nvSpPr>
        <p:spPr>
          <a:xfrm>
            <a:off x="677334" y="1697565"/>
            <a:ext cx="1415626" cy="3488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OULU-1</a:t>
            </a:r>
          </a:p>
          <a:p>
            <a:pPr marL="0" indent="0">
              <a:buFont typeface="Wingdings 3" charset="2"/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26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E2E8D-63D3-47C4-9A04-5C83C36D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C4468-6BA0-47F2-9525-54B2D1860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filter</a:t>
            </a:r>
            <a:r>
              <a:rPr lang="zh-TW" altLang="en-US" dirty="0"/>
              <a:t>應用在</a:t>
            </a:r>
            <a:r>
              <a:rPr lang="en-US" altLang="zh-TW" dirty="0"/>
              <a:t>FGSM</a:t>
            </a:r>
            <a:r>
              <a:rPr lang="zh-TW" altLang="en-US" dirty="0"/>
              <a:t>的效果較顯著</a:t>
            </a:r>
            <a:endParaRPr lang="en-US" altLang="zh-TW" dirty="0"/>
          </a:p>
          <a:p>
            <a:r>
              <a:rPr lang="en-US" altLang="zh-TW" dirty="0"/>
              <a:t>filter</a:t>
            </a:r>
            <a:r>
              <a:rPr lang="zh-TW" altLang="en-US" dirty="0"/>
              <a:t>應用導致</a:t>
            </a:r>
            <a:r>
              <a:rPr lang="en-US" altLang="zh-TW" dirty="0" err="1"/>
              <a:t>iFGSM</a:t>
            </a:r>
            <a:r>
              <a:rPr lang="zh-TW" altLang="en-US" dirty="0"/>
              <a:t>的效果變差</a:t>
            </a:r>
            <a:endParaRPr lang="en-US" altLang="zh-TW" dirty="0"/>
          </a:p>
          <a:p>
            <a:r>
              <a:rPr lang="en-US" altLang="zh-TW" dirty="0"/>
              <a:t>Filter Performance</a:t>
            </a:r>
            <a:r>
              <a:rPr lang="zh-TW" altLang="en-US" dirty="0"/>
              <a:t>：</a:t>
            </a:r>
            <a:r>
              <a:rPr lang="en-US" altLang="zh-TW" dirty="0"/>
              <a:t>Gaussian &gt; Uniform</a:t>
            </a:r>
          </a:p>
          <a:p>
            <a:r>
              <a:rPr lang="en-US" altLang="zh-TW" dirty="0"/>
              <a:t>SSIM: Gaussian &gt; Uniform &gt; no filter</a:t>
            </a:r>
          </a:p>
          <a:p>
            <a:r>
              <a:rPr lang="en-US" altLang="zh-TW" dirty="0"/>
              <a:t>Multiple filter increase image quality</a:t>
            </a:r>
          </a:p>
          <a:p>
            <a:r>
              <a:rPr lang="en-US" altLang="zh-TW" dirty="0"/>
              <a:t>Best filter’s sigma and number</a:t>
            </a:r>
          </a:p>
          <a:p>
            <a:r>
              <a:rPr lang="en-US" altLang="zh-TW" dirty="0"/>
              <a:t>Trade-off between ASR and SSIM </a:t>
            </a:r>
          </a:p>
          <a:p>
            <a:r>
              <a:rPr lang="en-US" altLang="zh-TW" dirty="0"/>
              <a:t>Best attack: </a:t>
            </a:r>
            <a:r>
              <a:rPr lang="en-US" altLang="zh-TW" dirty="0" err="1"/>
              <a:t>iFGSM</a:t>
            </a:r>
            <a:r>
              <a:rPr lang="en-US" altLang="zh-TW" dirty="0"/>
              <a:t> or FGSM with Filter 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954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45364-C936-4D5C-BD0D-C8B75013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E6AEE4-6027-4043-B3A0-8CD00F19F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More comparison and conclusion</a:t>
            </a:r>
          </a:p>
          <a:p>
            <a:r>
              <a:rPr lang="en-US" altLang="zh-TW" dirty="0"/>
              <a:t>Written report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754960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2065</TotalTime>
  <Words>574</Words>
  <Application>Microsoft Office PowerPoint</Application>
  <PresentationFormat>寬螢幕</PresentationFormat>
  <Paragraphs>208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Times New Roman</vt:lpstr>
      <vt:lpstr>Trebuchet MS</vt:lpstr>
      <vt:lpstr>Wingdings 3</vt:lpstr>
      <vt:lpstr>多面向</vt:lpstr>
      <vt:lpstr>進度報告</vt:lpstr>
      <vt:lpstr>Progress</vt:lpstr>
      <vt:lpstr>Multi-filter </vt:lpstr>
      <vt:lpstr>Multi-filter </vt:lpstr>
      <vt:lpstr>Sigma / SSIM</vt:lpstr>
      <vt:lpstr>OULU-1 FGSM GAUSSIAN </vt:lpstr>
      <vt:lpstr>Comparison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進度報告</dc:title>
  <dc:creator>秉茂 黃</dc:creator>
  <cp:lastModifiedBy>秉茂 黃</cp:lastModifiedBy>
  <cp:revision>116</cp:revision>
  <dcterms:created xsi:type="dcterms:W3CDTF">2020-11-05T09:24:07Z</dcterms:created>
  <dcterms:modified xsi:type="dcterms:W3CDTF">2021-06-23T10:25:47Z</dcterms:modified>
</cp:coreProperties>
</file>