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69" r:id="rId5"/>
    <p:sldId id="268" r:id="rId6"/>
    <p:sldId id="287" r:id="rId7"/>
    <p:sldId id="285" r:id="rId8"/>
    <p:sldId id="288" r:id="rId9"/>
    <p:sldId id="286" r:id="rId10"/>
    <p:sldId id="289" r:id="rId11"/>
    <p:sldId id="290" r:id="rId12"/>
    <p:sldId id="293" r:id="rId13"/>
    <p:sldId id="294" r:id="rId14"/>
    <p:sldId id="292" r:id="rId15"/>
    <p:sldId id="29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94660"/>
  </p:normalViewPr>
  <p:slideViewPr>
    <p:cSldViewPr snapToGrid="0">
      <p:cViewPr varScale="1">
        <p:scale>
          <a:sx n="86" d="100"/>
          <a:sy n="86" d="100"/>
        </p:scale>
        <p:origin x="7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26673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6954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6247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57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9823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791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89707-C846-47DE-9ECB-0C75910ABA23}"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625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89707-C846-47DE-9ECB-0C75910ABA23}"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2309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707-C846-47DE-9ECB-0C75910ABA23}"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7006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821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235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9707-C846-47DE-9ECB-0C75910ABA23}" type="datetimeFigureOut">
              <a:rPr lang="en-US" smtClean="0"/>
              <a:t>4/26/2019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4E08-6C90-446D-89F5-3B3453EADC24}" type="slidenum">
              <a:rPr lang="en-US" smtClean="0"/>
              <a:t>‹#›</a:t>
            </a:fld>
            <a:endParaRPr lang="en-US"/>
          </a:p>
        </p:txBody>
      </p:sp>
    </p:spTree>
    <p:extLst>
      <p:ext uri="{BB962C8B-B14F-4D97-AF65-F5344CB8AC3E}">
        <p14:creationId xmlns:p14="http://schemas.microsoft.com/office/powerpoint/2010/main" val="41912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973"/>
            <a:ext cx="9144000" cy="2387600"/>
          </a:xfrm>
        </p:spPr>
        <p:txBody>
          <a:bodyPr/>
          <a:lstStyle/>
          <a:p>
            <a:r>
              <a:rPr lang="en-US" dirty="0" smtClean="0"/>
              <a:t>MATLAB</a:t>
            </a:r>
            <a:endParaRPr lang="en-US" dirty="0"/>
          </a:p>
        </p:txBody>
      </p:sp>
      <p:sp>
        <p:nvSpPr>
          <p:cNvPr id="3" name="Subtitle 2"/>
          <p:cNvSpPr>
            <a:spLocks noGrp="1"/>
          </p:cNvSpPr>
          <p:nvPr>
            <p:ph type="subTitle" idx="1"/>
          </p:nvPr>
        </p:nvSpPr>
        <p:spPr>
          <a:xfrm>
            <a:off x="1524000" y="2787648"/>
            <a:ext cx="9144000" cy="1655762"/>
          </a:xfrm>
        </p:spPr>
        <p:txBody>
          <a:bodyPr>
            <a:noAutofit/>
          </a:bodyPr>
          <a:lstStyle/>
          <a:p>
            <a:r>
              <a:rPr lang="en-US" sz="3200" dirty="0" smtClean="0"/>
              <a:t>Lab Three exercises</a:t>
            </a:r>
          </a:p>
          <a:p>
            <a:r>
              <a:rPr lang="en-US" sz="3200" dirty="0" smtClean="0"/>
              <a:t>Image</a:t>
            </a:r>
          </a:p>
          <a:p>
            <a:r>
              <a:rPr lang="en-US" sz="3200" dirty="0" smtClean="0"/>
              <a:t>Instructor: </a:t>
            </a:r>
            <a:r>
              <a:rPr lang="zh-TW" altLang="en-US" sz="3200" dirty="0" smtClean="0"/>
              <a:t>黃世強 </a:t>
            </a:r>
            <a:r>
              <a:rPr lang="en-US" altLang="zh-TW" sz="3200" dirty="0" smtClean="0"/>
              <a:t>(</a:t>
            </a:r>
            <a:r>
              <a:rPr lang="en-US" sz="3200" dirty="0" smtClean="0"/>
              <a:t>Sai-Keung Wong)</a:t>
            </a:r>
            <a:endParaRPr lang="en-US" sz="3200" dirty="0"/>
          </a:p>
        </p:txBody>
      </p:sp>
    </p:spTree>
    <p:extLst>
      <p:ext uri="{BB962C8B-B14F-4D97-AF65-F5344CB8AC3E}">
        <p14:creationId xmlns:p14="http://schemas.microsoft.com/office/powerpoint/2010/main" val="111253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This program modifies the intensity of an image with a function.</a:t>
            </a:r>
          </a:p>
        </p:txBody>
      </p:sp>
      <p:pic>
        <p:nvPicPr>
          <p:cNvPr id="4" name="Picture 3"/>
          <p:cNvPicPr>
            <a:picLocks noChangeAspect="1"/>
          </p:cNvPicPr>
          <p:nvPr/>
        </p:nvPicPr>
        <p:blipFill rotWithShape="1">
          <a:blip r:embed="rId2"/>
          <a:srcRect l="286" t="18466" r="49809" b="22275"/>
          <a:stretch/>
        </p:blipFill>
        <p:spPr>
          <a:xfrm>
            <a:off x="1887099" y="1683601"/>
            <a:ext cx="7605486" cy="5080000"/>
          </a:xfrm>
          <a:prstGeom prst="rect">
            <a:avLst/>
          </a:prstGeom>
        </p:spPr>
      </p:pic>
      <p:sp>
        <p:nvSpPr>
          <p:cNvPr id="5" name="TextBox 4"/>
          <p:cNvSpPr txBox="1"/>
          <p:nvPr/>
        </p:nvSpPr>
        <p:spPr>
          <a:xfrm>
            <a:off x="9958736" y="1683601"/>
            <a:ext cx="1861215" cy="584775"/>
          </a:xfrm>
          <a:prstGeom prst="rect">
            <a:avLst/>
          </a:prstGeom>
          <a:noFill/>
        </p:spPr>
        <p:txBody>
          <a:bodyPr wrap="none" rtlCol="0">
            <a:spAutoFit/>
          </a:bodyPr>
          <a:lstStyle/>
          <a:p>
            <a:r>
              <a:rPr lang="en-US" sz="3200" dirty="0" smtClean="0"/>
              <a:t>horizontal</a:t>
            </a:r>
            <a:endParaRPr lang="en-US" sz="3200" dirty="0"/>
          </a:p>
        </p:txBody>
      </p:sp>
    </p:spTree>
    <p:extLst>
      <p:ext uri="{BB962C8B-B14F-4D97-AF65-F5344CB8AC3E}">
        <p14:creationId xmlns:p14="http://schemas.microsoft.com/office/powerpoint/2010/main" val="152480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Gradient map</a:t>
            </a:r>
          </a:p>
        </p:txBody>
      </p:sp>
      <p:pic>
        <p:nvPicPr>
          <p:cNvPr id="5" name="Picture 4"/>
          <p:cNvPicPr>
            <a:picLocks noChangeAspect="1"/>
          </p:cNvPicPr>
          <p:nvPr/>
        </p:nvPicPr>
        <p:blipFill rotWithShape="1">
          <a:blip r:embed="rId2"/>
          <a:srcRect l="38191" t="21683" r="11333" b="19566"/>
          <a:stretch/>
        </p:blipFill>
        <p:spPr>
          <a:xfrm>
            <a:off x="838200" y="1611086"/>
            <a:ext cx="7692571" cy="5036457"/>
          </a:xfrm>
          <a:prstGeom prst="rect">
            <a:avLst/>
          </a:prstGeom>
        </p:spPr>
      </p:pic>
      <p:sp>
        <p:nvSpPr>
          <p:cNvPr id="6" name="TextBox 5"/>
          <p:cNvSpPr txBox="1"/>
          <p:nvPr/>
        </p:nvSpPr>
        <p:spPr>
          <a:xfrm>
            <a:off x="9011678" y="1588476"/>
            <a:ext cx="1861215" cy="584775"/>
          </a:xfrm>
          <a:prstGeom prst="rect">
            <a:avLst/>
          </a:prstGeom>
          <a:noFill/>
        </p:spPr>
        <p:txBody>
          <a:bodyPr wrap="none" rtlCol="0">
            <a:spAutoFit/>
          </a:bodyPr>
          <a:lstStyle/>
          <a:p>
            <a:r>
              <a:rPr lang="en-US" sz="3200" dirty="0" smtClean="0"/>
              <a:t>horizontal</a:t>
            </a:r>
            <a:endParaRPr lang="en-US" sz="3200" dirty="0"/>
          </a:p>
        </p:txBody>
      </p:sp>
      <p:sp>
        <p:nvSpPr>
          <p:cNvPr id="4" name="TextBox 3"/>
          <p:cNvSpPr txBox="1"/>
          <p:nvPr/>
        </p:nvSpPr>
        <p:spPr>
          <a:xfrm>
            <a:off x="8611020" y="3232907"/>
            <a:ext cx="3325045" cy="2677656"/>
          </a:xfrm>
          <a:prstGeom prst="rect">
            <a:avLst/>
          </a:prstGeom>
          <a:noFill/>
        </p:spPr>
        <p:txBody>
          <a:bodyPr wrap="square" rtlCol="0">
            <a:spAutoFit/>
          </a:bodyPr>
          <a:lstStyle/>
          <a:p>
            <a:r>
              <a:rPr lang="en-US" sz="2800" dirty="0" smtClean="0"/>
              <a:t>The value changes as:</a:t>
            </a:r>
          </a:p>
          <a:p>
            <a:r>
              <a:rPr lang="en-US" sz="2800" dirty="0" smtClean="0"/>
              <a:t>1 to 0, 0 to 1, 1 to 0, and 0 to 1, from left to right.</a:t>
            </a:r>
          </a:p>
          <a:p>
            <a:endParaRPr lang="en-US" sz="2800" dirty="0"/>
          </a:p>
          <a:p>
            <a:r>
              <a:rPr lang="en-US" sz="2800" dirty="0" smtClean="0"/>
              <a:t>|cos(x)|</a:t>
            </a:r>
            <a:endParaRPr lang="en-US" sz="2800" dirty="0"/>
          </a:p>
        </p:txBody>
      </p:sp>
    </p:spTree>
    <p:extLst>
      <p:ext uri="{BB962C8B-B14F-4D97-AF65-F5344CB8AC3E}">
        <p14:creationId xmlns:p14="http://schemas.microsoft.com/office/powerpoint/2010/main" val="318277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This program modifies the intensity of an image with a function.</a:t>
            </a:r>
          </a:p>
        </p:txBody>
      </p:sp>
      <p:sp>
        <p:nvSpPr>
          <p:cNvPr id="5" name="TextBox 4"/>
          <p:cNvSpPr txBox="1"/>
          <p:nvPr/>
        </p:nvSpPr>
        <p:spPr>
          <a:xfrm>
            <a:off x="9958736" y="1683601"/>
            <a:ext cx="1406732" cy="584775"/>
          </a:xfrm>
          <a:prstGeom prst="rect">
            <a:avLst/>
          </a:prstGeom>
          <a:noFill/>
        </p:spPr>
        <p:txBody>
          <a:bodyPr wrap="none" rtlCol="0">
            <a:spAutoFit/>
          </a:bodyPr>
          <a:lstStyle/>
          <a:p>
            <a:r>
              <a:rPr lang="en-US" sz="3200" dirty="0" smtClean="0"/>
              <a:t>vertical</a:t>
            </a:r>
            <a:endParaRPr lang="en-US" sz="3200" dirty="0"/>
          </a:p>
        </p:txBody>
      </p:sp>
      <p:pic>
        <p:nvPicPr>
          <p:cNvPr id="6" name="Picture 5"/>
          <p:cNvPicPr>
            <a:picLocks noChangeAspect="1"/>
          </p:cNvPicPr>
          <p:nvPr/>
        </p:nvPicPr>
        <p:blipFill rotWithShape="1">
          <a:blip r:embed="rId2"/>
          <a:srcRect l="18953" t="16094" r="30381" b="24138"/>
          <a:stretch/>
        </p:blipFill>
        <p:spPr>
          <a:xfrm>
            <a:off x="2075543" y="1567542"/>
            <a:ext cx="7721600" cy="5123543"/>
          </a:xfrm>
          <a:prstGeom prst="rect">
            <a:avLst/>
          </a:prstGeom>
        </p:spPr>
      </p:pic>
    </p:spTree>
    <p:extLst>
      <p:ext uri="{BB962C8B-B14F-4D97-AF65-F5344CB8AC3E}">
        <p14:creationId xmlns:p14="http://schemas.microsoft.com/office/powerpoint/2010/main" val="94403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Gradient map</a:t>
            </a:r>
          </a:p>
        </p:txBody>
      </p:sp>
      <p:sp>
        <p:nvSpPr>
          <p:cNvPr id="7" name="TextBox 6"/>
          <p:cNvSpPr txBox="1"/>
          <p:nvPr/>
        </p:nvSpPr>
        <p:spPr>
          <a:xfrm>
            <a:off x="9958736" y="1683601"/>
            <a:ext cx="1406732" cy="584775"/>
          </a:xfrm>
          <a:prstGeom prst="rect">
            <a:avLst/>
          </a:prstGeom>
          <a:noFill/>
        </p:spPr>
        <p:txBody>
          <a:bodyPr wrap="none" rtlCol="0">
            <a:spAutoFit/>
          </a:bodyPr>
          <a:lstStyle/>
          <a:p>
            <a:r>
              <a:rPr lang="en-US" sz="3200" dirty="0" smtClean="0"/>
              <a:t>vertical</a:t>
            </a:r>
            <a:endParaRPr lang="en-US" sz="3200" dirty="0"/>
          </a:p>
        </p:txBody>
      </p:sp>
      <p:pic>
        <p:nvPicPr>
          <p:cNvPr id="4" name="Picture 3"/>
          <p:cNvPicPr>
            <a:picLocks noChangeAspect="1"/>
          </p:cNvPicPr>
          <p:nvPr/>
        </p:nvPicPr>
        <p:blipFill rotWithShape="1">
          <a:blip r:embed="rId2"/>
          <a:srcRect l="36000" t="23884" r="13333" b="16518"/>
          <a:stretch/>
        </p:blipFill>
        <p:spPr>
          <a:xfrm>
            <a:off x="838200" y="1683601"/>
            <a:ext cx="7721600" cy="5109030"/>
          </a:xfrm>
          <a:prstGeom prst="rect">
            <a:avLst/>
          </a:prstGeom>
        </p:spPr>
      </p:pic>
      <p:sp>
        <p:nvSpPr>
          <p:cNvPr id="8" name="TextBox 7"/>
          <p:cNvSpPr txBox="1"/>
          <p:nvPr/>
        </p:nvSpPr>
        <p:spPr>
          <a:xfrm>
            <a:off x="8611020" y="3232907"/>
            <a:ext cx="3325045" cy="2677656"/>
          </a:xfrm>
          <a:prstGeom prst="rect">
            <a:avLst/>
          </a:prstGeom>
          <a:noFill/>
        </p:spPr>
        <p:txBody>
          <a:bodyPr wrap="square" rtlCol="0">
            <a:spAutoFit/>
          </a:bodyPr>
          <a:lstStyle/>
          <a:p>
            <a:r>
              <a:rPr lang="en-US" sz="2800" dirty="0" smtClean="0"/>
              <a:t>The value changes as:</a:t>
            </a:r>
          </a:p>
          <a:p>
            <a:r>
              <a:rPr lang="en-US" sz="2800" dirty="0" smtClean="0"/>
              <a:t>1 to 0, 0 to 1, 1 to 0, and 0 to 1, from top </a:t>
            </a:r>
            <a:r>
              <a:rPr lang="en-US" sz="2800" smtClean="0"/>
              <a:t>to bottom.</a:t>
            </a:r>
            <a:endParaRPr lang="en-US" sz="2800" dirty="0" smtClean="0"/>
          </a:p>
          <a:p>
            <a:endParaRPr lang="en-US" sz="2800" dirty="0"/>
          </a:p>
          <a:p>
            <a:r>
              <a:rPr lang="en-US" sz="2800" dirty="0" smtClean="0"/>
              <a:t>|cos(x)|</a:t>
            </a:r>
            <a:endParaRPr lang="en-US" sz="2800" dirty="0"/>
          </a:p>
        </p:txBody>
      </p:sp>
    </p:spTree>
    <p:extLst>
      <p:ext uri="{BB962C8B-B14F-4D97-AF65-F5344CB8AC3E}">
        <p14:creationId xmlns:p14="http://schemas.microsoft.com/office/powerpoint/2010/main" val="100119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a:t>[x y] = </a:t>
            </a:r>
            <a:r>
              <a:rPr lang="en-US" dirty="0" err="1"/>
              <a:t>meshgrid</a:t>
            </a:r>
            <a:r>
              <a:rPr lang="en-US" dirty="0"/>
              <a:t>([1:w]);</a:t>
            </a:r>
          </a:p>
          <a:p>
            <a:pPr marL="0" indent="0">
              <a:buNone/>
            </a:pPr>
            <a:endParaRPr lang="en-US" dirty="0"/>
          </a:p>
          <a:p>
            <a:pPr marL="0" indent="0">
              <a:buNone/>
            </a:pPr>
            <a:r>
              <a:rPr lang="en-US" dirty="0"/>
              <a:t>Use x and y to produce a horizontal map or a vertical map</a:t>
            </a:r>
            <a:r>
              <a:rPr lang="en-US" dirty="0" smtClean="0"/>
              <a:t>. Then you need to resize them to fit to the size of the image.</a:t>
            </a:r>
            <a:endParaRPr lang="en-US" dirty="0"/>
          </a:p>
          <a:p>
            <a:pPr marL="0" indent="0">
              <a:buNone/>
            </a:pPr>
            <a:endParaRPr lang="en-US" dirty="0"/>
          </a:p>
          <a:p>
            <a:pPr marL="0" indent="0">
              <a:buNone/>
            </a:pPr>
            <a:r>
              <a:rPr lang="en-US" dirty="0"/>
              <a:t>You can type x or y to see their values and you can observe how </a:t>
            </a:r>
            <a:r>
              <a:rPr lang="en-US" dirty="0" smtClean="0"/>
              <a:t>their values are </a:t>
            </a:r>
            <a:r>
              <a:rPr lang="en-US" dirty="0"/>
              <a:t>organized.</a:t>
            </a:r>
          </a:p>
          <a:p>
            <a:pPr marL="0" indent="0">
              <a:buNone/>
            </a:pPr>
            <a:endParaRPr lang="en-US" dirty="0"/>
          </a:p>
        </p:txBody>
      </p:sp>
    </p:spTree>
    <p:extLst>
      <p:ext uri="{BB962C8B-B14F-4D97-AF65-F5344CB8AC3E}">
        <p14:creationId xmlns:p14="http://schemas.microsoft.com/office/powerpoint/2010/main" val="168203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part is for fun.</a:t>
            </a:r>
            <a:endParaRPr lang="en-US" dirty="0"/>
          </a:p>
        </p:txBody>
      </p:sp>
      <p:sp>
        <p:nvSpPr>
          <p:cNvPr id="3" name="Content Placeholder 2"/>
          <p:cNvSpPr>
            <a:spLocks noGrp="1"/>
          </p:cNvSpPr>
          <p:nvPr>
            <p:ph idx="1"/>
          </p:nvPr>
        </p:nvSpPr>
        <p:spPr/>
        <p:txBody>
          <a:bodyPr/>
          <a:lstStyle/>
          <a:p>
            <a:pPr marL="0" indent="0">
              <a:buNone/>
            </a:pPr>
            <a:r>
              <a:rPr lang="en-US" dirty="0" smtClean="0"/>
              <a:t>Could you animate the image by using</a:t>
            </a:r>
          </a:p>
          <a:p>
            <a:pPr marL="0" indent="0">
              <a:buNone/>
            </a:pPr>
            <a:r>
              <a:rPr lang="en-US" altLang="zh-TW" dirty="0"/>
              <a:t>f(x) = </a:t>
            </a:r>
            <a:r>
              <a:rPr lang="en-US" altLang="zh-TW" i="1" dirty="0"/>
              <a:t>a</a:t>
            </a:r>
            <a:r>
              <a:rPr lang="en-US" altLang="zh-TW" dirty="0"/>
              <a:t>*|cos(x/w*2*pi</a:t>
            </a:r>
            <a:r>
              <a:rPr lang="en-US" altLang="zh-TW" dirty="0" smtClean="0"/>
              <a:t>)|</a:t>
            </a:r>
          </a:p>
          <a:p>
            <a:pPr marL="0" indent="0">
              <a:buNone/>
            </a:pPr>
            <a:r>
              <a:rPr lang="en-US" altLang="zh-TW" dirty="0"/>
              <a:t>?</a:t>
            </a:r>
            <a:endParaRPr lang="en-US" altLang="zh-TW" dirty="0" smtClean="0"/>
          </a:p>
          <a:p>
            <a:pPr marL="0" indent="0">
              <a:buNone/>
            </a:pPr>
            <a:endParaRPr lang="en-US" dirty="0"/>
          </a:p>
          <a:p>
            <a:pPr marL="0" indent="0">
              <a:buNone/>
            </a:pPr>
            <a:r>
              <a:rPr lang="en-US" dirty="0" smtClean="0"/>
              <a:t>Here, </a:t>
            </a:r>
            <a:r>
              <a:rPr lang="en-US" i="1" dirty="0" smtClean="0"/>
              <a:t>a</a:t>
            </a:r>
            <a:r>
              <a:rPr lang="en-US" dirty="0" smtClean="0"/>
              <a:t> changes from 1 to 3 with a proper increment.</a:t>
            </a:r>
            <a:endParaRPr lang="en-US" dirty="0"/>
          </a:p>
        </p:txBody>
      </p:sp>
    </p:spTree>
    <p:extLst>
      <p:ext uri="{BB962C8B-B14F-4D97-AF65-F5344CB8AC3E}">
        <p14:creationId xmlns:p14="http://schemas.microsoft.com/office/powerpoint/2010/main" val="308052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Enjoy MATLAB Programming.</a:t>
            </a:r>
            <a:endParaRPr lang="en-US" dirty="0"/>
          </a:p>
        </p:txBody>
      </p:sp>
    </p:spTree>
    <p:extLst>
      <p:ext uri="{BB962C8B-B14F-4D97-AF65-F5344CB8AC3E}">
        <p14:creationId xmlns:p14="http://schemas.microsoft.com/office/powerpoint/2010/main" val="15119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demo video</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C00000"/>
                </a:solidFill>
              </a:rPr>
              <a:t>A demo video may have bugs. The demo video shows roughly the results. These results may not be exactly the same as the requirements. They are for your own reference. You must follow the instruction to finish your programs.</a:t>
            </a:r>
            <a:endParaRPr lang="en-US" sz="3200" b="1" dirty="0">
              <a:solidFill>
                <a:srgbClr val="C00000"/>
              </a:solidFill>
            </a:endParaRPr>
          </a:p>
        </p:txBody>
      </p:sp>
    </p:spTree>
    <p:extLst>
      <p:ext uri="{BB962C8B-B14F-4D97-AF65-F5344CB8AC3E}">
        <p14:creationId xmlns:p14="http://schemas.microsoft.com/office/powerpoint/2010/main" val="255131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 name format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Write all your programs in a folder. The folder name is your lab03_student_ID.</a:t>
            </a:r>
          </a:p>
          <a:p>
            <a:pPr marL="0" indent="0">
              <a:buNone/>
            </a:pPr>
            <a:r>
              <a:rPr lang="en-US" dirty="0" smtClean="0"/>
              <a:t>Zip the folder and upload it.</a:t>
            </a:r>
          </a:p>
          <a:p>
            <a:pPr marL="0" indent="0">
              <a:buNone/>
            </a:pPr>
            <a:endParaRPr lang="en-US" dirty="0" smtClean="0"/>
          </a:p>
          <a:p>
            <a:pPr marL="0" indent="0">
              <a:buNone/>
            </a:pPr>
            <a:r>
              <a:rPr lang="en-US" dirty="0" smtClean="0"/>
              <a:t>Write </a:t>
            </a:r>
            <a:r>
              <a:rPr lang="en-US" b="1" dirty="0"/>
              <a:t>a</a:t>
            </a:r>
            <a:r>
              <a:rPr lang="en-US" b="1" dirty="0" smtClean="0"/>
              <a:t> program for each problem </a:t>
            </a:r>
            <a:r>
              <a:rPr lang="en-US" dirty="0" smtClean="0"/>
              <a:t>in </a:t>
            </a:r>
            <a:r>
              <a:rPr lang="en-US" b="1" dirty="0" smtClean="0"/>
              <a:t>one</a:t>
            </a:r>
            <a:r>
              <a:rPr lang="en-US" dirty="0" smtClean="0"/>
              <a:t> </a:t>
            </a:r>
            <a:r>
              <a:rPr lang="en-US" b="1" dirty="0" smtClean="0"/>
              <a:t>file</a:t>
            </a:r>
            <a:r>
              <a:rPr lang="en-US" dirty="0" smtClean="0"/>
              <a:t>.</a:t>
            </a:r>
          </a:p>
          <a:p>
            <a:pPr marL="0" indent="0">
              <a:buNone/>
            </a:pPr>
            <a:r>
              <a:rPr lang="en-US" dirty="0" smtClean="0"/>
              <a:t>The file name is lab03_X_yourStudentID.m, where</a:t>
            </a:r>
            <a:r>
              <a:rPr lang="zh-TW" altLang="en-US" dirty="0" smtClean="0"/>
              <a:t> </a:t>
            </a:r>
            <a:r>
              <a:rPr lang="en-US" altLang="zh-TW" dirty="0" smtClean="0"/>
              <a:t>X</a:t>
            </a:r>
            <a:r>
              <a:rPr lang="zh-TW" altLang="en-US" dirty="0" smtClean="0"/>
              <a:t> </a:t>
            </a:r>
            <a:r>
              <a:rPr lang="en-US" altLang="zh-TW" dirty="0" smtClean="0"/>
              <a:t>is the problem number.</a:t>
            </a:r>
            <a:endParaRPr lang="en-US" dirty="0" smtClean="0"/>
          </a:p>
          <a:p>
            <a:pPr marL="0" indent="0">
              <a:buNone/>
            </a:pPr>
            <a:r>
              <a:rPr lang="en-US" dirty="0" smtClean="0"/>
              <a:t>For example, if your student ID is 12345678 and the problem number is 3, then the file name must be </a:t>
            </a:r>
            <a:r>
              <a:rPr lang="en-US" b="1" dirty="0" smtClean="0">
                <a:solidFill>
                  <a:srgbClr val="0000FF"/>
                </a:solidFill>
              </a:rPr>
              <a:t>lab03_3_12345678.m</a:t>
            </a:r>
            <a:r>
              <a:rPr lang="en-US" dirty="0" smtClean="0"/>
              <a:t>.</a:t>
            </a:r>
          </a:p>
          <a:p>
            <a:pPr marL="0" indent="0">
              <a:buNone/>
            </a:pPr>
            <a:endParaRPr lang="en-US" dirty="0" smtClean="0"/>
          </a:p>
          <a:p>
            <a:pPr marL="0" indent="0">
              <a:buNone/>
            </a:pPr>
            <a:r>
              <a:rPr lang="en-US" altLang="zh-TW" dirty="0"/>
              <a:t>Do not output all </a:t>
            </a:r>
            <a:r>
              <a:rPr lang="en-US" altLang="zh-TW" dirty="0" smtClean="0"/>
              <a:t>the intermediate </a:t>
            </a:r>
            <a:r>
              <a:rPr lang="en-US" altLang="zh-TW" dirty="0"/>
              <a:t>results</a:t>
            </a:r>
            <a:r>
              <a:rPr lang="en-US" altLang="zh-TW" dirty="0" smtClean="0"/>
              <a:t>.</a:t>
            </a:r>
            <a:endParaRPr lang="en-US" dirty="0" smtClean="0"/>
          </a:p>
          <a:p>
            <a:pPr marL="0" indent="0">
              <a:buNone/>
            </a:pPr>
            <a:r>
              <a:rPr lang="en-US" dirty="0" smtClean="0"/>
              <a:t>Output the results that are required only.</a:t>
            </a:r>
          </a:p>
        </p:txBody>
      </p:sp>
    </p:spTree>
    <p:extLst>
      <p:ext uri="{BB962C8B-B14F-4D97-AF65-F5344CB8AC3E}">
        <p14:creationId xmlns:p14="http://schemas.microsoft.com/office/powerpoint/2010/main" val="156358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385" y="365125"/>
            <a:ext cx="10515600" cy="1325563"/>
          </a:xfrm>
        </p:spPr>
        <p:txBody>
          <a:bodyPr/>
          <a:lstStyle/>
          <a:p>
            <a:r>
              <a:rPr lang="en-US" dirty="0" smtClean="0"/>
              <a:t>Show information</a:t>
            </a:r>
            <a:endParaRPr lang="en-US" dirty="0"/>
          </a:p>
        </p:txBody>
      </p:sp>
      <p:sp>
        <p:nvSpPr>
          <p:cNvPr id="3" name="Content Placeholder 2"/>
          <p:cNvSpPr>
            <a:spLocks noGrp="1"/>
          </p:cNvSpPr>
          <p:nvPr>
            <p:ph idx="1"/>
          </p:nvPr>
        </p:nvSpPr>
        <p:spPr>
          <a:xfrm>
            <a:off x="601883" y="1825625"/>
            <a:ext cx="11030673" cy="4351338"/>
          </a:xfrm>
        </p:spPr>
        <p:txBody>
          <a:bodyPr/>
          <a:lstStyle/>
          <a:p>
            <a:pPr marL="0" indent="0">
              <a:buNone/>
            </a:pPr>
            <a:r>
              <a:rPr lang="en-US" dirty="0" smtClean="0"/>
              <a:t>For each problem, display the </a:t>
            </a:r>
            <a:r>
              <a:rPr lang="en-US" altLang="zh-TW" dirty="0"/>
              <a:t>problem </a:t>
            </a:r>
            <a:r>
              <a:rPr lang="en-US" dirty="0" smtClean="0"/>
              <a:t>number before showing the results.</a:t>
            </a:r>
          </a:p>
          <a:p>
            <a:pPr marL="0" indent="0">
              <a:buNone/>
            </a:pPr>
            <a:endParaRPr lang="en-US" dirty="0" smtClean="0"/>
          </a:p>
          <a:p>
            <a:pPr marL="0" indent="0">
              <a:buNone/>
            </a:pPr>
            <a:r>
              <a:rPr lang="en-US" dirty="0" err="1" smtClean="0"/>
              <a:t>clf</a:t>
            </a:r>
            <a:r>
              <a:rPr lang="en-US" dirty="0" smtClean="0"/>
              <a:t>; clear; </a:t>
            </a:r>
            <a:r>
              <a:rPr lang="en-US" dirty="0" err="1" smtClean="0"/>
              <a:t>clc</a:t>
            </a:r>
            <a:r>
              <a:rPr lang="en-US" dirty="0" smtClean="0"/>
              <a:t>;		% clear the current figure</a:t>
            </a:r>
          </a:p>
          <a:p>
            <a:pPr marL="0" indent="0">
              <a:buNone/>
            </a:pPr>
            <a:r>
              <a:rPr lang="en-US" dirty="0"/>
              <a:t>	</a:t>
            </a:r>
            <a:r>
              <a:rPr lang="en-US" dirty="0" smtClean="0"/>
              <a:t>			% clear variables, and clear screen</a:t>
            </a:r>
          </a:p>
          <a:p>
            <a:pPr marL="0" indent="0">
              <a:buNone/>
            </a:pPr>
            <a:endParaRPr lang="en-US" dirty="0"/>
          </a:p>
          <a:p>
            <a:pPr marL="0" indent="0">
              <a:buNone/>
            </a:pPr>
            <a:r>
              <a:rPr lang="en-US" dirty="0" err="1"/>
              <a:t>d</a:t>
            </a:r>
            <a:r>
              <a:rPr lang="en-US" dirty="0" err="1" smtClean="0"/>
              <a:t>isp</a:t>
            </a:r>
            <a:r>
              <a:rPr lang="en-US" dirty="0" smtClean="0"/>
              <a:t>(‘Lab Problem 3.1’) 	% show Lab P</a:t>
            </a:r>
            <a:r>
              <a:rPr lang="en-US" altLang="zh-TW" dirty="0" smtClean="0"/>
              <a:t>roblem </a:t>
            </a:r>
            <a:r>
              <a:rPr lang="en-US" dirty="0" smtClean="0"/>
              <a:t>3.1</a:t>
            </a:r>
            <a:endParaRPr lang="en-US" dirty="0"/>
          </a:p>
        </p:txBody>
      </p:sp>
    </p:spTree>
    <p:extLst>
      <p:ext uri="{BB962C8B-B14F-4D97-AF65-F5344CB8AC3E}">
        <p14:creationId xmlns:p14="http://schemas.microsoft.com/office/powerpoint/2010/main" val="238651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At the top of the file, write down your name, ID, email address, department, and date.</a:t>
            </a:r>
          </a:p>
          <a:p>
            <a:pPr marL="0" indent="0">
              <a:buNone/>
            </a:pPr>
            <a:endParaRPr lang="en-US" dirty="0"/>
          </a:p>
          <a:p>
            <a:pPr marL="0" indent="0">
              <a:buNone/>
            </a:pPr>
            <a:r>
              <a:rPr lang="en-US" dirty="0" smtClean="0"/>
              <a:t>%%%%%%%%%%%%%%%%%%%%%%%%%%%</a:t>
            </a:r>
          </a:p>
          <a:p>
            <a:pPr marL="0" indent="0">
              <a:buNone/>
            </a:pPr>
            <a:r>
              <a:rPr lang="en-US" dirty="0" smtClean="0"/>
              <a:t>% Assignment Number: …</a:t>
            </a:r>
          </a:p>
          <a:p>
            <a:pPr marL="0" indent="0">
              <a:buNone/>
            </a:pPr>
            <a:r>
              <a:rPr lang="en-US" dirty="0" smtClean="0"/>
              <a:t>% Problem number: …</a:t>
            </a:r>
          </a:p>
          <a:p>
            <a:pPr marL="0" indent="0">
              <a:buNone/>
            </a:pPr>
            <a:r>
              <a:rPr lang="en-US" dirty="0" smtClean="0"/>
              <a:t>% Student Name:  …</a:t>
            </a:r>
          </a:p>
          <a:p>
            <a:pPr marL="0" indent="0">
              <a:buNone/>
            </a:pPr>
            <a:r>
              <a:rPr lang="en-US" dirty="0" smtClean="0"/>
              <a:t>% Student ID: …</a:t>
            </a:r>
          </a:p>
          <a:p>
            <a:pPr marL="0" indent="0">
              <a:buNone/>
            </a:pPr>
            <a:r>
              <a:rPr lang="en-US" dirty="0" smtClean="0"/>
              <a:t>% Email address: …</a:t>
            </a:r>
          </a:p>
          <a:p>
            <a:pPr marL="0" indent="0">
              <a:buNone/>
            </a:pPr>
            <a:r>
              <a:rPr lang="en-US" dirty="0" smtClean="0"/>
              <a:t>% Department: Computer Science, NCTU</a:t>
            </a:r>
          </a:p>
          <a:p>
            <a:pPr marL="0" indent="0">
              <a:buNone/>
            </a:pPr>
            <a:r>
              <a:rPr lang="en-US" dirty="0" smtClean="0"/>
              <a:t>% Date: ….</a:t>
            </a:r>
          </a:p>
          <a:p>
            <a:pPr marL="0" indent="0">
              <a:buNone/>
            </a:pPr>
            <a:r>
              <a:rPr lang="en-US" dirty="0" smtClean="0"/>
              <a:t>%%%%%%%%%%%%%%%%%%%%%%%%%%%%</a:t>
            </a:r>
            <a:endParaRPr lang="en-US" dirty="0"/>
          </a:p>
        </p:txBody>
      </p:sp>
    </p:spTree>
    <p:extLst>
      <p:ext uri="{BB962C8B-B14F-4D97-AF65-F5344CB8AC3E}">
        <p14:creationId xmlns:p14="http://schemas.microsoft.com/office/powerpoint/2010/main" val="228758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Example</a:t>
            </a:r>
            <a:endParaRPr lang="zh-TW" altLang="en-US" dirty="0"/>
          </a:p>
        </p:txBody>
      </p:sp>
      <p:sp>
        <p:nvSpPr>
          <p:cNvPr id="3" name="內容版面配置區 2"/>
          <p:cNvSpPr>
            <a:spLocks noGrp="1"/>
          </p:cNvSpPr>
          <p:nvPr>
            <p:ph idx="1"/>
          </p:nvPr>
        </p:nvSpPr>
        <p:spPr>
          <a:xfrm>
            <a:off x="838200" y="1307938"/>
            <a:ext cx="10515600" cy="5266481"/>
          </a:xfrm>
        </p:spPr>
        <p:txBody>
          <a:bodyPr>
            <a:normAutofit/>
          </a:bodyPr>
          <a:lstStyle/>
          <a:p>
            <a:pPr marL="0" indent="0">
              <a:buNone/>
            </a:pPr>
            <a:r>
              <a:rPr lang="en-US" altLang="zh-TW" dirty="0" smtClean="0"/>
              <a:t>This program draws a green frame on the image.</a:t>
            </a:r>
          </a:p>
          <a:p>
            <a:pPr marL="0" indent="0">
              <a:buNone/>
            </a:pPr>
            <a:endParaRPr lang="en-US" altLang="zh-TW" dirty="0" smtClean="0"/>
          </a:p>
        </p:txBody>
      </p:sp>
      <p:pic>
        <p:nvPicPr>
          <p:cNvPr id="4" name="Picture 3"/>
          <p:cNvPicPr>
            <a:picLocks noChangeAspect="1"/>
          </p:cNvPicPr>
          <p:nvPr/>
        </p:nvPicPr>
        <p:blipFill rotWithShape="1">
          <a:blip r:embed="rId2"/>
          <a:srcRect l="19523" t="17619" r="30286" b="22444"/>
          <a:stretch/>
        </p:blipFill>
        <p:spPr>
          <a:xfrm>
            <a:off x="2162630" y="1787348"/>
            <a:ext cx="7126513" cy="4787071"/>
          </a:xfrm>
          <a:prstGeom prst="rect">
            <a:avLst/>
          </a:prstGeom>
        </p:spPr>
      </p:pic>
    </p:spTree>
    <p:extLst>
      <p:ext uri="{BB962C8B-B14F-4D97-AF65-F5344CB8AC3E}">
        <p14:creationId xmlns:p14="http://schemas.microsoft.com/office/powerpoint/2010/main" val="99634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(50%) Problem </a:t>
            </a:r>
            <a:r>
              <a:rPr lang="en-US" altLang="zh-TW" dirty="0"/>
              <a:t>3.1. Image </a:t>
            </a:r>
            <a:r>
              <a:rPr lang="en-US" altLang="zh-TW" dirty="0" smtClean="0"/>
              <a:t>processing</a:t>
            </a:r>
            <a:endParaRPr lang="zh-TW" altLang="en-US" dirty="0"/>
          </a:p>
        </p:txBody>
      </p:sp>
      <p:sp>
        <p:nvSpPr>
          <p:cNvPr id="3" name="內容版面配置區 2"/>
          <p:cNvSpPr>
            <a:spLocks noGrp="1"/>
          </p:cNvSpPr>
          <p:nvPr>
            <p:ph idx="1"/>
          </p:nvPr>
        </p:nvSpPr>
        <p:spPr>
          <a:xfrm>
            <a:off x="838200" y="1307938"/>
            <a:ext cx="10515600" cy="5266481"/>
          </a:xfrm>
        </p:spPr>
        <p:txBody>
          <a:bodyPr>
            <a:normAutofit fontScale="85000" lnSpcReduction="20000"/>
          </a:bodyPr>
          <a:lstStyle/>
          <a:p>
            <a:pPr marL="0" indent="0">
              <a:buNone/>
            </a:pPr>
            <a:r>
              <a:rPr lang="en-US" altLang="zh-TW" dirty="0" smtClean="0"/>
              <a:t>This program draws grids with different dimensions to an image.</a:t>
            </a:r>
          </a:p>
          <a:p>
            <a:pPr marL="0" indent="0">
              <a:buNone/>
            </a:pPr>
            <a:endParaRPr lang="en-US" altLang="zh-TW" dirty="0" smtClean="0"/>
          </a:p>
          <a:p>
            <a:pPr marL="0" indent="0">
              <a:buNone/>
            </a:pPr>
            <a:r>
              <a:rPr lang="en-US" altLang="zh-TW" dirty="0" smtClean="0"/>
              <a:t>Load an image.</a:t>
            </a:r>
          </a:p>
          <a:p>
            <a:pPr marL="0" indent="0">
              <a:buNone/>
            </a:pPr>
            <a:r>
              <a:rPr lang="en-US" altLang="zh-TW" dirty="0" smtClean="0"/>
              <a:t>Ask to input the option:</a:t>
            </a:r>
          </a:p>
          <a:p>
            <a:pPr marL="0" indent="0">
              <a:buNone/>
            </a:pPr>
            <a:r>
              <a:rPr lang="en-US" altLang="zh-TW" dirty="0" smtClean="0"/>
              <a:t>(5%)   0.  Show ‘Thanks for playing.’ </a:t>
            </a:r>
          </a:p>
          <a:p>
            <a:pPr marL="0" indent="0">
              <a:buNone/>
            </a:pPr>
            <a:r>
              <a:rPr lang="en-US" altLang="zh-TW" dirty="0"/>
              <a:t> </a:t>
            </a:r>
            <a:r>
              <a:rPr lang="en-US" altLang="zh-TW" dirty="0" smtClean="0"/>
              <a:t>      Then quit the program</a:t>
            </a:r>
          </a:p>
          <a:p>
            <a:pPr marL="0" indent="0">
              <a:buNone/>
            </a:pPr>
            <a:r>
              <a:rPr lang="en-US" altLang="zh-TW" dirty="0" smtClean="0"/>
              <a:t>(15%) 1. A 2x8 grid</a:t>
            </a:r>
          </a:p>
          <a:p>
            <a:pPr marL="0" indent="0">
              <a:buNone/>
            </a:pPr>
            <a:r>
              <a:rPr lang="en-US" altLang="zh-TW" dirty="0" smtClean="0"/>
              <a:t>(15%) 2. A 4x8 grid</a:t>
            </a:r>
          </a:p>
          <a:p>
            <a:pPr marL="0" indent="0">
              <a:buNone/>
            </a:pPr>
            <a:r>
              <a:rPr lang="en-US" altLang="zh-TW" dirty="0" smtClean="0"/>
              <a:t>(15%) 3. A 8x8 grid</a:t>
            </a:r>
          </a:p>
          <a:p>
            <a:pPr marL="514350" indent="-514350">
              <a:buAutoNum type="arabicPeriod"/>
            </a:pPr>
            <a:endParaRPr lang="en-US" altLang="zh-TW" dirty="0" smtClean="0"/>
          </a:p>
          <a:p>
            <a:pPr marL="0" indent="0">
              <a:buNone/>
            </a:pPr>
            <a:r>
              <a:rPr lang="en-US" altLang="zh-TW" dirty="0"/>
              <a:t>After the image is shown, repeat the process</a:t>
            </a:r>
            <a:r>
              <a:rPr lang="en-US" altLang="zh-TW" dirty="0" smtClean="0"/>
              <a:t>.</a:t>
            </a:r>
          </a:p>
          <a:p>
            <a:pPr marL="0" indent="0">
              <a:buNone/>
            </a:pPr>
            <a:r>
              <a:rPr lang="en-US" altLang="zh-TW" dirty="0" smtClean="0"/>
              <a:t>Based on the option, draw the corresponding grid. The thickness of the wireframe of the grid is 5. The color of the grid is blue.</a:t>
            </a:r>
          </a:p>
          <a:p>
            <a:pPr marL="0" indent="0">
              <a:buNone/>
            </a:pPr>
            <a:r>
              <a:rPr lang="en-US" altLang="zh-TW" dirty="0" smtClean="0"/>
              <a:t> </a:t>
            </a:r>
            <a:endParaRPr lang="zh-TW" altLang="en-US" dirty="0"/>
          </a:p>
        </p:txBody>
      </p:sp>
      <p:sp>
        <p:nvSpPr>
          <p:cNvPr id="4" name="Rectangle 3"/>
          <p:cNvSpPr/>
          <p:nvPr/>
        </p:nvSpPr>
        <p:spPr>
          <a:xfrm>
            <a:off x="8360229" y="2525486"/>
            <a:ext cx="2017485" cy="185782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4" idx="3"/>
          </p:cNvCxnSpPr>
          <p:nvPr/>
        </p:nvCxnSpPr>
        <p:spPr>
          <a:xfrm>
            <a:off x="8362950" y="3438525"/>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p:cNvCxnSpPr>
          <p:nvPr/>
        </p:nvCxnSpPr>
        <p:spPr>
          <a:xfrm flipV="1">
            <a:off x="9368972" y="2514600"/>
            <a:ext cx="3628" cy="186871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27528" y="1852509"/>
            <a:ext cx="1850186" cy="584775"/>
          </a:xfrm>
          <a:prstGeom prst="rect">
            <a:avLst/>
          </a:prstGeom>
        </p:spPr>
        <p:txBody>
          <a:bodyPr wrap="none">
            <a:spAutoFit/>
          </a:bodyPr>
          <a:lstStyle/>
          <a:p>
            <a:r>
              <a:rPr lang="en-US" altLang="zh-TW" sz="3200" dirty="0"/>
              <a:t>A </a:t>
            </a:r>
            <a:r>
              <a:rPr lang="en-US" altLang="zh-TW" sz="3200" dirty="0" smtClean="0"/>
              <a:t>4x2 </a:t>
            </a:r>
            <a:r>
              <a:rPr lang="en-US" altLang="zh-TW" sz="3200" dirty="0"/>
              <a:t>grid</a:t>
            </a:r>
          </a:p>
        </p:txBody>
      </p:sp>
      <p:cxnSp>
        <p:nvCxnSpPr>
          <p:cNvPr id="13" name="Straight Connector 12"/>
          <p:cNvCxnSpPr/>
          <p:nvPr/>
        </p:nvCxnSpPr>
        <p:spPr>
          <a:xfrm>
            <a:off x="8360229" y="3910919"/>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60229" y="3006821"/>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8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a:t>
            </a:r>
            <a:r>
              <a:rPr lang="en-US" altLang="zh-TW" dirty="0"/>
              <a:t>3.1. Image </a:t>
            </a:r>
            <a:r>
              <a:rPr lang="en-US" altLang="zh-TW" dirty="0" smtClean="0"/>
              <a:t>processing</a:t>
            </a:r>
            <a:endParaRPr lang="zh-TW" altLang="en-US" dirty="0"/>
          </a:p>
        </p:txBody>
      </p:sp>
      <p:sp>
        <p:nvSpPr>
          <p:cNvPr id="3" name="內容版面配置區 2"/>
          <p:cNvSpPr>
            <a:spLocks noGrp="1"/>
          </p:cNvSpPr>
          <p:nvPr>
            <p:ph idx="1"/>
          </p:nvPr>
        </p:nvSpPr>
        <p:spPr>
          <a:xfrm>
            <a:off x="838200" y="1307938"/>
            <a:ext cx="10515600" cy="5266481"/>
          </a:xfrm>
        </p:spPr>
        <p:txBody>
          <a:bodyPr>
            <a:normAutofit/>
          </a:bodyPr>
          <a:lstStyle/>
          <a:p>
            <a:pPr marL="0" indent="0">
              <a:buNone/>
            </a:pPr>
            <a:r>
              <a:rPr lang="en-US" altLang="zh-TW" dirty="0" smtClean="0"/>
              <a:t>This program draws grids with different dimensions to an image.</a:t>
            </a:r>
          </a:p>
          <a:p>
            <a:pPr marL="0" indent="0">
              <a:buNone/>
            </a:pPr>
            <a:endParaRPr lang="en-US" altLang="zh-TW" dirty="0" smtClean="0"/>
          </a:p>
          <a:p>
            <a:pPr marL="0" indent="0">
              <a:buNone/>
            </a:pPr>
            <a:r>
              <a:rPr lang="en-US" altLang="zh-TW" dirty="0" smtClean="0"/>
              <a:t> </a:t>
            </a:r>
            <a:endParaRPr lang="zh-TW" altLang="en-US" dirty="0"/>
          </a:p>
        </p:txBody>
      </p:sp>
      <p:sp>
        <p:nvSpPr>
          <p:cNvPr id="12" name="Rectangle 11"/>
          <p:cNvSpPr/>
          <p:nvPr/>
        </p:nvSpPr>
        <p:spPr>
          <a:xfrm>
            <a:off x="9771934" y="2215366"/>
            <a:ext cx="1850186" cy="584775"/>
          </a:xfrm>
          <a:prstGeom prst="rect">
            <a:avLst/>
          </a:prstGeom>
        </p:spPr>
        <p:txBody>
          <a:bodyPr wrap="none">
            <a:spAutoFit/>
          </a:bodyPr>
          <a:lstStyle/>
          <a:p>
            <a:r>
              <a:rPr lang="en-US" altLang="zh-TW" sz="3200" dirty="0"/>
              <a:t>A </a:t>
            </a:r>
            <a:r>
              <a:rPr lang="en-US" altLang="zh-TW" sz="3200" dirty="0" smtClean="0"/>
              <a:t>4x8 </a:t>
            </a:r>
            <a:r>
              <a:rPr lang="en-US" altLang="zh-TW" sz="3200" dirty="0"/>
              <a:t>grid</a:t>
            </a:r>
          </a:p>
        </p:txBody>
      </p:sp>
      <p:pic>
        <p:nvPicPr>
          <p:cNvPr id="5" name="Picture 4"/>
          <p:cNvPicPr>
            <a:picLocks noChangeAspect="1"/>
          </p:cNvPicPr>
          <p:nvPr/>
        </p:nvPicPr>
        <p:blipFill rotWithShape="1">
          <a:blip r:embed="rId2"/>
          <a:srcRect l="25048" t="15588" r="25048" b="24815"/>
          <a:stretch/>
        </p:blipFill>
        <p:spPr>
          <a:xfrm>
            <a:off x="2420065" y="1852509"/>
            <a:ext cx="7351869" cy="4938661"/>
          </a:xfrm>
          <a:prstGeom prst="rect">
            <a:avLst/>
          </a:prstGeom>
        </p:spPr>
      </p:pic>
    </p:spTree>
    <p:extLst>
      <p:ext uri="{BB962C8B-B14F-4D97-AF65-F5344CB8AC3E}">
        <p14:creationId xmlns:p14="http://schemas.microsoft.com/office/powerpoint/2010/main" val="35947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(50%) 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fontScale="92500" lnSpcReduction="20000"/>
          </a:bodyPr>
          <a:lstStyle/>
          <a:p>
            <a:pPr marL="0" indent="0">
              <a:buNone/>
            </a:pPr>
            <a:r>
              <a:rPr lang="en-US" altLang="zh-TW" dirty="0" smtClean="0"/>
              <a:t>This program modifies the intensity of an image with a function.</a:t>
            </a:r>
          </a:p>
          <a:p>
            <a:pPr marL="0" indent="0">
              <a:buNone/>
            </a:pPr>
            <a:endParaRPr lang="en-US" altLang="zh-TW" dirty="0" smtClean="0"/>
          </a:p>
          <a:p>
            <a:pPr marL="0" indent="0">
              <a:buNone/>
            </a:pPr>
            <a:r>
              <a:rPr lang="en-US" altLang="zh-TW" dirty="0" smtClean="0"/>
              <a:t>Load an image.</a:t>
            </a:r>
          </a:p>
          <a:p>
            <a:pPr marL="0" indent="0">
              <a:buNone/>
            </a:pPr>
            <a:r>
              <a:rPr lang="en-US" altLang="zh-TW" dirty="0" smtClean="0"/>
              <a:t>Ask to input the option:</a:t>
            </a:r>
          </a:p>
          <a:p>
            <a:pPr marL="0" indent="0">
              <a:buNone/>
            </a:pPr>
            <a:r>
              <a:rPr lang="en-US" altLang="zh-TW" dirty="0" smtClean="0"/>
              <a:t>(5%)   0.  quit the program</a:t>
            </a:r>
          </a:p>
          <a:p>
            <a:pPr marL="0" indent="0">
              <a:buNone/>
            </a:pPr>
            <a:r>
              <a:rPr lang="en-US" altLang="zh-TW" dirty="0" smtClean="0"/>
              <a:t>(25%) 1. Apply a function to modify the intensity of the image along the horizontal direction</a:t>
            </a:r>
          </a:p>
          <a:p>
            <a:pPr marL="0" indent="0">
              <a:buNone/>
            </a:pPr>
            <a:r>
              <a:rPr lang="en-US" altLang="zh-TW" dirty="0" smtClean="0"/>
              <a:t>(20%) 2. </a:t>
            </a:r>
            <a:r>
              <a:rPr lang="en-US" altLang="zh-TW" dirty="0"/>
              <a:t>Apply a </a:t>
            </a:r>
            <a:r>
              <a:rPr lang="en-US" altLang="zh-TW" dirty="0" smtClean="0"/>
              <a:t>function </a:t>
            </a:r>
            <a:r>
              <a:rPr lang="en-US" altLang="zh-TW" dirty="0"/>
              <a:t>to modify </a:t>
            </a:r>
            <a:r>
              <a:rPr lang="en-US" altLang="zh-TW" dirty="0" smtClean="0"/>
              <a:t>the intensity of the </a:t>
            </a:r>
            <a:r>
              <a:rPr lang="en-US" altLang="zh-TW" dirty="0"/>
              <a:t>image along the </a:t>
            </a:r>
            <a:r>
              <a:rPr lang="en-US" altLang="zh-TW" dirty="0" smtClean="0"/>
              <a:t>vertical direction</a:t>
            </a:r>
          </a:p>
          <a:p>
            <a:pPr marL="0" indent="0">
              <a:buNone/>
            </a:pPr>
            <a:r>
              <a:rPr lang="en-US" altLang="zh-TW" dirty="0" smtClean="0"/>
              <a:t>After the image is shown, repeat the process.</a:t>
            </a:r>
          </a:p>
          <a:p>
            <a:pPr marL="0" indent="0">
              <a:buNone/>
            </a:pPr>
            <a:endParaRPr lang="en-US" altLang="zh-TW" dirty="0" smtClean="0"/>
          </a:p>
          <a:p>
            <a:pPr marL="0" indent="0">
              <a:buNone/>
            </a:pPr>
            <a:r>
              <a:rPr lang="en-US" altLang="zh-TW" dirty="0" smtClean="0"/>
              <a:t>The function is f(x) = |cos(x/w*2*pi)|, where x = [1:w]. w must be chosen properly. </a:t>
            </a:r>
            <a:endParaRPr lang="en-US" altLang="zh-TW" dirty="0"/>
          </a:p>
        </p:txBody>
      </p:sp>
    </p:spTree>
    <p:extLst>
      <p:ext uri="{BB962C8B-B14F-4D97-AF65-F5344CB8AC3E}">
        <p14:creationId xmlns:p14="http://schemas.microsoft.com/office/powerpoint/2010/main" val="69623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696</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新細明體</vt:lpstr>
      <vt:lpstr>Arial</vt:lpstr>
      <vt:lpstr>Calibri</vt:lpstr>
      <vt:lpstr>Calibri Light</vt:lpstr>
      <vt:lpstr>Office Theme</vt:lpstr>
      <vt:lpstr>MATLAB</vt:lpstr>
      <vt:lpstr>About the demo video</vt:lpstr>
      <vt:lpstr>Program file name format</vt:lpstr>
      <vt:lpstr>Show information</vt:lpstr>
      <vt:lpstr>The header</vt:lpstr>
      <vt:lpstr>Problem Example</vt:lpstr>
      <vt:lpstr>(50%) Problem 3.1. Image processing</vt:lpstr>
      <vt:lpstr>Problem 3.1. Image processing</vt:lpstr>
      <vt:lpstr>(50%) Problem 3.2. Image processing</vt:lpstr>
      <vt:lpstr>Problem 3.2. Image processing</vt:lpstr>
      <vt:lpstr>Problem 3.2. Image processing</vt:lpstr>
      <vt:lpstr>Problem 3.2. Image processing</vt:lpstr>
      <vt:lpstr>Problem 3.2. Image processing</vt:lpstr>
      <vt:lpstr>Hints</vt:lpstr>
      <vt:lpstr>This part is for fun.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Windows User</dc:creator>
  <cp:lastModifiedBy>Windows User</cp:lastModifiedBy>
  <cp:revision>234</cp:revision>
  <dcterms:created xsi:type="dcterms:W3CDTF">2019-02-26T08:18:36Z</dcterms:created>
  <dcterms:modified xsi:type="dcterms:W3CDTF">2019-04-26T01:00:00Z</dcterms:modified>
</cp:coreProperties>
</file>