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4" r:id="rId3"/>
    <p:sldId id="257" r:id="rId4"/>
    <p:sldId id="269" r:id="rId5"/>
    <p:sldId id="268" r:id="rId6"/>
    <p:sldId id="302" r:id="rId7"/>
    <p:sldId id="295" r:id="rId8"/>
    <p:sldId id="296" r:id="rId9"/>
    <p:sldId id="297" r:id="rId10"/>
    <p:sldId id="301" r:id="rId11"/>
    <p:sldId id="300" r:id="rId12"/>
    <p:sldId id="303"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5" autoAdjust="0"/>
    <p:restoredTop sz="94660"/>
  </p:normalViewPr>
  <p:slideViewPr>
    <p:cSldViewPr snapToGrid="0">
      <p:cViewPr varScale="1">
        <p:scale>
          <a:sx n="86" d="100"/>
          <a:sy n="86" d="100"/>
        </p:scale>
        <p:origin x="7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08902-5B4F-450A-8BD5-C26CB4766318}"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6AF6C-E86E-4426-9D37-8638386BC0A8}" type="slidenum">
              <a:rPr lang="en-US" smtClean="0"/>
              <a:t>‹#›</a:t>
            </a:fld>
            <a:endParaRPr lang="en-US"/>
          </a:p>
        </p:txBody>
      </p:sp>
    </p:spTree>
    <p:extLst>
      <p:ext uri="{BB962C8B-B14F-4D97-AF65-F5344CB8AC3E}">
        <p14:creationId xmlns:p14="http://schemas.microsoft.com/office/powerpoint/2010/main" val="87847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7A52F3A-F2F3-4275-8C17-0100B4975E2C}" type="slidenum">
              <a:rPr lang="en-US" altLang="en-US" smtClean="0"/>
              <a:pPr/>
              <a:t>7</a:t>
            </a:fld>
            <a:endParaRPr lang="en-US" altLang="en-US" smtClean="0"/>
          </a:p>
        </p:txBody>
      </p:sp>
    </p:spTree>
    <p:extLst>
      <p:ext uri="{BB962C8B-B14F-4D97-AF65-F5344CB8AC3E}">
        <p14:creationId xmlns:p14="http://schemas.microsoft.com/office/powerpoint/2010/main" val="92451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7A52F3A-F2F3-4275-8C17-0100B4975E2C}" type="slidenum">
              <a:rPr lang="en-US" altLang="en-US" smtClean="0"/>
              <a:pPr/>
              <a:t>9</a:t>
            </a:fld>
            <a:endParaRPr lang="en-US" altLang="en-US" smtClean="0"/>
          </a:p>
        </p:txBody>
      </p:sp>
    </p:spTree>
    <p:extLst>
      <p:ext uri="{BB962C8B-B14F-4D97-AF65-F5344CB8AC3E}">
        <p14:creationId xmlns:p14="http://schemas.microsoft.com/office/powerpoint/2010/main" val="264727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7A52F3A-F2F3-4275-8C17-0100B4975E2C}" type="slidenum">
              <a:rPr lang="en-US" altLang="en-US" smtClean="0"/>
              <a:pPr/>
              <a:t>11</a:t>
            </a:fld>
            <a:endParaRPr lang="en-US" altLang="en-US" smtClean="0"/>
          </a:p>
        </p:txBody>
      </p:sp>
    </p:spTree>
    <p:extLst>
      <p:ext uri="{BB962C8B-B14F-4D97-AF65-F5344CB8AC3E}">
        <p14:creationId xmlns:p14="http://schemas.microsoft.com/office/powerpoint/2010/main" val="102139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426673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69540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62476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05747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D89707-C846-47DE-9ECB-0C75910ABA2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9823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89707-C846-47DE-9ECB-0C75910ABA23}"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07910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D89707-C846-47DE-9ECB-0C75910ABA23}"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46250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89707-C846-47DE-9ECB-0C75910ABA23}"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23097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89707-C846-47DE-9ECB-0C75910ABA23}"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70067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89707-C846-47DE-9ECB-0C75910ABA23}"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18217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89707-C846-47DE-9ECB-0C75910ABA23}"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12358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89707-C846-47DE-9ECB-0C75910ABA23}" type="datetimeFigureOut">
              <a:rPr lang="en-US" smtClean="0"/>
              <a:t>4/26/2019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E4E08-6C90-446D-89F5-3B3453EADC24}" type="slidenum">
              <a:rPr lang="en-US" smtClean="0"/>
              <a:t>‹#›</a:t>
            </a:fld>
            <a:endParaRPr lang="en-US"/>
          </a:p>
        </p:txBody>
      </p:sp>
    </p:spTree>
    <p:extLst>
      <p:ext uri="{BB962C8B-B14F-4D97-AF65-F5344CB8AC3E}">
        <p14:creationId xmlns:p14="http://schemas.microsoft.com/office/powerpoint/2010/main" val="419123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973"/>
            <a:ext cx="9144000" cy="2387600"/>
          </a:xfrm>
        </p:spPr>
        <p:txBody>
          <a:bodyPr/>
          <a:lstStyle/>
          <a:p>
            <a:r>
              <a:rPr lang="en-US" dirty="0" smtClean="0"/>
              <a:t>MATLAB</a:t>
            </a:r>
            <a:endParaRPr lang="en-US" dirty="0"/>
          </a:p>
        </p:txBody>
      </p:sp>
      <p:sp>
        <p:nvSpPr>
          <p:cNvPr id="3" name="Subtitle 2"/>
          <p:cNvSpPr>
            <a:spLocks noGrp="1"/>
          </p:cNvSpPr>
          <p:nvPr>
            <p:ph type="subTitle" idx="1"/>
          </p:nvPr>
        </p:nvSpPr>
        <p:spPr>
          <a:xfrm>
            <a:off x="1524000" y="2787648"/>
            <a:ext cx="9144000" cy="1655762"/>
          </a:xfrm>
        </p:spPr>
        <p:txBody>
          <a:bodyPr>
            <a:noAutofit/>
          </a:bodyPr>
          <a:lstStyle/>
          <a:p>
            <a:r>
              <a:rPr lang="en-US" sz="3200" dirty="0" smtClean="0"/>
              <a:t>Lab Five exercises</a:t>
            </a:r>
          </a:p>
          <a:p>
            <a:endParaRPr lang="en-US" sz="3200" dirty="0" smtClean="0"/>
          </a:p>
          <a:p>
            <a:r>
              <a:rPr lang="en-US" sz="3200" dirty="0" smtClean="0"/>
              <a:t>Instructor: </a:t>
            </a:r>
            <a:r>
              <a:rPr lang="zh-TW" altLang="en-US" sz="3200" dirty="0" smtClean="0"/>
              <a:t>黃世強 </a:t>
            </a:r>
            <a:r>
              <a:rPr lang="en-US" altLang="zh-TW" sz="3200" dirty="0" smtClean="0"/>
              <a:t>(</a:t>
            </a:r>
            <a:r>
              <a:rPr lang="en-US" sz="3200" dirty="0" smtClean="0"/>
              <a:t>Sai-Keung Wong)</a:t>
            </a:r>
            <a:endParaRPr lang="en-US" sz="3200" dirty="0"/>
          </a:p>
        </p:txBody>
      </p:sp>
    </p:spTree>
    <p:extLst>
      <p:ext uri="{BB962C8B-B14F-4D97-AF65-F5344CB8AC3E}">
        <p14:creationId xmlns:p14="http://schemas.microsoft.com/office/powerpoint/2010/main" val="111253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Lab Problem 5.1</a:t>
            </a:r>
            <a:endParaRPr lang="en-US" dirty="0"/>
          </a:p>
        </p:txBody>
      </p:sp>
      <p:pic>
        <p:nvPicPr>
          <p:cNvPr id="5" name="Picture 4"/>
          <p:cNvPicPr>
            <a:picLocks noChangeAspect="1"/>
          </p:cNvPicPr>
          <p:nvPr/>
        </p:nvPicPr>
        <p:blipFill rotWithShape="1">
          <a:blip r:embed="rId2"/>
          <a:srcRect l="9810" t="8815" r="8475" b="8561"/>
          <a:stretch/>
        </p:blipFill>
        <p:spPr>
          <a:xfrm>
            <a:off x="1147509" y="1343519"/>
            <a:ext cx="9695543" cy="5514481"/>
          </a:xfrm>
          <a:prstGeom prst="rect">
            <a:avLst/>
          </a:prstGeom>
        </p:spPr>
      </p:pic>
    </p:spTree>
    <p:extLst>
      <p:ext uri="{BB962C8B-B14F-4D97-AF65-F5344CB8AC3E}">
        <p14:creationId xmlns:p14="http://schemas.microsoft.com/office/powerpoint/2010/main" val="21771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55329" y="11113"/>
            <a:ext cx="11318488" cy="1325562"/>
          </a:xfrm>
        </p:spPr>
        <p:txBody>
          <a:bodyPr/>
          <a:lstStyle/>
          <a:p>
            <a:r>
              <a:rPr lang="en-US" altLang="en-US" dirty="0" smtClean="0"/>
              <a:t>(50%) Lab Problem 5.2.</a:t>
            </a:r>
          </a:p>
        </p:txBody>
      </p:sp>
      <p:sp>
        <p:nvSpPr>
          <p:cNvPr id="29699" name="Content Placeholder 2"/>
          <p:cNvSpPr>
            <a:spLocks noGrp="1"/>
          </p:cNvSpPr>
          <p:nvPr>
            <p:ph idx="1"/>
          </p:nvPr>
        </p:nvSpPr>
        <p:spPr>
          <a:xfrm>
            <a:off x="379141" y="1390649"/>
            <a:ext cx="6355488" cy="5082721"/>
          </a:xfrm>
        </p:spPr>
        <p:txBody>
          <a:bodyPr>
            <a:normAutofit lnSpcReduction="10000"/>
          </a:bodyPr>
          <a:lstStyle/>
          <a:p>
            <a:pPr marL="0" indent="0">
              <a:buNone/>
            </a:pPr>
            <a:r>
              <a:rPr lang="pt-BR" altLang="en-US" sz="2400" dirty="0" smtClean="0">
                <a:latin typeface="Arial" panose="020B0604020202020204" pitchFamily="34" charset="0"/>
                <a:cs typeface="Arial" panose="020B0604020202020204" pitchFamily="34" charset="0"/>
              </a:rPr>
              <a:t>Let y1(x) = sin(x) and y2 = cos(2x).</a:t>
            </a:r>
          </a:p>
          <a:p>
            <a:pPr marL="0" indent="0">
              <a:buNone/>
            </a:pPr>
            <a:r>
              <a:rPr lang="pt-BR" altLang="en-US" sz="2400" dirty="0" smtClean="0">
                <a:latin typeface="Arial" panose="020B0604020202020204" pitchFamily="34" charset="0"/>
                <a:cs typeface="Arial" panose="020B0604020202020204" pitchFamily="34" charset="0"/>
              </a:rPr>
              <a:t>A. (20%) Draw the curves of y1(x) and y2(x) interactively from x = 0 </a:t>
            </a:r>
            <a:r>
              <a:rPr lang="pt-BR" altLang="en-US" sz="2400" smtClean="0">
                <a:latin typeface="Arial" panose="020B0604020202020204" pitchFamily="34" charset="0"/>
                <a:cs typeface="Arial" panose="020B0604020202020204" pitchFamily="34" charset="0"/>
              </a:rPr>
              <a:t>to 2</a:t>
            </a:r>
            <a:r>
              <a:rPr lang="pt-BR" altLang="en-US" sz="2400" smtClean="0">
                <a:latin typeface="Arial" panose="020B0604020202020204" pitchFamily="34" charset="0"/>
                <a:cs typeface="Arial" panose="020B0604020202020204" pitchFamily="34" charset="0"/>
                <a:sym typeface="Symbol" panose="05050102010706020507" pitchFamily="18" charset="2"/>
              </a:rPr>
              <a:t></a:t>
            </a:r>
            <a:r>
              <a:rPr lang="pt-BR" altLang="en-US" sz="2400" smtClean="0">
                <a:latin typeface="Arial" panose="020B0604020202020204" pitchFamily="34" charset="0"/>
                <a:cs typeface="Arial" panose="020B0604020202020204" pitchFamily="34" charset="0"/>
              </a:rPr>
              <a:t>. </a:t>
            </a:r>
            <a:r>
              <a:rPr lang="pt-BR" altLang="en-US" sz="2400" dirty="0" smtClean="0">
                <a:latin typeface="Arial" panose="020B0604020202020204" pitchFamily="34" charset="0"/>
                <a:cs typeface="Arial" panose="020B0604020202020204" pitchFamily="34" charset="0"/>
              </a:rPr>
              <a:t>The curves of y1 and y2 are red and blue, respectively. The linewidth is 3. The step size of x is 0.25;</a:t>
            </a:r>
          </a:p>
          <a:p>
            <a:pPr marL="0" indent="0">
              <a:buNone/>
            </a:pPr>
            <a:r>
              <a:rPr lang="pt-BR" altLang="en-US" sz="2400" dirty="0" smtClean="0">
                <a:latin typeface="Arial" panose="020B0604020202020204" pitchFamily="34" charset="0"/>
                <a:cs typeface="Arial" panose="020B0604020202020204" pitchFamily="34" charset="0"/>
              </a:rPr>
              <a:t>B. (20%) At the same time, interacitvely fill a region with yellow.</a:t>
            </a:r>
          </a:p>
          <a:p>
            <a:pPr marL="0" indent="0">
              <a:buNone/>
            </a:pPr>
            <a:r>
              <a:rPr lang="pt-BR" altLang="en-US" sz="2400" dirty="0" smtClean="0">
                <a:latin typeface="Arial" panose="020B0604020202020204" pitchFamily="34" charset="0"/>
                <a:cs typeface="Arial" panose="020B0604020202020204" pitchFamily="34" charset="0"/>
              </a:rPr>
              <a:t>C. (10%) Beautify the figure which has a title, legends, curve marks, and axis labels. See the demo.</a:t>
            </a:r>
          </a:p>
          <a:p>
            <a:pPr marL="0" indent="0">
              <a:buNone/>
            </a:pPr>
            <a:endParaRPr lang="pt-BR" altLang="en-US" sz="2400" dirty="0" smtClean="0">
              <a:latin typeface="Arial" panose="020B0604020202020204" pitchFamily="34" charset="0"/>
              <a:cs typeface="Arial" panose="020B0604020202020204" pitchFamily="34" charset="0"/>
            </a:endParaRPr>
          </a:p>
          <a:p>
            <a:pPr marL="0" indent="0">
              <a:buNone/>
            </a:pPr>
            <a:r>
              <a:rPr lang="pt-BR" altLang="en-US" sz="2400" dirty="0" smtClean="0">
                <a:latin typeface="Arial" panose="020B0604020202020204" pitchFamily="34" charset="0"/>
                <a:cs typeface="Arial" panose="020B0604020202020204" pitchFamily="34" charset="0"/>
              </a:rPr>
              <a:t>Assume that x = x0 at the current step. The region is bounded by y1, y2, and the interval of the region is [0, x0] along the x-axis.</a:t>
            </a:r>
          </a:p>
        </p:txBody>
      </p:sp>
      <p:pic>
        <p:nvPicPr>
          <p:cNvPr id="3" name="Picture 2"/>
          <p:cNvPicPr>
            <a:picLocks noChangeAspect="1"/>
          </p:cNvPicPr>
          <p:nvPr/>
        </p:nvPicPr>
        <p:blipFill rotWithShape="1">
          <a:blip r:embed="rId3"/>
          <a:srcRect l="32952" t="11693" r="32953" b="41915"/>
          <a:stretch/>
        </p:blipFill>
        <p:spPr>
          <a:xfrm>
            <a:off x="6734629" y="1577861"/>
            <a:ext cx="5196114" cy="3976915"/>
          </a:xfrm>
          <a:prstGeom prst="rect">
            <a:avLst/>
          </a:prstGeom>
        </p:spPr>
      </p:pic>
    </p:spTree>
    <p:extLst>
      <p:ext uri="{BB962C8B-B14F-4D97-AF65-F5344CB8AC3E}">
        <p14:creationId xmlns:p14="http://schemas.microsoft.com/office/powerpoint/2010/main" val="3326143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Lab Problem 5.2.</a:t>
            </a:r>
            <a:endParaRPr lang="en-US" dirty="0"/>
          </a:p>
        </p:txBody>
      </p:sp>
      <p:pic>
        <p:nvPicPr>
          <p:cNvPr id="6" name="Lab05_curves_region">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35363" y="1825625"/>
            <a:ext cx="5119687" cy="4351338"/>
          </a:xfrm>
        </p:spPr>
      </p:pic>
    </p:spTree>
    <p:extLst>
      <p:ext uri="{BB962C8B-B14F-4D97-AF65-F5344CB8AC3E}">
        <p14:creationId xmlns:p14="http://schemas.microsoft.com/office/powerpoint/2010/main" val="28942798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r>
              <a:rPr lang="en-US" dirty="0" smtClean="0"/>
              <a:t>Enjoy MATLAB Programming.</a:t>
            </a:r>
            <a:endParaRPr lang="en-US" dirty="0"/>
          </a:p>
        </p:txBody>
      </p:sp>
    </p:spTree>
    <p:extLst>
      <p:ext uri="{BB962C8B-B14F-4D97-AF65-F5344CB8AC3E}">
        <p14:creationId xmlns:p14="http://schemas.microsoft.com/office/powerpoint/2010/main" val="1511987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demo video</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rgbClr val="C00000"/>
                </a:solidFill>
              </a:rPr>
              <a:t>A demo video may have bugs. The demo video shows roughly the results. These results may not be exactly the same as the requirements. They are for your own reference. You must follow the instruction to finish your programs.</a:t>
            </a:r>
            <a:endParaRPr lang="en-US" sz="3200" b="1" dirty="0">
              <a:solidFill>
                <a:srgbClr val="C00000"/>
              </a:solidFill>
            </a:endParaRPr>
          </a:p>
        </p:txBody>
      </p:sp>
    </p:spTree>
    <p:extLst>
      <p:ext uri="{BB962C8B-B14F-4D97-AF65-F5344CB8AC3E}">
        <p14:creationId xmlns:p14="http://schemas.microsoft.com/office/powerpoint/2010/main" val="206998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file name format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Write all your programs in a folder. The folder name is your lab05_student_ID.</a:t>
            </a:r>
          </a:p>
          <a:p>
            <a:pPr marL="0" indent="0">
              <a:buNone/>
            </a:pPr>
            <a:r>
              <a:rPr lang="en-US" dirty="0" smtClean="0"/>
              <a:t>Zip the folder and upload it.</a:t>
            </a:r>
          </a:p>
          <a:p>
            <a:pPr marL="0" indent="0">
              <a:buNone/>
            </a:pPr>
            <a:endParaRPr lang="en-US" dirty="0" smtClean="0"/>
          </a:p>
          <a:p>
            <a:pPr marL="0" indent="0">
              <a:buNone/>
            </a:pPr>
            <a:r>
              <a:rPr lang="en-US" dirty="0" smtClean="0"/>
              <a:t>Write </a:t>
            </a:r>
            <a:r>
              <a:rPr lang="en-US" b="1" dirty="0"/>
              <a:t>a</a:t>
            </a:r>
            <a:r>
              <a:rPr lang="en-US" b="1" dirty="0" smtClean="0"/>
              <a:t> program for each problem </a:t>
            </a:r>
            <a:r>
              <a:rPr lang="en-US" dirty="0" smtClean="0"/>
              <a:t>in </a:t>
            </a:r>
            <a:r>
              <a:rPr lang="en-US" b="1" dirty="0" smtClean="0"/>
              <a:t>one</a:t>
            </a:r>
            <a:r>
              <a:rPr lang="en-US" dirty="0" smtClean="0"/>
              <a:t> </a:t>
            </a:r>
            <a:r>
              <a:rPr lang="en-US" b="1" dirty="0" smtClean="0"/>
              <a:t>file</a:t>
            </a:r>
            <a:r>
              <a:rPr lang="en-US" dirty="0" smtClean="0"/>
              <a:t>.</a:t>
            </a:r>
          </a:p>
          <a:p>
            <a:pPr marL="0" indent="0">
              <a:buNone/>
            </a:pPr>
            <a:r>
              <a:rPr lang="en-US" dirty="0" smtClean="0"/>
              <a:t>The file name is lab05_X_yourStudentID.m, where</a:t>
            </a:r>
            <a:r>
              <a:rPr lang="zh-TW" altLang="en-US" dirty="0" smtClean="0"/>
              <a:t> </a:t>
            </a:r>
            <a:r>
              <a:rPr lang="en-US" altLang="zh-TW" dirty="0" smtClean="0"/>
              <a:t>X</a:t>
            </a:r>
            <a:r>
              <a:rPr lang="zh-TW" altLang="en-US" dirty="0" smtClean="0"/>
              <a:t> </a:t>
            </a:r>
            <a:r>
              <a:rPr lang="en-US" altLang="zh-TW" dirty="0" smtClean="0"/>
              <a:t>is the problem number.</a:t>
            </a:r>
            <a:endParaRPr lang="en-US" dirty="0" smtClean="0"/>
          </a:p>
          <a:p>
            <a:pPr marL="0" indent="0">
              <a:buNone/>
            </a:pPr>
            <a:r>
              <a:rPr lang="en-US" dirty="0" smtClean="0"/>
              <a:t>For example, if your student ID is 12345678 and the problem number is 3, then the file name must be </a:t>
            </a:r>
            <a:r>
              <a:rPr lang="en-US" b="1" dirty="0" smtClean="0">
                <a:solidFill>
                  <a:srgbClr val="0000FF"/>
                </a:solidFill>
              </a:rPr>
              <a:t>lab05_3_12345678.m</a:t>
            </a:r>
            <a:r>
              <a:rPr lang="en-US" dirty="0" smtClean="0"/>
              <a:t>.</a:t>
            </a:r>
          </a:p>
          <a:p>
            <a:pPr marL="0" indent="0">
              <a:buNone/>
            </a:pPr>
            <a:endParaRPr lang="en-US" dirty="0" smtClean="0"/>
          </a:p>
          <a:p>
            <a:pPr marL="0" indent="0">
              <a:buNone/>
            </a:pPr>
            <a:r>
              <a:rPr lang="en-US" altLang="zh-TW" dirty="0"/>
              <a:t>Do not output all </a:t>
            </a:r>
            <a:r>
              <a:rPr lang="en-US" altLang="zh-TW" dirty="0" smtClean="0"/>
              <a:t>the intermediate </a:t>
            </a:r>
            <a:r>
              <a:rPr lang="en-US" altLang="zh-TW" dirty="0"/>
              <a:t>results</a:t>
            </a:r>
            <a:r>
              <a:rPr lang="en-US" altLang="zh-TW" dirty="0" smtClean="0"/>
              <a:t>.</a:t>
            </a:r>
            <a:endParaRPr lang="en-US" dirty="0" smtClean="0"/>
          </a:p>
          <a:p>
            <a:pPr marL="0" indent="0">
              <a:buNone/>
            </a:pPr>
            <a:r>
              <a:rPr lang="en-US" dirty="0" smtClean="0"/>
              <a:t>Output the results that are required only.</a:t>
            </a:r>
          </a:p>
        </p:txBody>
      </p:sp>
    </p:spTree>
    <p:extLst>
      <p:ext uri="{BB962C8B-B14F-4D97-AF65-F5344CB8AC3E}">
        <p14:creationId xmlns:p14="http://schemas.microsoft.com/office/powerpoint/2010/main" val="156358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1883" y="1825625"/>
            <a:ext cx="11030673" cy="4351338"/>
          </a:xfrm>
        </p:spPr>
        <p:txBody>
          <a:bodyPr/>
          <a:lstStyle/>
          <a:p>
            <a:pPr marL="0" indent="0">
              <a:buNone/>
            </a:pPr>
            <a:r>
              <a:rPr lang="en-US" dirty="0" smtClean="0"/>
              <a:t>For each problem, display the </a:t>
            </a:r>
            <a:r>
              <a:rPr lang="en-US" altLang="zh-TW" dirty="0"/>
              <a:t>problem </a:t>
            </a:r>
            <a:r>
              <a:rPr lang="en-US" dirty="0" smtClean="0"/>
              <a:t>number before showing the results.</a:t>
            </a:r>
          </a:p>
          <a:p>
            <a:pPr marL="0" indent="0">
              <a:buNone/>
            </a:pPr>
            <a:endParaRPr lang="en-US" dirty="0" smtClean="0"/>
          </a:p>
          <a:p>
            <a:pPr marL="0" indent="0">
              <a:buNone/>
            </a:pPr>
            <a:r>
              <a:rPr lang="en-US" dirty="0" err="1" smtClean="0"/>
              <a:t>clf</a:t>
            </a:r>
            <a:r>
              <a:rPr lang="en-US" dirty="0" smtClean="0"/>
              <a:t>; clear; </a:t>
            </a:r>
            <a:r>
              <a:rPr lang="en-US" dirty="0" err="1" smtClean="0"/>
              <a:t>clc</a:t>
            </a:r>
            <a:r>
              <a:rPr lang="en-US" dirty="0" smtClean="0"/>
              <a:t>;		% clear the current figure</a:t>
            </a:r>
          </a:p>
          <a:p>
            <a:pPr marL="0" indent="0">
              <a:buNone/>
            </a:pPr>
            <a:r>
              <a:rPr lang="en-US" dirty="0"/>
              <a:t>	</a:t>
            </a:r>
            <a:r>
              <a:rPr lang="en-US" dirty="0" smtClean="0"/>
              <a:t>			% clear variables, and clear screen</a:t>
            </a:r>
          </a:p>
          <a:p>
            <a:pPr marL="0" indent="0">
              <a:buNone/>
            </a:pPr>
            <a:endParaRPr lang="en-US" dirty="0"/>
          </a:p>
          <a:p>
            <a:pPr marL="0" indent="0">
              <a:buNone/>
            </a:pPr>
            <a:r>
              <a:rPr lang="en-US" dirty="0" err="1"/>
              <a:t>d</a:t>
            </a:r>
            <a:r>
              <a:rPr lang="en-US" dirty="0" err="1" smtClean="0"/>
              <a:t>isp</a:t>
            </a:r>
            <a:r>
              <a:rPr lang="en-US" dirty="0" smtClean="0"/>
              <a:t>(‘Lab Problem 5.1’) 	% show Lab P</a:t>
            </a:r>
            <a:r>
              <a:rPr lang="en-US" altLang="zh-TW" dirty="0" smtClean="0"/>
              <a:t>roblem </a:t>
            </a:r>
            <a:r>
              <a:rPr lang="en-US" dirty="0" smtClean="0"/>
              <a:t>5.1</a:t>
            </a:r>
            <a:endParaRPr lang="en-US" dirty="0"/>
          </a:p>
        </p:txBody>
      </p:sp>
    </p:spTree>
    <p:extLst>
      <p:ext uri="{BB962C8B-B14F-4D97-AF65-F5344CB8AC3E}">
        <p14:creationId xmlns:p14="http://schemas.microsoft.com/office/powerpoint/2010/main" val="238651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At the top of the file, write down your name, ID, email address, department, and date.</a:t>
            </a:r>
          </a:p>
          <a:p>
            <a:pPr marL="0" indent="0">
              <a:buNone/>
            </a:pPr>
            <a:endParaRPr lang="en-US" dirty="0"/>
          </a:p>
          <a:p>
            <a:pPr marL="0" indent="0">
              <a:buNone/>
            </a:pPr>
            <a:r>
              <a:rPr lang="en-US" dirty="0" smtClean="0"/>
              <a:t>%%%%%%%%%%%%%%%%%%%%%%%%%%%</a:t>
            </a:r>
          </a:p>
          <a:p>
            <a:pPr marL="0" indent="0">
              <a:buNone/>
            </a:pPr>
            <a:r>
              <a:rPr lang="en-US" dirty="0" smtClean="0"/>
              <a:t>% Assignment Number: …</a:t>
            </a:r>
          </a:p>
          <a:p>
            <a:pPr marL="0" indent="0">
              <a:buNone/>
            </a:pPr>
            <a:r>
              <a:rPr lang="en-US" dirty="0" smtClean="0"/>
              <a:t>% Problem number: …</a:t>
            </a:r>
          </a:p>
          <a:p>
            <a:pPr marL="0" indent="0">
              <a:buNone/>
            </a:pPr>
            <a:r>
              <a:rPr lang="en-US" dirty="0" smtClean="0"/>
              <a:t>% Student Name:  …</a:t>
            </a:r>
          </a:p>
          <a:p>
            <a:pPr marL="0" indent="0">
              <a:buNone/>
            </a:pPr>
            <a:r>
              <a:rPr lang="en-US" dirty="0" smtClean="0"/>
              <a:t>% Student ID: …</a:t>
            </a:r>
          </a:p>
          <a:p>
            <a:pPr marL="0" indent="0">
              <a:buNone/>
            </a:pPr>
            <a:r>
              <a:rPr lang="en-US" dirty="0" smtClean="0"/>
              <a:t>% Email address: …</a:t>
            </a:r>
          </a:p>
          <a:p>
            <a:pPr marL="0" indent="0">
              <a:buNone/>
            </a:pPr>
            <a:r>
              <a:rPr lang="en-US" dirty="0" smtClean="0"/>
              <a:t>% Department: Computer Science, NCTU</a:t>
            </a:r>
          </a:p>
          <a:p>
            <a:pPr marL="0" indent="0">
              <a:buNone/>
            </a:pPr>
            <a:r>
              <a:rPr lang="en-US" dirty="0" smtClean="0"/>
              <a:t>% Date: ….</a:t>
            </a:r>
          </a:p>
          <a:p>
            <a:pPr marL="0" indent="0">
              <a:buNone/>
            </a:pPr>
            <a:r>
              <a:rPr lang="en-US" dirty="0" smtClean="0"/>
              <a:t>%%%%%%%%%%%%%%%%%%%%%%%%%%%%</a:t>
            </a:r>
            <a:endParaRPr lang="en-US" dirty="0"/>
          </a:p>
        </p:txBody>
      </p:sp>
    </p:spTree>
    <p:extLst>
      <p:ext uri="{BB962C8B-B14F-4D97-AF65-F5344CB8AC3E}">
        <p14:creationId xmlns:p14="http://schemas.microsoft.com/office/powerpoint/2010/main" val="228758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a:t>
            </a:r>
            <a:endParaRPr lang="en-US" dirty="0"/>
          </a:p>
        </p:txBody>
      </p:sp>
      <p:sp>
        <p:nvSpPr>
          <p:cNvPr id="3" name="Content Placeholder 2"/>
          <p:cNvSpPr>
            <a:spLocks noGrp="1"/>
          </p:cNvSpPr>
          <p:nvPr>
            <p:ph idx="1"/>
          </p:nvPr>
        </p:nvSpPr>
        <p:spPr/>
        <p:txBody>
          <a:bodyPr/>
          <a:lstStyle/>
          <a:p>
            <a:r>
              <a:rPr lang="en-US" dirty="0" smtClean="0"/>
              <a:t>For an animation, it must be interactive.</a:t>
            </a:r>
          </a:p>
          <a:p>
            <a:r>
              <a:rPr lang="en-US" dirty="0" smtClean="0"/>
              <a:t>All programs must be finished under 10 seconds, except for animations and further notice.</a:t>
            </a:r>
            <a:endParaRPr lang="en-US" dirty="0"/>
          </a:p>
        </p:txBody>
      </p:sp>
    </p:spTree>
    <p:extLst>
      <p:ext uri="{BB962C8B-B14F-4D97-AF65-F5344CB8AC3E}">
        <p14:creationId xmlns:p14="http://schemas.microsoft.com/office/powerpoint/2010/main" val="375622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128838" y="11113"/>
            <a:ext cx="7886700" cy="1325562"/>
          </a:xfrm>
        </p:spPr>
        <p:txBody>
          <a:bodyPr/>
          <a:lstStyle/>
          <a:p>
            <a:r>
              <a:rPr lang="en-US" altLang="en-US" dirty="0" smtClean="0"/>
              <a:t>Example</a:t>
            </a:r>
            <a:br>
              <a:rPr lang="en-US" altLang="en-US" dirty="0" smtClean="0"/>
            </a:br>
            <a:r>
              <a:rPr lang="en-US" altLang="en-US" dirty="0" smtClean="0"/>
              <a:t>Importance sampling</a:t>
            </a:r>
          </a:p>
        </p:txBody>
      </p:sp>
      <p:sp>
        <p:nvSpPr>
          <p:cNvPr id="29699" name="Content Placeholder 2"/>
          <p:cNvSpPr>
            <a:spLocks noGrp="1"/>
          </p:cNvSpPr>
          <p:nvPr>
            <p:ph idx="1"/>
          </p:nvPr>
        </p:nvSpPr>
        <p:spPr>
          <a:xfrm>
            <a:off x="2152650" y="1390650"/>
            <a:ext cx="7886700" cy="4351338"/>
          </a:xfrm>
        </p:spPr>
        <p:txBody>
          <a:bodyPr/>
          <a:lstStyle/>
          <a:p>
            <a:pPr marL="0" indent="0">
              <a:buNone/>
            </a:pPr>
            <a:r>
              <a:rPr lang="pt-BR" altLang="en-US" sz="2400" dirty="0">
                <a:latin typeface="Arial" panose="020B0604020202020204" pitchFamily="34" charset="0"/>
                <a:cs typeface="Arial" panose="020B0604020202020204" pitchFamily="34" charset="0"/>
              </a:rPr>
              <a:t>Compute the average of random numbers generated by the normal distribution (1,2) inside the interval [r1,r2].</a:t>
            </a:r>
          </a:p>
          <a:p>
            <a:pPr marL="0" indent="0">
              <a:buNone/>
            </a:pPr>
            <a:r>
              <a:rPr lang="pt-BR" altLang="en-US" sz="2400" dirty="0">
                <a:latin typeface="Arial" panose="020B0604020202020204" pitchFamily="34" charset="0"/>
                <a:cs typeface="Arial" panose="020B0604020202020204" pitchFamily="34" charset="0"/>
              </a:rPr>
              <a:t>Use sym to compute the area A.</a:t>
            </a:r>
          </a:p>
        </p:txBody>
      </p:sp>
      <p:pic>
        <p:nvPicPr>
          <p:cNvPr id="29700" name="Picture 14"/>
          <p:cNvPicPr>
            <a:picLocks noChangeAspect="1"/>
          </p:cNvPicPr>
          <p:nvPr/>
        </p:nvPicPr>
        <p:blipFill>
          <a:blip r:embed="rId3">
            <a:extLst>
              <a:ext uri="{28A0092B-C50C-407E-A947-70E740481C1C}">
                <a14:useLocalDpi xmlns:a14="http://schemas.microsoft.com/office/drawing/2010/main" val="0"/>
              </a:ext>
            </a:extLst>
          </a:blip>
          <a:srcRect l="40500" t="34889" r="42638" b="43777"/>
          <a:stretch>
            <a:fillRect/>
          </a:stretch>
        </p:blipFill>
        <p:spPr bwMode="auto">
          <a:xfrm>
            <a:off x="7648576" y="3698875"/>
            <a:ext cx="25685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15"/>
          <p:cNvSpPr>
            <a:spLocks noChangeArrowheads="1"/>
          </p:cNvSpPr>
          <p:nvPr/>
        </p:nvSpPr>
        <p:spPr bwMode="auto">
          <a:xfrm>
            <a:off x="2152651" y="3556000"/>
            <a:ext cx="5724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pt-BR" altLang="en-US" sz="2000">
                <a:latin typeface="Courier New" panose="02070309020205020404" pitchFamily="49" charset="0"/>
                <a:cs typeface="Courier New" panose="02070309020205020404" pitchFamily="49" charset="0"/>
              </a:rPr>
              <a:t>c = 1, sigma = 2; r1 = 4; r2 = 6;</a:t>
            </a:r>
            <a:endParaRPr lang="en-US" altLang="en-US" sz="200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2000">
                <a:latin typeface="Courier New" panose="02070309020205020404" pitchFamily="49" charset="0"/>
                <a:cs typeface="Courier New" panose="02070309020205020404" pitchFamily="49" charset="0"/>
              </a:rPr>
              <a:t>y = sym('2.718281828^(-(x-1)^2/8)');</a:t>
            </a:r>
          </a:p>
          <a:p>
            <a:pPr>
              <a:lnSpc>
                <a:spcPct val="100000"/>
              </a:lnSpc>
              <a:spcBef>
                <a:spcPct val="0"/>
              </a:spcBef>
              <a:buFontTx/>
              <a:buNone/>
            </a:pPr>
            <a:r>
              <a:rPr lang="en-US" altLang="en-US" sz="2000">
                <a:latin typeface="Courier New" panose="02070309020205020404" pitchFamily="49" charset="0"/>
                <a:cs typeface="Courier New" panose="02070309020205020404" pitchFamily="49" charset="0"/>
              </a:rPr>
              <a:t>A = int(y,’x’, 4, 6);</a:t>
            </a:r>
          </a:p>
        </p:txBody>
      </p:sp>
      <p:cxnSp>
        <p:nvCxnSpPr>
          <p:cNvPr id="17" name="Straight Arrow Connector 16"/>
          <p:cNvCxnSpPr/>
          <p:nvPr/>
        </p:nvCxnSpPr>
        <p:spPr>
          <a:xfrm flipH="1">
            <a:off x="8920163" y="3959225"/>
            <a:ext cx="304800" cy="91440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923338" y="3930650"/>
            <a:ext cx="304800" cy="91440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9704" name="TextBox 18"/>
          <p:cNvSpPr txBox="1">
            <a:spLocks noChangeArrowheads="1"/>
          </p:cNvSpPr>
          <p:nvPr/>
        </p:nvSpPr>
        <p:spPr bwMode="auto">
          <a:xfrm>
            <a:off x="9224963" y="3375025"/>
            <a:ext cx="43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200">
                <a:latin typeface="Tahoma" panose="020B0604030504040204" pitchFamily="34" charset="0"/>
              </a:rPr>
              <a:t>A</a:t>
            </a:r>
          </a:p>
        </p:txBody>
      </p:sp>
      <p:pic>
        <p:nvPicPr>
          <p:cNvPr id="29705" name="Picture 13"/>
          <p:cNvPicPr>
            <a:picLocks noChangeAspect="1"/>
          </p:cNvPicPr>
          <p:nvPr/>
        </p:nvPicPr>
        <p:blipFill>
          <a:blip r:embed="rId4">
            <a:extLst>
              <a:ext uri="{28A0092B-C50C-407E-A947-70E740481C1C}">
                <a14:useLocalDpi xmlns:a14="http://schemas.microsoft.com/office/drawing/2010/main" val="0"/>
              </a:ext>
            </a:extLst>
          </a:blip>
          <a:srcRect l="500" t="18887" r="30501" b="69557"/>
          <a:stretch>
            <a:fillRect/>
          </a:stretch>
        </p:blipFill>
        <p:spPr bwMode="auto">
          <a:xfrm>
            <a:off x="2152651" y="5838825"/>
            <a:ext cx="76485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3073400" y="6019800"/>
            <a:ext cx="56515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7" name="TextBox 19"/>
          <p:cNvSpPr txBox="1">
            <a:spLocks noChangeArrowheads="1"/>
          </p:cNvSpPr>
          <p:nvPr/>
        </p:nvSpPr>
        <p:spPr bwMode="auto">
          <a:xfrm>
            <a:off x="3276600" y="5967414"/>
            <a:ext cx="304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ahoma" panose="020B0604030504040204" pitchFamily="34" charset="0"/>
              </a:rPr>
              <a:t>x</a:t>
            </a:r>
          </a:p>
        </p:txBody>
      </p:sp>
      <p:sp>
        <p:nvSpPr>
          <p:cNvPr id="24" name="Rectangle 23"/>
          <p:cNvSpPr/>
          <p:nvPr/>
        </p:nvSpPr>
        <p:spPr>
          <a:xfrm>
            <a:off x="5334000" y="5826125"/>
            <a:ext cx="56515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9" name="TextBox 24"/>
          <p:cNvSpPr txBox="1">
            <a:spLocks noChangeArrowheads="1"/>
          </p:cNvSpPr>
          <p:nvPr/>
        </p:nvSpPr>
        <p:spPr bwMode="auto">
          <a:xfrm>
            <a:off x="5537200" y="5773739"/>
            <a:ext cx="304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ahoma" panose="020B0604030504040204" pitchFamily="34" charset="0"/>
              </a:rPr>
              <a:t>x</a:t>
            </a:r>
          </a:p>
        </p:txBody>
      </p:sp>
      <p:sp>
        <p:nvSpPr>
          <p:cNvPr id="26" name="Rectangle 25"/>
          <p:cNvSpPr/>
          <p:nvPr/>
        </p:nvSpPr>
        <p:spPr>
          <a:xfrm>
            <a:off x="8270875" y="5815013"/>
            <a:ext cx="70485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11" name="TextBox 26"/>
          <p:cNvSpPr txBox="1">
            <a:spLocks noChangeArrowheads="1"/>
          </p:cNvSpPr>
          <p:nvPr/>
        </p:nvSpPr>
        <p:spPr bwMode="auto">
          <a:xfrm>
            <a:off x="8562975" y="5783263"/>
            <a:ext cx="304800"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ahoma" panose="020B0604030504040204" pitchFamily="34" charset="0"/>
              </a:rPr>
              <a:t>X</a:t>
            </a:r>
          </a:p>
        </p:txBody>
      </p:sp>
    </p:spTree>
    <p:extLst>
      <p:ext uri="{BB962C8B-B14F-4D97-AF65-F5344CB8AC3E}">
        <p14:creationId xmlns:p14="http://schemas.microsoft.com/office/powerpoint/2010/main" val="222342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752600" y="-304800"/>
            <a:ext cx="7886700" cy="1325563"/>
          </a:xfrm>
        </p:spPr>
        <p:txBody>
          <a:bodyPr/>
          <a:lstStyle/>
          <a:p>
            <a:r>
              <a:rPr lang="en-US" altLang="en-US" smtClean="0"/>
              <a:t>Importance sampling</a:t>
            </a:r>
          </a:p>
        </p:txBody>
      </p:sp>
      <p:sp>
        <p:nvSpPr>
          <p:cNvPr id="32771" name="Content Placeholder 2"/>
          <p:cNvSpPr>
            <a:spLocks noGrp="1"/>
          </p:cNvSpPr>
          <p:nvPr>
            <p:ph idx="1"/>
          </p:nvPr>
        </p:nvSpPr>
        <p:spPr>
          <a:xfrm>
            <a:off x="1778001" y="609601"/>
            <a:ext cx="8386763" cy="5192713"/>
          </a:xfrm>
        </p:spPr>
        <p:txBody>
          <a:bodyPr/>
          <a:lstStyle/>
          <a:p>
            <a:pPr marL="0" indent="0">
              <a:buNone/>
            </a:pPr>
            <a:r>
              <a:rPr lang="pt-BR" altLang="en-US" sz="2000">
                <a:latin typeface="Courier New" panose="02070309020205020404" pitchFamily="49" charset="0"/>
                <a:cs typeface="Courier New" panose="02070309020205020404" pitchFamily="49" charset="0"/>
              </a:rPr>
              <a:t>Use the uniform sampling method to generate a number x inside the interval [r1,r2]. Then compute p(x).</a:t>
            </a:r>
          </a:p>
          <a:p>
            <a:pPr marL="0" indent="0">
              <a:buNone/>
            </a:pPr>
            <a:r>
              <a:rPr lang="pt-BR" altLang="en-US" sz="2000">
                <a:latin typeface="Courier New" panose="02070309020205020404" pitchFamily="49" charset="0"/>
                <a:cs typeface="Courier New" panose="02070309020205020404" pitchFamily="49" charset="0"/>
              </a:rPr>
              <a:t>%Importance sampling</a:t>
            </a:r>
          </a:p>
          <a:p>
            <a:pPr marL="0" indent="0">
              <a:buNone/>
            </a:pPr>
            <a:r>
              <a:rPr lang="pt-BR" altLang="en-US" sz="2000">
                <a:latin typeface="Courier New" panose="02070309020205020404" pitchFamily="49" charset="0"/>
                <a:cs typeface="Courier New" panose="02070309020205020404" pitchFamily="49" charset="0"/>
              </a:rPr>
              <a:t>n = 10000; j = 1; r1 = 4; r2 = 6;</a:t>
            </a:r>
          </a:p>
          <a:p>
            <a:pPr marL="0" indent="0">
              <a:buNone/>
            </a:pPr>
            <a:r>
              <a:rPr lang="pt-BR" altLang="en-US" sz="2000">
                <a:latin typeface="Courier New" panose="02070309020205020404" pitchFamily="49" charset="0"/>
                <a:cs typeface="Courier New" panose="02070309020205020404" pitchFamily="49" charset="0"/>
              </a:rPr>
              <a:t>while (j&lt;=n)</a:t>
            </a:r>
          </a:p>
          <a:p>
            <a:pPr marL="0" indent="0">
              <a:buNone/>
            </a:pPr>
            <a:r>
              <a:rPr lang="pt-BR" altLang="en-US" sz="2000">
                <a:latin typeface="Courier New" panose="02070309020205020404" pitchFamily="49" charset="0"/>
                <a:cs typeface="Courier New" panose="02070309020205020404" pitchFamily="49" charset="0"/>
              </a:rPr>
              <a:t>    x = r1 + (r2-r1)*rand(1);</a:t>
            </a:r>
          </a:p>
          <a:p>
            <a:pPr marL="0" indent="0">
              <a:buNone/>
            </a:pPr>
            <a:r>
              <a:rPr lang="pt-BR" altLang="en-US" sz="2000">
                <a:latin typeface="Courier New" panose="02070309020205020404" pitchFamily="49" charset="0"/>
                <a:cs typeface="Courier New" panose="02070309020205020404" pitchFamily="49" charset="0"/>
              </a:rPr>
              <a:t>    c = 1; sigma = 2;</a:t>
            </a:r>
          </a:p>
          <a:p>
            <a:pPr marL="0" indent="0">
              <a:buNone/>
            </a:pPr>
            <a:r>
              <a:rPr lang="pt-BR" altLang="en-US" sz="2000">
                <a:latin typeface="Courier New" panose="02070309020205020404" pitchFamily="49" charset="0"/>
                <a:cs typeface="Courier New" panose="02070309020205020404" pitchFamily="49" charset="0"/>
              </a:rPr>
              <a:t>    p  = gaussmf(x, [sigma, c])</a:t>
            </a:r>
            <a:r>
              <a:rPr lang="pt-BR" altLang="en-US" sz="2000" b="1">
                <a:solidFill>
                  <a:srgbClr val="C00000"/>
                </a:solidFill>
                <a:latin typeface="Courier New" panose="02070309020205020404" pitchFamily="49" charset="0"/>
                <a:cs typeface="Courier New" panose="02070309020205020404" pitchFamily="49" charset="0"/>
              </a:rPr>
              <a:t>/A</a:t>
            </a:r>
            <a:r>
              <a:rPr lang="pt-BR" altLang="en-US" sz="2000">
                <a:latin typeface="Courier New" panose="02070309020205020404" pitchFamily="49" charset="0"/>
                <a:cs typeface="Courier New" panose="02070309020205020404" pitchFamily="49" charset="0"/>
              </a:rPr>
              <a:t>;</a:t>
            </a:r>
          </a:p>
          <a:p>
            <a:pPr marL="0" indent="0">
              <a:buNone/>
            </a:pPr>
            <a:r>
              <a:rPr lang="pt-BR" altLang="en-US" sz="2000">
                <a:latin typeface="Courier New" panose="02070309020205020404" pitchFamily="49" charset="0"/>
                <a:cs typeface="Courier New" panose="02070309020205020404" pitchFamily="49" charset="0"/>
              </a:rPr>
              <a:t>    r = x*p*(r2-r1);</a:t>
            </a:r>
          </a:p>
          <a:p>
            <a:pPr marL="0" indent="0">
              <a:buNone/>
            </a:pPr>
            <a:r>
              <a:rPr lang="pt-BR" altLang="en-US" sz="2000">
                <a:latin typeface="Courier New" panose="02070309020205020404" pitchFamily="49" charset="0"/>
                <a:cs typeface="Courier New" panose="02070309020205020404" pitchFamily="49" charset="0"/>
              </a:rPr>
              <a:t>    a(j) = r;</a:t>
            </a:r>
          </a:p>
          <a:p>
            <a:pPr marL="0" indent="0">
              <a:buNone/>
            </a:pPr>
            <a:r>
              <a:rPr lang="pt-BR" altLang="en-US" sz="2000">
                <a:latin typeface="Courier New" panose="02070309020205020404" pitchFamily="49" charset="0"/>
                <a:cs typeface="Courier New" panose="02070309020205020404" pitchFamily="49" charset="0"/>
              </a:rPr>
              <a:t>    j = j +1;</a:t>
            </a:r>
          </a:p>
          <a:p>
            <a:pPr marL="0" indent="0">
              <a:buNone/>
            </a:pPr>
            <a:r>
              <a:rPr lang="pt-BR" altLang="en-US" sz="2000">
                <a:latin typeface="Courier New" panose="02070309020205020404" pitchFamily="49" charset="0"/>
                <a:cs typeface="Courier New" panose="02070309020205020404" pitchFamily="49" charset="0"/>
              </a:rPr>
              <a:t>end</a:t>
            </a:r>
          </a:p>
          <a:p>
            <a:pPr marL="0" indent="0">
              <a:buNone/>
            </a:pPr>
            <a:r>
              <a:rPr lang="pt-BR" altLang="en-US" sz="2000">
                <a:latin typeface="Courier New" panose="02070309020205020404" pitchFamily="49" charset="0"/>
                <a:cs typeface="Courier New" panose="02070309020205020404" pitchFamily="49" charset="0"/>
              </a:rPr>
              <a:t>mean(a)</a:t>
            </a:r>
          </a:p>
          <a:p>
            <a:pPr marL="0" indent="0">
              <a:buNone/>
            </a:pPr>
            <a:endParaRPr lang="en-US" altLang="en-US" sz="2000"/>
          </a:p>
        </p:txBody>
      </p:sp>
      <p:pic>
        <p:nvPicPr>
          <p:cNvPr id="32772" name="Picture 3"/>
          <p:cNvPicPr>
            <a:picLocks noChangeAspect="1"/>
          </p:cNvPicPr>
          <p:nvPr/>
        </p:nvPicPr>
        <p:blipFill>
          <a:blip r:embed="rId2">
            <a:extLst>
              <a:ext uri="{28A0092B-C50C-407E-A947-70E740481C1C}">
                <a14:useLocalDpi xmlns:a14="http://schemas.microsoft.com/office/drawing/2010/main" val="0"/>
              </a:ext>
            </a:extLst>
          </a:blip>
          <a:srcRect l="35001" t="13556" r="42638" b="43777"/>
          <a:stretch>
            <a:fillRect/>
          </a:stretch>
        </p:blipFill>
        <p:spPr bwMode="auto">
          <a:xfrm>
            <a:off x="7162801" y="1600200"/>
            <a:ext cx="34083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9428163" y="3733800"/>
            <a:ext cx="304800" cy="91440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9431338" y="3705225"/>
            <a:ext cx="304800" cy="91440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2775" name="TextBox 6"/>
          <p:cNvSpPr txBox="1">
            <a:spLocks noChangeArrowheads="1"/>
          </p:cNvSpPr>
          <p:nvPr/>
        </p:nvSpPr>
        <p:spPr bwMode="auto">
          <a:xfrm>
            <a:off x="9732963" y="3149600"/>
            <a:ext cx="43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200">
                <a:latin typeface="Tahoma" panose="020B0604030504040204" pitchFamily="34" charset="0"/>
              </a:rPr>
              <a:t>A</a:t>
            </a:r>
          </a:p>
        </p:txBody>
      </p:sp>
      <p:pic>
        <p:nvPicPr>
          <p:cNvPr id="32776" name="Picture 17"/>
          <p:cNvPicPr>
            <a:picLocks noChangeAspect="1"/>
          </p:cNvPicPr>
          <p:nvPr/>
        </p:nvPicPr>
        <p:blipFill>
          <a:blip r:embed="rId3">
            <a:extLst>
              <a:ext uri="{28A0092B-C50C-407E-A947-70E740481C1C}">
                <a14:useLocalDpi xmlns:a14="http://schemas.microsoft.com/office/drawing/2010/main" val="0"/>
              </a:ext>
            </a:extLst>
          </a:blip>
          <a:srcRect l="500" t="18887" r="30501" b="69557"/>
          <a:stretch>
            <a:fillRect/>
          </a:stretch>
        </p:blipFill>
        <p:spPr bwMode="auto">
          <a:xfrm>
            <a:off x="2133601" y="5905501"/>
            <a:ext cx="76485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3054350" y="6088063"/>
            <a:ext cx="56515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78" name="TextBox 19"/>
          <p:cNvSpPr txBox="1">
            <a:spLocks noChangeArrowheads="1"/>
          </p:cNvSpPr>
          <p:nvPr/>
        </p:nvSpPr>
        <p:spPr bwMode="auto">
          <a:xfrm>
            <a:off x="3257550" y="6035675"/>
            <a:ext cx="3048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ahoma" panose="020B0604030504040204" pitchFamily="34" charset="0"/>
              </a:rPr>
              <a:t>x</a:t>
            </a:r>
          </a:p>
        </p:txBody>
      </p:sp>
      <p:sp>
        <p:nvSpPr>
          <p:cNvPr id="21" name="Rectangle 20"/>
          <p:cNvSpPr/>
          <p:nvPr/>
        </p:nvSpPr>
        <p:spPr>
          <a:xfrm>
            <a:off x="5314950" y="5894388"/>
            <a:ext cx="56515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80" name="TextBox 21"/>
          <p:cNvSpPr txBox="1">
            <a:spLocks noChangeArrowheads="1"/>
          </p:cNvSpPr>
          <p:nvPr/>
        </p:nvSpPr>
        <p:spPr bwMode="auto">
          <a:xfrm>
            <a:off x="5518150" y="5842000"/>
            <a:ext cx="3048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ahoma" panose="020B0604030504040204" pitchFamily="34" charset="0"/>
              </a:rPr>
              <a:t>x</a:t>
            </a:r>
          </a:p>
        </p:txBody>
      </p:sp>
      <p:sp>
        <p:nvSpPr>
          <p:cNvPr id="23" name="Rectangle 22"/>
          <p:cNvSpPr/>
          <p:nvPr/>
        </p:nvSpPr>
        <p:spPr>
          <a:xfrm>
            <a:off x="8251825" y="5883275"/>
            <a:ext cx="70485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82" name="TextBox 23"/>
          <p:cNvSpPr txBox="1">
            <a:spLocks noChangeArrowheads="1"/>
          </p:cNvSpPr>
          <p:nvPr/>
        </p:nvSpPr>
        <p:spPr bwMode="auto">
          <a:xfrm>
            <a:off x="8543925" y="5851525"/>
            <a:ext cx="304800"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ahoma" panose="020B0604030504040204" pitchFamily="34" charset="0"/>
              </a:rPr>
              <a:t>X</a:t>
            </a:r>
          </a:p>
        </p:txBody>
      </p:sp>
      <p:sp>
        <p:nvSpPr>
          <p:cNvPr id="32783" name="TextBox 14"/>
          <p:cNvSpPr txBox="1">
            <a:spLocks noChangeArrowheads="1"/>
          </p:cNvSpPr>
          <p:nvPr/>
        </p:nvSpPr>
        <p:spPr bwMode="auto">
          <a:xfrm>
            <a:off x="4975225" y="5240338"/>
            <a:ext cx="1809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i="1">
                <a:latin typeface="Tahoma" panose="020B0604030504040204" pitchFamily="34" charset="0"/>
              </a:rPr>
              <a:t>q(x) = 1/(r2-r1)</a:t>
            </a:r>
          </a:p>
        </p:txBody>
      </p:sp>
    </p:spTree>
    <p:extLst>
      <p:ext uri="{BB962C8B-B14F-4D97-AF65-F5344CB8AC3E}">
        <p14:creationId xmlns:p14="http://schemas.microsoft.com/office/powerpoint/2010/main" val="1421739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55329" y="11113"/>
            <a:ext cx="11318488" cy="1325562"/>
          </a:xfrm>
        </p:spPr>
        <p:txBody>
          <a:bodyPr/>
          <a:lstStyle/>
          <a:p>
            <a:r>
              <a:rPr lang="en-US" altLang="en-US" dirty="0" smtClean="0"/>
              <a:t>(50%) Lab Problem 5.1. Use Importance Sampling</a:t>
            </a:r>
          </a:p>
        </p:txBody>
      </p:sp>
      <p:sp>
        <p:nvSpPr>
          <p:cNvPr id="29699" name="Content Placeholder 2"/>
          <p:cNvSpPr>
            <a:spLocks noGrp="1"/>
          </p:cNvSpPr>
          <p:nvPr>
            <p:ph idx="1"/>
          </p:nvPr>
        </p:nvSpPr>
        <p:spPr>
          <a:xfrm>
            <a:off x="379141" y="1390649"/>
            <a:ext cx="11318488" cy="5155293"/>
          </a:xfrm>
        </p:spPr>
        <p:txBody>
          <a:bodyPr>
            <a:normAutofit lnSpcReduction="10000"/>
          </a:bodyPr>
          <a:lstStyle/>
          <a:p>
            <a:pPr marL="0" indent="0">
              <a:buNone/>
            </a:pPr>
            <a:r>
              <a:rPr lang="pt-BR" altLang="en-US" sz="2400" dirty="0" smtClean="0">
                <a:latin typeface="Arial" panose="020B0604020202020204" pitchFamily="34" charset="0"/>
                <a:cs typeface="Arial" panose="020B0604020202020204" pitchFamily="34" charset="0"/>
              </a:rPr>
              <a:t>A. (15%) Compute </a:t>
            </a:r>
            <a:r>
              <a:rPr lang="pt-BR" altLang="en-US" sz="2400" dirty="0">
                <a:latin typeface="Arial" panose="020B0604020202020204" pitchFamily="34" charset="0"/>
                <a:cs typeface="Arial" panose="020B0604020202020204" pitchFamily="34" charset="0"/>
              </a:rPr>
              <a:t>the </a:t>
            </a:r>
            <a:r>
              <a:rPr lang="pt-BR" altLang="en-US" sz="2400" dirty="0" smtClean="0">
                <a:latin typeface="Arial" panose="020B0604020202020204" pitchFamily="34" charset="0"/>
                <a:cs typeface="Arial" panose="020B0604020202020204" pitchFamily="34" charset="0"/>
              </a:rPr>
              <a:t>average and standard deviation </a:t>
            </a:r>
            <a:r>
              <a:rPr lang="pt-BR" altLang="en-US" sz="2400" dirty="0">
                <a:latin typeface="Arial" panose="020B0604020202020204" pitchFamily="34" charset="0"/>
                <a:cs typeface="Arial" panose="020B0604020202020204" pitchFamily="34" charset="0"/>
              </a:rPr>
              <a:t>of random numbers generated by the normal distribution </a:t>
            </a:r>
            <a:r>
              <a:rPr lang="pt-BR" altLang="en-US" sz="2400" dirty="0" smtClean="0">
                <a:latin typeface="Arial" panose="020B0604020202020204" pitchFamily="34" charset="0"/>
                <a:cs typeface="Arial" panose="020B0604020202020204" pitchFamily="34" charset="0"/>
              </a:rPr>
              <a:t>(Mean, SD) = (-1,3) </a:t>
            </a:r>
            <a:r>
              <a:rPr lang="pt-BR" altLang="en-US" sz="2400" dirty="0">
                <a:latin typeface="Arial" panose="020B0604020202020204" pitchFamily="34" charset="0"/>
                <a:cs typeface="Arial" panose="020B0604020202020204" pitchFamily="34" charset="0"/>
              </a:rPr>
              <a:t>inside the interval </a:t>
            </a:r>
            <a:r>
              <a:rPr lang="pt-BR" altLang="en-US" sz="2400" dirty="0" smtClean="0">
                <a:latin typeface="Arial" panose="020B0604020202020204" pitchFamily="34" charset="0"/>
                <a:cs typeface="Arial" panose="020B0604020202020204" pitchFamily="34" charset="0"/>
              </a:rPr>
              <a:t>[2.5,3.5].</a:t>
            </a:r>
          </a:p>
          <a:p>
            <a:pPr marL="0" indent="0">
              <a:buNone/>
            </a:pPr>
            <a:r>
              <a:rPr lang="pt-BR" altLang="en-US" sz="2400" dirty="0" smtClean="0">
                <a:latin typeface="Arial" panose="020B0604020202020204" pitchFamily="34" charset="0"/>
                <a:cs typeface="Arial" panose="020B0604020202020204" pitchFamily="34" charset="0"/>
              </a:rPr>
              <a:t>B. (15%) Fill </a:t>
            </a:r>
            <a:r>
              <a:rPr lang="pt-BR" altLang="en-US" sz="2400" dirty="0">
                <a:latin typeface="Arial" panose="020B0604020202020204" pitchFamily="34" charset="0"/>
                <a:cs typeface="Arial" panose="020B0604020202020204" pitchFamily="34" charset="0"/>
              </a:rPr>
              <a:t>the region of the normal distribution within the </a:t>
            </a:r>
            <a:r>
              <a:rPr lang="pt-BR" altLang="en-US" sz="2400" dirty="0" smtClean="0">
                <a:latin typeface="Arial" panose="020B0604020202020204" pitchFamily="34" charset="0"/>
                <a:cs typeface="Arial" panose="020B0604020202020204" pitchFamily="34" charset="0"/>
              </a:rPr>
              <a:t>interval [</a:t>
            </a:r>
            <a:r>
              <a:rPr lang="pt-BR" altLang="en-US" sz="2400" dirty="0">
                <a:latin typeface="Arial" panose="020B0604020202020204" pitchFamily="34" charset="0"/>
                <a:cs typeface="Arial" panose="020B0604020202020204" pitchFamily="34" charset="0"/>
              </a:rPr>
              <a:t>2.5, 3.5</a:t>
            </a:r>
            <a:r>
              <a:rPr lang="pt-BR" altLang="en-US" sz="2400" dirty="0" smtClean="0">
                <a:latin typeface="Arial" panose="020B0604020202020204" pitchFamily="34" charset="0"/>
                <a:cs typeface="Arial" panose="020B0604020202020204" pitchFamily="34" charset="0"/>
              </a:rPr>
              <a:t>]. The color for filling the region is blue. No artifact.</a:t>
            </a:r>
            <a:endParaRPr lang="pt-BR" altLang="en-US" sz="2400" dirty="0">
              <a:latin typeface="Arial" panose="020B0604020202020204" pitchFamily="34" charset="0"/>
              <a:cs typeface="Arial" panose="020B0604020202020204" pitchFamily="34" charset="0"/>
            </a:endParaRPr>
          </a:p>
          <a:p>
            <a:pPr marL="0" indent="0">
              <a:buNone/>
            </a:pPr>
            <a:r>
              <a:rPr lang="pt-BR" altLang="en-US" sz="2400" dirty="0" smtClean="0">
                <a:latin typeface="Arial" panose="020B0604020202020204" pitchFamily="34" charset="0"/>
                <a:cs typeface="Arial" panose="020B0604020202020204" pitchFamily="34" charset="0"/>
              </a:rPr>
              <a:t>C. (10%) Draw the curve. Show legends, and titles. </a:t>
            </a:r>
            <a:endParaRPr lang="pt-BR" altLang="en-US" sz="2400" dirty="0">
              <a:latin typeface="Arial" panose="020B0604020202020204" pitchFamily="34" charset="0"/>
              <a:cs typeface="Arial" panose="020B0604020202020204" pitchFamily="34" charset="0"/>
            </a:endParaRPr>
          </a:p>
          <a:p>
            <a:pPr marL="0" indent="0">
              <a:buNone/>
            </a:pPr>
            <a:r>
              <a:rPr lang="pt-BR" altLang="en-US" sz="2400" dirty="0" smtClean="0">
                <a:latin typeface="Arial" panose="020B0604020202020204" pitchFamily="34" charset="0"/>
                <a:cs typeface="Arial" panose="020B0604020202020204" pitchFamily="34" charset="0"/>
              </a:rPr>
              <a:t>D. (10%) Report the results as a title for the followings:</a:t>
            </a:r>
          </a:p>
          <a:p>
            <a:pPr marL="0" indent="0">
              <a:buNone/>
            </a:pPr>
            <a:r>
              <a:rPr lang="pt-BR" altLang="en-US" sz="2400" dirty="0" smtClean="0">
                <a:latin typeface="Arial" panose="020B0604020202020204" pitchFamily="34" charset="0"/>
                <a:cs typeface="Arial" panose="020B0604020202020204" pitchFamily="34" charset="0"/>
              </a:rPr>
              <a:t>The total number of the random numbers is n.</a:t>
            </a:r>
          </a:p>
          <a:p>
            <a:pPr marL="0" indent="0">
              <a:buNone/>
            </a:pPr>
            <a:r>
              <a:rPr lang="pt-BR" altLang="en-US" sz="2400" dirty="0" smtClean="0">
                <a:latin typeface="Arial" panose="020B0604020202020204" pitchFamily="34" charset="0"/>
                <a:cs typeface="Arial" panose="020B0604020202020204" pitchFamily="34" charset="0"/>
              </a:rPr>
              <a:t>n = 1000			; display n = 1000, and then show the result</a:t>
            </a:r>
          </a:p>
          <a:p>
            <a:pPr marL="0" indent="0">
              <a:buNone/>
            </a:pPr>
            <a:r>
              <a:rPr lang="pt-BR" altLang="en-US" sz="2400" dirty="0">
                <a:latin typeface="Arial" panose="020B0604020202020204" pitchFamily="34" charset="0"/>
                <a:cs typeface="Arial" panose="020B0604020202020204" pitchFamily="34" charset="0"/>
              </a:rPr>
              <a:t>n</a:t>
            </a:r>
            <a:r>
              <a:rPr lang="pt-BR" altLang="en-US" sz="2400" dirty="0" smtClean="0">
                <a:latin typeface="Arial" panose="020B0604020202020204" pitchFamily="34" charset="0"/>
                <a:cs typeface="Arial" panose="020B0604020202020204" pitchFamily="34" charset="0"/>
              </a:rPr>
              <a:t> = </a:t>
            </a:r>
            <a:r>
              <a:rPr lang="pt-BR" altLang="en-US" sz="2400" dirty="0">
                <a:latin typeface="Arial" panose="020B0604020202020204" pitchFamily="34" charset="0"/>
                <a:cs typeface="Arial" panose="020B0604020202020204" pitchFamily="34" charset="0"/>
              </a:rPr>
              <a:t>100,000			 ; display n = </a:t>
            </a:r>
            <a:r>
              <a:rPr lang="pt-BR" altLang="en-US" sz="2400" dirty="0" smtClean="0">
                <a:latin typeface="Arial" panose="020B0604020202020204" pitchFamily="34" charset="0"/>
                <a:cs typeface="Arial" panose="020B0604020202020204" pitchFamily="34" charset="0"/>
              </a:rPr>
              <a:t>100,000</a:t>
            </a:r>
            <a:r>
              <a:rPr lang="pt-BR" altLang="en-US" sz="2400" dirty="0">
                <a:latin typeface="Arial" panose="020B0604020202020204" pitchFamily="34" charset="0"/>
                <a:cs typeface="Arial" panose="020B0604020202020204" pitchFamily="34" charset="0"/>
              </a:rPr>
              <a:t>, and then show the result</a:t>
            </a:r>
            <a:endParaRPr lang="pt-BR" altLang="en-US" sz="2400" dirty="0" smtClean="0">
              <a:latin typeface="Arial" panose="020B0604020202020204" pitchFamily="34" charset="0"/>
              <a:cs typeface="Arial" panose="020B0604020202020204" pitchFamily="34" charset="0"/>
            </a:endParaRPr>
          </a:p>
          <a:p>
            <a:pPr marL="0" indent="0">
              <a:buNone/>
            </a:pPr>
            <a:r>
              <a:rPr lang="pt-BR" altLang="en-US" sz="2400" dirty="0">
                <a:latin typeface="Arial" panose="020B0604020202020204" pitchFamily="34" charset="0"/>
                <a:cs typeface="Arial" panose="020B0604020202020204" pitchFamily="34" charset="0"/>
              </a:rPr>
              <a:t>n</a:t>
            </a:r>
            <a:r>
              <a:rPr lang="pt-BR" altLang="en-US" sz="2400" dirty="0" smtClean="0">
                <a:latin typeface="Arial" panose="020B0604020202020204" pitchFamily="34" charset="0"/>
                <a:cs typeface="Arial" panose="020B0604020202020204" pitchFamily="34" charset="0"/>
              </a:rPr>
              <a:t> = </a:t>
            </a:r>
            <a:r>
              <a:rPr lang="pt-BR" altLang="en-US" sz="2400" dirty="0">
                <a:latin typeface="Arial" panose="020B0604020202020204" pitchFamily="34" charset="0"/>
                <a:cs typeface="Arial" panose="020B0604020202020204" pitchFamily="34" charset="0"/>
              </a:rPr>
              <a:t>1,000,000		 ; display n = </a:t>
            </a:r>
            <a:r>
              <a:rPr lang="pt-BR" altLang="en-US" sz="2400" dirty="0" smtClean="0">
                <a:latin typeface="Arial" panose="020B0604020202020204" pitchFamily="34" charset="0"/>
                <a:cs typeface="Arial" panose="020B0604020202020204" pitchFamily="34" charset="0"/>
              </a:rPr>
              <a:t>1,000,000, </a:t>
            </a:r>
            <a:r>
              <a:rPr lang="pt-BR" altLang="en-US" sz="2400" dirty="0">
                <a:latin typeface="Arial" panose="020B0604020202020204" pitchFamily="34" charset="0"/>
                <a:cs typeface="Arial" panose="020B0604020202020204" pitchFamily="34" charset="0"/>
              </a:rPr>
              <a:t>and then show the result</a:t>
            </a:r>
            <a:endParaRPr lang="pt-BR" altLang="en-US" sz="2400" dirty="0" smtClean="0">
              <a:latin typeface="Arial" panose="020B0604020202020204" pitchFamily="34" charset="0"/>
              <a:cs typeface="Arial" panose="020B0604020202020204" pitchFamily="34" charset="0"/>
            </a:endParaRPr>
          </a:p>
          <a:p>
            <a:pPr marL="0" indent="0">
              <a:buNone/>
            </a:pPr>
            <a:endParaRPr lang="pt-BR" altLang="en-US" sz="2400" dirty="0" smtClean="0">
              <a:latin typeface="Arial" panose="020B0604020202020204" pitchFamily="34" charset="0"/>
              <a:cs typeface="Arial" panose="020B0604020202020204" pitchFamily="34" charset="0"/>
            </a:endParaRPr>
          </a:p>
          <a:p>
            <a:pPr marL="0" indent="0">
              <a:buNone/>
            </a:pPr>
            <a:r>
              <a:rPr lang="pt-BR" altLang="en-US" sz="2400" dirty="0" smtClean="0">
                <a:latin typeface="Arial" panose="020B0604020202020204" pitchFamily="34" charset="0"/>
                <a:cs typeface="Arial" panose="020B0604020202020204" pitchFamily="34" charset="0"/>
              </a:rPr>
              <a:t>See the demo result in the next page.</a:t>
            </a:r>
            <a:endParaRPr lang="pt-BR"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648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5171</TotalTime>
  <Words>715</Words>
  <Application>Microsoft Office PowerPoint</Application>
  <PresentationFormat>Widescreen</PresentationFormat>
  <Paragraphs>89</Paragraphs>
  <Slides>13</Slides>
  <Notes>3</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新細明體</vt:lpstr>
      <vt:lpstr>Arial</vt:lpstr>
      <vt:lpstr>Calibri</vt:lpstr>
      <vt:lpstr>Calibri Light</vt:lpstr>
      <vt:lpstr>Courier New</vt:lpstr>
      <vt:lpstr>Symbol</vt:lpstr>
      <vt:lpstr>Tahoma</vt:lpstr>
      <vt:lpstr>Office Theme</vt:lpstr>
      <vt:lpstr>MATLAB</vt:lpstr>
      <vt:lpstr>About the demo video</vt:lpstr>
      <vt:lpstr>Program file name format</vt:lpstr>
      <vt:lpstr>PowerPoint Presentation</vt:lpstr>
      <vt:lpstr>PowerPoint Presentation</vt:lpstr>
      <vt:lpstr>Guideline</vt:lpstr>
      <vt:lpstr>Example Importance sampling</vt:lpstr>
      <vt:lpstr>Importance sampling</vt:lpstr>
      <vt:lpstr>(50%) Lab Problem 5.1. Use Importance Sampling</vt:lpstr>
      <vt:lpstr>Lab Problem 5.1</vt:lpstr>
      <vt:lpstr>(50%) Lab Problem 5.2.</vt:lpstr>
      <vt:lpstr>Lab Problem 5.2.</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dc:title>
  <dc:creator>Windows User</dc:creator>
  <cp:lastModifiedBy>Windows User</cp:lastModifiedBy>
  <cp:revision>272</cp:revision>
  <dcterms:created xsi:type="dcterms:W3CDTF">2019-02-26T08:18:36Z</dcterms:created>
  <dcterms:modified xsi:type="dcterms:W3CDTF">2019-04-26T01:00:12Z</dcterms:modified>
</cp:coreProperties>
</file>