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68" r:id="rId5"/>
    <p:sldId id="269" r:id="rId6"/>
    <p:sldId id="270" r:id="rId7"/>
    <p:sldId id="287" r:id="rId8"/>
    <p:sldId id="288" r:id="rId9"/>
    <p:sldId id="289" r:id="rId10"/>
    <p:sldId id="271" r:id="rId11"/>
    <p:sldId id="291" r:id="rId12"/>
    <p:sldId id="292" r:id="rId13"/>
    <p:sldId id="272" r:id="rId14"/>
    <p:sldId id="290" r:id="rId15"/>
    <p:sldId id="293" r:id="rId16"/>
    <p:sldId id="294" r:id="rId17"/>
    <p:sldId id="273" r:id="rId18"/>
    <p:sldId id="295" r:id="rId19"/>
    <p:sldId id="296" r:id="rId20"/>
    <p:sldId id="284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7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0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9707-C846-47DE-9ECB-0C75910ABA23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MATLAB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Midterm One</a:t>
            </a:r>
          </a:p>
          <a:p>
            <a:endParaRPr lang="en-US" sz="4000" dirty="0"/>
          </a:p>
          <a:p>
            <a:r>
              <a:rPr lang="en-US" sz="4000" dirty="0" smtClean="0"/>
              <a:t>Instructor: </a:t>
            </a:r>
            <a:r>
              <a:rPr lang="zh-TW" altLang="en-US" sz="4000" dirty="0" smtClean="0"/>
              <a:t>黃世強 </a:t>
            </a:r>
            <a:r>
              <a:rPr lang="en-US" altLang="zh-TW" sz="4000" dirty="0" smtClean="0"/>
              <a:t>(</a:t>
            </a:r>
            <a:r>
              <a:rPr lang="en-US" sz="4000" dirty="0" smtClean="0"/>
              <a:t>Sai-Keung Wong)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1253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159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(20 </a:t>
            </a:r>
            <a:r>
              <a:rPr lang="en-US" altLang="zh-TW" dirty="0"/>
              <a:t>pts) Midterm Problem </a:t>
            </a:r>
            <a:r>
              <a:rPr lang="en-US" altLang="zh-TW" dirty="0" smtClean="0"/>
              <a:t>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3162"/>
            <a:ext cx="10515600" cy="57779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Write a program to ask for inputs. Then it plots  curves for a family of  functions. The family of functions is: </a:t>
            </a:r>
            <a:r>
              <a:rPr lang="en-US" altLang="zh-TW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x y </a:t>
            </a:r>
            <a:r>
              <a:rPr lang="en-US" altLang="zh-TW" dirty="0" smtClean="0"/>
              <a:t>+ </a:t>
            </a:r>
            <a:r>
              <a:rPr lang="en-US" altLang="zh-TW" dirty="0"/>
              <a:t>b y</a:t>
            </a:r>
            <a:r>
              <a:rPr lang="en-US" altLang="zh-TW" baseline="30000" dirty="0"/>
              <a:t>2</a:t>
            </a:r>
            <a:r>
              <a:rPr lang="en-US" altLang="zh-TW" dirty="0"/>
              <a:t> </a:t>
            </a:r>
            <a:r>
              <a:rPr lang="en-US" altLang="zh-TW" dirty="0" smtClean="0"/>
              <a:t>-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(|cos(y</a:t>
            </a:r>
            <a:r>
              <a:rPr lang="en-US" baseline="30000" dirty="0" smtClean="0"/>
              <a:t>2</a:t>
            </a:r>
            <a:r>
              <a:rPr lang="en-US" dirty="0" smtClean="0"/>
              <a:t>)|+</a:t>
            </a:r>
            <a:r>
              <a:rPr lang="en-US" dirty="0" smtClean="0"/>
              <a:t>1) = 0. </a:t>
            </a:r>
          </a:p>
          <a:p>
            <a:pPr marL="0" indent="0">
              <a:buNone/>
            </a:pPr>
            <a:r>
              <a:rPr lang="en-US" dirty="0" smtClean="0"/>
              <a:t>The process is stated as follows.</a:t>
            </a:r>
          </a:p>
          <a:p>
            <a:pPr marL="514350" indent="-514350">
              <a:buAutoNum type="arabicPeriod"/>
            </a:pPr>
            <a:r>
              <a:rPr lang="en-US" dirty="0" smtClean="0"/>
              <a:t>Clear the screen. Show your student ID and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b.</a:t>
            </a:r>
          </a:p>
          <a:p>
            <a:pPr marL="514350" indent="-514350">
              <a:buAutoNum type="arabicPeriod"/>
            </a:pPr>
            <a:r>
              <a:rPr lang="en-US" dirty="0" smtClean="0"/>
              <a:t>If b is zero, show a message “Thanks for playing” and then quit the program. Otherwise go to step 4.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Clear all curves in the current figure.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 smtClean="0"/>
              <a:t>Set </a:t>
            </a:r>
            <a:r>
              <a:rPr lang="en-US" altLang="zh-TW" dirty="0"/>
              <a:t>the step size properly so that </a:t>
            </a:r>
            <a:r>
              <a:rPr lang="en-US" altLang="zh-TW" dirty="0" smtClean="0"/>
              <a:t>all the curves </a:t>
            </a:r>
            <a:r>
              <a:rPr lang="en-US" altLang="zh-TW" dirty="0"/>
              <a:t>is smooth. The line width of the </a:t>
            </a:r>
            <a:r>
              <a:rPr lang="en-US" altLang="zh-TW" dirty="0" smtClean="0"/>
              <a:t>curves </a:t>
            </a:r>
            <a:r>
              <a:rPr lang="en-US" altLang="zh-TW" dirty="0"/>
              <a:t>is </a:t>
            </a:r>
            <a:r>
              <a:rPr lang="en-US" altLang="zh-TW" dirty="0" smtClean="0"/>
              <a:t>3.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Plot 10 curves for each </a:t>
            </a:r>
            <a:r>
              <a:rPr lang="en-US" i="1" dirty="0" smtClean="0"/>
              <a:t>a</a:t>
            </a:r>
            <a:r>
              <a:rPr lang="en-US" dirty="0" smtClean="0"/>
              <a:t> inside {1,2,3…,10}  in the same figure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Set axis( [-10 10 -5 5] ).  </a:t>
            </a:r>
            <a:r>
              <a:rPr lang="en-US" dirty="0" smtClean="0"/>
              <a:t>  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dirty="0" smtClean="0"/>
              <a:t>Go to step 2</a:t>
            </a:r>
            <a:r>
              <a:rPr lang="en-US" dirty="0" smtClean="0"/>
              <a:t>.	</a:t>
            </a:r>
          </a:p>
          <a:p>
            <a:pPr marL="0" indent="0">
              <a:buNone/>
            </a:pPr>
            <a:r>
              <a:rPr lang="en-US" dirty="0" smtClean="0"/>
              <a:t>Hint: This is a quadratic equation of x.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4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Midterm </a:t>
            </a:r>
            <a:r>
              <a:rPr lang="en-US" altLang="zh-TW" dirty="0"/>
              <a:t>Problem </a:t>
            </a:r>
            <a:r>
              <a:rPr lang="en-US" altLang="zh-TW" dirty="0" smtClean="0"/>
              <a:t>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program to ask for inputs. Then it plots  curves for a family of  functions. The family of functions is: </a:t>
            </a:r>
            <a:r>
              <a:rPr lang="en-US" altLang="zh-TW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x y </a:t>
            </a:r>
            <a:r>
              <a:rPr lang="en-US" altLang="zh-TW" dirty="0" smtClean="0"/>
              <a:t>+ </a:t>
            </a:r>
            <a:r>
              <a:rPr lang="en-US" altLang="zh-TW" dirty="0"/>
              <a:t>b y</a:t>
            </a:r>
            <a:r>
              <a:rPr lang="en-US" altLang="zh-TW" baseline="30000" dirty="0"/>
              <a:t>2</a:t>
            </a:r>
            <a:r>
              <a:rPr lang="en-US" altLang="zh-TW" dirty="0"/>
              <a:t> </a:t>
            </a:r>
            <a:r>
              <a:rPr lang="en-US" altLang="zh-TW" dirty="0" smtClean="0"/>
              <a:t>-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(|cos(y</a:t>
            </a:r>
            <a:r>
              <a:rPr lang="en-US" baseline="30000" dirty="0" smtClean="0"/>
              <a:t>2</a:t>
            </a:r>
            <a:r>
              <a:rPr lang="en-US" dirty="0" smtClean="0"/>
              <a:t>)|+</a:t>
            </a:r>
            <a:r>
              <a:rPr lang="en-US" dirty="0" smtClean="0"/>
              <a:t>1) = 0.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24" t="13048" r="8095" b="10762"/>
          <a:stretch/>
        </p:blipFill>
        <p:spPr>
          <a:xfrm>
            <a:off x="1393372" y="2058686"/>
            <a:ext cx="8708572" cy="46431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01944" y="2058686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b=2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726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Midterm </a:t>
            </a:r>
            <a:r>
              <a:rPr lang="en-US" altLang="zh-TW" dirty="0"/>
              <a:t>Problem </a:t>
            </a:r>
            <a:r>
              <a:rPr lang="en-US" altLang="zh-TW" dirty="0" smtClean="0"/>
              <a:t>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program to ask for inputs. Then it plots  curves for a family of  functions. The family of functions is: </a:t>
            </a:r>
            <a:r>
              <a:rPr lang="en-US" altLang="zh-TW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x y </a:t>
            </a:r>
            <a:r>
              <a:rPr lang="en-US" altLang="zh-TW" dirty="0" smtClean="0"/>
              <a:t>+ </a:t>
            </a:r>
            <a:r>
              <a:rPr lang="en-US" altLang="zh-TW" dirty="0"/>
              <a:t>b y</a:t>
            </a:r>
            <a:r>
              <a:rPr lang="en-US" altLang="zh-TW" baseline="30000" dirty="0"/>
              <a:t>2</a:t>
            </a:r>
            <a:r>
              <a:rPr lang="en-US" altLang="zh-TW" dirty="0"/>
              <a:t> </a:t>
            </a:r>
            <a:r>
              <a:rPr lang="en-US" altLang="zh-TW" dirty="0" smtClean="0"/>
              <a:t>-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(|cos(y</a:t>
            </a:r>
            <a:r>
              <a:rPr lang="en-US" baseline="30000" dirty="0" smtClean="0"/>
              <a:t>2</a:t>
            </a:r>
            <a:r>
              <a:rPr lang="en-US" dirty="0" smtClean="0"/>
              <a:t>)|+</a:t>
            </a:r>
            <a:r>
              <a:rPr lang="en-US" dirty="0" smtClean="0"/>
              <a:t>1) = 0.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428" t="13894" r="8572" b="10254"/>
          <a:stretch/>
        </p:blipFill>
        <p:spPr>
          <a:xfrm>
            <a:off x="1553028" y="2065052"/>
            <a:ext cx="8694058" cy="46368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8924" y="2065052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b=10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940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416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(20 </a:t>
            </a:r>
            <a:r>
              <a:rPr lang="en-US" altLang="zh-TW" dirty="0"/>
              <a:t>pts) Midterm Problem </a:t>
            </a:r>
            <a:r>
              <a:rPr lang="en-US" altLang="zh-TW" dirty="0" smtClean="0"/>
              <a:t>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0592"/>
            <a:ext cx="10515600" cy="58069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Write a program to ask for inputs. Then it plots  function y1 = f(x) and a family of function y2 = y2(</a:t>
            </a:r>
            <a:r>
              <a:rPr lang="en-US" dirty="0" err="1" smtClean="0"/>
              <a:t>x,n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r>
              <a:rPr lang="en-US" dirty="0" smtClean="0"/>
              <a:t>y1 = </a:t>
            </a:r>
            <a:r>
              <a:rPr lang="en-US" dirty="0" err="1" smtClean="0"/>
              <a:t>sinh</a:t>
            </a:r>
            <a:r>
              <a:rPr lang="en-US" dirty="0" smtClean="0"/>
              <a:t>(x)</a:t>
            </a:r>
          </a:p>
          <a:p>
            <a:pPr marL="0" indent="0">
              <a:buNone/>
            </a:pPr>
            <a:r>
              <a:rPr lang="en-US" dirty="0" smtClean="0"/>
              <a:t>y2(</a:t>
            </a:r>
            <a:r>
              <a:rPr lang="en-US" dirty="0" err="1" smtClean="0"/>
              <a:t>x,n</a:t>
            </a:r>
            <a:r>
              <a:rPr lang="en-US" dirty="0" smtClean="0"/>
              <a:t>) = x + x</a:t>
            </a:r>
            <a:r>
              <a:rPr lang="en-US" baseline="30000" dirty="0" smtClean="0"/>
              <a:t>3</a:t>
            </a:r>
            <a:r>
              <a:rPr lang="en-US" dirty="0" smtClean="0"/>
              <a:t>/3! + x</a:t>
            </a:r>
            <a:r>
              <a:rPr lang="en-US" baseline="30000" dirty="0" smtClean="0"/>
              <a:t>5</a:t>
            </a:r>
            <a:r>
              <a:rPr lang="en-US" dirty="0" smtClean="0"/>
              <a:t>/5! +… + x</a:t>
            </a:r>
            <a:r>
              <a:rPr lang="en-US" baseline="30000" dirty="0" smtClean="0"/>
              <a:t>2n+1</a:t>
            </a:r>
            <a:r>
              <a:rPr lang="en-US" dirty="0" smtClean="0"/>
              <a:t>/(2n+1)!</a:t>
            </a:r>
            <a:endParaRPr lang="en-US" baseline="30000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Clear the screen. Show your student ID and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m. m  is a non-negative integer and inside [0, 5]. MUST check if the input is valid.</a:t>
            </a:r>
          </a:p>
          <a:p>
            <a:pPr marL="514350" indent="-514350">
              <a:buAutoNum type="arabicPeriod"/>
            </a:pPr>
            <a:r>
              <a:rPr lang="en-US" dirty="0" smtClean="0"/>
              <a:t>If m is zero, show a message “Thanks for playing” and then quit the program. Otherwise go to step 4.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Clear all curves in the current figure.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In the same figure, plot y1’s curve and y2’s curves for all 0 &lt;=n &lt;= m.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x is inside [-5, 5]. The step size of x is 0.02.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/>
              <a:t>The line width </a:t>
            </a:r>
            <a:r>
              <a:rPr lang="en-US" altLang="zh-TW" dirty="0" smtClean="0"/>
              <a:t>is </a:t>
            </a:r>
            <a:r>
              <a:rPr lang="en-US" altLang="zh-TW" dirty="0"/>
              <a:t>set to </a:t>
            </a:r>
            <a:r>
              <a:rPr lang="en-US" altLang="zh-TW" dirty="0" smtClean="0"/>
              <a:t>5 </a:t>
            </a:r>
            <a:r>
              <a:rPr lang="en-US" altLang="zh-TW" dirty="0"/>
              <a:t>for </a:t>
            </a:r>
            <a:r>
              <a:rPr lang="en-US" altLang="zh-TW" dirty="0" smtClean="0"/>
              <a:t>y1’s curve. The color is </a:t>
            </a:r>
            <a:r>
              <a:rPr lang="en-US" altLang="zh-TW" dirty="0" smtClean="0"/>
              <a:t>blue.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 smtClean="0"/>
              <a:t>The </a:t>
            </a:r>
            <a:r>
              <a:rPr lang="en-US" altLang="zh-TW" dirty="0"/>
              <a:t>line width </a:t>
            </a:r>
            <a:r>
              <a:rPr lang="en-US" altLang="zh-TW" dirty="0" smtClean="0"/>
              <a:t>is </a:t>
            </a:r>
            <a:r>
              <a:rPr lang="en-US" altLang="zh-TW" dirty="0"/>
              <a:t>set to </a:t>
            </a:r>
            <a:r>
              <a:rPr lang="en-US" altLang="zh-TW" dirty="0" smtClean="0"/>
              <a:t>2 for y2’s curves</a:t>
            </a:r>
            <a:r>
              <a:rPr lang="en-US" altLang="zh-TW" dirty="0" smtClean="0"/>
              <a:t>. Their colors are automatically assigned.</a:t>
            </a:r>
            <a:endParaRPr lang="en-US" altLang="zh-TW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Go to step 2.</a:t>
            </a:r>
          </a:p>
          <a:p>
            <a:pPr marL="0" indent="0">
              <a:buNone/>
            </a:pPr>
            <a:r>
              <a:rPr lang="en-US" dirty="0" smtClean="0"/>
              <a:t>Hint: use </a:t>
            </a:r>
            <a:r>
              <a:rPr lang="en-US" dirty="0" smtClean="0"/>
              <a:t>factorial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1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Midterm </a:t>
            </a:r>
            <a:r>
              <a:rPr lang="en-US" altLang="zh-TW" dirty="0"/>
              <a:t>Problem </a:t>
            </a:r>
            <a:r>
              <a:rPr lang="en-US" altLang="zh-TW" dirty="0" smtClean="0"/>
              <a:t>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y1 </a:t>
            </a:r>
            <a:r>
              <a:rPr lang="en-US" dirty="0" smtClean="0"/>
              <a:t>= </a:t>
            </a:r>
            <a:r>
              <a:rPr lang="en-US" dirty="0" err="1" smtClean="0"/>
              <a:t>sinh</a:t>
            </a:r>
            <a:r>
              <a:rPr lang="en-US" dirty="0" smtClean="0"/>
              <a:t>(x)</a:t>
            </a:r>
          </a:p>
          <a:p>
            <a:pPr marL="0" indent="0">
              <a:buNone/>
            </a:pPr>
            <a:r>
              <a:rPr lang="en-US" dirty="0" smtClean="0"/>
              <a:t>y2(</a:t>
            </a:r>
            <a:r>
              <a:rPr lang="en-US" dirty="0" err="1" smtClean="0"/>
              <a:t>x,n</a:t>
            </a:r>
            <a:r>
              <a:rPr lang="en-US" dirty="0" smtClean="0"/>
              <a:t>) = x + x</a:t>
            </a:r>
            <a:r>
              <a:rPr lang="en-US" baseline="30000" dirty="0" smtClean="0"/>
              <a:t>3</a:t>
            </a:r>
            <a:r>
              <a:rPr lang="en-US" dirty="0" smtClean="0"/>
              <a:t>/3! + x</a:t>
            </a:r>
            <a:r>
              <a:rPr lang="en-US" baseline="30000" dirty="0" smtClean="0"/>
              <a:t>5</a:t>
            </a:r>
            <a:r>
              <a:rPr lang="en-US" dirty="0" smtClean="0"/>
              <a:t>/5! +… + x</a:t>
            </a:r>
            <a:r>
              <a:rPr lang="en-US" baseline="30000" dirty="0" smtClean="0"/>
              <a:t>2n+1</a:t>
            </a:r>
            <a:r>
              <a:rPr lang="en-US" dirty="0" smtClean="0"/>
              <a:t>/(2n+1</a:t>
            </a:r>
            <a:r>
              <a:rPr lang="en-US" dirty="0" smtClean="0"/>
              <a:t>)!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952" t="14233" r="8001" b="9915"/>
          <a:stretch/>
        </p:blipFill>
        <p:spPr>
          <a:xfrm>
            <a:off x="1915884" y="2340323"/>
            <a:ext cx="7765143" cy="4087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88924" y="2065052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m=1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208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Midterm </a:t>
            </a:r>
            <a:r>
              <a:rPr lang="en-US" altLang="zh-TW" dirty="0"/>
              <a:t>Problem </a:t>
            </a:r>
            <a:r>
              <a:rPr lang="en-US" altLang="zh-TW" dirty="0" smtClean="0"/>
              <a:t>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y1 </a:t>
            </a:r>
            <a:r>
              <a:rPr lang="en-US" dirty="0" smtClean="0"/>
              <a:t>= </a:t>
            </a:r>
            <a:r>
              <a:rPr lang="en-US" dirty="0" err="1" smtClean="0"/>
              <a:t>sinh</a:t>
            </a:r>
            <a:r>
              <a:rPr lang="en-US" dirty="0" smtClean="0"/>
              <a:t>(x)</a:t>
            </a:r>
          </a:p>
          <a:p>
            <a:pPr marL="0" indent="0">
              <a:buNone/>
            </a:pPr>
            <a:r>
              <a:rPr lang="en-US" dirty="0" smtClean="0"/>
              <a:t>y2(</a:t>
            </a:r>
            <a:r>
              <a:rPr lang="en-US" dirty="0" err="1" smtClean="0"/>
              <a:t>x,n</a:t>
            </a:r>
            <a:r>
              <a:rPr lang="en-US" dirty="0" smtClean="0"/>
              <a:t>) = x + x</a:t>
            </a:r>
            <a:r>
              <a:rPr lang="en-US" baseline="30000" dirty="0" smtClean="0"/>
              <a:t>3</a:t>
            </a:r>
            <a:r>
              <a:rPr lang="en-US" dirty="0" smtClean="0"/>
              <a:t>/3! + x</a:t>
            </a:r>
            <a:r>
              <a:rPr lang="en-US" baseline="30000" dirty="0" smtClean="0"/>
              <a:t>5</a:t>
            </a:r>
            <a:r>
              <a:rPr lang="en-US" dirty="0" smtClean="0"/>
              <a:t>/5! +… + x</a:t>
            </a:r>
            <a:r>
              <a:rPr lang="en-US" baseline="30000" dirty="0" smtClean="0"/>
              <a:t>2n+1</a:t>
            </a:r>
            <a:r>
              <a:rPr lang="en-US" dirty="0" smtClean="0"/>
              <a:t>/(2n+1</a:t>
            </a:r>
            <a:r>
              <a:rPr lang="en-US" dirty="0" smtClean="0"/>
              <a:t>)!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88924" y="2065052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m=5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143" t="13725" r="8572" b="10593"/>
          <a:stretch/>
        </p:blipFill>
        <p:spPr>
          <a:xfrm>
            <a:off x="1520370" y="2065052"/>
            <a:ext cx="8744627" cy="46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46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(30 </a:t>
            </a:r>
            <a:r>
              <a:rPr lang="en-US" altLang="zh-TW" dirty="0"/>
              <a:t>pts) Midterm Problem 1.4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1887" y="1451429"/>
            <a:ext cx="11567884" cy="5297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Plot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 = (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2e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-2x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x cos (|5x|) +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|x|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 / ((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x-1)(x-2)(x+1)(x+2))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The </a:t>
            </a:r>
            <a:r>
              <a:rPr lang="en-US" altLang="zh-TW" dirty="0" smtClean="0"/>
              <a:t>curve of y is divided into five segments due to </a:t>
            </a:r>
            <a:r>
              <a:rPr lang="en-US" altLang="zh-TW" dirty="0" smtClean="0"/>
              <a:t>four </a:t>
            </a:r>
            <a:r>
              <a:rPr lang="en-US" altLang="zh-TW" dirty="0" smtClean="0"/>
              <a:t>singular points.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Ask </a:t>
            </a:r>
            <a:r>
              <a:rPr lang="en-US" dirty="0"/>
              <a:t>to input </a:t>
            </a:r>
            <a:r>
              <a:rPr lang="en-US" dirty="0" smtClean="0"/>
              <a:t>b.</a:t>
            </a:r>
            <a:endParaRPr lang="en-US" dirty="0"/>
          </a:p>
          <a:p>
            <a:pPr marL="0" indent="0">
              <a:buNone/>
            </a:pPr>
            <a:r>
              <a:rPr lang="en-US" altLang="zh-TW" dirty="0" smtClean="0"/>
              <a:t>dx = 0.001.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Display each segment in different color</a:t>
            </a:r>
            <a:r>
              <a:rPr lang="en-US" altLang="zh-TW" dirty="0" smtClean="0"/>
              <a:t>. The line width of a curve is 3.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The range of x is [-5, 5]. </a:t>
            </a:r>
            <a:r>
              <a:rPr lang="en-US" altLang="zh-TW" dirty="0"/>
              <a:t>Set the limits </a:t>
            </a:r>
            <a:r>
              <a:rPr lang="en-US" altLang="zh-TW" dirty="0" smtClean="0"/>
              <a:t> of the y </a:t>
            </a:r>
            <a:r>
              <a:rPr lang="en-US" altLang="zh-TW" dirty="0"/>
              <a:t>axis to </a:t>
            </a:r>
            <a:r>
              <a:rPr lang="en-US" altLang="zh-TW" dirty="0" smtClean="0"/>
              <a:t>-50 and 50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20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Midterm </a:t>
            </a:r>
            <a:r>
              <a:rPr lang="en-US" altLang="zh-TW" dirty="0"/>
              <a:t>Problem 1.4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8977" y="1465769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b=0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047" t="13725" r="8762" b="10931"/>
          <a:stretch/>
        </p:blipFill>
        <p:spPr>
          <a:xfrm>
            <a:off x="596866" y="1465769"/>
            <a:ext cx="9942287" cy="525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64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Midterm </a:t>
            </a:r>
            <a:r>
              <a:rPr lang="en-US" altLang="zh-TW" dirty="0"/>
              <a:t>Problem 1.4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57" t="14063" r="8858" b="11101"/>
          <a:stretch/>
        </p:blipFill>
        <p:spPr>
          <a:xfrm>
            <a:off x="1030515" y="1508986"/>
            <a:ext cx="9506857" cy="4984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38977" y="1465769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b=10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675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Midterm </a:t>
            </a:r>
            <a:r>
              <a:rPr lang="en-US" altLang="zh-TW" dirty="0"/>
              <a:t>Problem 1.4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8977" y="1465769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b=100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047" t="14232" r="8858" b="10763"/>
          <a:stretch/>
        </p:blipFill>
        <p:spPr>
          <a:xfrm>
            <a:off x="537028" y="1465769"/>
            <a:ext cx="9962716" cy="5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There are </a:t>
            </a:r>
            <a:r>
              <a:rPr lang="en-US" altLang="zh-TW" dirty="0" smtClean="0"/>
              <a:t>five </a:t>
            </a:r>
            <a:r>
              <a:rPr lang="en-US" altLang="zh-TW" dirty="0" smtClean="0"/>
              <a:t>questions. You must answer all of them.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18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34" y="0"/>
            <a:ext cx="11511989" cy="1325563"/>
          </a:xfrm>
        </p:spPr>
        <p:txBody>
          <a:bodyPr/>
          <a:lstStyle/>
          <a:p>
            <a:r>
              <a:rPr lang="en-US" altLang="zh-TW" dirty="0" smtClean="0"/>
              <a:t>(10 pts) Midterm </a:t>
            </a:r>
            <a:r>
              <a:rPr lang="en-US" altLang="zh-TW" dirty="0"/>
              <a:t>Problem </a:t>
            </a:r>
            <a:r>
              <a:rPr lang="en-US" altLang="zh-TW" dirty="0" smtClean="0"/>
              <a:t>1.5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34" y="1014760"/>
            <a:ext cx="11511989" cy="568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Write down your answer in the file, </a:t>
            </a:r>
            <a:r>
              <a:rPr lang="en-US" sz="2400" dirty="0" smtClean="0"/>
              <a:t>m01_5.m</a:t>
            </a:r>
            <a:r>
              <a:rPr lang="en-US" sz="2400" dirty="0" smtClean="0"/>
              <a:t>. Change the file name to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m01_5_yourID.m</a:t>
            </a:r>
            <a:endParaRPr lang="en-US" altLang="zh-TW" sz="24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altLang="zh-TW" sz="2400" dirty="0"/>
              <a:t>Assume that all the variables are defined properly. </a:t>
            </a:r>
            <a:r>
              <a:rPr lang="en-US" altLang="zh-TW" sz="2400" dirty="0" smtClean="0"/>
              <a:t> </a:t>
            </a:r>
            <a:r>
              <a:rPr lang="en-US" sz="2400" dirty="0" smtClean="0"/>
              <a:t>Answer the questions in words.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sz="2400" dirty="0" smtClean="0"/>
              <a:t>Do not write down any formulas or equations. Do not simply write down the values of the variables. </a:t>
            </a:r>
          </a:p>
          <a:p>
            <a:pPr marL="0" indent="0">
              <a:buNone/>
            </a:pPr>
            <a:r>
              <a:rPr lang="en-US" sz="2400" b="1" dirty="0" smtClean="0"/>
              <a:t>Examples</a:t>
            </a:r>
          </a:p>
          <a:p>
            <a:pPr marL="0" indent="0">
              <a:buNone/>
            </a:pPr>
            <a:r>
              <a:rPr lang="en-US" sz="2400" dirty="0" smtClean="0"/>
              <a:t>What is the purpose of each of the following code fragment?</a:t>
            </a:r>
          </a:p>
          <a:p>
            <a:pPr marL="0" indent="0">
              <a:buNone/>
            </a:pPr>
            <a:r>
              <a:rPr lang="en-US" sz="2400" dirty="0" smtClean="0"/>
              <a:t>a) [1:5]		</a:t>
            </a:r>
            <a:r>
              <a:rPr lang="en-US" sz="2400" dirty="0" err="1" smtClean="0"/>
              <a:t>Ans</a:t>
            </a:r>
            <a:r>
              <a:rPr lang="en-US" sz="2400" dirty="0" smtClean="0"/>
              <a:t>: [1 2 3 4 5]						% NOT OK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Ans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: It returns a row vector with elements starting from 1 to 5, with an 	  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                                increment 1. 						%OK</a:t>
            </a:r>
            <a:r>
              <a:rPr lang="en-US" sz="2400" dirty="0" smtClean="0"/>
              <a:t>	 </a:t>
            </a:r>
          </a:p>
          <a:p>
            <a:pPr marL="0" indent="0">
              <a:buNone/>
            </a:pPr>
            <a:r>
              <a:rPr lang="en-US" sz="2400" dirty="0" smtClean="0"/>
              <a:t>b) m(:,1)	</a:t>
            </a:r>
            <a:r>
              <a:rPr lang="en-US" sz="2400" dirty="0" err="1" smtClean="0"/>
              <a:t>Ans</a:t>
            </a:r>
            <a:r>
              <a:rPr lang="en-US" sz="2400" dirty="0" smtClean="0"/>
              <a:t>: it returns m(1:end, 1).  					% NOT OK.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Ans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: it returns a column vector of the first column of m.  	% OK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9592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Enjoy MATLAB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8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file name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82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Write all your programs in a folder. The folder name is mat_midterm01_student_ID. For example, if your ID is 12345678, the folder name is mat_midterm01_12345678.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Zip the folder and upload it.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b="1" dirty="0"/>
              <a:t>a</a:t>
            </a:r>
            <a:r>
              <a:rPr lang="en-US" b="1" dirty="0" smtClean="0"/>
              <a:t> program for each problem </a:t>
            </a:r>
            <a:r>
              <a:rPr lang="en-US" dirty="0" smtClean="0"/>
              <a:t>in </a:t>
            </a:r>
            <a:r>
              <a:rPr lang="en-US" b="1" dirty="0" smtClean="0"/>
              <a:t>one</a:t>
            </a:r>
            <a:r>
              <a:rPr lang="en-US" dirty="0" smtClean="0"/>
              <a:t> </a:t>
            </a:r>
            <a:r>
              <a:rPr lang="en-US" b="1" dirty="0" smtClean="0"/>
              <a:t>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file name is m01_X_yourStudentID.m, where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the problem number.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example, if your student ID is 12345678 and the problem number is 3, then the file name must be </a:t>
            </a:r>
            <a:r>
              <a:rPr lang="en-US" b="1" dirty="0" smtClean="0">
                <a:solidFill>
                  <a:srgbClr val="0000FF"/>
                </a:solidFill>
              </a:rPr>
              <a:t>m01_3_12345678.m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TW" dirty="0" smtClean="0"/>
              <a:t>You must not </a:t>
            </a:r>
            <a:r>
              <a:rPr lang="en-US" altLang="zh-TW" dirty="0"/>
              <a:t>output all </a:t>
            </a:r>
            <a:r>
              <a:rPr lang="en-US" altLang="zh-TW" dirty="0" smtClean="0"/>
              <a:t>the intermediate </a:t>
            </a:r>
            <a:r>
              <a:rPr lang="en-US" altLang="zh-TW" dirty="0"/>
              <a:t>results</a:t>
            </a:r>
            <a:r>
              <a:rPr lang="en-US" altLang="zh-TW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 the results that are required only.</a:t>
            </a:r>
          </a:p>
        </p:txBody>
      </p:sp>
    </p:spTree>
    <p:extLst>
      <p:ext uri="{BB962C8B-B14F-4D97-AF65-F5344CB8AC3E}">
        <p14:creationId xmlns:p14="http://schemas.microsoft.com/office/powerpoint/2010/main" val="156358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content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At the top of the file, write down your name, ID, email address, department, and 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%%%%%%%%%%%%%%%%%%%%%%%%%%%</a:t>
            </a:r>
          </a:p>
          <a:p>
            <a:pPr marL="0" indent="0">
              <a:buNone/>
            </a:pPr>
            <a:r>
              <a:rPr lang="en-US" dirty="0" smtClean="0"/>
              <a:t>% Midterm Number: …</a:t>
            </a:r>
          </a:p>
          <a:p>
            <a:pPr marL="0" indent="0">
              <a:buNone/>
            </a:pPr>
            <a:r>
              <a:rPr lang="en-US" dirty="0" smtClean="0"/>
              <a:t>% Problem number: …</a:t>
            </a:r>
          </a:p>
          <a:p>
            <a:pPr marL="0" indent="0">
              <a:buNone/>
            </a:pPr>
            <a:r>
              <a:rPr lang="en-US" dirty="0" smtClean="0"/>
              <a:t>% Student Name:  …</a:t>
            </a:r>
          </a:p>
          <a:p>
            <a:pPr marL="0" indent="0">
              <a:buNone/>
            </a:pPr>
            <a:r>
              <a:rPr lang="en-US" dirty="0" smtClean="0"/>
              <a:t>% Student ID: …</a:t>
            </a:r>
          </a:p>
          <a:p>
            <a:pPr marL="0" indent="0">
              <a:buNone/>
            </a:pPr>
            <a:r>
              <a:rPr lang="en-US" dirty="0" smtClean="0"/>
              <a:t>% Email address: …</a:t>
            </a:r>
          </a:p>
          <a:p>
            <a:pPr marL="0" indent="0">
              <a:buNone/>
            </a:pPr>
            <a:r>
              <a:rPr lang="en-US" dirty="0" smtClean="0"/>
              <a:t>% Department:</a:t>
            </a:r>
          </a:p>
          <a:p>
            <a:pPr marL="0" indent="0">
              <a:buNone/>
            </a:pPr>
            <a:r>
              <a:rPr lang="en-US" dirty="0" smtClean="0"/>
              <a:t>% Date: ….</a:t>
            </a:r>
          </a:p>
          <a:p>
            <a:pPr marL="0" indent="0">
              <a:buNone/>
            </a:pPr>
            <a:r>
              <a:rPr lang="en-US" dirty="0" smtClean="0"/>
              <a:t>%%%%%%%%%%%%%%%%%%%%%%%%%%%%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8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883" y="0"/>
            <a:ext cx="10515600" cy="1325563"/>
          </a:xfrm>
        </p:spPr>
        <p:txBody>
          <a:bodyPr/>
          <a:lstStyle/>
          <a:p>
            <a:r>
              <a:rPr lang="en-US" altLang="zh-TW" dirty="0"/>
              <a:t>File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83" y="1825625"/>
            <a:ext cx="1103067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each problem, display the </a:t>
            </a:r>
            <a:r>
              <a:rPr lang="en-US" altLang="zh-TW" dirty="0"/>
              <a:t>problem </a:t>
            </a:r>
            <a:r>
              <a:rPr lang="en-US" dirty="0" smtClean="0"/>
              <a:t>number before showing the results.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close all; clear; </a:t>
            </a:r>
            <a:r>
              <a:rPr lang="en-US" dirty="0" err="1"/>
              <a:t>clc</a:t>
            </a:r>
            <a:r>
              <a:rPr lang="en-US" dirty="0"/>
              <a:t>;		% close all windows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dirty="0" smtClean="0"/>
              <a:t>		% </a:t>
            </a:r>
            <a:r>
              <a:rPr lang="en-US" dirty="0"/>
              <a:t>clear variables, and clear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disp</a:t>
            </a:r>
            <a:r>
              <a:rPr lang="en-US" dirty="0"/>
              <a:t>('Midterm Problem 1.1') 	% show Midterm Problem 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1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(20 </a:t>
            </a:r>
            <a:r>
              <a:rPr lang="en-US" altLang="zh-TW" dirty="0"/>
              <a:t>pts) </a:t>
            </a:r>
            <a:r>
              <a:rPr lang="en-US" dirty="0" smtClean="0"/>
              <a:t>Midterm Problem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Write a program to ask for inputs. Then it plots a function y = f(x). </a:t>
            </a:r>
          </a:p>
          <a:p>
            <a:pPr marL="0" indent="0">
              <a:buNone/>
            </a:pPr>
            <a:r>
              <a:rPr lang="en-US" dirty="0" smtClean="0"/>
              <a:t>The function y = a cos |x|  + sin(6x</a:t>
            </a:r>
            <a:r>
              <a:rPr lang="en-US" baseline="30000" dirty="0" smtClean="0"/>
              <a:t>2</a:t>
            </a:r>
            <a:r>
              <a:rPr lang="en-US" dirty="0" smtClean="0"/>
              <a:t>) – 1/(x</a:t>
            </a:r>
            <a:r>
              <a:rPr lang="en-US" baseline="30000" dirty="0" smtClean="0"/>
              <a:t>2</a:t>
            </a:r>
            <a:r>
              <a:rPr lang="en-US" dirty="0" smtClean="0"/>
              <a:t>+1). </a:t>
            </a:r>
          </a:p>
          <a:p>
            <a:pPr marL="0" indent="0">
              <a:buNone/>
            </a:pPr>
            <a:r>
              <a:rPr lang="en-US" dirty="0" smtClean="0"/>
              <a:t>The process is stated as follows.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Clear the screen. Show your student ID and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a.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 is zero, show a message “Thanks for playing” and then </a:t>
            </a:r>
            <a:r>
              <a:rPr lang="en-US" dirty="0"/>
              <a:t>terminate the program (use </a:t>
            </a:r>
            <a:r>
              <a:rPr lang="en-US" b="1" dirty="0"/>
              <a:t>return</a:t>
            </a:r>
            <a:r>
              <a:rPr lang="en-US" dirty="0" smtClean="0"/>
              <a:t>). </a:t>
            </a:r>
            <a:r>
              <a:rPr lang="en-US" dirty="0" smtClean="0"/>
              <a:t>Otherwise go to step 4.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Ask to input the step size, dx, of x. if dx is zero, set it to a default value 0.025. if dx &lt;0, show ‘dx </a:t>
            </a:r>
            <a:r>
              <a:rPr lang="en-US" dirty="0"/>
              <a:t>must be a non-negative </a:t>
            </a:r>
            <a:r>
              <a:rPr lang="en-US" dirty="0" smtClean="0"/>
              <a:t>number</a:t>
            </a:r>
            <a:r>
              <a:rPr lang="en-US" dirty="0" smtClean="0"/>
              <a:t>’ and repeat Step 4. </a:t>
            </a:r>
            <a:r>
              <a:rPr lang="en-US" dirty="0" smtClean="0"/>
              <a:t>dx must be a positive number.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Plot y versus x. x is inside [-5, 5]. The step size of x is dx. </a:t>
            </a:r>
            <a:r>
              <a:rPr lang="en-US" altLang="zh-TW" dirty="0"/>
              <a:t>The line width of </a:t>
            </a:r>
            <a:r>
              <a:rPr lang="en-US" altLang="zh-TW" dirty="0" smtClean="0"/>
              <a:t>the curve </a:t>
            </a:r>
            <a:r>
              <a:rPr lang="en-US" altLang="zh-TW" dirty="0"/>
              <a:t>is set to 3</a:t>
            </a:r>
            <a:r>
              <a:rPr lang="en-US" altLang="zh-TW" dirty="0" smtClean="0"/>
              <a:t>. Call “hold on” so that more functions can be plotted in the same figure.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dirty="0" smtClean="0"/>
              <a:t>Go to step 2.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3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Midterm </a:t>
            </a:r>
            <a:r>
              <a:rPr lang="en-US" dirty="0" smtClean="0"/>
              <a:t>Problem 1.1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523" t="14232" r="8667" b="10254"/>
          <a:stretch/>
        </p:blipFill>
        <p:spPr>
          <a:xfrm>
            <a:off x="1596571" y="2068631"/>
            <a:ext cx="8998857" cy="4789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9258" y="1089483"/>
            <a:ext cx="6111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function y = a cos |x|  + sin(6x</a:t>
            </a:r>
            <a:r>
              <a:rPr lang="en-US" sz="2400" baseline="30000" dirty="0"/>
              <a:t>2</a:t>
            </a:r>
            <a:r>
              <a:rPr lang="en-US" sz="2400" dirty="0"/>
              <a:t>) – 1/(x</a:t>
            </a:r>
            <a:r>
              <a:rPr lang="en-US" sz="2400" baseline="30000" dirty="0"/>
              <a:t>2</a:t>
            </a:r>
            <a:r>
              <a:rPr lang="en-US" sz="2400" dirty="0"/>
              <a:t>+1). </a:t>
            </a:r>
            <a:endParaRPr lang="en-US" sz="2400" dirty="0" smtClean="0"/>
          </a:p>
          <a:p>
            <a:r>
              <a:rPr lang="en-US" sz="2400" dirty="0" smtClean="0"/>
              <a:t>a = 2. dx = 0.025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859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Midterm </a:t>
            </a:r>
            <a:r>
              <a:rPr lang="en-US" dirty="0" smtClean="0"/>
              <a:t>Problem 1.1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9258" y="1089483"/>
            <a:ext cx="6111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function y = a cos |x|  + sin(6x</a:t>
            </a:r>
            <a:r>
              <a:rPr lang="en-US" sz="2400" baseline="30000" dirty="0"/>
              <a:t>2</a:t>
            </a:r>
            <a:r>
              <a:rPr lang="en-US" sz="2400" dirty="0"/>
              <a:t>) – 1/(x</a:t>
            </a:r>
            <a:r>
              <a:rPr lang="en-US" sz="2400" baseline="30000" dirty="0"/>
              <a:t>2</a:t>
            </a:r>
            <a:r>
              <a:rPr lang="en-US" sz="2400" dirty="0"/>
              <a:t>+1). </a:t>
            </a:r>
            <a:endParaRPr lang="en-US" sz="2400" dirty="0" smtClean="0"/>
          </a:p>
          <a:p>
            <a:r>
              <a:rPr lang="en-US" sz="2400" dirty="0" smtClean="0"/>
              <a:t>a = 10. dx = 0.5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953" t="13217" r="8476" b="10593"/>
          <a:stretch/>
        </p:blipFill>
        <p:spPr>
          <a:xfrm>
            <a:off x="1654629" y="2158305"/>
            <a:ext cx="8548914" cy="45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4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Midterm </a:t>
            </a:r>
            <a:r>
              <a:rPr lang="en-US" dirty="0" smtClean="0"/>
              <a:t>Problem 1.1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9258" y="1089483"/>
            <a:ext cx="6111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function y = a cos |x|  + sin(6x</a:t>
            </a:r>
            <a:r>
              <a:rPr lang="en-US" sz="2400" baseline="30000" dirty="0"/>
              <a:t>2</a:t>
            </a:r>
            <a:r>
              <a:rPr lang="en-US" sz="2400" dirty="0"/>
              <a:t>) – 1/(x</a:t>
            </a:r>
            <a:r>
              <a:rPr lang="en-US" sz="2400" baseline="30000" dirty="0"/>
              <a:t>2</a:t>
            </a:r>
            <a:r>
              <a:rPr lang="en-US" sz="2400" dirty="0"/>
              <a:t>+1). </a:t>
            </a:r>
            <a:endParaRPr lang="en-US" sz="2400" dirty="0" smtClean="0"/>
          </a:p>
          <a:p>
            <a:r>
              <a:rPr lang="en-US" sz="2400" dirty="0" smtClean="0"/>
              <a:t>1) a = 10. dx = 0.5; 2) a = 10. dx = 0.025.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56" t="13387" r="8667" b="10762"/>
          <a:stretch/>
        </p:blipFill>
        <p:spPr>
          <a:xfrm>
            <a:off x="1335314" y="1934857"/>
            <a:ext cx="9231086" cy="48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1183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Theme</vt:lpstr>
      <vt:lpstr>MATLAB Programming</vt:lpstr>
      <vt:lpstr>Content</vt:lpstr>
      <vt:lpstr>Program file name format</vt:lpstr>
      <vt:lpstr>File content header</vt:lpstr>
      <vt:lpstr>File content</vt:lpstr>
      <vt:lpstr>(20 pts) Midterm Problem 1.1</vt:lpstr>
      <vt:lpstr>Midterm Problem 1.1</vt:lpstr>
      <vt:lpstr>Midterm Problem 1.1</vt:lpstr>
      <vt:lpstr>Midterm Problem 1.1</vt:lpstr>
      <vt:lpstr>(20 pts) Midterm Problem 1.2</vt:lpstr>
      <vt:lpstr>Midterm Problem 1.2</vt:lpstr>
      <vt:lpstr>Midterm Problem 1.2</vt:lpstr>
      <vt:lpstr>(20 pts) Midterm Problem 1.3</vt:lpstr>
      <vt:lpstr>Midterm Problem 1.3</vt:lpstr>
      <vt:lpstr>Midterm Problem 1.3</vt:lpstr>
      <vt:lpstr>(30 pts) Midterm Problem 1.4</vt:lpstr>
      <vt:lpstr>Midterm Problem 1.4</vt:lpstr>
      <vt:lpstr>Midterm Problem 1.4</vt:lpstr>
      <vt:lpstr>Midterm Problem 1.4</vt:lpstr>
      <vt:lpstr>(10 pts) Midterm Problem 1.5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</dc:title>
  <dc:creator>Windows User</dc:creator>
  <cp:lastModifiedBy>Windows User</cp:lastModifiedBy>
  <cp:revision>286</cp:revision>
  <dcterms:created xsi:type="dcterms:W3CDTF">2019-02-26T08:18:36Z</dcterms:created>
  <dcterms:modified xsi:type="dcterms:W3CDTF">2019-04-16T03:40:49Z</dcterms:modified>
</cp:coreProperties>
</file>