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  <p:sldMasterId id="2147483676" r:id="rId3"/>
  </p:sldMasterIdLst>
  <p:notesMasterIdLst>
    <p:notesMasterId r:id="rId3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2192000" cy="6858000"/>
  <p:notesSz cx="6858000" cy="9144000"/>
  <p:embeddedFontLst>
    <p:embeddedFont>
      <p:font typeface="Roboto" panose="02020500000000000000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0ED25A-275B-4E89-BB43-71657DA6C445}">
  <a:tblStyle styleId="{9B0ED25A-275B-4E89-BB43-71657DA6C44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7E7"/>
          </a:solidFill>
        </a:fill>
      </a:tcStyle>
    </a:wholeTbl>
    <a:band1H>
      <a:tcTxStyle/>
      <a:tcStyle>
        <a:tcBdr/>
        <a:fill>
          <a:solidFill>
            <a:srgbClr val="CCCC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CC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E45C37E-CA3C-40CF-8AA4-8B965980CE9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font" Target="fonts/font2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4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3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對於使用信用卡在電商上結帳的用戶來說，多少遇過這樣的情況：在點選信用卡結帳跳出另一個銀行的視窗，要求你在那裡輸入信用卡資料。因人們操作的平台很多都不太一樣，電腦、手機、平板都有，有時視窗的格式不一，導致用戶很難進行輸入，就會索性放棄購買。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電商自己開發金流串接的成本非常高。舉例來說，如果一間電商想串接四個不同的行動支付，後面再接上三間不同銀行，他總共得自己串出共12種不同的組合。流程繁複外，若要在網站上存取卡號讓客戶不用重複輸入，還必須通過PCI DSS（支付卡產業資料安全標準）的稽核，而那通常需要花到百萬以上的營運費用。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銀行方面也很難提供支援，因為很多銀行受金融法規限制，在技術創新上面速度比較慢。</a:t>
            </a:r>
            <a:endParaRPr sz="300"/>
          </a:p>
        </p:txBody>
      </p:sp>
      <p:sp>
        <p:nvSpPr>
          <p:cNvPr id="272" name="Google Shape;2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8f7579b2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88f7579b2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8f7579b23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g88f7579b23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8f7579b23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極簡的收款方式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-US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無需技術串接，無需建置購物車系統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-US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設定好交易資訊及金額，向消費者輸出一個網址，快速收款連結在 Email、LINE、Facebook 上都可傳遞，收款連結還可設定有效時間，掌握收款期限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-US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消費者付款當下即完成付款，商店立即收到付款通知，無需打入刷卡機，逐筆授權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收款更安全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-US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支援最安全的 3D Secure ，透過簡訊驗證，立即確認消費者身分，防止盜刷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-US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不需再填寫信用卡號碼在刷卡單上，消費者更安心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-US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人員免直接接觸消費者信用卡，降低人員管理成本與風險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商店後台，管理您的訂單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-US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多帳戶權限</a:t>
            </a:r>
            <a:br>
              <a:rPr lang="en-US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-US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開立多帳號給您的業務們，獨立帳號，獨立管理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-US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資料匯出</a:t>
            </a:r>
            <a:br>
              <a:rPr lang="en-US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-US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不論是要做業績計算、還是來客分析，匯出報表功能讓您的生意如虎添翼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-US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批次產生</a:t>
            </a:r>
            <a:br>
              <a:rPr lang="en-US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-US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同時產生上百個收款連結，批次發送不是問題，訂金、管理費收款的好幫手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-US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超級搜尋</a:t>
            </a:r>
            <a:br>
              <a:rPr lang="en-US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-US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透過消費者的姓名、電話、或 email，瞬間找到交易明細與內容，客戶管理立即上手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g88f7579b23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88f7579b23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g88f7579b23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88f7579b23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g88f7579b23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88f7579b23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g88f7579b23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8f7579b2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8f7579b2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8f7579b2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88f7579b2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8f7579b2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88f7579b2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8f7579b23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88f7579b23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8f7579b23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獨家 Cross-site 免跳轉元件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取代傳統跳轉或 iFrame 技術，提升消費體驗，防止交易異常斷線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效期自動更新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標準化代碼發行系統連線，卡片效期即時更新，省去擔心消費者卡片過期問題</a:t>
            </a:r>
            <a:endParaRPr sz="1400"/>
          </a:p>
          <a:p>
            <a:pPr marL="457200" lvl="0" indent="-32385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-US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PCIDSS</a:t>
            </a:r>
            <a:br>
              <a:rPr lang="en-US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-US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全環境通過 PCIDSS Level 1 等級安全認證，每季委由美國 Verizon 獨立進行系統稽核，周全保護您的資料與交易安全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-US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卡號代碼化</a:t>
            </a:r>
            <a:br>
              <a:rPr lang="en-US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-US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以代碼化取代敏感信用卡資料，主機與 TapPay 的連線均採 SSL 2048 憑證加密，並採用軍用級 WAF 防火牆進行連線管制，安全守護每一筆資料進出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-US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自行卡收單</a:t>
            </a:r>
            <a:br>
              <a:rPr lang="en-US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-US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TapPay 滿足您多家銀行串接的需求，依照消費者使用的卡片，選擇最適合的收單銀行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-US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風險控管</a:t>
            </a:r>
            <a:br>
              <a:rPr lang="en-US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-US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刷卡當下執行13道 TapPay Fraud ID 風控關卡，分析多個來源交易資料，阻擋異常交易，即時防制盜刷，降低偽冒風險。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88f7579b23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0" y="0"/>
            <a:ext cx="1219700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"/>
          <p:cNvSpPr/>
          <p:nvPr/>
        </p:nvSpPr>
        <p:spPr>
          <a:xfrm>
            <a:off x="0" y="0"/>
            <a:ext cx="12197005" cy="4351918"/>
          </a:xfrm>
          <a:custGeom>
            <a:avLst/>
            <a:gdLst/>
            <a:ahLst/>
            <a:cxnLst/>
            <a:rect l="l" t="t" r="r" b="b"/>
            <a:pathLst>
              <a:path w="12197005" h="4351918" extrusionOk="0">
                <a:moveTo>
                  <a:pt x="0" y="0"/>
                </a:moveTo>
                <a:lnTo>
                  <a:pt x="12197005" y="0"/>
                </a:lnTo>
                <a:lnTo>
                  <a:pt x="12197005" y="43519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2"/>
          <p:cNvSpPr txBox="1">
            <a:spLocks noGrp="1"/>
          </p:cNvSpPr>
          <p:nvPr>
            <p:ph type="body" idx="1"/>
          </p:nvPr>
        </p:nvSpPr>
        <p:spPr>
          <a:xfrm>
            <a:off x="466725" y="4124325"/>
            <a:ext cx="86106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body" idx="2"/>
          </p:nvPr>
        </p:nvSpPr>
        <p:spPr>
          <a:xfrm>
            <a:off x="466577" y="5723746"/>
            <a:ext cx="8610600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32531" y="367739"/>
            <a:ext cx="5824583" cy="4590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/>
          <p:nvPr/>
        </p:nvSpPr>
        <p:spPr>
          <a:xfrm>
            <a:off x="11113169" y="255822"/>
            <a:ext cx="1078831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9"/>
          <p:cNvSpPr/>
          <p:nvPr/>
        </p:nvSpPr>
        <p:spPr>
          <a:xfrm>
            <a:off x="0" y="252664"/>
            <a:ext cx="11113169" cy="847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421105" y="315982"/>
            <a:ext cx="8867274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04207" y="197468"/>
            <a:ext cx="1451883" cy="115062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/>
          <p:nvPr/>
        </p:nvSpPr>
        <p:spPr>
          <a:xfrm>
            <a:off x="4011" y="252425"/>
            <a:ext cx="212557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524250" y="0"/>
            <a:ext cx="514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4772024" y="0"/>
            <a:ext cx="2647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0" y="4764014"/>
            <a:ext cx="12192000" cy="57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-148" y="5340078"/>
            <a:ext cx="12192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42458" y="644576"/>
            <a:ext cx="5079430" cy="400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6_Images &amp; Contents Layout">
  <p:cSld name="36_Images &amp; Contents Layou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>
            <a:spLocks noGrp="1"/>
          </p:cNvSpPr>
          <p:nvPr>
            <p:ph type="pic" idx="2"/>
          </p:nvPr>
        </p:nvSpPr>
        <p:spPr>
          <a:xfrm>
            <a:off x="215557" y="181697"/>
            <a:ext cx="11907711" cy="65710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6363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3636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yle slide layout">
  <p:cSld name="Style slide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11113169" y="255822"/>
            <a:ext cx="1078831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7"/>
          <p:cNvSpPr/>
          <p:nvPr/>
        </p:nvSpPr>
        <p:spPr>
          <a:xfrm>
            <a:off x="0" y="252664"/>
            <a:ext cx="11113169" cy="847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421105" y="315982"/>
            <a:ext cx="8867274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6" name="Google Shape;26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04207" y="197468"/>
            <a:ext cx="1451883" cy="115062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7"/>
          <p:cNvSpPr/>
          <p:nvPr/>
        </p:nvSpPr>
        <p:spPr>
          <a:xfrm>
            <a:off x="4011" y="252425"/>
            <a:ext cx="212557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S LAYOUT">
  <p:cSld name="1_IMAGES LAYOU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>
            <a:spLocks noGrp="1"/>
          </p:cNvSpPr>
          <p:nvPr>
            <p:ph type="pic" idx="2"/>
          </p:nvPr>
        </p:nvSpPr>
        <p:spPr>
          <a:xfrm>
            <a:off x="5568000" y="1946208"/>
            <a:ext cx="6624000" cy="33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8"/>
          <p:cNvSpPr>
            <a:spLocks noGrp="1"/>
          </p:cNvSpPr>
          <p:nvPr>
            <p:ph type="pic" idx="3"/>
          </p:nvPr>
        </p:nvSpPr>
        <p:spPr>
          <a:xfrm>
            <a:off x="-3076" y="1946208"/>
            <a:ext cx="2628000" cy="136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8"/>
          <p:cNvSpPr>
            <a:spLocks noGrp="1"/>
          </p:cNvSpPr>
          <p:nvPr>
            <p:ph type="pic" idx="4"/>
          </p:nvPr>
        </p:nvSpPr>
        <p:spPr>
          <a:xfrm>
            <a:off x="2782462" y="1946208"/>
            <a:ext cx="2628000" cy="136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8"/>
          <p:cNvSpPr>
            <a:spLocks noGrp="1"/>
          </p:cNvSpPr>
          <p:nvPr>
            <p:ph type="pic" idx="5"/>
          </p:nvPr>
        </p:nvSpPr>
        <p:spPr>
          <a:xfrm>
            <a:off x="0" y="3458208"/>
            <a:ext cx="5410462" cy="183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8"/>
          <p:cNvSpPr/>
          <p:nvPr/>
        </p:nvSpPr>
        <p:spPr>
          <a:xfrm>
            <a:off x="0" y="5390221"/>
            <a:ext cx="12192000" cy="8158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/>
          <p:nvPr/>
        </p:nvSpPr>
        <p:spPr>
          <a:xfrm>
            <a:off x="11113169" y="255822"/>
            <a:ext cx="1078831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8"/>
          <p:cNvSpPr/>
          <p:nvPr/>
        </p:nvSpPr>
        <p:spPr>
          <a:xfrm>
            <a:off x="0" y="252664"/>
            <a:ext cx="11113169" cy="847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421105" y="315982"/>
            <a:ext cx="8867274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04207" y="197468"/>
            <a:ext cx="1451883" cy="1150628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/>
          <p:nvPr/>
        </p:nvSpPr>
        <p:spPr>
          <a:xfrm>
            <a:off x="4011" y="252425"/>
            <a:ext cx="212557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S LAYOUT_12">
  <p:cSld name="IMAGE AND CONTENTS LAYOUT_12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>
            <a:spLocks noGrp="1"/>
          </p:cNvSpPr>
          <p:nvPr>
            <p:ph type="pic" idx="2"/>
          </p:nvPr>
        </p:nvSpPr>
        <p:spPr>
          <a:xfrm>
            <a:off x="1875633" y="1897457"/>
            <a:ext cx="9593277" cy="264599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6363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3636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/>
          <p:nvPr/>
        </p:nvSpPr>
        <p:spPr>
          <a:xfrm>
            <a:off x="-1" y="1897457"/>
            <a:ext cx="1875635" cy="2389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>
            <a:spLocks noGrp="1"/>
          </p:cNvSpPr>
          <p:nvPr>
            <p:ph type="pic" idx="3"/>
          </p:nvPr>
        </p:nvSpPr>
        <p:spPr>
          <a:xfrm>
            <a:off x="9615413" y="4475359"/>
            <a:ext cx="1853497" cy="16704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6363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3636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>
            <a:spLocks noGrp="1"/>
          </p:cNvSpPr>
          <p:nvPr>
            <p:ph type="pic" idx="4"/>
          </p:nvPr>
        </p:nvSpPr>
        <p:spPr>
          <a:xfrm>
            <a:off x="7570712" y="4475359"/>
            <a:ext cx="1853497" cy="16704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6363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3636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/>
          <p:nvPr/>
        </p:nvSpPr>
        <p:spPr>
          <a:xfrm>
            <a:off x="11113169" y="255822"/>
            <a:ext cx="1078831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9"/>
          <p:cNvSpPr/>
          <p:nvPr/>
        </p:nvSpPr>
        <p:spPr>
          <a:xfrm>
            <a:off x="0" y="252664"/>
            <a:ext cx="11113169" cy="847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421105" y="315982"/>
            <a:ext cx="8867274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7" name="Google Shape;4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04207" y="197468"/>
            <a:ext cx="1451883" cy="115062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/>
          <p:nvPr/>
        </p:nvSpPr>
        <p:spPr>
          <a:xfrm>
            <a:off x="4011" y="252425"/>
            <a:ext cx="212557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tyle slide layout">
  <p:cSld name="4_Style slide layou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0" y="0"/>
            <a:ext cx="5654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8444"/>
            <a:ext cx="2081463" cy="197739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2322095" y="556614"/>
            <a:ext cx="9574630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Slide layout">
  <p:cSld name="Section Break Slide layou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/>
          <p:nvPr/>
        </p:nvSpPr>
        <p:spPr>
          <a:xfrm>
            <a:off x="0" y="1762125"/>
            <a:ext cx="2952750" cy="327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2743200" y="1762125"/>
            <a:ext cx="9448800" cy="327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8"/>
          <p:cNvSpPr txBox="1">
            <a:spLocks noGrp="1"/>
          </p:cNvSpPr>
          <p:nvPr>
            <p:ph type="body" idx="1"/>
          </p:nvPr>
        </p:nvSpPr>
        <p:spPr>
          <a:xfrm>
            <a:off x="5953125" y="2847975"/>
            <a:ext cx="6238875" cy="715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2"/>
          </p:nvPr>
        </p:nvSpPr>
        <p:spPr>
          <a:xfrm>
            <a:off x="5953125" y="3563491"/>
            <a:ext cx="6238875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1050" y="1687066"/>
            <a:ext cx="381000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echnews.tw/2018/10/14/tappay-payment-system-is-approved-by-apple-and-google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newsmedia.com/news/34628" TargetMode="External"/><Relationship Id="rId3" Type="http://schemas.openxmlformats.org/officeDocument/2006/relationships/hyperlink" Target="https://technews.tw/2018/10/14/tappay-payment-system-is-approved-by-apple-and-google/" TargetMode="External"/><Relationship Id="rId7" Type="http://schemas.openxmlformats.org/officeDocument/2006/relationships/hyperlink" Target="https://pay.google.com/intl/zh_tw/about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correctbook.org/apple-pay-logo-0/" TargetMode="External"/><Relationship Id="rId11" Type="http://schemas.openxmlformats.org/officeDocument/2006/relationships/hyperlink" Target="https://medium.com/tappay" TargetMode="External"/><Relationship Id="rId5" Type="http://schemas.openxmlformats.org/officeDocument/2006/relationships/hyperlink" Target="https://www.tappaysdk.com/zh/" TargetMode="External"/><Relationship Id="rId10" Type="http://schemas.openxmlformats.org/officeDocument/2006/relationships/hyperlink" Target="https://huangcheang.pixnet.net/blog/post/212678766" TargetMode="External"/><Relationship Id="rId4" Type="http://schemas.openxmlformats.org/officeDocument/2006/relationships/hyperlink" Target="https://www.bnext.com.tw/article/54860/tappay-crosssite-fintech" TargetMode="External"/><Relationship Id="rId9" Type="http://schemas.openxmlformats.org/officeDocument/2006/relationships/hyperlink" Target="https://pay.line.me/portal/tw/main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body" idx="2"/>
          </p:nvPr>
        </p:nvSpPr>
        <p:spPr>
          <a:xfrm>
            <a:off x="466577" y="5723746"/>
            <a:ext cx="8610600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/>
              <a:t>Insert the title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/>
              <a:t>of your presentation here</a:t>
            </a:r>
            <a:endParaRPr/>
          </a:p>
        </p:txBody>
      </p:sp>
      <p:sp>
        <p:nvSpPr>
          <p:cNvPr id="167" name="Google Shape;167;p30"/>
          <p:cNvSpPr/>
          <p:nvPr/>
        </p:nvSpPr>
        <p:spPr>
          <a:xfrm>
            <a:off x="239229" y="1990951"/>
            <a:ext cx="4936453" cy="46690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30" descr="TapPay – Mediu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847" y="2699711"/>
            <a:ext cx="355282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>
            <a:spLocks noGrp="1"/>
          </p:cNvSpPr>
          <p:nvPr>
            <p:ph type="body" idx="1"/>
          </p:nvPr>
        </p:nvSpPr>
        <p:spPr>
          <a:xfrm>
            <a:off x="421105" y="315982"/>
            <a:ext cx="8867274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</a:pPr>
            <a:r>
              <a:rPr lang="en-US">
                <a:solidFill>
                  <a:schemeClr val="lt2"/>
                </a:solidFill>
              </a:rPr>
              <a:t>不缺訪客缺成交！</a:t>
            </a:r>
            <a:endParaRPr/>
          </a:p>
        </p:txBody>
      </p:sp>
      <p:sp>
        <p:nvSpPr>
          <p:cNvPr id="275" name="Google Shape;275;p39"/>
          <p:cNvSpPr txBox="1"/>
          <p:nvPr/>
        </p:nvSpPr>
        <p:spPr>
          <a:xfrm>
            <a:off x="9113905" y="1719550"/>
            <a:ext cx="4726500" cy="46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39"/>
          <p:cNvGrpSpPr/>
          <p:nvPr/>
        </p:nvGrpSpPr>
        <p:grpSpPr>
          <a:xfrm>
            <a:off x="8487172" y="4167377"/>
            <a:ext cx="3647655" cy="1965436"/>
            <a:chOff x="6038025" y="2857723"/>
            <a:chExt cx="2644953" cy="1384500"/>
          </a:xfrm>
        </p:grpSpPr>
        <p:cxnSp>
          <p:nvCxnSpPr>
            <p:cNvPr id="277" name="Google Shape;277;p39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8" name="Google Shape;278;p39"/>
            <p:cNvSpPr txBox="1"/>
            <p:nvPr/>
          </p:nvSpPr>
          <p:spPr>
            <a:xfrm>
              <a:off x="6618978" y="2857723"/>
              <a:ext cx="20640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銀行方面也很難提供支援</a:t>
              </a:r>
              <a:endParaRPr sz="1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很多銀行受金融法規限制，在技術創新上面速度比較慢。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2100"/>
                </a:spcAft>
                <a:buNone/>
              </a:pP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9" name="Google Shape;279;p39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9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1" name="Google Shape;281;p39"/>
          <p:cNvGrpSpPr/>
          <p:nvPr/>
        </p:nvGrpSpPr>
        <p:grpSpPr>
          <a:xfrm>
            <a:off x="321248" y="3234036"/>
            <a:ext cx="4846465" cy="1965436"/>
            <a:chOff x="116827" y="2217911"/>
            <a:chExt cx="3514223" cy="1384500"/>
          </a:xfrm>
        </p:grpSpPr>
        <p:sp>
          <p:nvSpPr>
            <p:cNvPr id="282" name="Google Shape;282;p39"/>
            <p:cNvSpPr txBox="1"/>
            <p:nvPr/>
          </p:nvSpPr>
          <p:spPr>
            <a:xfrm>
              <a:off x="116827" y="2217911"/>
              <a:ext cx="2314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b="1">
                  <a:latin typeface="Roboto"/>
                  <a:ea typeface="Roboto"/>
                  <a:cs typeface="Roboto"/>
                  <a:sym typeface="Roboto"/>
                </a:rPr>
                <a:t>電商開發金流串流成本高</a:t>
              </a:r>
              <a:endParaRPr sz="19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舉例來說，如果一間電商想串接四個不同的行動支付，後面再接上三間不同銀行，他總共得自己串出共12種不同的組合。流程繁複外，若要在網站上存取卡號讓客戶不用重複輸入，還必須通過PCI DSS（支付卡產業資料安全標準）的稽核，而那通常需要花到百萬以上的營運費用。</a:t>
              </a:r>
              <a:endParaRPr/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83" name="Google Shape;283;p39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" name="Google Shape;284;p39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9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6" name="Google Shape;286;p39"/>
          <p:cNvGrpSpPr/>
          <p:nvPr/>
        </p:nvGrpSpPr>
        <p:grpSpPr>
          <a:xfrm>
            <a:off x="6543970" y="1497113"/>
            <a:ext cx="4812453" cy="1845954"/>
            <a:chOff x="4908100" y="1275272"/>
            <a:chExt cx="3609430" cy="1384500"/>
          </a:xfrm>
        </p:grpSpPr>
        <p:cxnSp>
          <p:nvCxnSpPr>
            <p:cNvPr id="287" name="Google Shape;287;p39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8" name="Google Shape;288;p39"/>
            <p:cNvSpPr txBox="1"/>
            <p:nvPr/>
          </p:nvSpPr>
          <p:spPr>
            <a:xfrm>
              <a:off x="6650330" y="1275272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b="1">
                  <a:latin typeface="Times New Roman"/>
                  <a:ea typeface="Times New Roman"/>
                  <a:cs typeface="Times New Roman"/>
                  <a:sym typeface="Times New Roman"/>
                </a:rPr>
                <a:t>用戶體驗不佳</a:t>
              </a:r>
              <a:endParaRPr sz="1900"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在網絡付款時因操作平台眾多、視窗格式不一，導致用戶很難進行輸入，甚至容易出現交易失敗問題，最後索性放棄購買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9" name="Google Shape;289;p39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9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1" name="Google Shape;291;p39"/>
          <p:cNvGrpSpPr/>
          <p:nvPr/>
        </p:nvGrpSpPr>
        <p:grpSpPr>
          <a:xfrm>
            <a:off x="4041730" y="1719619"/>
            <a:ext cx="4847276" cy="4616543"/>
            <a:chOff x="2991269" y="1153325"/>
            <a:chExt cx="3514811" cy="3252003"/>
          </a:xfrm>
        </p:grpSpPr>
        <p:sp>
          <p:nvSpPr>
            <p:cNvPr id="292" name="Google Shape;292;p39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93" name="Google Shape;293;p39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944A1"/>
            </a:solidFill>
            <a:ln>
              <a:noFill/>
            </a:ln>
          </p:spPr>
        </p:sp>
        <p:sp>
          <p:nvSpPr>
            <p:cNvPr id="294" name="Google Shape;294;p39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307BF3"/>
            </a:solidFill>
            <a:ln>
              <a:noFill/>
            </a:ln>
          </p:spPr>
        </p:sp>
        <p:sp>
          <p:nvSpPr>
            <p:cNvPr id="295" name="Google Shape;295;p39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96" name="Google Shape;296;p39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944A1"/>
            </a:solidFill>
            <a:ln>
              <a:noFill/>
            </a:ln>
          </p:spPr>
        </p:sp>
        <p:sp>
          <p:nvSpPr>
            <p:cNvPr id="297" name="Google Shape;297;p39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D5DDF"/>
            </a:solidFill>
            <a:ln>
              <a:noFill/>
            </a:ln>
          </p:spPr>
        </p:sp>
        <p:sp>
          <p:nvSpPr>
            <p:cNvPr id="298" name="Google Shape;298;p39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944A1"/>
            </a:solidFill>
            <a:ln>
              <a:noFill/>
            </a:ln>
          </p:spPr>
        </p:sp>
        <p:sp>
          <p:nvSpPr>
            <p:cNvPr id="299" name="Google Shape;299;p39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C58D3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>
            <a:spLocks noGrp="1"/>
          </p:cNvSpPr>
          <p:nvPr>
            <p:ph type="body" idx="1"/>
          </p:nvPr>
        </p:nvSpPr>
        <p:spPr>
          <a:xfrm>
            <a:off x="421105" y="315982"/>
            <a:ext cx="8867274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</a:pPr>
            <a:r>
              <a:rPr lang="en-US">
                <a:solidFill>
                  <a:schemeClr val="lt2"/>
                </a:solidFill>
              </a:rPr>
              <a:t>不缺訪客缺成交！</a:t>
            </a:r>
            <a:endParaRPr/>
          </a:p>
        </p:txBody>
      </p:sp>
      <p:sp>
        <p:nvSpPr>
          <p:cNvPr id="305" name="Google Shape;305;p40"/>
          <p:cNvSpPr txBox="1"/>
          <p:nvPr/>
        </p:nvSpPr>
        <p:spPr>
          <a:xfrm>
            <a:off x="1460875" y="1881475"/>
            <a:ext cx="5047500" cy="4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據業界統計，消費者把商品放入購物車，每 4 人只有一人會成交。因此，公司重新定位，不碰金流、不經營消費者、專注為電商做好支付體驗和開發者體驗的科技公司。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廖宗綸表示，他們作為金流串接公司，就是在商店與銀行中間，提供一些創新的技術，許多電商也因此選擇與他們合作。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" name="Google Shape;306;p40"/>
          <p:cNvGrpSpPr/>
          <p:nvPr/>
        </p:nvGrpSpPr>
        <p:grpSpPr>
          <a:xfrm>
            <a:off x="6361357" y="1706658"/>
            <a:ext cx="5656175" cy="2884719"/>
            <a:chOff x="-612576" y="1705002"/>
            <a:chExt cx="5688600" cy="2537802"/>
          </a:xfrm>
        </p:grpSpPr>
        <p:sp>
          <p:nvSpPr>
            <p:cNvPr id="307" name="Google Shape;307;p40"/>
            <p:cNvSpPr/>
            <p:nvPr/>
          </p:nvSpPr>
          <p:spPr>
            <a:xfrm>
              <a:off x="-612576" y="3738804"/>
              <a:ext cx="5688600" cy="504000"/>
            </a:xfrm>
            <a:prstGeom prst="ellipse">
              <a:avLst/>
            </a:prstGeom>
            <a:solidFill>
              <a:srgbClr val="97979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8" name="Google Shape;308;p40" descr="E:\002-KIMS BUSINESS\000-B-KIMS-소스 분류-2014\00-kims-작업건별-재료모음\002-일러-모니터-모바일-타블렛\laptop-01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358" y="1705002"/>
              <a:ext cx="4456635" cy="25165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9" name="Google Shape;309;p40"/>
          <p:cNvSpPr txBox="1"/>
          <p:nvPr/>
        </p:nvSpPr>
        <p:spPr>
          <a:xfrm>
            <a:off x="7895216" y="2099342"/>
            <a:ext cx="2718900" cy="2038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Picture Here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40" descr="E:\002-KIMS BUSINESS\000-B-KIMS-소스 분류-2014\10-ESP to IMG\지구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7576" y="2437882"/>
            <a:ext cx="1414104" cy="141410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7840"/>
              </a:srgbClr>
            </a:outerShdw>
          </a:effectLst>
        </p:spPr>
      </p:pic>
      <p:pic>
        <p:nvPicPr>
          <p:cNvPr id="311" name="Google Shape;311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41073" y="4362250"/>
            <a:ext cx="3041900" cy="239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0"/>
          <p:cNvSpPr txBox="1"/>
          <p:nvPr/>
        </p:nvSpPr>
        <p:spPr>
          <a:xfrm>
            <a:off x="5160650" y="4735275"/>
            <a:ext cx="6856800" cy="20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pPay所提供的「Cross-site」的技術，就是一大利器。當用戶在電商金流頁面結帳時，時常會被跳轉到銀行的頁面來輸入信用卡卡號。而跳轉過程中一旦某個步驟出了問題，就可能導致客戶不耐煩而跳出，導致訂單流失。而 導入「Cross-site」的技術，就能讓用戶毋需跳轉頁面，使交易成交率提升2到3成。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>
            <a:spLocks noGrp="1"/>
          </p:cNvSpPr>
          <p:nvPr>
            <p:ph type="body" idx="1"/>
          </p:nvPr>
        </p:nvSpPr>
        <p:spPr>
          <a:xfrm>
            <a:off x="4904474" y="3071250"/>
            <a:ext cx="67875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</a:pPr>
            <a:r>
              <a:rPr lang="en-US" sz="4600" b="1"/>
              <a:t>替電商串接行動支付系統</a:t>
            </a:r>
            <a:endParaRPr sz="4600"/>
          </a:p>
        </p:txBody>
      </p:sp>
      <p:sp>
        <p:nvSpPr>
          <p:cNvPr id="318" name="Google Shape;318;p41"/>
          <p:cNvSpPr txBox="1"/>
          <p:nvPr/>
        </p:nvSpPr>
        <p:spPr>
          <a:xfrm>
            <a:off x="5004000" y="3684700"/>
            <a:ext cx="21840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</a:rPr>
              <a:t>一個連結 完成收款</a:t>
            </a:r>
            <a:endParaRPr sz="18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>
            <a:spLocks noGrp="1"/>
          </p:cNvSpPr>
          <p:nvPr>
            <p:ph type="body" idx="1"/>
          </p:nvPr>
        </p:nvSpPr>
        <p:spPr>
          <a:xfrm>
            <a:off x="350084" y="404161"/>
            <a:ext cx="8867274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95"/>
              <a:buNone/>
            </a:pPr>
            <a:r>
              <a:rPr lang="en-US" sz="4995" b="1"/>
              <a:t>多種支付整合</a:t>
            </a:r>
            <a:endParaRPr sz="4995"/>
          </a:p>
        </p:txBody>
      </p:sp>
      <p:sp>
        <p:nvSpPr>
          <p:cNvPr id="324" name="Google Shape;324;p42"/>
          <p:cNvSpPr txBox="1"/>
          <p:nvPr/>
        </p:nvSpPr>
        <p:spPr>
          <a:xfrm>
            <a:off x="4101933" y="5525638"/>
            <a:ext cx="70425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2700">
                <a:solidFill>
                  <a:schemeClr val="lt1"/>
                </a:solidFill>
              </a:rPr>
              <a:t>有效提升訂單成交率  </a:t>
            </a:r>
            <a:endParaRPr sz="2900"/>
          </a:p>
        </p:txBody>
      </p:sp>
      <p:grpSp>
        <p:nvGrpSpPr>
          <p:cNvPr id="325" name="Google Shape;325;p42"/>
          <p:cNvGrpSpPr/>
          <p:nvPr/>
        </p:nvGrpSpPr>
        <p:grpSpPr>
          <a:xfrm>
            <a:off x="1955392" y="1780041"/>
            <a:ext cx="7744097" cy="3004457"/>
            <a:chOff x="1384663" y="2220686"/>
            <a:chExt cx="9376541" cy="3470054"/>
          </a:xfrm>
        </p:grpSpPr>
        <p:pic>
          <p:nvPicPr>
            <p:cNvPr id="326" name="Google Shape;326;p42" descr="Apple Pay - 哪裡可使用- Apple (台灣)"/>
            <p:cNvPicPr preferRelativeResize="0"/>
            <p:nvPr/>
          </p:nvPicPr>
          <p:blipFill rotWithShape="1">
            <a:blip r:embed="rId3">
              <a:alphaModFix/>
            </a:blip>
            <a:srcRect l="21516" t="24588" r="21869" b="26533"/>
            <a:stretch/>
          </p:blipFill>
          <p:spPr>
            <a:xfrm>
              <a:off x="1384663" y="2429693"/>
              <a:ext cx="2795452" cy="1267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" name="Google Shape;327;p42" descr="Google Pay (台灣) – 更優質的付款方式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372400" y="2220686"/>
              <a:ext cx="3180154" cy="1670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42" descr="Samsung Pay上路可感應可刷磁條更方便| 一零一傳媒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59876" y="4059651"/>
              <a:ext cx="2854404" cy="16310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Google Shape;329;p42" descr="LINE Pay 行動支付"/>
            <p:cNvPicPr preferRelativeResize="0"/>
            <p:nvPr/>
          </p:nvPicPr>
          <p:blipFill rotWithShape="1">
            <a:blip r:embed="rId6">
              <a:alphaModFix/>
            </a:blip>
            <a:srcRect t="31987" b="32184"/>
            <a:stretch/>
          </p:blipFill>
          <p:spPr>
            <a:xfrm>
              <a:off x="5844910" y="4239088"/>
              <a:ext cx="3550832" cy="12722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" name="Google Shape;330;p42" descr="新資訊】還不懂街口支付JKOPAY．時代就落伍囉｜掃碼行動支付、最狂付費 ...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197401" y="2351276"/>
              <a:ext cx="2563803" cy="143573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>
            <a:spLocks noGrp="1"/>
          </p:cNvSpPr>
          <p:nvPr>
            <p:ph type="body" idx="1"/>
          </p:nvPr>
        </p:nvSpPr>
        <p:spPr>
          <a:xfrm>
            <a:off x="2322095" y="556614"/>
            <a:ext cx="95745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 sz="4200"/>
              <a:t>友善 API，6種支付方式，一次輕鬆串接</a:t>
            </a:r>
            <a:endParaRPr sz="4200"/>
          </a:p>
        </p:txBody>
      </p:sp>
      <p:grpSp>
        <p:nvGrpSpPr>
          <p:cNvPr id="336" name="Google Shape;336;p43"/>
          <p:cNvGrpSpPr/>
          <p:nvPr/>
        </p:nvGrpSpPr>
        <p:grpSpPr>
          <a:xfrm>
            <a:off x="1865207" y="2158684"/>
            <a:ext cx="2832637" cy="1129502"/>
            <a:chOff x="803640" y="3362835"/>
            <a:chExt cx="2059800" cy="1129502"/>
          </a:xfrm>
        </p:grpSpPr>
        <p:sp>
          <p:nvSpPr>
            <p:cNvPr id="337" name="Google Shape;337;p43"/>
            <p:cNvSpPr txBox="1"/>
            <p:nvPr/>
          </p:nvSpPr>
          <p:spPr>
            <a:xfrm>
              <a:off x="803640" y="3661337"/>
              <a:ext cx="20598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636363"/>
                  </a:solidFill>
                </a:rPr>
                <a:t>獨家 Cross-site 元件技術，打造無縫信用卡介面，結帳免跳轉，儲存常客信用卡，效期自動更新，卡片過期免煩惱</a:t>
              </a:r>
              <a:endParaRPr sz="1200">
                <a:solidFill>
                  <a:srgbClr val="63636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3"/>
            <p:cNvSpPr txBox="1"/>
            <p:nvPr/>
          </p:nvSpPr>
          <p:spPr>
            <a:xfrm>
              <a:off x="803640" y="3362835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b="1">
                  <a:solidFill>
                    <a:srgbClr val="636363"/>
                  </a:solidFill>
                </a:rPr>
                <a:t>Direct Pay</a:t>
              </a:r>
              <a:endParaRPr sz="1900" b="1">
                <a:solidFill>
                  <a:srgbClr val="63636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9" name="Google Shape;339;p43"/>
          <p:cNvGrpSpPr/>
          <p:nvPr/>
        </p:nvGrpSpPr>
        <p:grpSpPr>
          <a:xfrm>
            <a:off x="1987257" y="3717384"/>
            <a:ext cx="2891649" cy="1118139"/>
            <a:chOff x="996285" y="3362835"/>
            <a:chExt cx="2102712" cy="1118139"/>
          </a:xfrm>
        </p:grpSpPr>
        <p:sp>
          <p:nvSpPr>
            <p:cNvPr id="340" name="Google Shape;340;p43"/>
            <p:cNvSpPr txBox="1"/>
            <p:nvPr/>
          </p:nvSpPr>
          <p:spPr>
            <a:xfrm>
              <a:off x="996285" y="3649975"/>
              <a:ext cx="20598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636363"/>
                  </a:solidFill>
                </a:rPr>
                <a:t>蘋果官方認證，TapPay 整合 Apple Pay，讓你享有簡單、安全的支付方案，一個指紋（臉），交易完成！</a:t>
              </a:r>
              <a:endParaRPr sz="1200">
                <a:solidFill>
                  <a:srgbClr val="63636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3"/>
            <p:cNvSpPr txBox="1"/>
            <p:nvPr/>
          </p:nvSpPr>
          <p:spPr>
            <a:xfrm>
              <a:off x="1039197" y="3362835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b="1">
                  <a:solidFill>
                    <a:srgbClr val="636363"/>
                  </a:solidFill>
                </a:rPr>
                <a:t>Apple Pay</a:t>
              </a:r>
              <a:endParaRPr sz="1900" b="1">
                <a:solidFill>
                  <a:srgbClr val="63636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43"/>
          <p:cNvGrpSpPr/>
          <p:nvPr/>
        </p:nvGrpSpPr>
        <p:grpSpPr>
          <a:xfrm>
            <a:off x="7044899" y="2128734"/>
            <a:ext cx="2849321" cy="1129502"/>
            <a:chOff x="803640" y="3362835"/>
            <a:chExt cx="2059800" cy="1129502"/>
          </a:xfrm>
        </p:grpSpPr>
        <p:sp>
          <p:nvSpPr>
            <p:cNvPr id="343" name="Google Shape;343;p43"/>
            <p:cNvSpPr txBox="1"/>
            <p:nvPr/>
          </p:nvSpPr>
          <p:spPr>
            <a:xfrm>
              <a:off x="803640" y="3661337"/>
              <a:ext cx="20598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636363"/>
                  </a:solidFill>
                </a:rPr>
                <a:t>透過三星 Galaxy 手機，以虹膜、指紋或 PIN 碼進行身分驗證，無需輸入信用卡資料即可快速、安全完成付款</a:t>
              </a:r>
              <a:endParaRPr sz="1200">
                <a:solidFill>
                  <a:srgbClr val="63636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3"/>
            <p:cNvSpPr txBox="1"/>
            <p:nvPr/>
          </p:nvSpPr>
          <p:spPr>
            <a:xfrm>
              <a:off x="803640" y="3362835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b="1">
                  <a:solidFill>
                    <a:srgbClr val="636363"/>
                  </a:solidFill>
                </a:rPr>
                <a:t>Samsung Pay</a:t>
              </a:r>
              <a:endParaRPr sz="1900" b="1">
                <a:solidFill>
                  <a:srgbClr val="63636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" name="Google Shape;345;p43"/>
          <p:cNvGrpSpPr/>
          <p:nvPr/>
        </p:nvGrpSpPr>
        <p:grpSpPr>
          <a:xfrm>
            <a:off x="7138774" y="3553434"/>
            <a:ext cx="2849321" cy="1149302"/>
            <a:chOff x="803640" y="3455460"/>
            <a:chExt cx="2059800" cy="1149302"/>
          </a:xfrm>
        </p:grpSpPr>
        <p:sp>
          <p:nvSpPr>
            <p:cNvPr id="346" name="Google Shape;346;p43"/>
            <p:cNvSpPr txBox="1"/>
            <p:nvPr/>
          </p:nvSpPr>
          <p:spPr>
            <a:xfrm>
              <a:off x="803640" y="3773762"/>
              <a:ext cx="20598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636363"/>
                  </a:solidFill>
                </a:rPr>
                <a:t>最受年輕人歡迎的行動錢包，LINE Points 點數回饋更能讓您的消費者有更多立即完成結帳的慾望，現在就在您的網站加入 LINE Pay 付款吧！</a:t>
              </a:r>
              <a:endParaRPr sz="1200">
                <a:solidFill>
                  <a:srgbClr val="63636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3"/>
            <p:cNvSpPr txBox="1"/>
            <p:nvPr/>
          </p:nvSpPr>
          <p:spPr>
            <a:xfrm>
              <a:off x="803640" y="3455460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b="1">
                  <a:solidFill>
                    <a:srgbClr val="636363"/>
                  </a:solidFill>
                </a:rPr>
                <a:t>LINE Pay</a:t>
              </a:r>
              <a:endParaRPr sz="1900" b="1">
                <a:solidFill>
                  <a:srgbClr val="63636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8" name="Google Shape;348;p43"/>
          <p:cNvSpPr/>
          <p:nvPr/>
        </p:nvSpPr>
        <p:spPr>
          <a:xfrm>
            <a:off x="1060810" y="2326735"/>
            <a:ext cx="571800" cy="57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9" name="Google Shape;349;p43"/>
          <p:cNvGrpSpPr/>
          <p:nvPr/>
        </p:nvGrpSpPr>
        <p:grpSpPr>
          <a:xfrm>
            <a:off x="2041770" y="5346209"/>
            <a:ext cx="2832637" cy="1107902"/>
            <a:chOff x="803640" y="3362835"/>
            <a:chExt cx="2059800" cy="1107902"/>
          </a:xfrm>
        </p:grpSpPr>
        <p:sp>
          <p:nvSpPr>
            <p:cNvPr id="350" name="Google Shape;350;p43"/>
            <p:cNvSpPr txBox="1"/>
            <p:nvPr/>
          </p:nvSpPr>
          <p:spPr>
            <a:xfrm>
              <a:off x="803640" y="3639737"/>
              <a:ext cx="20598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636363"/>
                  </a:solidFill>
                </a:rPr>
                <a:t>支援最多瀏覽器的支付工具，Safari, Chrome, Firefox 都能使用儲存在 Google Pay 的信用卡一鍵付款</a:t>
              </a:r>
              <a:endParaRPr sz="1200">
                <a:solidFill>
                  <a:srgbClr val="63636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3"/>
            <p:cNvSpPr txBox="1"/>
            <p:nvPr/>
          </p:nvSpPr>
          <p:spPr>
            <a:xfrm>
              <a:off x="803640" y="3362835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b="1">
                  <a:solidFill>
                    <a:srgbClr val="636363"/>
                  </a:solidFill>
                </a:rPr>
                <a:t>Google Pay</a:t>
              </a:r>
              <a:endParaRPr sz="1900" b="1">
                <a:solidFill>
                  <a:srgbClr val="63636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2" name="Google Shape;352;p43"/>
          <p:cNvGrpSpPr/>
          <p:nvPr/>
        </p:nvGrpSpPr>
        <p:grpSpPr>
          <a:xfrm>
            <a:off x="7138774" y="5316259"/>
            <a:ext cx="2849321" cy="1107902"/>
            <a:chOff x="803640" y="3362835"/>
            <a:chExt cx="2059800" cy="1107902"/>
          </a:xfrm>
        </p:grpSpPr>
        <p:sp>
          <p:nvSpPr>
            <p:cNvPr id="353" name="Google Shape;353;p43"/>
            <p:cNvSpPr txBox="1"/>
            <p:nvPr/>
          </p:nvSpPr>
          <p:spPr>
            <a:xfrm>
              <a:off x="803640" y="3639737"/>
              <a:ext cx="20598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636363"/>
                  </a:solidFill>
                </a:rPr>
                <a:t>台灣市佔率與用戶數表現都非常亮眼的行動錢包。現在就讓您的網站加入JKOPAY，讓您的消費者從線下消費到線上，黏著度更高！</a:t>
              </a:r>
              <a:endParaRPr sz="1200">
                <a:solidFill>
                  <a:srgbClr val="63636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3"/>
            <p:cNvSpPr txBox="1"/>
            <p:nvPr/>
          </p:nvSpPr>
          <p:spPr>
            <a:xfrm>
              <a:off x="803640" y="3362835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b="1">
                  <a:solidFill>
                    <a:srgbClr val="636363"/>
                  </a:solidFill>
                </a:rPr>
                <a:t>JKOPAY</a:t>
              </a:r>
              <a:endParaRPr sz="1900" b="1">
                <a:solidFill>
                  <a:srgbClr val="63636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5" name="Google Shape;355;p43"/>
          <p:cNvSpPr/>
          <p:nvPr/>
        </p:nvSpPr>
        <p:spPr>
          <a:xfrm>
            <a:off x="1179727" y="2436886"/>
            <a:ext cx="334399" cy="332072"/>
          </a:xfrm>
          <a:custGeom>
            <a:avLst/>
            <a:gdLst/>
            <a:ahLst/>
            <a:cxnLst/>
            <a:rect l="l" t="t" r="r" b="b"/>
            <a:pathLst>
              <a:path w="3821708" h="3795110" extrusionOk="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725" y="3812788"/>
            <a:ext cx="9715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275" y="5584313"/>
            <a:ext cx="1099300" cy="5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0450" y="2427238"/>
            <a:ext cx="19371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5413" y="4032200"/>
            <a:ext cx="14763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41775" y="5540225"/>
            <a:ext cx="1314450" cy="600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" name="Google Shape;361;p43"/>
          <p:cNvGrpSpPr/>
          <p:nvPr/>
        </p:nvGrpSpPr>
        <p:grpSpPr>
          <a:xfrm>
            <a:off x="9994940" y="2898534"/>
            <a:ext cx="1937134" cy="3631061"/>
            <a:chOff x="8899356" y="1513973"/>
            <a:chExt cx="2626623" cy="4923473"/>
          </a:xfrm>
        </p:grpSpPr>
        <p:grpSp>
          <p:nvGrpSpPr>
            <p:cNvPr id="362" name="Google Shape;362;p43"/>
            <p:cNvGrpSpPr/>
            <p:nvPr/>
          </p:nvGrpSpPr>
          <p:grpSpPr>
            <a:xfrm>
              <a:off x="9709677" y="5213220"/>
              <a:ext cx="1422043" cy="1224225"/>
              <a:chOff x="5580112" y="4160675"/>
              <a:chExt cx="2016224" cy="1735751"/>
            </a:xfrm>
          </p:grpSpPr>
          <p:sp>
            <p:nvSpPr>
              <p:cNvPr id="363" name="Google Shape;363;p43"/>
              <p:cNvSpPr/>
              <p:nvPr/>
            </p:nvSpPr>
            <p:spPr>
              <a:xfrm rot="10800000">
                <a:off x="5796136" y="4653136"/>
                <a:ext cx="1584176" cy="1243290"/>
              </a:xfrm>
              <a:custGeom>
                <a:avLst/>
                <a:gdLst/>
                <a:ahLst/>
                <a:cxnLst/>
                <a:rect l="l" t="t" r="r" b="b"/>
                <a:pathLst>
                  <a:path w="1584176" h="1243290" extrusionOk="0">
                    <a:moveTo>
                      <a:pt x="0" y="1243290"/>
                    </a:moveTo>
                    <a:lnTo>
                      <a:pt x="304038" y="27138"/>
                    </a:lnTo>
                    <a:cubicBezTo>
                      <a:pt x="629405" y="-57"/>
                      <a:pt x="941174" y="-17053"/>
                      <a:pt x="1280138" y="27138"/>
                    </a:cubicBezTo>
                    <a:lnTo>
                      <a:pt x="1584176" y="1243290"/>
                    </a:lnTo>
                    <a:lnTo>
                      <a:pt x="0" y="12432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43"/>
              <p:cNvSpPr/>
              <p:nvPr/>
            </p:nvSpPr>
            <p:spPr>
              <a:xfrm rot="10800000">
                <a:off x="5580112" y="4312147"/>
                <a:ext cx="2016224" cy="471979"/>
              </a:xfrm>
              <a:custGeom>
                <a:avLst/>
                <a:gdLst/>
                <a:ahLst/>
                <a:cxnLst/>
                <a:rect l="l" t="t" r="r" b="b"/>
                <a:pathLst>
                  <a:path w="2016224" h="471979" extrusionOk="0">
                    <a:moveTo>
                      <a:pt x="0" y="471979"/>
                    </a:moveTo>
                    <a:lnTo>
                      <a:pt x="128109" y="111939"/>
                    </a:lnTo>
                    <a:cubicBezTo>
                      <a:pt x="572010" y="-7034"/>
                      <a:pt x="1260655" y="-64822"/>
                      <a:pt x="1888115" y="111939"/>
                    </a:cubicBezTo>
                    <a:lnTo>
                      <a:pt x="2016224" y="471979"/>
                    </a:lnTo>
                    <a:lnTo>
                      <a:pt x="0" y="47197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43"/>
              <p:cNvSpPr/>
              <p:nvPr/>
            </p:nvSpPr>
            <p:spPr>
              <a:xfrm>
                <a:off x="5580223" y="4160675"/>
                <a:ext cx="2016000" cy="303000"/>
              </a:xfrm>
              <a:prstGeom prst="ellipse">
                <a:avLst/>
              </a:prstGeom>
              <a:solidFill>
                <a:srgbClr val="18181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6" name="Google Shape;366;p43"/>
            <p:cNvSpPr/>
            <p:nvPr/>
          </p:nvSpPr>
          <p:spPr>
            <a:xfrm>
              <a:off x="10158461" y="3344960"/>
              <a:ext cx="384335" cy="2029220"/>
            </a:xfrm>
            <a:custGeom>
              <a:avLst/>
              <a:gdLst/>
              <a:ahLst/>
              <a:cxnLst/>
              <a:rect l="l" t="t" r="r" b="b"/>
              <a:pathLst>
                <a:path w="408867" h="2158745" extrusionOk="0">
                  <a:moveTo>
                    <a:pt x="136662" y="0"/>
                  </a:moveTo>
                  <a:cubicBezTo>
                    <a:pt x="357106" y="423057"/>
                    <a:pt x="226524" y="447420"/>
                    <a:pt x="169614" y="653795"/>
                  </a:cubicBezTo>
                  <a:cubicBezTo>
                    <a:pt x="62476" y="928004"/>
                    <a:pt x="-35995" y="1228214"/>
                    <a:pt x="12880" y="1463420"/>
                  </a:cubicBezTo>
                  <a:cubicBezTo>
                    <a:pt x="90539" y="1695195"/>
                    <a:pt x="124862" y="1909635"/>
                    <a:pt x="215523" y="2158745"/>
                  </a:cubicBezTo>
                  <a:lnTo>
                    <a:pt x="384400" y="2138024"/>
                  </a:lnTo>
                  <a:cubicBezTo>
                    <a:pt x="291422" y="1891788"/>
                    <a:pt x="246114" y="1701891"/>
                    <a:pt x="183472" y="1464323"/>
                  </a:cubicBezTo>
                  <a:cubicBezTo>
                    <a:pt x="123916" y="1200798"/>
                    <a:pt x="220367" y="928605"/>
                    <a:pt x="338490" y="660747"/>
                  </a:cubicBezTo>
                  <a:cubicBezTo>
                    <a:pt x="409544" y="458878"/>
                    <a:pt x="463586" y="335791"/>
                    <a:pt x="310773" y="6095"/>
                  </a:cubicBezTo>
                  <a:lnTo>
                    <a:pt x="1366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7" name="Google Shape;367;p43"/>
            <p:cNvGrpSpPr/>
            <p:nvPr/>
          </p:nvGrpSpPr>
          <p:grpSpPr>
            <a:xfrm rot="-6300031">
              <a:off x="9172827" y="4234133"/>
              <a:ext cx="840364" cy="1211066"/>
              <a:chOff x="967240" y="3289369"/>
              <a:chExt cx="1100200" cy="1585520"/>
            </a:xfrm>
          </p:grpSpPr>
          <p:sp>
            <p:nvSpPr>
              <p:cNvPr id="368" name="Google Shape;368;p43"/>
              <p:cNvSpPr/>
              <p:nvPr/>
            </p:nvSpPr>
            <p:spPr>
              <a:xfrm>
                <a:off x="967240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 extrusionOk="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43"/>
              <p:cNvSpPr/>
              <p:nvPr/>
            </p:nvSpPr>
            <p:spPr>
              <a:xfrm flipH="1">
                <a:off x="1514959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 extrusionOk="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0" name="Google Shape;370;p43"/>
            <p:cNvSpPr/>
            <p:nvPr/>
          </p:nvSpPr>
          <p:spPr>
            <a:xfrm rot="4410307">
              <a:off x="10755615" y="3141827"/>
              <a:ext cx="312682" cy="880609"/>
            </a:xfrm>
            <a:custGeom>
              <a:avLst/>
              <a:gdLst/>
              <a:ahLst/>
              <a:cxnLst/>
              <a:rect l="l" t="t" r="r" b="b"/>
              <a:pathLst>
                <a:path w="582162" h="1639548" extrusionOk="0">
                  <a:moveTo>
                    <a:pt x="550099" y="54028"/>
                  </a:moveTo>
                  <a:cubicBezTo>
                    <a:pt x="624739" y="-134938"/>
                    <a:pt x="547056" y="229933"/>
                    <a:pt x="536842" y="262190"/>
                  </a:cubicBezTo>
                  <a:cubicBezTo>
                    <a:pt x="526628" y="294447"/>
                    <a:pt x="489477" y="242030"/>
                    <a:pt x="488816" y="247571"/>
                  </a:cubicBezTo>
                  <a:lnTo>
                    <a:pt x="532877" y="295437"/>
                  </a:lnTo>
                  <a:cubicBezTo>
                    <a:pt x="532967" y="355079"/>
                    <a:pt x="525931" y="381896"/>
                    <a:pt x="526021" y="441538"/>
                  </a:cubicBezTo>
                  <a:lnTo>
                    <a:pt x="440807" y="401237"/>
                  </a:lnTo>
                  <a:lnTo>
                    <a:pt x="518260" y="473456"/>
                  </a:lnTo>
                  <a:lnTo>
                    <a:pt x="498587" y="637602"/>
                  </a:lnTo>
                  <a:lnTo>
                    <a:pt x="372197" y="546012"/>
                  </a:lnTo>
                  <a:lnTo>
                    <a:pt x="498617" y="657667"/>
                  </a:lnTo>
                  <a:cubicBezTo>
                    <a:pt x="498709" y="718576"/>
                    <a:pt x="483958" y="759148"/>
                    <a:pt x="484050" y="820057"/>
                  </a:cubicBezTo>
                  <a:lnTo>
                    <a:pt x="270832" y="673231"/>
                  </a:lnTo>
                  <a:lnTo>
                    <a:pt x="478917" y="852083"/>
                  </a:lnTo>
                  <a:lnTo>
                    <a:pt x="469294" y="1002645"/>
                  </a:lnTo>
                  <a:lnTo>
                    <a:pt x="184579" y="795959"/>
                  </a:lnTo>
                  <a:lnTo>
                    <a:pt x="466579" y="1042397"/>
                  </a:lnTo>
                  <a:lnTo>
                    <a:pt x="459783" y="1179874"/>
                  </a:lnTo>
                  <a:lnTo>
                    <a:pt x="119129" y="943486"/>
                  </a:lnTo>
                  <a:lnTo>
                    <a:pt x="467006" y="1228896"/>
                  </a:lnTo>
                  <a:cubicBezTo>
                    <a:pt x="467092" y="1286367"/>
                    <a:pt x="479997" y="1326381"/>
                    <a:pt x="480083" y="1383852"/>
                  </a:cubicBezTo>
                  <a:lnTo>
                    <a:pt x="184579" y="1186679"/>
                  </a:lnTo>
                  <a:lnTo>
                    <a:pt x="480050" y="1411085"/>
                  </a:lnTo>
                  <a:cubicBezTo>
                    <a:pt x="480132" y="1465879"/>
                    <a:pt x="497607" y="1538525"/>
                    <a:pt x="552481" y="1639356"/>
                  </a:cubicBezTo>
                  <a:cubicBezTo>
                    <a:pt x="331520" y="1644295"/>
                    <a:pt x="189138" y="1553987"/>
                    <a:pt x="103908" y="1411291"/>
                  </a:cubicBezTo>
                  <a:cubicBezTo>
                    <a:pt x="-144138" y="987527"/>
                    <a:pt x="70524" y="647047"/>
                    <a:pt x="550099" y="54028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1" name="Google Shape;371;p43"/>
            <p:cNvGrpSpPr/>
            <p:nvPr/>
          </p:nvGrpSpPr>
          <p:grpSpPr>
            <a:xfrm rot="5400000">
              <a:off x="10511716" y="3666124"/>
              <a:ext cx="830981" cy="1197543"/>
              <a:chOff x="967240" y="3289369"/>
              <a:chExt cx="1100200" cy="1585520"/>
            </a:xfrm>
          </p:grpSpPr>
          <p:sp>
            <p:nvSpPr>
              <p:cNvPr id="372" name="Google Shape;372;p43"/>
              <p:cNvSpPr/>
              <p:nvPr/>
            </p:nvSpPr>
            <p:spPr>
              <a:xfrm>
                <a:off x="967240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 extrusionOk="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43"/>
              <p:cNvSpPr/>
              <p:nvPr/>
            </p:nvSpPr>
            <p:spPr>
              <a:xfrm flipH="1">
                <a:off x="1514959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 extrusionOk="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rgbClr val="BE72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4" name="Google Shape;374;p43"/>
            <p:cNvSpPr/>
            <p:nvPr/>
          </p:nvSpPr>
          <p:spPr>
            <a:xfrm rot="-3642230" flipH="1">
              <a:off x="9744534" y="3097747"/>
              <a:ext cx="368815" cy="1038698"/>
            </a:xfrm>
            <a:custGeom>
              <a:avLst/>
              <a:gdLst/>
              <a:ahLst/>
              <a:cxnLst/>
              <a:rect l="l" t="t" r="r" b="b"/>
              <a:pathLst>
                <a:path w="582162" h="1639548" extrusionOk="0">
                  <a:moveTo>
                    <a:pt x="550099" y="54028"/>
                  </a:moveTo>
                  <a:cubicBezTo>
                    <a:pt x="624739" y="-134938"/>
                    <a:pt x="547056" y="229933"/>
                    <a:pt x="536842" y="262190"/>
                  </a:cubicBezTo>
                  <a:cubicBezTo>
                    <a:pt x="526628" y="294447"/>
                    <a:pt x="489477" y="242030"/>
                    <a:pt x="488816" y="247571"/>
                  </a:cubicBezTo>
                  <a:lnTo>
                    <a:pt x="532877" y="295437"/>
                  </a:lnTo>
                  <a:cubicBezTo>
                    <a:pt x="532967" y="355079"/>
                    <a:pt x="525931" y="381896"/>
                    <a:pt x="526021" y="441538"/>
                  </a:cubicBezTo>
                  <a:lnTo>
                    <a:pt x="440807" y="401237"/>
                  </a:lnTo>
                  <a:lnTo>
                    <a:pt x="518260" y="473456"/>
                  </a:lnTo>
                  <a:lnTo>
                    <a:pt x="498587" y="637602"/>
                  </a:lnTo>
                  <a:lnTo>
                    <a:pt x="372197" y="546012"/>
                  </a:lnTo>
                  <a:lnTo>
                    <a:pt x="498617" y="657667"/>
                  </a:lnTo>
                  <a:cubicBezTo>
                    <a:pt x="498709" y="718576"/>
                    <a:pt x="483958" y="759148"/>
                    <a:pt x="484050" y="820057"/>
                  </a:cubicBezTo>
                  <a:lnTo>
                    <a:pt x="270832" y="673231"/>
                  </a:lnTo>
                  <a:lnTo>
                    <a:pt x="478917" y="852083"/>
                  </a:lnTo>
                  <a:lnTo>
                    <a:pt x="469294" y="1002645"/>
                  </a:lnTo>
                  <a:lnTo>
                    <a:pt x="184579" y="795959"/>
                  </a:lnTo>
                  <a:lnTo>
                    <a:pt x="466579" y="1042397"/>
                  </a:lnTo>
                  <a:lnTo>
                    <a:pt x="459783" y="1179874"/>
                  </a:lnTo>
                  <a:lnTo>
                    <a:pt x="119129" y="943486"/>
                  </a:lnTo>
                  <a:lnTo>
                    <a:pt x="467006" y="1228896"/>
                  </a:lnTo>
                  <a:cubicBezTo>
                    <a:pt x="467092" y="1286367"/>
                    <a:pt x="479997" y="1326381"/>
                    <a:pt x="480083" y="1383852"/>
                  </a:cubicBezTo>
                  <a:lnTo>
                    <a:pt x="184579" y="1186679"/>
                  </a:lnTo>
                  <a:lnTo>
                    <a:pt x="480050" y="1411085"/>
                  </a:lnTo>
                  <a:cubicBezTo>
                    <a:pt x="480132" y="1465879"/>
                    <a:pt x="497607" y="1538525"/>
                    <a:pt x="552481" y="1639356"/>
                  </a:cubicBezTo>
                  <a:cubicBezTo>
                    <a:pt x="331520" y="1644295"/>
                    <a:pt x="189138" y="1553987"/>
                    <a:pt x="103908" y="1411291"/>
                  </a:cubicBezTo>
                  <a:cubicBezTo>
                    <a:pt x="-144138" y="987527"/>
                    <a:pt x="70524" y="647047"/>
                    <a:pt x="550099" y="54028"/>
                  </a:cubicBezTo>
                  <a:close/>
                </a:path>
              </a:pathLst>
            </a:custGeom>
            <a:solidFill>
              <a:srgbClr val="BE7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3"/>
            <p:cNvSpPr/>
            <p:nvPr/>
          </p:nvSpPr>
          <p:spPr>
            <a:xfrm rot="3761618">
              <a:off x="10668548" y="4395565"/>
              <a:ext cx="352154" cy="991774"/>
            </a:xfrm>
            <a:custGeom>
              <a:avLst/>
              <a:gdLst/>
              <a:ahLst/>
              <a:cxnLst/>
              <a:rect l="l" t="t" r="r" b="b"/>
              <a:pathLst>
                <a:path w="582162" h="1639548" extrusionOk="0">
                  <a:moveTo>
                    <a:pt x="550099" y="54028"/>
                  </a:moveTo>
                  <a:cubicBezTo>
                    <a:pt x="624739" y="-134938"/>
                    <a:pt x="547056" y="229933"/>
                    <a:pt x="536842" y="262190"/>
                  </a:cubicBezTo>
                  <a:cubicBezTo>
                    <a:pt x="526628" y="294447"/>
                    <a:pt x="489477" y="242030"/>
                    <a:pt x="488816" y="247571"/>
                  </a:cubicBezTo>
                  <a:lnTo>
                    <a:pt x="532877" y="295437"/>
                  </a:lnTo>
                  <a:cubicBezTo>
                    <a:pt x="532967" y="355079"/>
                    <a:pt x="525931" y="381896"/>
                    <a:pt x="526021" y="441538"/>
                  </a:cubicBezTo>
                  <a:lnTo>
                    <a:pt x="440807" y="401237"/>
                  </a:lnTo>
                  <a:lnTo>
                    <a:pt x="518260" y="473456"/>
                  </a:lnTo>
                  <a:lnTo>
                    <a:pt x="498587" y="637602"/>
                  </a:lnTo>
                  <a:lnTo>
                    <a:pt x="372197" y="546012"/>
                  </a:lnTo>
                  <a:lnTo>
                    <a:pt x="498617" y="657667"/>
                  </a:lnTo>
                  <a:cubicBezTo>
                    <a:pt x="498709" y="718576"/>
                    <a:pt x="483958" y="759148"/>
                    <a:pt x="484050" y="820057"/>
                  </a:cubicBezTo>
                  <a:lnTo>
                    <a:pt x="270832" y="673231"/>
                  </a:lnTo>
                  <a:lnTo>
                    <a:pt x="478917" y="852083"/>
                  </a:lnTo>
                  <a:lnTo>
                    <a:pt x="469294" y="1002645"/>
                  </a:lnTo>
                  <a:lnTo>
                    <a:pt x="184579" y="795959"/>
                  </a:lnTo>
                  <a:lnTo>
                    <a:pt x="466579" y="1042397"/>
                  </a:lnTo>
                  <a:lnTo>
                    <a:pt x="459783" y="1179874"/>
                  </a:lnTo>
                  <a:lnTo>
                    <a:pt x="119129" y="943486"/>
                  </a:lnTo>
                  <a:lnTo>
                    <a:pt x="467006" y="1228896"/>
                  </a:lnTo>
                  <a:cubicBezTo>
                    <a:pt x="467092" y="1286367"/>
                    <a:pt x="479997" y="1326381"/>
                    <a:pt x="480083" y="1383852"/>
                  </a:cubicBezTo>
                  <a:lnTo>
                    <a:pt x="184579" y="1186679"/>
                  </a:lnTo>
                  <a:lnTo>
                    <a:pt x="480050" y="1411085"/>
                  </a:lnTo>
                  <a:cubicBezTo>
                    <a:pt x="480132" y="1465879"/>
                    <a:pt x="497607" y="1538525"/>
                    <a:pt x="552481" y="1639356"/>
                  </a:cubicBezTo>
                  <a:cubicBezTo>
                    <a:pt x="331520" y="1644295"/>
                    <a:pt x="189138" y="1553987"/>
                    <a:pt x="103908" y="1411291"/>
                  </a:cubicBezTo>
                  <a:cubicBezTo>
                    <a:pt x="-144138" y="987527"/>
                    <a:pt x="70524" y="647047"/>
                    <a:pt x="550099" y="540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3"/>
            <p:cNvSpPr/>
            <p:nvPr/>
          </p:nvSpPr>
          <p:spPr>
            <a:xfrm rot="-4757829" flipH="1">
              <a:off x="9452662" y="3475772"/>
              <a:ext cx="431021" cy="1213888"/>
            </a:xfrm>
            <a:custGeom>
              <a:avLst/>
              <a:gdLst/>
              <a:ahLst/>
              <a:cxnLst/>
              <a:rect l="l" t="t" r="r" b="b"/>
              <a:pathLst>
                <a:path w="582162" h="1639548" extrusionOk="0">
                  <a:moveTo>
                    <a:pt x="550099" y="54028"/>
                  </a:moveTo>
                  <a:cubicBezTo>
                    <a:pt x="624739" y="-134938"/>
                    <a:pt x="547056" y="229933"/>
                    <a:pt x="536842" y="262190"/>
                  </a:cubicBezTo>
                  <a:cubicBezTo>
                    <a:pt x="526628" y="294447"/>
                    <a:pt x="489477" y="242030"/>
                    <a:pt x="488816" y="247571"/>
                  </a:cubicBezTo>
                  <a:lnTo>
                    <a:pt x="532877" y="295437"/>
                  </a:lnTo>
                  <a:cubicBezTo>
                    <a:pt x="532967" y="355079"/>
                    <a:pt x="525931" y="381896"/>
                    <a:pt x="526021" y="441538"/>
                  </a:cubicBezTo>
                  <a:lnTo>
                    <a:pt x="440807" y="401237"/>
                  </a:lnTo>
                  <a:lnTo>
                    <a:pt x="518260" y="473456"/>
                  </a:lnTo>
                  <a:lnTo>
                    <a:pt x="498587" y="637602"/>
                  </a:lnTo>
                  <a:lnTo>
                    <a:pt x="372197" y="546012"/>
                  </a:lnTo>
                  <a:lnTo>
                    <a:pt x="498617" y="657667"/>
                  </a:lnTo>
                  <a:cubicBezTo>
                    <a:pt x="498709" y="718576"/>
                    <a:pt x="483958" y="759148"/>
                    <a:pt x="484050" y="820057"/>
                  </a:cubicBezTo>
                  <a:lnTo>
                    <a:pt x="270832" y="673231"/>
                  </a:lnTo>
                  <a:lnTo>
                    <a:pt x="478917" y="852083"/>
                  </a:lnTo>
                  <a:lnTo>
                    <a:pt x="469294" y="1002645"/>
                  </a:lnTo>
                  <a:lnTo>
                    <a:pt x="184579" y="795959"/>
                  </a:lnTo>
                  <a:lnTo>
                    <a:pt x="466579" y="1042397"/>
                  </a:lnTo>
                  <a:lnTo>
                    <a:pt x="459783" y="1179874"/>
                  </a:lnTo>
                  <a:lnTo>
                    <a:pt x="119129" y="943486"/>
                  </a:lnTo>
                  <a:lnTo>
                    <a:pt x="467006" y="1228896"/>
                  </a:lnTo>
                  <a:cubicBezTo>
                    <a:pt x="467092" y="1286367"/>
                    <a:pt x="479997" y="1326381"/>
                    <a:pt x="480083" y="1383852"/>
                  </a:cubicBezTo>
                  <a:lnTo>
                    <a:pt x="184579" y="1186679"/>
                  </a:lnTo>
                  <a:lnTo>
                    <a:pt x="480050" y="1411085"/>
                  </a:lnTo>
                  <a:cubicBezTo>
                    <a:pt x="480132" y="1465879"/>
                    <a:pt x="497607" y="1538525"/>
                    <a:pt x="552481" y="1639356"/>
                  </a:cubicBezTo>
                  <a:cubicBezTo>
                    <a:pt x="331520" y="1644295"/>
                    <a:pt x="189138" y="1553987"/>
                    <a:pt x="103908" y="1411291"/>
                  </a:cubicBezTo>
                  <a:cubicBezTo>
                    <a:pt x="-144138" y="987527"/>
                    <a:pt x="70524" y="647047"/>
                    <a:pt x="550099" y="540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3"/>
            <p:cNvSpPr/>
            <p:nvPr/>
          </p:nvSpPr>
          <p:spPr>
            <a:xfrm>
              <a:off x="10043692" y="5240443"/>
              <a:ext cx="722705" cy="177314"/>
            </a:xfrm>
            <a:custGeom>
              <a:avLst/>
              <a:gdLst/>
              <a:ahLst/>
              <a:cxnLst/>
              <a:rect l="l" t="t" r="r" b="b"/>
              <a:pathLst>
                <a:path w="768835" h="188632" extrusionOk="0">
                  <a:moveTo>
                    <a:pt x="0" y="177315"/>
                  </a:moveTo>
                  <a:cubicBezTo>
                    <a:pt x="87950" y="78338"/>
                    <a:pt x="247828" y="-1462"/>
                    <a:pt x="380228" y="21"/>
                  </a:cubicBezTo>
                  <a:cubicBezTo>
                    <a:pt x="512627" y="1505"/>
                    <a:pt x="683125" y="79364"/>
                    <a:pt x="768835" y="180287"/>
                  </a:cubicBezTo>
                  <a:cubicBezTo>
                    <a:pt x="513351" y="189616"/>
                    <a:pt x="257866" y="194180"/>
                    <a:pt x="0" y="1773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8" name="Google Shape;378;p4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236658" y="1513973"/>
              <a:ext cx="2099967" cy="206846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4"/>
          <p:cNvSpPr txBox="1">
            <a:spLocks noGrp="1"/>
          </p:cNvSpPr>
          <p:nvPr>
            <p:ph type="body" idx="1"/>
          </p:nvPr>
        </p:nvSpPr>
        <p:spPr>
          <a:xfrm>
            <a:off x="421105" y="315982"/>
            <a:ext cx="88674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一個連結 完成收款</a:t>
            </a:r>
            <a:endParaRPr/>
          </a:p>
        </p:txBody>
      </p:sp>
      <p:sp>
        <p:nvSpPr>
          <p:cNvPr id="384" name="Google Shape;384;p44"/>
          <p:cNvSpPr/>
          <p:nvPr/>
        </p:nvSpPr>
        <p:spPr>
          <a:xfrm>
            <a:off x="0" y="3851310"/>
            <a:ext cx="12192000" cy="216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3636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4"/>
          <p:cNvSpPr txBox="1"/>
          <p:nvPr/>
        </p:nvSpPr>
        <p:spPr>
          <a:xfrm>
            <a:off x="904671" y="2545878"/>
            <a:ext cx="5934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636363"/>
                </a:solidFill>
              </a:rPr>
              <a:t>針對訂單產生付款連結，並傳送給客戶</a:t>
            </a:r>
            <a:endParaRPr sz="2500"/>
          </a:p>
        </p:txBody>
      </p:sp>
      <p:sp>
        <p:nvSpPr>
          <p:cNvPr id="386" name="Google Shape;386;p44"/>
          <p:cNvSpPr txBox="1"/>
          <p:nvPr/>
        </p:nvSpPr>
        <p:spPr>
          <a:xfrm>
            <a:off x="904671" y="1898893"/>
            <a:ext cx="593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1"/>
                </a:solidFill>
              </a:rPr>
              <a:t>業務端</a:t>
            </a:r>
            <a:endParaRPr sz="4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5171" y="1344982"/>
            <a:ext cx="3799917" cy="2506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6075" y="4240110"/>
            <a:ext cx="2823172" cy="248589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4"/>
          <p:cNvSpPr txBox="1"/>
          <p:nvPr/>
        </p:nvSpPr>
        <p:spPr>
          <a:xfrm>
            <a:off x="5853571" y="5421115"/>
            <a:ext cx="5934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636363"/>
                </a:solidFill>
              </a:rPr>
              <a:t>點開連結，填入信用卡資訊立即完成付款</a:t>
            </a:r>
            <a:endParaRPr sz="2500"/>
          </a:p>
        </p:txBody>
      </p:sp>
      <p:sp>
        <p:nvSpPr>
          <p:cNvPr id="390" name="Google Shape;390;p44"/>
          <p:cNvSpPr txBox="1"/>
          <p:nvPr/>
        </p:nvSpPr>
        <p:spPr>
          <a:xfrm>
            <a:off x="5853571" y="4774130"/>
            <a:ext cx="593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1"/>
                </a:solidFill>
              </a:rPr>
              <a:t>客戶端</a:t>
            </a:r>
            <a:endParaRPr sz="4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5"/>
          <p:cNvSpPr txBox="1">
            <a:spLocks noGrp="1"/>
          </p:cNvSpPr>
          <p:nvPr>
            <p:ph type="body" idx="1"/>
          </p:nvPr>
        </p:nvSpPr>
        <p:spPr>
          <a:xfrm>
            <a:off x="421105" y="315982"/>
            <a:ext cx="88674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link-pay</a:t>
            </a:r>
            <a:endParaRPr/>
          </a:p>
        </p:txBody>
      </p:sp>
      <p:sp>
        <p:nvSpPr>
          <p:cNvPr id="396" name="Google Shape;396;p45"/>
          <p:cNvSpPr txBox="1"/>
          <p:nvPr/>
        </p:nvSpPr>
        <p:spPr>
          <a:xfrm>
            <a:off x="2663180" y="5661753"/>
            <a:ext cx="6893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636363"/>
                </a:solidFill>
              </a:rPr>
              <a:t>商店後台，管理您的訂單</a:t>
            </a:r>
            <a:endParaRPr sz="3000" b="1">
              <a:solidFill>
                <a:srgbClr val="6363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7" name="Google Shape;397;p45"/>
          <p:cNvCxnSpPr/>
          <p:nvPr/>
        </p:nvCxnSpPr>
        <p:spPr>
          <a:xfrm flipH="1">
            <a:off x="6090600" y="3629791"/>
            <a:ext cx="10800" cy="1000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98" name="Google Shape;398;p45"/>
          <p:cNvSpPr txBox="1"/>
          <p:nvPr/>
        </p:nvSpPr>
        <p:spPr>
          <a:xfrm>
            <a:off x="8528501" y="2354491"/>
            <a:ext cx="3199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636363"/>
                </a:solidFill>
              </a:rPr>
              <a:t>收款更安全</a:t>
            </a:r>
            <a:endParaRPr sz="3000" b="1">
              <a:solidFill>
                <a:srgbClr val="6363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5"/>
          <p:cNvSpPr/>
          <p:nvPr/>
        </p:nvSpPr>
        <p:spPr>
          <a:xfrm>
            <a:off x="5344711" y="2519861"/>
            <a:ext cx="1530600" cy="153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5"/>
          <p:cNvSpPr txBox="1"/>
          <p:nvPr/>
        </p:nvSpPr>
        <p:spPr>
          <a:xfrm>
            <a:off x="335369" y="2354505"/>
            <a:ext cx="3199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636363"/>
                </a:solidFill>
              </a:rPr>
              <a:t>極簡的收款方式</a:t>
            </a:r>
            <a:endParaRPr sz="3000" b="1">
              <a:solidFill>
                <a:srgbClr val="6363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1" name="Google Shape;401;p45"/>
          <p:cNvCxnSpPr/>
          <p:nvPr/>
        </p:nvCxnSpPr>
        <p:spPr>
          <a:xfrm rot="10800000">
            <a:off x="4772599" y="2560857"/>
            <a:ext cx="954000" cy="480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402" name="Google Shape;402;p45"/>
          <p:cNvCxnSpPr/>
          <p:nvPr/>
        </p:nvCxnSpPr>
        <p:spPr>
          <a:xfrm rot="10800000" flipH="1">
            <a:off x="6571938" y="2560844"/>
            <a:ext cx="942600" cy="480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lg" len="lg"/>
          </a:ln>
        </p:spPr>
      </p:cxnSp>
      <p:pic>
        <p:nvPicPr>
          <p:cNvPr id="403" name="Google Shape;40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115" y="2075032"/>
            <a:ext cx="1071300" cy="83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4625" y="2135759"/>
            <a:ext cx="7334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4688" y="4738297"/>
            <a:ext cx="92392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5"/>
          <p:cNvSpPr/>
          <p:nvPr/>
        </p:nvSpPr>
        <p:spPr>
          <a:xfrm>
            <a:off x="5726588" y="2896288"/>
            <a:ext cx="733500" cy="733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5"/>
          <p:cNvSpPr/>
          <p:nvPr/>
        </p:nvSpPr>
        <p:spPr>
          <a:xfrm rot="10800000">
            <a:off x="5934242" y="3004274"/>
            <a:ext cx="318179" cy="517518"/>
          </a:xfrm>
          <a:custGeom>
            <a:avLst/>
            <a:gdLst/>
            <a:ahLst/>
            <a:cxnLst/>
            <a:rect l="l" t="t" r="r" b="b"/>
            <a:pathLst>
              <a:path w="3636337" h="7138182" extrusionOk="0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6"/>
          <p:cNvSpPr txBox="1">
            <a:spLocks noGrp="1"/>
          </p:cNvSpPr>
          <p:nvPr>
            <p:ph type="body" idx="1"/>
          </p:nvPr>
        </p:nvSpPr>
        <p:spPr>
          <a:xfrm>
            <a:off x="421105" y="315982"/>
            <a:ext cx="8867274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極簡的收款方式</a:t>
            </a:r>
            <a:endParaRPr/>
          </a:p>
        </p:txBody>
      </p:sp>
      <p:sp>
        <p:nvSpPr>
          <p:cNvPr id="413" name="Google Shape;413;p46"/>
          <p:cNvSpPr/>
          <p:nvPr/>
        </p:nvSpPr>
        <p:spPr>
          <a:xfrm>
            <a:off x="5183465" y="2476218"/>
            <a:ext cx="532746" cy="5327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46"/>
          <p:cNvSpPr/>
          <p:nvPr/>
        </p:nvSpPr>
        <p:spPr>
          <a:xfrm>
            <a:off x="5183465" y="3473503"/>
            <a:ext cx="532746" cy="5327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6"/>
          <p:cNvSpPr/>
          <p:nvPr/>
        </p:nvSpPr>
        <p:spPr>
          <a:xfrm>
            <a:off x="5214686" y="4405739"/>
            <a:ext cx="532746" cy="5327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6"/>
          <p:cNvSpPr txBox="1"/>
          <p:nvPr/>
        </p:nvSpPr>
        <p:spPr>
          <a:xfrm>
            <a:off x="5214686" y="2542535"/>
            <a:ext cx="47030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6"/>
          <p:cNvSpPr txBox="1"/>
          <p:nvPr/>
        </p:nvSpPr>
        <p:spPr>
          <a:xfrm>
            <a:off x="5791529" y="2556222"/>
            <a:ext cx="56861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無需技術串接，無需建置購物車系統</a:t>
            </a:r>
            <a:endParaRPr/>
          </a:p>
        </p:txBody>
      </p:sp>
      <p:grpSp>
        <p:nvGrpSpPr>
          <p:cNvPr id="418" name="Google Shape;418;p46"/>
          <p:cNvGrpSpPr/>
          <p:nvPr/>
        </p:nvGrpSpPr>
        <p:grpSpPr>
          <a:xfrm>
            <a:off x="5791528" y="3400339"/>
            <a:ext cx="5908927" cy="746818"/>
            <a:chOff x="6210998" y="1433695"/>
            <a:chExt cx="1514438" cy="746818"/>
          </a:xfrm>
        </p:grpSpPr>
        <p:sp>
          <p:nvSpPr>
            <p:cNvPr id="419" name="Google Shape;419;p46"/>
            <p:cNvSpPr txBox="1"/>
            <p:nvPr/>
          </p:nvSpPr>
          <p:spPr>
            <a:xfrm>
              <a:off x="6210998" y="1433695"/>
              <a:ext cx="145734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掌握收款</a:t>
              </a:r>
              <a:endParaRPr sz="2000" b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6"/>
            <p:cNvSpPr txBox="1"/>
            <p:nvPr/>
          </p:nvSpPr>
          <p:spPr>
            <a:xfrm>
              <a:off x="6268090" y="1718848"/>
              <a:ext cx="145734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636363"/>
                  </a:solidFill>
                  <a:latin typeface="Arial"/>
                  <a:ea typeface="Arial"/>
                  <a:cs typeface="Arial"/>
                  <a:sym typeface="Arial"/>
                </a:rPr>
                <a:t>設定好交易資訊及金額，向消費者輸出一個網址，快速收款連結在 Email、LINE、Facebook 上都可傳遞，收款連結還可設定有效時間，掌握收款期限</a:t>
              </a:r>
              <a:endParaRPr/>
            </a:p>
          </p:txBody>
        </p:sp>
      </p:grpSp>
      <p:grpSp>
        <p:nvGrpSpPr>
          <p:cNvPr id="421" name="Google Shape;421;p46"/>
          <p:cNvGrpSpPr/>
          <p:nvPr/>
        </p:nvGrpSpPr>
        <p:grpSpPr>
          <a:xfrm>
            <a:off x="5822751" y="4316481"/>
            <a:ext cx="5166505" cy="756658"/>
            <a:chOff x="6210998" y="1433695"/>
            <a:chExt cx="1523012" cy="756658"/>
          </a:xfrm>
        </p:grpSpPr>
        <p:sp>
          <p:nvSpPr>
            <p:cNvPr id="422" name="Google Shape;422;p46"/>
            <p:cNvSpPr txBox="1"/>
            <p:nvPr/>
          </p:nvSpPr>
          <p:spPr>
            <a:xfrm>
              <a:off x="6210998" y="1433695"/>
              <a:ext cx="145734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結帳快速</a:t>
              </a:r>
              <a:endParaRPr sz="2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6"/>
            <p:cNvSpPr txBox="1"/>
            <p:nvPr/>
          </p:nvSpPr>
          <p:spPr>
            <a:xfrm>
              <a:off x="6276664" y="1728688"/>
              <a:ext cx="145734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636363"/>
                  </a:solidFill>
                  <a:latin typeface="Arial"/>
                  <a:ea typeface="Arial"/>
                  <a:cs typeface="Arial"/>
                  <a:sym typeface="Arial"/>
                </a:rPr>
                <a:t>消費者付款當下即完成付款，商店立即收到付款通知，無需打入刷卡機，逐筆授權</a:t>
              </a:r>
              <a:endParaRPr/>
            </a:p>
          </p:txBody>
        </p:sp>
      </p:grpSp>
      <p:sp>
        <p:nvSpPr>
          <p:cNvPr id="424" name="Google Shape;424;p46"/>
          <p:cNvSpPr txBox="1"/>
          <p:nvPr/>
        </p:nvSpPr>
        <p:spPr>
          <a:xfrm>
            <a:off x="5214686" y="3539820"/>
            <a:ext cx="47030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6"/>
          <p:cNvSpPr txBox="1"/>
          <p:nvPr/>
        </p:nvSpPr>
        <p:spPr>
          <a:xfrm>
            <a:off x="5245907" y="4472056"/>
            <a:ext cx="47030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6"/>
          <p:cNvSpPr/>
          <p:nvPr/>
        </p:nvSpPr>
        <p:spPr>
          <a:xfrm flipH="1">
            <a:off x="16281" y="1900321"/>
            <a:ext cx="12175718" cy="4445681"/>
          </a:xfrm>
          <a:custGeom>
            <a:avLst/>
            <a:gdLst/>
            <a:ahLst/>
            <a:cxnLst/>
            <a:rect l="l" t="t" r="r" b="b"/>
            <a:pathLst>
              <a:path w="12218126" h="4397829" extrusionOk="0">
                <a:moveTo>
                  <a:pt x="0" y="4397829"/>
                </a:moveTo>
                <a:lnTo>
                  <a:pt x="7541623" y="4371703"/>
                </a:lnTo>
                <a:lnTo>
                  <a:pt x="7907383" y="3666309"/>
                </a:lnTo>
                <a:lnTo>
                  <a:pt x="9013372" y="2812869"/>
                </a:lnTo>
                <a:lnTo>
                  <a:pt x="9222378" y="2151018"/>
                </a:lnTo>
                <a:lnTo>
                  <a:pt x="10319658" y="992778"/>
                </a:lnTo>
                <a:lnTo>
                  <a:pt x="11260183" y="731520"/>
                </a:lnTo>
                <a:lnTo>
                  <a:pt x="12218126" y="0"/>
                </a:ln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7" name="Google Shape;427;p46"/>
          <p:cNvGrpSpPr/>
          <p:nvPr/>
        </p:nvGrpSpPr>
        <p:grpSpPr>
          <a:xfrm>
            <a:off x="1956386" y="1245023"/>
            <a:ext cx="2191781" cy="5869091"/>
            <a:chOff x="6348617" y="627534"/>
            <a:chExt cx="1545031" cy="4422160"/>
          </a:xfrm>
        </p:grpSpPr>
        <p:sp>
          <p:nvSpPr>
            <p:cNvPr id="428" name="Google Shape;428;p46"/>
            <p:cNvSpPr/>
            <p:nvPr/>
          </p:nvSpPr>
          <p:spPr>
            <a:xfrm rot="1887332">
              <a:off x="6471827" y="3934512"/>
              <a:ext cx="1298611" cy="837919"/>
            </a:xfrm>
            <a:prstGeom prst="ellipse">
              <a:avLst/>
            </a:prstGeom>
            <a:solidFill>
              <a:srgbClr val="636363">
                <a:alpha val="4784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9" name="Google Shape;429;p46"/>
            <p:cNvGrpSpPr/>
            <p:nvPr/>
          </p:nvGrpSpPr>
          <p:grpSpPr>
            <a:xfrm>
              <a:off x="6588224" y="627534"/>
              <a:ext cx="1091041" cy="3865265"/>
              <a:chOff x="1962627" y="587921"/>
              <a:chExt cx="1606904" cy="5692831"/>
            </a:xfrm>
          </p:grpSpPr>
          <p:sp>
            <p:nvSpPr>
              <p:cNvPr id="430" name="Google Shape;430;p46"/>
              <p:cNvSpPr/>
              <p:nvPr/>
            </p:nvSpPr>
            <p:spPr>
              <a:xfrm>
                <a:off x="2733325" y="5823612"/>
                <a:ext cx="372189" cy="457140"/>
              </a:xfrm>
              <a:custGeom>
                <a:avLst/>
                <a:gdLst/>
                <a:ahLst/>
                <a:cxnLst/>
                <a:rect l="l" t="t" r="r" b="b"/>
                <a:pathLst>
                  <a:path w="372189" h="457140" extrusionOk="0">
                    <a:moveTo>
                      <a:pt x="295625" y="926"/>
                    </a:moveTo>
                    <a:cubicBezTo>
                      <a:pt x="263081" y="-7012"/>
                      <a:pt x="178150" y="38232"/>
                      <a:pt x="147988" y="53313"/>
                    </a:cubicBezTo>
                    <a:cubicBezTo>
                      <a:pt x="117826" y="68394"/>
                      <a:pt x="122587" y="77919"/>
                      <a:pt x="114650" y="91413"/>
                    </a:cubicBezTo>
                    <a:cubicBezTo>
                      <a:pt x="106713" y="104907"/>
                      <a:pt x="108300" y="119195"/>
                      <a:pt x="100363" y="134276"/>
                    </a:cubicBezTo>
                    <a:cubicBezTo>
                      <a:pt x="92425" y="149357"/>
                      <a:pt x="70200" y="164439"/>
                      <a:pt x="67025" y="181901"/>
                    </a:cubicBezTo>
                    <a:cubicBezTo>
                      <a:pt x="63850" y="199364"/>
                      <a:pt x="82900" y="221589"/>
                      <a:pt x="81313" y="239051"/>
                    </a:cubicBezTo>
                    <a:cubicBezTo>
                      <a:pt x="79726" y="256513"/>
                      <a:pt x="64644" y="274770"/>
                      <a:pt x="57500" y="286676"/>
                    </a:cubicBezTo>
                    <a:cubicBezTo>
                      <a:pt x="50356" y="298582"/>
                      <a:pt x="44006" y="300169"/>
                      <a:pt x="38450" y="310488"/>
                    </a:cubicBezTo>
                    <a:cubicBezTo>
                      <a:pt x="32894" y="320807"/>
                      <a:pt x="29719" y="335094"/>
                      <a:pt x="24163" y="348588"/>
                    </a:cubicBezTo>
                    <a:cubicBezTo>
                      <a:pt x="18607" y="362082"/>
                      <a:pt x="6700" y="373989"/>
                      <a:pt x="5113" y="391451"/>
                    </a:cubicBezTo>
                    <a:cubicBezTo>
                      <a:pt x="3526" y="408913"/>
                      <a:pt x="-9968" y="443838"/>
                      <a:pt x="14638" y="453363"/>
                    </a:cubicBezTo>
                    <a:cubicBezTo>
                      <a:pt x="39244" y="462888"/>
                      <a:pt x="109094" y="451776"/>
                      <a:pt x="152750" y="448601"/>
                    </a:cubicBezTo>
                    <a:cubicBezTo>
                      <a:pt x="196406" y="445426"/>
                      <a:pt x="246413" y="443838"/>
                      <a:pt x="276575" y="434313"/>
                    </a:cubicBezTo>
                    <a:cubicBezTo>
                      <a:pt x="306737" y="424788"/>
                      <a:pt x="323406" y="410501"/>
                      <a:pt x="333725" y="391451"/>
                    </a:cubicBezTo>
                    <a:cubicBezTo>
                      <a:pt x="344044" y="372401"/>
                      <a:pt x="334519" y="328744"/>
                      <a:pt x="338488" y="320013"/>
                    </a:cubicBezTo>
                    <a:cubicBezTo>
                      <a:pt x="342457" y="311282"/>
                      <a:pt x="351982" y="340650"/>
                      <a:pt x="357538" y="339063"/>
                    </a:cubicBezTo>
                    <a:cubicBezTo>
                      <a:pt x="363094" y="337476"/>
                      <a:pt x="370238" y="328744"/>
                      <a:pt x="371825" y="310488"/>
                    </a:cubicBezTo>
                    <a:cubicBezTo>
                      <a:pt x="373413" y="292232"/>
                      <a:pt x="369444" y="251751"/>
                      <a:pt x="367063" y="229526"/>
                    </a:cubicBezTo>
                    <a:cubicBezTo>
                      <a:pt x="364682" y="207301"/>
                      <a:pt x="361507" y="198569"/>
                      <a:pt x="357538" y="177138"/>
                    </a:cubicBezTo>
                    <a:cubicBezTo>
                      <a:pt x="353569" y="155707"/>
                      <a:pt x="353569" y="130307"/>
                      <a:pt x="343250" y="100938"/>
                    </a:cubicBezTo>
                    <a:cubicBezTo>
                      <a:pt x="332931" y="71569"/>
                      <a:pt x="328169" y="8864"/>
                      <a:pt x="295625" y="9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46"/>
              <p:cNvSpPr/>
              <p:nvPr/>
            </p:nvSpPr>
            <p:spPr>
              <a:xfrm>
                <a:off x="2355309" y="5349401"/>
                <a:ext cx="349372" cy="622774"/>
              </a:xfrm>
              <a:custGeom>
                <a:avLst/>
                <a:gdLst/>
                <a:ahLst/>
                <a:cxnLst/>
                <a:rect l="l" t="t" r="r" b="b"/>
                <a:pathLst>
                  <a:path w="349372" h="622774" extrusionOk="0">
                    <a:moveTo>
                      <a:pt x="245016" y="3649"/>
                    </a:moveTo>
                    <a:cubicBezTo>
                      <a:pt x="271210" y="6030"/>
                      <a:pt x="309310" y="9999"/>
                      <a:pt x="325979" y="32224"/>
                    </a:cubicBezTo>
                    <a:cubicBezTo>
                      <a:pt x="342648" y="54449"/>
                      <a:pt x="341854" y="115568"/>
                      <a:pt x="345029" y="136999"/>
                    </a:cubicBezTo>
                    <a:cubicBezTo>
                      <a:pt x="348204" y="158430"/>
                      <a:pt x="352966" y="141762"/>
                      <a:pt x="345029" y="160812"/>
                    </a:cubicBezTo>
                    <a:cubicBezTo>
                      <a:pt x="337092" y="179862"/>
                      <a:pt x="307723" y="235424"/>
                      <a:pt x="297404" y="251299"/>
                    </a:cubicBezTo>
                    <a:cubicBezTo>
                      <a:pt x="287085" y="267174"/>
                      <a:pt x="287085" y="245743"/>
                      <a:pt x="283116" y="256062"/>
                    </a:cubicBezTo>
                    <a:cubicBezTo>
                      <a:pt x="279147" y="266381"/>
                      <a:pt x="275178" y="295750"/>
                      <a:pt x="273591" y="313212"/>
                    </a:cubicBezTo>
                    <a:cubicBezTo>
                      <a:pt x="272004" y="330674"/>
                      <a:pt x="272797" y="344168"/>
                      <a:pt x="273591" y="360837"/>
                    </a:cubicBezTo>
                    <a:cubicBezTo>
                      <a:pt x="274385" y="377506"/>
                      <a:pt x="280735" y="390205"/>
                      <a:pt x="278354" y="413224"/>
                    </a:cubicBezTo>
                    <a:cubicBezTo>
                      <a:pt x="275973" y="436243"/>
                      <a:pt x="266448" y="475930"/>
                      <a:pt x="259304" y="498949"/>
                    </a:cubicBezTo>
                    <a:cubicBezTo>
                      <a:pt x="252160" y="521968"/>
                      <a:pt x="250572" y="534668"/>
                      <a:pt x="235491" y="551337"/>
                    </a:cubicBezTo>
                    <a:cubicBezTo>
                      <a:pt x="220410" y="568006"/>
                      <a:pt x="192628" y="587056"/>
                      <a:pt x="168816" y="598962"/>
                    </a:cubicBezTo>
                    <a:cubicBezTo>
                      <a:pt x="145004" y="610868"/>
                      <a:pt x="117222" y="622774"/>
                      <a:pt x="92616" y="622774"/>
                    </a:cubicBezTo>
                    <a:cubicBezTo>
                      <a:pt x="68010" y="622774"/>
                      <a:pt x="36260" y="610075"/>
                      <a:pt x="21179" y="598962"/>
                    </a:cubicBezTo>
                    <a:cubicBezTo>
                      <a:pt x="6098" y="587849"/>
                      <a:pt x="4510" y="578324"/>
                      <a:pt x="2129" y="556099"/>
                    </a:cubicBezTo>
                    <a:cubicBezTo>
                      <a:pt x="-252" y="533874"/>
                      <a:pt x="-2634" y="500537"/>
                      <a:pt x="6891" y="465612"/>
                    </a:cubicBezTo>
                    <a:cubicBezTo>
                      <a:pt x="16416" y="430687"/>
                      <a:pt x="42610" y="386236"/>
                      <a:pt x="59279" y="346549"/>
                    </a:cubicBezTo>
                    <a:cubicBezTo>
                      <a:pt x="75948" y="306862"/>
                      <a:pt x="94998" y="260031"/>
                      <a:pt x="106904" y="227487"/>
                    </a:cubicBezTo>
                    <a:cubicBezTo>
                      <a:pt x="118810" y="194943"/>
                      <a:pt x="120397" y="186212"/>
                      <a:pt x="130716" y="151287"/>
                    </a:cubicBezTo>
                    <a:cubicBezTo>
                      <a:pt x="141035" y="116362"/>
                      <a:pt x="150560" y="44131"/>
                      <a:pt x="168816" y="17937"/>
                    </a:cubicBezTo>
                    <a:cubicBezTo>
                      <a:pt x="187072" y="-8257"/>
                      <a:pt x="218822" y="1268"/>
                      <a:pt x="245016" y="36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46"/>
              <p:cNvSpPr/>
              <p:nvPr/>
            </p:nvSpPr>
            <p:spPr>
              <a:xfrm>
                <a:off x="2385747" y="3258503"/>
                <a:ext cx="987690" cy="2696464"/>
              </a:xfrm>
              <a:custGeom>
                <a:avLst/>
                <a:gdLst/>
                <a:ahLst/>
                <a:cxnLst/>
                <a:rect l="l" t="t" r="r" b="b"/>
                <a:pathLst>
                  <a:path w="987690" h="2696464" extrusionOk="0">
                    <a:moveTo>
                      <a:pt x="905141" y="46672"/>
                    </a:moveTo>
                    <a:cubicBezTo>
                      <a:pt x="872597" y="24447"/>
                      <a:pt x="868628" y="10160"/>
                      <a:pt x="786078" y="3810"/>
                    </a:cubicBezTo>
                    <a:cubicBezTo>
                      <a:pt x="703528" y="-2540"/>
                      <a:pt x="513028" y="-953"/>
                      <a:pt x="409841" y="8572"/>
                    </a:cubicBezTo>
                    <a:cubicBezTo>
                      <a:pt x="306654" y="18097"/>
                      <a:pt x="226484" y="39529"/>
                      <a:pt x="166953" y="60960"/>
                    </a:cubicBezTo>
                    <a:cubicBezTo>
                      <a:pt x="107422" y="82391"/>
                      <a:pt x="75672" y="99854"/>
                      <a:pt x="52653" y="137160"/>
                    </a:cubicBezTo>
                    <a:cubicBezTo>
                      <a:pt x="29634" y="174466"/>
                      <a:pt x="37572" y="222091"/>
                      <a:pt x="28841" y="284797"/>
                    </a:cubicBezTo>
                    <a:cubicBezTo>
                      <a:pt x="20110" y="347503"/>
                      <a:pt x="2647" y="462597"/>
                      <a:pt x="266" y="513397"/>
                    </a:cubicBezTo>
                    <a:cubicBezTo>
                      <a:pt x="-2115" y="564197"/>
                      <a:pt x="12172" y="564991"/>
                      <a:pt x="14553" y="589597"/>
                    </a:cubicBezTo>
                    <a:cubicBezTo>
                      <a:pt x="16934" y="614203"/>
                      <a:pt x="12172" y="632460"/>
                      <a:pt x="14553" y="661035"/>
                    </a:cubicBezTo>
                    <a:cubicBezTo>
                      <a:pt x="16934" y="689610"/>
                      <a:pt x="24872" y="727710"/>
                      <a:pt x="28841" y="761047"/>
                    </a:cubicBezTo>
                    <a:cubicBezTo>
                      <a:pt x="32810" y="794384"/>
                      <a:pt x="35985" y="828516"/>
                      <a:pt x="38366" y="861060"/>
                    </a:cubicBezTo>
                    <a:cubicBezTo>
                      <a:pt x="40747" y="893604"/>
                      <a:pt x="40747" y="925354"/>
                      <a:pt x="43128" y="956310"/>
                    </a:cubicBezTo>
                    <a:cubicBezTo>
                      <a:pt x="45509" y="987266"/>
                      <a:pt x="53447" y="1019016"/>
                      <a:pt x="52653" y="1046797"/>
                    </a:cubicBezTo>
                    <a:cubicBezTo>
                      <a:pt x="51859" y="1074578"/>
                      <a:pt x="35985" y="1101566"/>
                      <a:pt x="38366" y="1122997"/>
                    </a:cubicBezTo>
                    <a:cubicBezTo>
                      <a:pt x="40747" y="1144428"/>
                      <a:pt x="60591" y="1151573"/>
                      <a:pt x="66941" y="1175385"/>
                    </a:cubicBezTo>
                    <a:cubicBezTo>
                      <a:pt x="73291" y="1199197"/>
                      <a:pt x="80435" y="1230153"/>
                      <a:pt x="76466" y="1265872"/>
                    </a:cubicBezTo>
                    <a:cubicBezTo>
                      <a:pt x="72497" y="1301591"/>
                      <a:pt x="47890" y="1360328"/>
                      <a:pt x="43128" y="1389697"/>
                    </a:cubicBezTo>
                    <a:cubicBezTo>
                      <a:pt x="38366" y="1419066"/>
                      <a:pt x="50272" y="1417479"/>
                      <a:pt x="47891" y="1442085"/>
                    </a:cubicBezTo>
                    <a:cubicBezTo>
                      <a:pt x="45510" y="1466691"/>
                      <a:pt x="33603" y="1503998"/>
                      <a:pt x="28841" y="1537335"/>
                    </a:cubicBezTo>
                    <a:cubicBezTo>
                      <a:pt x="24079" y="1570672"/>
                      <a:pt x="17729" y="1601629"/>
                      <a:pt x="19316" y="1642110"/>
                    </a:cubicBezTo>
                    <a:cubicBezTo>
                      <a:pt x="20903" y="1682591"/>
                      <a:pt x="35191" y="1730216"/>
                      <a:pt x="38366" y="1780222"/>
                    </a:cubicBezTo>
                    <a:cubicBezTo>
                      <a:pt x="41541" y="1830228"/>
                      <a:pt x="35985" y="1898491"/>
                      <a:pt x="38366" y="1942147"/>
                    </a:cubicBezTo>
                    <a:cubicBezTo>
                      <a:pt x="40747" y="1985803"/>
                      <a:pt x="51859" y="2018348"/>
                      <a:pt x="52653" y="2042160"/>
                    </a:cubicBezTo>
                    <a:cubicBezTo>
                      <a:pt x="53447" y="2065972"/>
                      <a:pt x="39159" y="2060416"/>
                      <a:pt x="43128" y="2085022"/>
                    </a:cubicBezTo>
                    <a:cubicBezTo>
                      <a:pt x="47097" y="2109628"/>
                      <a:pt x="65353" y="2154078"/>
                      <a:pt x="76466" y="2189797"/>
                    </a:cubicBezTo>
                    <a:cubicBezTo>
                      <a:pt x="87578" y="2225516"/>
                      <a:pt x="94722" y="2274729"/>
                      <a:pt x="109803" y="2299335"/>
                    </a:cubicBezTo>
                    <a:cubicBezTo>
                      <a:pt x="124884" y="2323941"/>
                      <a:pt x="144728" y="2346166"/>
                      <a:pt x="166953" y="2337435"/>
                    </a:cubicBezTo>
                    <a:cubicBezTo>
                      <a:pt x="189178" y="2328704"/>
                      <a:pt x="220928" y="2279491"/>
                      <a:pt x="243153" y="2246947"/>
                    </a:cubicBezTo>
                    <a:cubicBezTo>
                      <a:pt x="265378" y="2214403"/>
                      <a:pt x="291572" y="2177891"/>
                      <a:pt x="300303" y="2142172"/>
                    </a:cubicBezTo>
                    <a:cubicBezTo>
                      <a:pt x="309034" y="2106453"/>
                      <a:pt x="292366" y="2082641"/>
                      <a:pt x="295541" y="2032635"/>
                    </a:cubicBezTo>
                    <a:cubicBezTo>
                      <a:pt x="298716" y="1982629"/>
                      <a:pt x="313797" y="1893729"/>
                      <a:pt x="319353" y="1842135"/>
                    </a:cubicBezTo>
                    <a:cubicBezTo>
                      <a:pt x="324909" y="1790541"/>
                      <a:pt x="327291" y="1762759"/>
                      <a:pt x="328878" y="1723072"/>
                    </a:cubicBezTo>
                    <a:cubicBezTo>
                      <a:pt x="330465" y="1683385"/>
                      <a:pt x="326497" y="1640522"/>
                      <a:pt x="328878" y="1604010"/>
                    </a:cubicBezTo>
                    <a:cubicBezTo>
                      <a:pt x="331259" y="1567498"/>
                      <a:pt x="337610" y="1525428"/>
                      <a:pt x="343166" y="1503997"/>
                    </a:cubicBezTo>
                    <a:cubicBezTo>
                      <a:pt x="348722" y="1482566"/>
                      <a:pt x="358247" y="1487328"/>
                      <a:pt x="362216" y="1475422"/>
                    </a:cubicBezTo>
                    <a:cubicBezTo>
                      <a:pt x="366185" y="1463516"/>
                      <a:pt x="363803" y="1442085"/>
                      <a:pt x="366978" y="1432560"/>
                    </a:cubicBezTo>
                    <a:cubicBezTo>
                      <a:pt x="370153" y="1423035"/>
                      <a:pt x="382060" y="1434147"/>
                      <a:pt x="381266" y="1418272"/>
                    </a:cubicBezTo>
                    <a:cubicBezTo>
                      <a:pt x="380472" y="1402397"/>
                      <a:pt x="360629" y="1367472"/>
                      <a:pt x="362216" y="1337310"/>
                    </a:cubicBezTo>
                    <a:cubicBezTo>
                      <a:pt x="363803" y="1307148"/>
                      <a:pt x="381266" y="1260316"/>
                      <a:pt x="390791" y="1237297"/>
                    </a:cubicBezTo>
                    <a:cubicBezTo>
                      <a:pt x="400316" y="1214278"/>
                      <a:pt x="414604" y="1230947"/>
                      <a:pt x="419366" y="1199197"/>
                    </a:cubicBezTo>
                    <a:cubicBezTo>
                      <a:pt x="424128" y="1167447"/>
                      <a:pt x="416191" y="1080928"/>
                      <a:pt x="419366" y="1046797"/>
                    </a:cubicBezTo>
                    <a:cubicBezTo>
                      <a:pt x="422541" y="1012666"/>
                      <a:pt x="434447" y="1019016"/>
                      <a:pt x="438416" y="994410"/>
                    </a:cubicBezTo>
                    <a:cubicBezTo>
                      <a:pt x="442385" y="969804"/>
                      <a:pt x="439209" y="927735"/>
                      <a:pt x="443178" y="899160"/>
                    </a:cubicBezTo>
                    <a:cubicBezTo>
                      <a:pt x="447147" y="870585"/>
                      <a:pt x="455878" y="842010"/>
                      <a:pt x="462228" y="822960"/>
                    </a:cubicBezTo>
                    <a:cubicBezTo>
                      <a:pt x="468578" y="803910"/>
                      <a:pt x="477309" y="769779"/>
                      <a:pt x="481278" y="784860"/>
                    </a:cubicBezTo>
                    <a:cubicBezTo>
                      <a:pt x="485247" y="799941"/>
                      <a:pt x="481279" y="872966"/>
                      <a:pt x="486041" y="913447"/>
                    </a:cubicBezTo>
                    <a:cubicBezTo>
                      <a:pt x="490803" y="953928"/>
                      <a:pt x="504297" y="992028"/>
                      <a:pt x="509853" y="1027747"/>
                    </a:cubicBezTo>
                    <a:cubicBezTo>
                      <a:pt x="515409" y="1063466"/>
                      <a:pt x="520965" y="1084898"/>
                      <a:pt x="519378" y="1127760"/>
                    </a:cubicBezTo>
                    <a:cubicBezTo>
                      <a:pt x="517791" y="1170622"/>
                      <a:pt x="500328" y="1252378"/>
                      <a:pt x="500328" y="1284922"/>
                    </a:cubicBezTo>
                    <a:cubicBezTo>
                      <a:pt x="500328" y="1317466"/>
                      <a:pt x="516997" y="1297622"/>
                      <a:pt x="519378" y="1323022"/>
                    </a:cubicBezTo>
                    <a:cubicBezTo>
                      <a:pt x="521759" y="1348422"/>
                      <a:pt x="516203" y="1407160"/>
                      <a:pt x="514616" y="1437322"/>
                    </a:cubicBezTo>
                    <a:cubicBezTo>
                      <a:pt x="513029" y="1467484"/>
                      <a:pt x="505884" y="1484153"/>
                      <a:pt x="509853" y="1503997"/>
                    </a:cubicBezTo>
                    <a:cubicBezTo>
                      <a:pt x="513822" y="1523841"/>
                      <a:pt x="536047" y="1534160"/>
                      <a:pt x="538428" y="1556385"/>
                    </a:cubicBezTo>
                    <a:cubicBezTo>
                      <a:pt x="540809" y="1578610"/>
                      <a:pt x="523347" y="1610360"/>
                      <a:pt x="524141" y="1637347"/>
                    </a:cubicBezTo>
                    <a:cubicBezTo>
                      <a:pt x="524935" y="1664334"/>
                      <a:pt x="543985" y="1691323"/>
                      <a:pt x="543191" y="1718310"/>
                    </a:cubicBezTo>
                    <a:cubicBezTo>
                      <a:pt x="542397" y="1745297"/>
                      <a:pt x="524140" y="1751647"/>
                      <a:pt x="519378" y="1799272"/>
                    </a:cubicBezTo>
                    <a:cubicBezTo>
                      <a:pt x="514616" y="1846897"/>
                      <a:pt x="520172" y="1942147"/>
                      <a:pt x="514616" y="2004060"/>
                    </a:cubicBezTo>
                    <a:cubicBezTo>
                      <a:pt x="509060" y="2065973"/>
                      <a:pt x="491597" y="2128678"/>
                      <a:pt x="486041" y="2170747"/>
                    </a:cubicBezTo>
                    <a:cubicBezTo>
                      <a:pt x="480485" y="2212816"/>
                      <a:pt x="476515" y="2226310"/>
                      <a:pt x="481278" y="2256472"/>
                    </a:cubicBezTo>
                    <a:cubicBezTo>
                      <a:pt x="486040" y="2286635"/>
                      <a:pt x="507472" y="2330291"/>
                      <a:pt x="514616" y="2351722"/>
                    </a:cubicBezTo>
                    <a:cubicBezTo>
                      <a:pt x="521760" y="2373153"/>
                      <a:pt x="532872" y="2364422"/>
                      <a:pt x="524141" y="2385060"/>
                    </a:cubicBezTo>
                    <a:cubicBezTo>
                      <a:pt x="515410" y="2405698"/>
                      <a:pt x="478103" y="2454116"/>
                      <a:pt x="462228" y="2475547"/>
                    </a:cubicBezTo>
                    <a:cubicBezTo>
                      <a:pt x="446353" y="2496978"/>
                      <a:pt x="429685" y="2497772"/>
                      <a:pt x="428891" y="2513647"/>
                    </a:cubicBezTo>
                    <a:cubicBezTo>
                      <a:pt x="428097" y="2529522"/>
                      <a:pt x="455878" y="2549366"/>
                      <a:pt x="457466" y="2570797"/>
                    </a:cubicBezTo>
                    <a:cubicBezTo>
                      <a:pt x="459054" y="2592228"/>
                      <a:pt x="430479" y="2628741"/>
                      <a:pt x="438416" y="2642235"/>
                    </a:cubicBezTo>
                    <a:cubicBezTo>
                      <a:pt x="446353" y="2655729"/>
                      <a:pt x="475722" y="2646204"/>
                      <a:pt x="505091" y="2651760"/>
                    </a:cubicBezTo>
                    <a:cubicBezTo>
                      <a:pt x="534460" y="2657316"/>
                      <a:pt x="583672" y="2668428"/>
                      <a:pt x="614628" y="2675572"/>
                    </a:cubicBezTo>
                    <a:cubicBezTo>
                      <a:pt x="645584" y="2682716"/>
                      <a:pt x="669397" y="2702559"/>
                      <a:pt x="690828" y="2694622"/>
                    </a:cubicBezTo>
                    <a:cubicBezTo>
                      <a:pt x="712259" y="2686685"/>
                      <a:pt x="732104" y="2654934"/>
                      <a:pt x="743216" y="2627947"/>
                    </a:cubicBezTo>
                    <a:cubicBezTo>
                      <a:pt x="754328" y="2600960"/>
                      <a:pt x="757503" y="2556509"/>
                      <a:pt x="757503" y="2532697"/>
                    </a:cubicBezTo>
                    <a:cubicBezTo>
                      <a:pt x="757503" y="2508885"/>
                      <a:pt x="745597" y="2500947"/>
                      <a:pt x="743216" y="2485072"/>
                    </a:cubicBezTo>
                    <a:cubicBezTo>
                      <a:pt x="740835" y="2469197"/>
                      <a:pt x="734485" y="2458878"/>
                      <a:pt x="743216" y="2437447"/>
                    </a:cubicBezTo>
                    <a:cubicBezTo>
                      <a:pt x="751947" y="2416016"/>
                      <a:pt x="784490" y="2392204"/>
                      <a:pt x="795603" y="2356485"/>
                    </a:cubicBezTo>
                    <a:cubicBezTo>
                      <a:pt x="806715" y="2320766"/>
                      <a:pt x="805922" y="2266791"/>
                      <a:pt x="809891" y="2223135"/>
                    </a:cubicBezTo>
                    <a:cubicBezTo>
                      <a:pt x="813860" y="2179479"/>
                      <a:pt x="814654" y="2146141"/>
                      <a:pt x="819416" y="2094547"/>
                    </a:cubicBezTo>
                    <a:cubicBezTo>
                      <a:pt x="824178" y="2042953"/>
                      <a:pt x="831322" y="1979453"/>
                      <a:pt x="838466" y="1913572"/>
                    </a:cubicBezTo>
                    <a:cubicBezTo>
                      <a:pt x="845610" y="1847691"/>
                      <a:pt x="859103" y="1750060"/>
                      <a:pt x="862278" y="1699260"/>
                    </a:cubicBezTo>
                    <a:cubicBezTo>
                      <a:pt x="865453" y="1648460"/>
                      <a:pt x="855929" y="1644491"/>
                      <a:pt x="857516" y="1608772"/>
                    </a:cubicBezTo>
                    <a:cubicBezTo>
                      <a:pt x="859103" y="1573053"/>
                      <a:pt x="865453" y="1557972"/>
                      <a:pt x="871803" y="1484947"/>
                    </a:cubicBezTo>
                    <a:cubicBezTo>
                      <a:pt x="878153" y="1411922"/>
                      <a:pt x="886885" y="1266665"/>
                      <a:pt x="895616" y="1170622"/>
                    </a:cubicBezTo>
                    <a:cubicBezTo>
                      <a:pt x="904347" y="1074579"/>
                      <a:pt x="921016" y="973773"/>
                      <a:pt x="924191" y="908685"/>
                    </a:cubicBezTo>
                    <a:cubicBezTo>
                      <a:pt x="927366" y="843598"/>
                      <a:pt x="910697" y="829309"/>
                      <a:pt x="914666" y="780097"/>
                    </a:cubicBezTo>
                    <a:cubicBezTo>
                      <a:pt x="918635" y="730885"/>
                      <a:pt x="936891" y="669766"/>
                      <a:pt x="948003" y="613410"/>
                    </a:cubicBezTo>
                    <a:cubicBezTo>
                      <a:pt x="959115" y="557054"/>
                      <a:pt x="975785" y="487998"/>
                      <a:pt x="981341" y="441960"/>
                    </a:cubicBezTo>
                    <a:cubicBezTo>
                      <a:pt x="986897" y="395923"/>
                      <a:pt x="981341" y="337185"/>
                      <a:pt x="981341" y="337185"/>
                    </a:cubicBezTo>
                    <a:cubicBezTo>
                      <a:pt x="981341" y="286385"/>
                      <a:pt x="995628" y="189547"/>
                      <a:pt x="981341" y="137160"/>
                    </a:cubicBezTo>
                    <a:cubicBezTo>
                      <a:pt x="967054" y="84773"/>
                      <a:pt x="937685" y="68897"/>
                      <a:pt x="905141" y="46672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46"/>
              <p:cNvSpPr/>
              <p:nvPr/>
            </p:nvSpPr>
            <p:spPr>
              <a:xfrm>
                <a:off x="3327354" y="3615547"/>
                <a:ext cx="234996" cy="523697"/>
              </a:xfrm>
              <a:custGeom>
                <a:avLst/>
                <a:gdLst/>
                <a:ahLst/>
                <a:cxnLst/>
                <a:rect l="l" t="t" r="r" b="b"/>
                <a:pathLst>
                  <a:path w="221335" h="493253" extrusionOk="0">
                    <a:moveTo>
                      <a:pt x="77834" y="328437"/>
                    </a:moveTo>
                    <a:cubicBezTo>
                      <a:pt x="65239" y="329495"/>
                      <a:pt x="52963" y="333729"/>
                      <a:pt x="50846" y="340502"/>
                    </a:cubicBezTo>
                    <a:cubicBezTo>
                      <a:pt x="46613" y="354049"/>
                      <a:pt x="50846" y="372675"/>
                      <a:pt x="50846" y="386222"/>
                    </a:cubicBezTo>
                    <a:cubicBezTo>
                      <a:pt x="50846" y="386222"/>
                      <a:pt x="44073" y="417549"/>
                      <a:pt x="50846" y="421782"/>
                    </a:cubicBezTo>
                    <a:cubicBezTo>
                      <a:pt x="57619" y="426015"/>
                      <a:pt x="82173" y="426015"/>
                      <a:pt x="91486" y="411622"/>
                    </a:cubicBezTo>
                    <a:cubicBezTo>
                      <a:pt x="100799" y="397229"/>
                      <a:pt x="113499" y="347275"/>
                      <a:pt x="106726" y="335422"/>
                    </a:cubicBezTo>
                    <a:cubicBezTo>
                      <a:pt x="103340" y="329496"/>
                      <a:pt x="90428" y="327379"/>
                      <a:pt x="77834" y="328437"/>
                    </a:cubicBezTo>
                    <a:close/>
                    <a:moveTo>
                      <a:pt x="121966" y="142"/>
                    </a:moveTo>
                    <a:cubicBezTo>
                      <a:pt x="139746" y="4375"/>
                      <a:pt x="172766" y="90735"/>
                      <a:pt x="188006" y="132222"/>
                    </a:cubicBezTo>
                    <a:cubicBezTo>
                      <a:pt x="203246" y="173709"/>
                      <a:pt x="208326" y="212655"/>
                      <a:pt x="213406" y="249062"/>
                    </a:cubicBezTo>
                    <a:cubicBezTo>
                      <a:pt x="218486" y="285469"/>
                      <a:pt x="225259" y="315102"/>
                      <a:pt x="218486" y="350662"/>
                    </a:cubicBezTo>
                    <a:cubicBezTo>
                      <a:pt x="211713" y="386222"/>
                      <a:pt x="186313" y="438715"/>
                      <a:pt x="172766" y="462422"/>
                    </a:cubicBezTo>
                    <a:cubicBezTo>
                      <a:pt x="159219" y="486129"/>
                      <a:pt x="154139" y="490362"/>
                      <a:pt x="137206" y="492902"/>
                    </a:cubicBezTo>
                    <a:cubicBezTo>
                      <a:pt x="120273" y="495442"/>
                      <a:pt x="88946" y="483589"/>
                      <a:pt x="71166" y="477662"/>
                    </a:cubicBezTo>
                    <a:cubicBezTo>
                      <a:pt x="53386" y="471735"/>
                      <a:pt x="39839" y="466655"/>
                      <a:pt x="30526" y="457342"/>
                    </a:cubicBezTo>
                    <a:cubicBezTo>
                      <a:pt x="21213" y="448029"/>
                      <a:pt x="20366" y="428555"/>
                      <a:pt x="15286" y="421782"/>
                    </a:cubicBezTo>
                    <a:cubicBezTo>
                      <a:pt x="10206" y="415009"/>
                      <a:pt x="-801" y="425169"/>
                      <a:pt x="46" y="416702"/>
                    </a:cubicBezTo>
                    <a:cubicBezTo>
                      <a:pt x="893" y="408235"/>
                      <a:pt x="16133" y="391302"/>
                      <a:pt x="20366" y="370982"/>
                    </a:cubicBezTo>
                    <a:cubicBezTo>
                      <a:pt x="24599" y="350662"/>
                      <a:pt x="22059" y="316795"/>
                      <a:pt x="25446" y="294782"/>
                    </a:cubicBezTo>
                    <a:cubicBezTo>
                      <a:pt x="28833" y="272769"/>
                      <a:pt x="29679" y="266842"/>
                      <a:pt x="40686" y="238902"/>
                    </a:cubicBezTo>
                    <a:cubicBezTo>
                      <a:pt x="51693" y="210962"/>
                      <a:pt x="77939" y="166935"/>
                      <a:pt x="91486" y="127142"/>
                    </a:cubicBezTo>
                    <a:cubicBezTo>
                      <a:pt x="105033" y="87349"/>
                      <a:pt x="104186" y="-4091"/>
                      <a:pt x="121966" y="142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46"/>
              <p:cNvSpPr/>
              <p:nvPr/>
            </p:nvSpPr>
            <p:spPr>
              <a:xfrm>
                <a:off x="2019921" y="587921"/>
                <a:ext cx="342320" cy="748473"/>
              </a:xfrm>
              <a:custGeom>
                <a:avLst/>
                <a:gdLst/>
                <a:ahLst/>
                <a:cxnLst/>
                <a:rect l="l" t="t" r="r" b="b"/>
                <a:pathLst>
                  <a:path w="342320" h="748473" extrusionOk="0">
                    <a:moveTo>
                      <a:pt x="108599" y="748119"/>
                    </a:moveTo>
                    <a:cubicBezTo>
                      <a:pt x="133152" y="757432"/>
                      <a:pt x="147546" y="580479"/>
                      <a:pt x="154319" y="529679"/>
                    </a:cubicBezTo>
                    <a:cubicBezTo>
                      <a:pt x="161092" y="478879"/>
                      <a:pt x="148392" y="468719"/>
                      <a:pt x="149239" y="443319"/>
                    </a:cubicBezTo>
                    <a:cubicBezTo>
                      <a:pt x="150086" y="417919"/>
                      <a:pt x="154319" y="394212"/>
                      <a:pt x="159399" y="377279"/>
                    </a:cubicBezTo>
                    <a:cubicBezTo>
                      <a:pt x="164479" y="360346"/>
                      <a:pt x="171252" y="354419"/>
                      <a:pt x="179719" y="341719"/>
                    </a:cubicBezTo>
                    <a:cubicBezTo>
                      <a:pt x="188186" y="329019"/>
                      <a:pt x="201732" y="308699"/>
                      <a:pt x="210199" y="301079"/>
                    </a:cubicBezTo>
                    <a:cubicBezTo>
                      <a:pt x="218666" y="293459"/>
                      <a:pt x="219512" y="303619"/>
                      <a:pt x="230519" y="295999"/>
                    </a:cubicBezTo>
                    <a:cubicBezTo>
                      <a:pt x="241526" y="288379"/>
                      <a:pt x="263539" y="268059"/>
                      <a:pt x="276239" y="255359"/>
                    </a:cubicBezTo>
                    <a:cubicBezTo>
                      <a:pt x="288939" y="242659"/>
                      <a:pt x="296559" y="237579"/>
                      <a:pt x="306719" y="219799"/>
                    </a:cubicBezTo>
                    <a:cubicBezTo>
                      <a:pt x="316879" y="202019"/>
                      <a:pt x="331272" y="170692"/>
                      <a:pt x="337199" y="148679"/>
                    </a:cubicBezTo>
                    <a:cubicBezTo>
                      <a:pt x="343126" y="126666"/>
                      <a:pt x="342279" y="101266"/>
                      <a:pt x="342279" y="87719"/>
                    </a:cubicBezTo>
                    <a:cubicBezTo>
                      <a:pt x="342279" y="74172"/>
                      <a:pt x="342279" y="73326"/>
                      <a:pt x="337199" y="67399"/>
                    </a:cubicBezTo>
                    <a:cubicBezTo>
                      <a:pt x="332119" y="61472"/>
                      <a:pt x="321112" y="59779"/>
                      <a:pt x="311799" y="52159"/>
                    </a:cubicBezTo>
                    <a:cubicBezTo>
                      <a:pt x="302486" y="44539"/>
                      <a:pt x="289786" y="27606"/>
                      <a:pt x="281319" y="21679"/>
                    </a:cubicBezTo>
                    <a:cubicBezTo>
                      <a:pt x="272852" y="15752"/>
                      <a:pt x="270312" y="17446"/>
                      <a:pt x="260999" y="16599"/>
                    </a:cubicBezTo>
                    <a:cubicBezTo>
                      <a:pt x="251686" y="15752"/>
                      <a:pt x="243219" y="18292"/>
                      <a:pt x="225439" y="16599"/>
                    </a:cubicBezTo>
                    <a:cubicBezTo>
                      <a:pt x="207659" y="14906"/>
                      <a:pt x="172946" y="8979"/>
                      <a:pt x="154319" y="6439"/>
                    </a:cubicBezTo>
                    <a:cubicBezTo>
                      <a:pt x="135692" y="3899"/>
                      <a:pt x="123839" y="-2874"/>
                      <a:pt x="113679" y="1359"/>
                    </a:cubicBezTo>
                    <a:cubicBezTo>
                      <a:pt x="103519" y="5592"/>
                      <a:pt x="96746" y="20832"/>
                      <a:pt x="93359" y="31839"/>
                    </a:cubicBezTo>
                    <a:cubicBezTo>
                      <a:pt x="89972" y="42846"/>
                      <a:pt x="95899" y="52159"/>
                      <a:pt x="93359" y="67399"/>
                    </a:cubicBezTo>
                    <a:cubicBezTo>
                      <a:pt x="90819" y="82639"/>
                      <a:pt x="85739" y="106346"/>
                      <a:pt x="78119" y="123279"/>
                    </a:cubicBezTo>
                    <a:cubicBezTo>
                      <a:pt x="70499" y="140212"/>
                      <a:pt x="54412" y="145292"/>
                      <a:pt x="47639" y="168999"/>
                    </a:cubicBezTo>
                    <a:cubicBezTo>
                      <a:pt x="40866" y="192706"/>
                      <a:pt x="41712" y="240119"/>
                      <a:pt x="37479" y="265519"/>
                    </a:cubicBezTo>
                    <a:cubicBezTo>
                      <a:pt x="33246" y="290919"/>
                      <a:pt x="27319" y="299386"/>
                      <a:pt x="22239" y="321399"/>
                    </a:cubicBezTo>
                    <a:cubicBezTo>
                      <a:pt x="17159" y="343412"/>
                      <a:pt x="9539" y="372199"/>
                      <a:pt x="6999" y="397599"/>
                    </a:cubicBezTo>
                    <a:cubicBezTo>
                      <a:pt x="4459" y="422999"/>
                      <a:pt x="-7394" y="414532"/>
                      <a:pt x="6999" y="473799"/>
                    </a:cubicBezTo>
                    <a:cubicBezTo>
                      <a:pt x="21392" y="533066"/>
                      <a:pt x="84046" y="738806"/>
                      <a:pt x="108599" y="748119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46"/>
              <p:cNvSpPr/>
              <p:nvPr/>
            </p:nvSpPr>
            <p:spPr>
              <a:xfrm>
                <a:off x="2643475" y="1349662"/>
                <a:ext cx="523167" cy="762969"/>
              </a:xfrm>
              <a:custGeom>
                <a:avLst/>
                <a:gdLst/>
                <a:ahLst/>
                <a:cxnLst/>
                <a:rect l="l" t="t" r="r" b="b"/>
                <a:pathLst>
                  <a:path w="523167" h="762969" extrusionOk="0">
                    <a:moveTo>
                      <a:pt x="17663" y="221230"/>
                    </a:moveTo>
                    <a:cubicBezTo>
                      <a:pt x="10825" y="245165"/>
                      <a:pt x="1056" y="249561"/>
                      <a:pt x="79" y="268123"/>
                    </a:cubicBezTo>
                    <a:cubicBezTo>
                      <a:pt x="-898" y="286685"/>
                      <a:pt x="7406" y="315504"/>
                      <a:pt x="11802" y="332600"/>
                    </a:cubicBezTo>
                    <a:cubicBezTo>
                      <a:pt x="16198" y="349696"/>
                      <a:pt x="18641" y="361908"/>
                      <a:pt x="26456" y="370700"/>
                    </a:cubicBezTo>
                    <a:cubicBezTo>
                      <a:pt x="34271" y="379492"/>
                      <a:pt x="51856" y="375095"/>
                      <a:pt x="58694" y="385353"/>
                    </a:cubicBezTo>
                    <a:cubicBezTo>
                      <a:pt x="65533" y="395611"/>
                      <a:pt x="63091" y="415638"/>
                      <a:pt x="67487" y="432246"/>
                    </a:cubicBezTo>
                    <a:cubicBezTo>
                      <a:pt x="71883" y="448854"/>
                      <a:pt x="78233" y="469858"/>
                      <a:pt x="85071" y="485000"/>
                    </a:cubicBezTo>
                    <a:cubicBezTo>
                      <a:pt x="91909" y="500142"/>
                      <a:pt x="105586" y="512354"/>
                      <a:pt x="108517" y="523100"/>
                    </a:cubicBezTo>
                    <a:cubicBezTo>
                      <a:pt x="111448" y="533846"/>
                      <a:pt x="97283" y="523588"/>
                      <a:pt x="102656" y="549476"/>
                    </a:cubicBezTo>
                    <a:cubicBezTo>
                      <a:pt x="108029" y="575364"/>
                      <a:pt x="116333" y="643261"/>
                      <a:pt x="140756" y="678430"/>
                    </a:cubicBezTo>
                    <a:cubicBezTo>
                      <a:pt x="165179" y="713599"/>
                      <a:pt x="214025" y="751211"/>
                      <a:pt x="249194" y="760492"/>
                    </a:cubicBezTo>
                    <a:cubicBezTo>
                      <a:pt x="284363" y="769773"/>
                      <a:pt x="325882" y="751211"/>
                      <a:pt x="351771" y="734115"/>
                    </a:cubicBezTo>
                    <a:cubicBezTo>
                      <a:pt x="377660" y="717019"/>
                      <a:pt x="397687" y="679896"/>
                      <a:pt x="404525" y="657915"/>
                    </a:cubicBezTo>
                    <a:cubicBezTo>
                      <a:pt x="411364" y="635934"/>
                      <a:pt x="395244" y="617372"/>
                      <a:pt x="392802" y="602230"/>
                    </a:cubicBezTo>
                    <a:cubicBezTo>
                      <a:pt x="390360" y="587088"/>
                      <a:pt x="387917" y="581226"/>
                      <a:pt x="389871" y="567061"/>
                    </a:cubicBezTo>
                    <a:cubicBezTo>
                      <a:pt x="391825" y="552896"/>
                      <a:pt x="397198" y="534823"/>
                      <a:pt x="404525" y="517238"/>
                    </a:cubicBezTo>
                    <a:cubicBezTo>
                      <a:pt x="411852" y="499653"/>
                      <a:pt x="425529" y="478649"/>
                      <a:pt x="433833" y="461553"/>
                    </a:cubicBezTo>
                    <a:cubicBezTo>
                      <a:pt x="442137" y="444457"/>
                      <a:pt x="449952" y="428826"/>
                      <a:pt x="454348" y="414661"/>
                    </a:cubicBezTo>
                    <a:cubicBezTo>
                      <a:pt x="458744" y="400496"/>
                      <a:pt x="455814" y="382422"/>
                      <a:pt x="460210" y="376561"/>
                    </a:cubicBezTo>
                    <a:cubicBezTo>
                      <a:pt x="464606" y="370700"/>
                      <a:pt x="473887" y="383400"/>
                      <a:pt x="480725" y="379492"/>
                    </a:cubicBezTo>
                    <a:cubicBezTo>
                      <a:pt x="487563" y="375584"/>
                      <a:pt x="494401" y="366792"/>
                      <a:pt x="501240" y="353115"/>
                    </a:cubicBezTo>
                    <a:cubicBezTo>
                      <a:pt x="508079" y="339438"/>
                      <a:pt x="518825" y="316480"/>
                      <a:pt x="521756" y="297430"/>
                    </a:cubicBezTo>
                    <a:cubicBezTo>
                      <a:pt x="524687" y="278380"/>
                      <a:pt x="522733" y="254446"/>
                      <a:pt x="518825" y="238815"/>
                    </a:cubicBezTo>
                    <a:cubicBezTo>
                      <a:pt x="514917" y="223184"/>
                      <a:pt x="503195" y="209019"/>
                      <a:pt x="498310" y="203646"/>
                    </a:cubicBezTo>
                    <a:cubicBezTo>
                      <a:pt x="493425" y="198273"/>
                      <a:pt x="498309" y="216834"/>
                      <a:pt x="489517" y="206576"/>
                    </a:cubicBezTo>
                    <a:cubicBezTo>
                      <a:pt x="480725" y="196318"/>
                      <a:pt x="452883" y="163104"/>
                      <a:pt x="445556" y="142100"/>
                    </a:cubicBezTo>
                    <a:cubicBezTo>
                      <a:pt x="438229" y="121096"/>
                      <a:pt x="458256" y="100091"/>
                      <a:pt x="445556" y="80553"/>
                    </a:cubicBezTo>
                    <a:cubicBezTo>
                      <a:pt x="432856" y="61014"/>
                      <a:pt x="408433" y="38057"/>
                      <a:pt x="369356" y="24869"/>
                    </a:cubicBezTo>
                    <a:cubicBezTo>
                      <a:pt x="330279" y="11681"/>
                      <a:pt x="258963" y="2888"/>
                      <a:pt x="211094" y="1423"/>
                    </a:cubicBezTo>
                    <a:cubicBezTo>
                      <a:pt x="163225" y="-43"/>
                      <a:pt x="110471" y="-4439"/>
                      <a:pt x="82140" y="16076"/>
                    </a:cubicBezTo>
                    <a:cubicBezTo>
                      <a:pt x="53809" y="36591"/>
                      <a:pt x="51368" y="95207"/>
                      <a:pt x="41110" y="124515"/>
                    </a:cubicBezTo>
                    <a:cubicBezTo>
                      <a:pt x="30852" y="153823"/>
                      <a:pt x="24501" y="197295"/>
                      <a:pt x="17663" y="221230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46"/>
              <p:cNvSpPr/>
              <p:nvPr/>
            </p:nvSpPr>
            <p:spPr>
              <a:xfrm>
                <a:off x="2637394" y="1199203"/>
                <a:ext cx="516208" cy="478107"/>
              </a:xfrm>
              <a:custGeom>
                <a:avLst/>
                <a:gdLst/>
                <a:ahLst/>
                <a:cxnLst/>
                <a:rect l="l" t="t" r="r" b="b"/>
                <a:pathLst>
                  <a:path w="516208" h="478107" extrusionOk="0">
                    <a:moveTo>
                      <a:pt x="50121" y="477197"/>
                    </a:moveTo>
                    <a:cubicBezTo>
                      <a:pt x="43283" y="469382"/>
                      <a:pt x="33025" y="393670"/>
                      <a:pt x="26675" y="371689"/>
                    </a:cubicBezTo>
                    <a:cubicBezTo>
                      <a:pt x="20325" y="349708"/>
                      <a:pt x="16417" y="355081"/>
                      <a:pt x="12021" y="345312"/>
                    </a:cubicBezTo>
                    <a:cubicBezTo>
                      <a:pt x="7625" y="335543"/>
                      <a:pt x="1763" y="324308"/>
                      <a:pt x="298" y="313074"/>
                    </a:cubicBezTo>
                    <a:cubicBezTo>
                      <a:pt x="-1167" y="301840"/>
                      <a:pt x="3229" y="291582"/>
                      <a:pt x="3229" y="277905"/>
                    </a:cubicBezTo>
                    <a:cubicBezTo>
                      <a:pt x="3229" y="264228"/>
                      <a:pt x="-191" y="246643"/>
                      <a:pt x="298" y="231012"/>
                    </a:cubicBezTo>
                    <a:cubicBezTo>
                      <a:pt x="786" y="215381"/>
                      <a:pt x="2252" y="200239"/>
                      <a:pt x="6160" y="184120"/>
                    </a:cubicBezTo>
                    <a:cubicBezTo>
                      <a:pt x="10068" y="168001"/>
                      <a:pt x="13975" y="149928"/>
                      <a:pt x="23744" y="134297"/>
                    </a:cubicBezTo>
                    <a:cubicBezTo>
                      <a:pt x="33513" y="118666"/>
                      <a:pt x="51587" y="104012"/>
                      <a:pt x="64775" y="90335"/>
                    </a:cubicBezTo>
                    <a:cubicBezTo>
                      <a:pt x="77964" y="76658"/>
                      <a:pt x="83825" y="62981"/>
                      <a:pt x="102875" y="52235"/>
                    </a:cubicBezTo>
                    <a:cubicBezTo>
                      <a:pt x="121925" y="41489"/>
                      <a:pt x="160513" y="34163"/>
                      <a:pt x="179075" y="25859"/>
                    </a:cubicBezTo>
                    <a:cubicBezTo>
                      <a:pt x="197637" y="17555"/>
                      <a:pt x="197148" y="6320"/>
                      <a:pt x="214244" y="2412"/>
                    </a:cubicBezTo>
                    <a:cubicBezTo>
                      <a:pt x="231340" y="-1496"/>
                      <a:pt x="257717" y="-30"/>
                      <a:pt x="281652" y="2412"/>
                    </a:cubicBezTo>
                    <a:cubicBezTo>
                      <a:pt x="305587" y="4854"/>
                      <a:pt x="337825" y="8762"/>
                      <a:pt x="357852" y="17066"/>
                    </a:cubicBezTo>
                    <a:cubicBezTo>
                      <a:pt x="377879" y="25370"/>
                      <a:pt x="385695" y="41489"/>
                      <a:pt x="401814" y="52235"/>
                    </a:cubicBezTo>
                    <a:cubicBezTo>
                      <a:pt x="417933" y="62981"/>
                      <a:pt x="438449" y="66889"/>
                      <a:pt x="454568" y="81543"/>
                    </a:cubicBezTo>
                    <a:cubicBezTo>
                      <a:pt x="470687" y="96197"/>
                      <a:pt x="489737" y="119155"/>
                      <a:pt x="498529" y="140159"/>
                    </a:cubicBezTo>
                    <a:cubicBezTo>
                      <a:pt x="507321" y="161163"/>
                      <a:pt x="504390" y="186562"/>
                      <a:pt x="507321" y="207566"/>
                    </a:cubicBezTo>
                    <a:cubicBezTo>
                      <a:pt x="510252" y="228570"/>
                      <a:pt x="517091" y="246644"/>
                      <a:pt x="516114" y="266182"/>
                    </a:cubicBezTo>
                    <a:cubicBezTo>
                      <a:pt x="515137" y="285720"/>
                      <a:pt x="504879" y="310143"/>
                      <a:pt x="501460" y="324797"/>
                    </a:cubicBezTo>
                    <a:cubicBezTo>
                      <a:pt x="498041" y="339451"/>
                      <a:pt x="497552" y="340917"/>
                      <a:pt x="495598" y="354105"/>
                    </a:cubicBezTo>
                    <a:cubicBezTo>
                      <a:pt x="493644" y="367293"/>
                      <a:pt x="493156" y="388786"/>
                      <a:pt x="489737" y="403928"/>
                    </a:cubicBezTo>
                    <a:cubicBezTo>
                      <a:pt x="486318" y="419070"/>
                      <a:pt x="480456" y="448867"/>
                      <a:pt x="475083" y="444959"/>
                    </a:cubicBezTo>
                    <a:cubicBezTo>
                      <a:pt x="469710" y="441051"/>
                      <a:pt x="461894" y="396113"/>
                      <a:pt x="457498" y="380482"/>
                    </a:cubicBezTo>
                    <a:cubicBezTo>
                      <a:pt x="453102" y="364851"/>
                      <a:pt x="454567" y="363874"/>
                      <a:pt x="448706" y="351174"/>
                    </a:cubicBezTo>
                    <a:cubicBezTo>
                      <a:pt x="442845" y="338474"/>
                      <a:pt x="427214" y="321378"/>
                      <a:pt x="422329" y="304282"/>
                    </a:cubicBezTo>
                    <a:cubicBezTo>
                      <a:pt x="417444" y="287186"/>
                      <a:pt x="426236" y="261785"/>
                      <a:pt x="419398" y="248597"/>
                    </a:cubicBezTo>
                    <a:cubicBezTo>
                      <a:pt x="412560" y="235409"/>
                      <a:pt x="391556" y="227593"/>
                      <a:pt x="381298" y="225151"/>
                    </a:cubicBezTo>
                    <a:cubicBezTo>
                      <a:pt x="371040" y="222709"/>
                      <a:pt x="367621" y="235408"/>
                      <a:pt x="357852" y="233943"/>
                    </a:cubicBezTo>
                    <a:cubicBezTo>
                      <a:pt x="348083" y="232478"/>
                      <a:pt x="335871" y="217336"/>
                      <a:pt x="322683" y="216359"/>
                    </a:cubicBezTo>
                    <a:cubicBezTo>
                      <a:pt x="309495" y="215382"/>
                      <a:pt x="290933" y="224663"/>
                      <a:pt x="278721" y="228082"/>
                    </a:cubicBezTo>
                    <a:cubicBezTo>
                      <a:pt x="266509" y="231501"/>
                      <a:pt x="262602" y="236386"/>
                      <a:pt x="249414" y="236874"/>
                    </a:cubicBezTo>
                    <a:cubicBezTo>
                      <a:pt x="236226" y="237362"/>
                      <a:pt x="217176" y="230035"/>
                      <a:pt x="199591" y="231012"/>
                    </a:cubicBezTo>
                    <a:cubicBezTo>
                      <a:pt x="182006" y="231989"/>
                      <a:pt x="158560" y="240293"/>
                      <a:pt x="143906" y="242735"/>
                    </a:cubicBezTo>
                    <a:cubicBezTo>
                      <a:pt x="129252" y="245177"/>
                      <a:pt x="119972" y="242735"/>
                      <a:pt x="111668" y="245666"/>
                    </a:cubicBezTo>
                    <a:cubicBezTo>
                      <a:pt x="103364" y="248597"/>
                      <a:pt x="97991" y="250551"/>
                      <a:pt x="94083" y="260320"/>
                    </a:cubicBezTo>
                    <a:cubicBezTo>
                      <a:pt x="90175" y="270089"/>
                      <a:pt x="92617" y="292071"/>
                      <a:pt x="88221" y="304282"/>
                    </a:cubicBezTo>
                    <a:cubicBezTo>
                      <a:pt x="83825" y="316493"/>
                      <a:pt x="71125" y="314539"/>
                      <a:pt x="67706" y="333589"/>
                    </a:cubicBezTo>
                    <a:cubicBezTo>
                      <a:pt x="64287" y="352639"/>
                      <a:pt x="69171" y="396601"/>
                      <a:pt x="67706" y="418582"/>
                    </a:cubicBezTo>
                    <a:cubicBezTo>
                      <a:pt x="66241" y="440563"/>
                      <a:pt x="56959" y="485012"/>
                      <a:pt x="50121" y="477197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46"/>
              <p:cNvSpPr/>
              <p:nvPr/>
            </p:nvSpPr>
            <p:spPr>
              <a:xfrm>
                <a:off x="2460680" y="1873253"/>
                <a:ext cx="902625" cy="1510983"/>
              </a:xfrm>
              <a:custGeom>
                <a:avLst/>
                <a:gdLst/>
                <a:ahLst/>
                <a:cxnLst/>
                <a:rect l="l" t="t" r="r" b="b"/>
                <a:pathLst>
                  <a:path w="902625" h="1510983" extrusionOk="0">
                    <a:moveTo>
                      <a:pt x="285568" y="1267"/>
                    </a:moveTo>
                    <a:cubicBezTo>
                      <a:pt x="293696" y="5839"/>
                      <a:pt x="283536" y="49019"/>
                      <a:pt x="294712" y="68323"/>
                    </a:cubicBezTo>
                    <a:cubicBezTo>
                      <a:pt x="305888" y="87627"/>
                      <a:pt x="333320" y="99819"/>
                      <a:pt x="352624" y="117091"/>
                    </a:cubicBezTo>
                    <a:cubicBezTo>
                      <a:pt x="371928" y="134363"/>
                      <a:pt x="392248" y="160779"/>
                      <a:pt x="410536" y="171955"/>
                    </a:cubicBezTo>
                    <a:cubicBezTo>
                      <a:pt x="428824" y="183131"/>
                      <a:pt x="442540" y="187703"/>
                      <a:pt x="462352" y="184147"/>
                    </a:cubicBezTo>
                    <a:cubicBezTo>
                      <a:pt x="482164" y="180591"/>
                      <a:pt x="509088" y="163827"/>
                      <a:pt x="529408" y="150619"/>
                    </a:cubicBezTo>
                    <a:cubicBezTo>
                      <a:pt x="549728" y="137411"/>
                      <a:pt x="573604" y="116075"/>
                      <a:pt x="584272" y="104899"/>
                    </a:cubicBezTo>
                    <a:cubicBezTo>
                      <a:pt x="594940" y="93723"/>
                      <a:pt x="593924" y="90167"/>
                      <a:pt x="593416" y="83563"/>
                    </a:cubicBezTo>
                    <a:cubicBezTo>
                      <a:pt x="592908" y="76959"/>
                      <a:pt x="578684" y="62227"/>
                      <a:pt x="581224" y="65275"/>
                    </a:cubicBezTo>
                    <a:cubicBezTo>
                      <a:pt x="583764" y="68323"/>
                      <a:pt x="604084" y="89659"/>
                      <a:pt x="608656" y="101851"/>
                    </a:cubicBezTo>
                    <a:cubicBezTo>
                      <a:pt x="613228" y="114043"/>
                      <a:pt x="609164" y="126235"/>
                      <a:pt x="608656" y="138427"/>
                    </a:cubicBezTo>
                    <a:cubicBezTo>
                      <a:pt x="608148" y="150619"/>
                      <a:pt x="597988" y="161795"/>
                      <a:pt x="605608" y="175003"/>
                    </a:cubicBezTo>
                    <a:cubicBezTo>
                      <a:pt x="613228" y="188211"/>
                      <a:pt x="628468" y="179067"/>
                      <a:pt x="654376" y="217675"/>
                    </a:cubicBezTo>
                    <a:cubicBezTo>
                      <a:pt x="680284" y="256283"/>
                      <a:pt x="741244" y="303527"/>
                      <a:pt x="761056" y="406651"/>
                    </a:cubicBezTo>
                    <a:cubicBezTo>
                      <a:pt x="780868" y="509775"/>
                      <a:pt x="756484" y="701799"/>
                      <a:pt x="773248" y="836419"/>
                    </a:cubicBezTo>
                    <a:cubicBezTo>
                      <a:pt x="790012" y="971039"/>
                      <a:pt x="840304" y="1120899"/>
                      <a:pt x="861640" y="1214371"/>
                    </a:cubicBezTo>
                    <a:cubicBezTo>
                      <a:pt x="882976" y="1307843"/>
                      <a:pt x="908884" y="1361691"/>
                      <a:pt x="901264" y="1397251"/>
                    </a:cubicBezTo>
                    <a:cubicBezTo>
                      <a:pt x="893644" y="1432811"/>
                      <a:pt x="842336" y="1421127"/>
                      <a:pt x="815920" y="1427731"/>
                    </a:cubicBezTo>
                    <a:cubicBezTo>
                      <a:pt x="789504" y="1434335"/>
                      <a:pt x="765120" y="1435859"/>
                      <a:pt x="742768" y="1436875"/>
                    </a:cubicBezTo>
                    <a:cubicBezTo>
                      <a:pt x="720416" y="1437891"/>
                      <a:pt x="712288" y="1429763"/>
                      <a:pt x="681808" y="1433827"/>
                    </a:cubicBezTo>
                    <a:cubicBezTo>
                      <a:pt x="651328" y="1437891"/>
                      <a:pt x="559888" y="1461259"/>
                      <a:pt x="559888" y="1461259"/>
                    </a:cubicBezTo>
                    <a:lnTo>
                      <a:pt x="434920" y="1491739"/>
                    </a:lnTo>
                    <a:cubicBezTo>
                      <a:pt x="400884" y="1499359"/>
                      <a:pt x="389708" y="1503931"/>
                      <a:pt x="355672" y="1506979"/>
                    </a:cubicBezTo>
                    <a:cubicBezTo>
                      <a:pt x="321636" y="1510027"/>
                      <a:pt x="267788" y="1510027"/>
                      <a:pt x="230704" y="1510027"/>
                    </a:cubicBezTo>
                    <a:cubicBezTo>
                      <a:pt x="193620" y="1510027"/>
                      <a:pt x="169236" y="1513583"/>
                      <a:pt x="133168" y="1506979"/>
                    </a:cubicBezTo>
                    <a:cubicBezTo>
                      <a:pt x="97100" y="1500375"/>
                      <a:pt x="35632" y="1522219"/>
                      <a:pt x="14296" y="1470403"/>
                    </a:cubicBezTo>
                    <a:cubicBezTo>
                      <a:pt x="-7040" y="1418587"/>
                      <a:pt x="580" y="1324099"/>
                      <a:pt x="5152" y="1196083"/>
                    </a:cubicBezTo>
                    <a:cubicBezTo>
                      <a:pt x="9724" y="1068067"/>
                      <a:pt x="18360" y="863851"/>
                      <a:pt x="41728" y="702307"/>
                    </a:cubicBezTo>
                    <a:cubicBezTo>
                      <a:pt x="65096" y="540763"/>
                      <a:pt x="111324" y="337055"/>
                      <a:pt x="145360" y="226819"/>
                    </a:cubicBezTo>
                    <a:cubicBezTo>
                      <a:pt x="179396" y="116583"/>
                      <a:pt x="222068" y="78483"/>
                      <a:pt x="245944" y="40891"/>
                    </a:cubicBezTo>
                    <a:cubicBezTo>
                      <a:pt x="269820" y="3299"/>
                      <a:pt x="277440" y="-3305"/>
                      <a:pt x="285568" y="12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46"/>
              <p:cNvSpPr/>
              <p:nvPr/>
            </p:nvSpPr>
            <p:spPr>
              <a:xfrm>
                <a:off x="2823398" y="2045097"/>
                <a:ext cx="372325" cy="1206936"/>
              </a:xfrm>
              <a:custGeom>
                <a:avLst/>
                <a:gdLst/>
                <a:ahLst/>
                <a:cxnLst/>
                <a:rect l="l" t="t" r="r" b="b"/>
                <a:pathLst>
                  <a:path w="372325" h="1206936" extrusionOk="0">
                    <a:moveTo>
                      <a:pt x="60010" y="111"/>
                    </a:moveTo>
                    <a:cubicBezTo>
                      <a:pt x="37658" y="2143"/>
                      <a:pt x="9718" y="29575"/>
                      <a:pt x="2098" y="42783"/>
                    </a:cubicBezTo>
                    <a:cubicBezTo>
                      <a:pt x="-5522" y="55991"/>
                      <a:pt x="9718" y="70215"/>
                      <a:pt x="14290" y="79359"/>
                    </a:cubicBezTo>
                    <a:cubicBezTo>
                      <a:pt x="18862" y="88503"/>
                      <a:pt x="24450" y="90535"/>
                      <a:pt x="29530" y="97647"/>
                    </a:cubicBezTo>
                    <a:cubicBezTo>
                      <a:pt x="34610" y="104759"/>
                      <a:pt x="44770" y="109839"/>
                      <a:pt x="44770" y="122031"/>
                    </a:cubicBezTo>
                    <a:cubicBezTo>
                      <a:pt x="44770" y="134223"/>
                      <a:pt x="31562" y="147939"/>
                      <a:pt x="29530" y="170799"/>
                    </a:cubicBezTo>
                    <a:cubicBezTo>
                      <a:pt x="27498" y="193659"/>
                      <a:pt x="29022" y="222107"/>
                      <a:pt x="32578" y="259191"/>
                    </a:cubicBezTo>
                    <a:cubicBezTo>
                      <a:pt x="36134" y="296275"/>
                      <a:pt x="34102" y="282051"/>
                      <a:pt x="50866" y="393303"/>
                    </a:cubicBezTo>
                    <a:cubicBezTo>
                      <a:pt x="67630" y="504555"/>
                      <a:pt x="113858" y="809355"/>
                      <a:pt x="133162" y="926703"/>
                    </a:cubicBezTo>
                    <a:cubicBezTo>
                      <a:pt x="152466" y="1044051"/>
                      <a:pt x="159070" y="1064371"/>
                      <a:pt x="166690" y="1097391"/>
                    </a:cubicBezTo>
                    <a:cubicBezTo>
                      <a:pt x="174310" y="1130411"/>
                      <a:pt x="168722" y="1114663"/>
                      <a:pt x="178882" y="1124823"/>
                    </a:cubicBezTo>
                    <a:cubicBezTo>
                      <a:pt x="189042" y="1134983"/>
                      <a:pt x="207838" y="1145651"/>
                      <a:pt x="227650" y="1158351"/>
                    </a:cubicBezTo>
                    <a:cubicBezTo>
                      <a:pt x="247462" y="1171051"/>
                      <a:pt x="283022" y="1195435"/>
                      <a:pt x="297754" y="1201023"/>
                    </a:cubicBezTo>
                    <a:cubicBezTo>
                      <a:pt x="312486" y="1206611"/>
                      <a:pt x="304358" y="1214231"/>
                      <a:pt x="316042" y="1191879"/>
                    </a:cubicBezTo>
                    <a:cubicBezTo>
                      <a:pt x="327726" y="1169527"/>
                      <a:pt x="359222" y="1092819"/>
                      <a:pt x="367858" y="1066911"/>
                    </a:cubicBezTo>
                    <a:cubicBezTo>
                      <a:pt x="376494" y="1041003"/>
                      <a:pt x="370398" y="1049131"/>
                      <a:pt x="367858" y="1036431"/>
                    </a:cubicBezTo>
                    <a:cubicBezTo>
                      <a:pt x="365318" y="1023731"/>
                      <a:pt x="362778" y="1028303"/>
                      <a:pt x="352618" y="990711"/>
                    </a:cubicBezTo>
                    <a:cubicBezTo>
                      <a:pt x="342458" y="953119"/>
                      <a:pt x="327218" y="899779"/>
                      <a:pt x="306898" y="810879"/>
                    </a:cubicBezTo>
                    <a:cubicBezTo>
                      <a:pt x="286578" y="721979"/>
                      <a:pt x="250510" y="544179"/>
                      <a:pt x="230698" y="457311"/>
                    </a:cubicBezTo>
                    <a:cubicBezTo>
                      <a:pt x="210886" y="370443"/>
                      <a:pt x="198694" y="330819"/>
                      <a:pt x="188026" y="289671"/>
                    </a:cubicBezTo>
                    <a:cubicBezTo>
                      <a:pt x="177358" y="248523"/>
                      <a:pt x="174310" y="229727"/>
                      <a:pt x="166690" y="210423"/>
                    </a:cubicBezTo>
                    <a:cubicBezTo>
                      <a:pt x="159070" y="191119"/>
                      <a:pt x="149418" y="187055"/>
                      <a:pt x="142306" y="173847"/>
                    </a:cubicBezTo>
                    <a:cubicBezTo>
                      <a:pt x="135194" y="160639"/>
                      <a:pt x="128082" y="143367"/>
                      <a:pt x="124018" y="131175"/>
                    </a:cubicBezTo>
                    <a:cubicBezTo>
                      <a:pt x="119954" y="118983"/>
                      <a:pt x="113858" y="108823"/>
                      <a:pt x="117922" y="100695"/>
                    </a:cubicBezTo>
                    <a:cubicBezTo>
                      <a:pt x="121986" y="92567"/>
                      <a:pt x="142306" y="90027"/>
                      <a:pt x="148402" y="82407"/>
                    </a:cubicBezTo>
                    <a:cubicBezTo>
                      <a:pt x="154498" y="74787"/>
                      <a:pt x="156530" y="63611"/>
                      <a:pt x="154498" y="54975"/>
                    </a:cubicBezTo>
                    <a:cubicBezTo>
                      <a:pt x="152466" y="46339"/>
                      <a:pt x="144846" y="36687"/>
                      <a:pt x="136210" y="30591"/>
                    </a:cubicBezTo>
                    <a:cubicBezTo>
                      <a:pt x="127574" y="24495"/>
                      <a:pt x="82362" y="-1921"/>
                      <a:pt x="60010" y="11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46"/>
              <p:cNvSpPr/>
              <p:nvPr/>
            </p:nvSpPr>
            <p:spPr>
              <a:xfrm>
                <a:off x="3067836" y="1975406"/>
                <a:ext cx="501695" cy="1929431"/>
              </a:xfrm>
              <a:custGeom>
                <a:avLst/>
                <a:gdLst/>
                <a:ahLst/>
                <a:cxnLst/>
                <a:rect l="l" t="t" r="r" b="b"/>
                <a:pathLst>
                  <a:path w="501695" h="1929431" extrusionOk="0">
                    <a:moveTo>
                      <a:pt x="217" y="1783"/>
                    </a:moveTo>
                    <a:cubicBezTo>
                      <a:pt x="2891" y="-11585"/>
                      <a:pt x="28290" y="53920"/>
                      <a:pt x="44332" y="73973"/>
                    </a:cubicBezTo>
                    <a:cubicBezTo>
                      <a:pt x="60374" y="94026"/>
                      <a:pt x="71069" y="108731"/>
                      <a:pt x="96469" y="122099"/>
                    </a:cubicBezTo>
                    <a:cubicBezTo>
                      <a:pt x="121869" y="135467"/>
                      <a:pt x="159969" y="134799"/>
                      <a:pt x="196732" y="154183"/>
                    </a:cubicBezTo>
                    <a:cubicBezTo>
                      <a:pt x="233495" y="173567"/>
                      <a:pt x="290980" y="219021"/>
                      <a:pt x="317048" y="238405"/>
                    </a:cubicBezTo>
                    <a:cubicBezTo>
                      <a:pt x="343116" y="257789"/>
                      <a:pt x="345122" y="250437"/>
                      <a:pt x="353143" y="270489"/>
                    </a:cubicBezTo>
                    <a:cubicBezTo>
                      <a:pt x="361164" y="290541"/>
                      <a:pt x="362501" y="335994"/>
                      <a:pt x="365175" y="358720"/>
                    </a:cubicBezTo>
                    <a:cubicBezTo>
                      <a:pt x="367849" y="381446"/>
                      <a:pt x="368517" y="390805"/>
                      <a:pt x="369185" y="406847"/>
                    </a:cubicBezTo>
                    <a:cubicBezTo>
                      <a:pt x="369853" y="422889"/>
                      <a:pt x="367180" y="434921"/>
                      <a:pt x="369185" y="454973"/>
                    </a:cubicBezTo>
                    <a:cubicBezTo>
                      <a:pt x="371190" y="475025"/>
                      <a:pt x="375870" y="506441"/>
                      <a:pt x="381217" y="527162"/>
                    </a:cubicBezTo>
                    <a:cubicBezTo>
                      <a:pt x="386564" y="547883"/>
                      <a:pt x="398595" y="561920"/>
                      <a:pt x="401269" y="579299"/>
                    </a:cubicBezTo>
                    <a:cubicBezTo>
                      <a:pt x="403943" y="596678"/>
                      <a:pt x="395922" y="610047"/>
                      <a:pt x="397259" y="631436"/>
                    </a:cubicBezTo>
                    <a:cubicBezTo>
                      <a:pt x="398596" y="652825"/>
                      <a:pt x="403274" y="670873"/>
                      <a:pt x="409290" y="707636"/>
                    </a:cubicBezTo>
                    <a:cubicBezTo>
                      <a:pt x="415306" y="744399"/>
                      <a:pt x="426669" y="799878"/>
                      <a:pt x="433353" y="852015"/>
                    </a:cubicBezTo>
                    <a:cubicBezTo>
                      <a:pt x="440037" y="904152"/>
                      <a:pt x="444717" y="985699"/>
                      <a:pt x="449396" y="1020457"/>
                    </a:cubicBezTo>
                    <a:cubicBezTo>
                      <a:pt x="454075" y="1055215"/>
                      <a:pt x="458085" y="1048530"/>
                      <a:pt x="461427" y="1060562"/>
                    </a:cubicBezTo>
                    <a:cubicBezTo>
                      <a:pt x="464769" y="1072594"/>
                      <a:pt x="467443" y="1065910"/>
                      <a:pt x="469448" y="1092647"/>
                    </a:cubicBezTo>
                    <a:cubicBezTo>
                      <a:pt x="471453" y="1119384"/>
                      <a:pt x="470117" y="1169515"/>
                      <a:pt x="473459" y="1220983"/>
                    </a:cubicBezTo>
                    <a:cubicBezTo>
                      <a:pt x="476801" y="1272451"/>
                      <a:pt x="486159" y="1347315"/>
                      <a:pt x="489501" y="1401457"/>
                    </a:cubicBezTo>
                    <a:cubicBezTo>
                      <a:pt x="492843" y="1455599"/>
                      <a:pt x="491506" y="1495036"/>
                      <a:pt x="493511" y="1545836"/>
                    </a:cubicBezTo>
                    <a:cubicBezTo>
                      <a:pt x="495516" y="1596636"/>
                      <a:pt x="501532" y="1664147"/>
                      <a:pt x="501532" y="1706257"/>
                    </a:cubicBezTo>
                    <a:cubicBezTo>
                      <a:pt x="501532" y="1748367"/>
                      <a:pt x="503537" y="1785799"/>
                      <a:pt x="493511" y="1798499"/>
                    </a:cubicBezTo>
                    <a:cubicBezTo>
                      <a:pt x="483485" y="1811199"/>
                      <a:pt x="462096" y="1785131"/>
                      <a:pt x="441375" y="1782457"/>
                    </a:cubicBezTo>
                    <a:cubicBezTo>
                      <a:pt x="420654" y="1779783"/>
                      <a:pt x="385227" y="1767083"/>
                      <a:pt x="369185" y="1782457"/>
                    </a:cubicBezTo>
                    <a:cubicBezTo>
                      <a:pt x="353143" y="1797831"/>
                      <a:pt x="363169" y="1850636"/>
                      <a:pt x="345122" y="1874699"/>
                    </a:cubicBezTo>
                    <a:cubicBezTo>
                      <a:pt x="327075" y="1898762"/>
                      <a:pt x="271596" y="1940204"/>
                      <a:pt x="260901" y="1926836"/>
                    </a:cubicBezTo>
                    <a:cubicBezTo>
                      <a:pt x="250206" y="1913468"/>
                      <a:pt x="275606" y="1833257"/>
                      <a:pt x="280953" y="1794489"/>
                    </a:cubicBezTo>
                    <a:cubicBezTo>
                      <a:pt x="286300" y="1755721"/>
                      <a:pt x="295659" y="1723636"/>
                      <a:pt x="292985" y="1694226"/>
                    </a:cubicBezTo>
                    <a:cubicBezTo>
                      <a:pt x="290311" y="1664816"/>
                      <a:pt x="270258" y="1655458"/>
                      <a:pt x="264911" y="1618026"/>
                    </a:cubicBezTo>
                    <a:cubicBezTo>
                      <a:pt x="259564" y="1580594"/>
                      <a:pt x="268922" y="1520436"/>
                      <a:pt x="260901" y="1469636"/>
                    </a:cubicBezTo>
                    <a:cubicBezTo>
                      <a:pt x="252880" y="1418836"/>
                      <a:pt x="233495" y="1376057"/>
                      <a:pt x="216785" y="1313226"/>
                    </a:cubicBezTo>
                    <a:cubicBezTo>
                      <a:pt x="200075" y="1250395"/>
                      <a:pt x="176012" y="1152805"/>
                      <a:pt x="160638" y="1092647"/>
                    </a:cubicBezTo>
                    <a:cubicBezTo>
                      <a:pt x="145264" y="1032489"/>
                      <a:pt x="132564" y="1023799"/>
                      <a:pt x="124543" y="952278"/>
                    </a:cubicBezTo>
                    <a:cubicBezTo>
                      <a:pt x="116522" y="880757"/>
                      <a:pt x="125211" y="766457"/>
                      <a:pt x="112511" y="663520"/>
                    </a:cubicBezTo>
                    <a:cubicBezTo>
                      <a:pt x="99811" y="560583"/>
                      <a:pt x="62380" y="419546"/>
                      <a:pt x="48343" y="334657"/>
                    </a:cubicBezTo>
                    <a:cubicBezTo>
                      <a:pt x="34306" y="249768"/>
                      <a:pt x="36311" y="208993"/>
                      <a:pt x="28290" y="154183"/>
                    </a:cubicBezTo>
                    <a:cubicBezTo>
                      <a:pt x="20269" y="99373"/>
                      <a:pt x="-2457" y="15151"/>
                      <a:pt x="217" y="1783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46"/>
              <p:cNvSpPr/>
              <p:nvPr/>
            </p:nvSpPr>
            <p:spPr>
              <a:xfrm>
                <a:off x="1962627" y="1061611"/>
                <a:ext cx="820807" cy="2475960"/>
              </a:xfrm>
              <a:custGeom>
                <a:avLst/>
                <a:gdLst/>
                <a:ahLst/>
                <a:cxnLst/>
                <a:rect l="l" t="t" r="r" b="b"/>
                <a:pathLst>
                  <a:path w="820807" h="2475960" extrusionOk="0">
                    <a:moveTo>
                      <a:pt x="46647" y="1178"/>
                    </a:moveTo>
                    <a:cubicBezTo>
                      <a:pt x="53999" y="10536"/>
                      <a:pt x="72715" y="98100"/>
                      <a:pt x="90762" y="117484"/>
                    </a:cubicBezTo>
                    <a:cubicBezTo>
                      <a:pt x="108809" y="136868"/>
                      <a:pt x="135547" y="121494"/>
                      <a:pt x="154931" y="117484"/>
                    </a:cubicBezTo>
                    <a:cubicBezTo>
                      <a:pt x="174315" y="113474"/>
                      <a:pt x="193031" y="104116"/>
                      <a:pt x="207068" y="93421"/>
                    </a:cubicBezTo>
                    <a:cubicBezTo>
                      <a:pt x="221105" y="82726"/>
                      <a:pt x="232468" y="62004"/>
                      <a:pt x="239152" y="53315"/>
                    </a:cubicBezTo>
                    <a:cubicBezTo>
                      <a:pt x="245836" y="44626"/>
                      <a:pt x="247173" y="38610"/>
                      <a:pt x="247173" y="41284"/>
                    </a:cubicBezTo>
                    <a:cubicBezTo>
                      <a:pt x="247173" y="43958"/>
                      <a:pt x="240489" y="51310"/>
                      <a:pt x="239152" y="69357"/>
                    </a:cubicBezTo>
                    <a:cubicBezTo>
                      <a:pt x="237815" y="87404"/>
                      <a:pt x="237815" y="124837"/>
                      <a:pt x="239152" y="149568"/>
                    </a:cubicBezTo>
                    <a:cubicBezTo>
                      <a:pt x="240489" y="174299"/>
                      <a:pt x="247173" y="188337"/>
                      <a:pt x="247173" y="217747"/>
                    </a:cubicBezTo>
                    <a:cubicBezTo>
                      <a:pt x="247173" y="247157"/>
                      <a:pt x="238484" y="294615"/>
                      <a:pt x="239152" y="326031"/>
                    </a:cubicBezTo>
                    <a:cubicBezTo>
                      <a:pt x="239820" y="357447"/>
                      <a:pt x="249847" y="378168"/>
                      <a:pt x="251184" y="406242"/>
                    </a:cubicBezTo>
                    <a:cubicBezTo>
                      <a:pt x="252521" y="434316"/>
                      <a:pt x="236478" y="458378"/>
                      <a:pt x="247173" y="494473"/>
                    </a:cubicBezTo>
                    <a:cubicBezTo>
                      <a:pt x="257868" y="530568"/>
                      <a:pt x="291289" y="582705"/>
                      <a:pt x="315352" y="622810"/>
                    </a:cubicBezTo>
                    <a:cubicBezTo>
                      <a:pt x="339415" y="662915"/>
                      <a:pt x="372168" y="709037"/>
                      <a:pt x="391552" y="735105"/>
                    </a:cubicBezTo>
                    <a:cubicBezTo>
                      <a:pt x="410936" y="761173"/>
                      <a:pt x="422299" y="777884"/>
                      <a:pt x="431657" y="779221"/>
                    </a:cubicBezTo>
                    <a:cubicBezTo>
                      <a:pt x="441015" y="780558"/>
                      <a:pt x="437673" y="749810"/>
                      <a:pt x="447699" y="743126"/>
                    </a:cubicBezTo>
                    <a:cubicBezTo>
                      <a:pt x="457725" y="736442"/>
                      <a:pt x="471094" y="735773"/>
                      <a:pt x="491815" y="739115"/>
                    </a:cubicBezTo>
                    <a:cubicBezTo>
                      <a:pt x="512536" y="742457"/>
                      <a:pt x="547294" y="751146"/>
                      <a:pt x="572026" y="763178"/>
                    </a:cubicBezTo>
                    <a:cubicBezTo>
                      <a:pt x="596758" y="775210"/>
                      <a:pt x="621489" y="798605"/>
                      <a:pt x="640205" y="811305"/>
                    </a:cubicBezTo>
                    <a:cubicBezTo>
                      <a:pt x="658921" y="824005"/>
                      <a:pt x="669615" y="832694"/>
                      <a:pt x="684320" y="839378"/>
                    </a:cubicBezTo>
                    <a:cubicBezTo>
                      <a:pt x="699025" y="846062"/>
                      <a:pt x="715736" y="853415"/>
                      <a:pt x="728436" y="851410"/>
                    </a:cubicBezTo>
                    <a:cubicBezTo>
                      <a:pt x="741136" y="849405"/>
                      <a:pt x="751831" y="836705"/>
                      <a:pt x="760520" y="827347"/>
                    </a:cubicBezTo>
                    <a:cubicBezTo>
                      <a:pt x="769209" y="817989"/>
                      <a:pt x="777231" y="787910"/>
                      <a:pt x="780573" y="795263"/>
                    </a:cubicBezTo>
                    <a:cubicBezTo>
                      <a:pt x="783915" y="802616"/>
                      <a:pt x="776563" y="846732"/>
                      <a:pt x="780573" y="871463"/>
                    </a:cubicBezTo>
                    <a:cubicBezTo>
                      <a:pt x="784583" y="896194"/>
                      <a:pt x="798620" y="922263"/>
                      <a:pt x="804636" y="943652"/>
                    </a:cubicBezTo>
                    <a:cubicBezTo>
                      <a:pt x="810652" y="965042"/>
                      <a:pt x="813994" y="981753"/>
                      <a:pt x="816668" y="999800"/>
                    </a:cubicBezTo>
                    <a:cubicBezTo>
                      <a:pt x="819342" y="1017847"/>
                      <a:pt x="821346" y="1028541"/>
                      <a:pt x="820678" y="1051936"/>
                    </a:cubicBezTo>
                    <a:cubicBezTo>
                      <a:pt x="820010" y="1075331"/>
                      <a:pt x="817336" y="1104742"/>
                      <a:pt x="812657" y="1140168"/>
                    </a:cubicBezTo>
                    <a:cubicBezTo>
                      <a:pt x="807978" y="1175594"/>
                      <a:pt x="806642" y="1223720"/>
                      <a:pt x="792605" y="1264494"/>
                    </a:cubicBezTo>
                    <a:cubicBezTo>
                      <a:pt x="778568" y="1305268"/>
                      <a:pt x="749157" y="1342031"/>
                      <a:pt x="728436" y="1384810"/>
                    </a:cubicBezTo>
                    <a:cubicBezTo>
                      <a:pt x="707715" y="1427589"/>
                      <a:pt x="684989" y="1481731"/>
                      <a:pt x="668278" y="1521168"/>
                    </a:cubicBezTo>
                    <a:cubicBezTo>
                      <a:pt x="651568" y="1560605"/>
                      <a:pt x="641541" y="1569294"/>
                      <a:pt x="628173" y="1621431"/>
                    </a:cubicBezTo>
                    <a:cubicBezTo>
                      <a:pt x="614805" y="1673568"/>
                      <a:pt x="596758" y="1763805"/>
                      <a:pt x="588068" y="1833989"/>
                    </a:cubicBezTo>
                    <a:cubicBezTo>
                      <a:pt x="579379" y="1904173"/>
                      <a:pt x="578710" y="1964331"/>
                      <a:pt x="576036" y="2042536"/>
                    </a:cubicBezTo>
                    <a:cubicBezTo>
                      <a:pt x="573362" y="2120741"/>
                      <a:pt x="578042" y="2236379"/>
                      <a:pt x="572026" y="2303221"/>
                    </a:cubicBezTo>
                    <a:cubicBezTo>
                      <a:pt x="566010" y="2370063"/>
                      <a:pt x="549299" y="2414847"/>
                      <a:pt x="539941" y="2443589"/>
                    </a:cubicBezTo>
                    <a:cubicBezTo>
                      <a:pt x="530583" y="2472331"/>
                      <a:pt x="531920" y="2473668"/>
                      <a:pt x="515878" y="2475673"/>
                    </a:cubicBezTo>
                    <a:cubicBezTo>
                      <a:pt x="499836" y="2477678"/>
                      <a:pt x="460399" y="2468989"/>
                      <a:pt x="443689" y="2455621"/>
                    </a:cubicBezTo>
                    <a:cubicBezTo>
                      <a:pt x="426979" y="2442253"/>
                      <a:pt x="423636" y="2432895"/>
                      <a:pt x="415615" y="2395463"/>
                    </a:cubicBezTo>
                    <a:cubicBezTo>
                      <a:pt x="407594" y="2358031"/>
                      <a:pt x="400909" y="2289184"/>
                      <a:pt x="395562" y="2231031"/>
                    </a:cubicBezTo>
                    <a:cubicBezTo>
                      <a:pt x="390215" y="2172878"/>
                      <a:pt x="386205" y="2098684"/>
                      <a:pt x="383531" y="2046547"/>
                    </a:cubicBezTo>
                    <a:cubicBezTo>
                      <a:pt x="380857" y="1994410"/>
                      <a:pt x="379520" y="1944947"/>
                      <a:pt x="379520" y="1918210"/>
                    </a:cubicBezTo>
                    <a:cubicBezTo>
                      <a:pt x="379520" y="1891473"/>
                      <a:pt x="385536" y="1892810"/>
                      <a:pt x="383531" y="1886126"/>
                    </a:cubicBezTo>
                    <a:cubicBezTo>
                      <a:pt x="381526" y="1879442"/>
                      <a:pt x="367489" y="1891473"/>
                      <a:pt x="367489" y="1878105"/>
                    </a:cubicBezTo>
                    <a:cubicBezTo>
                      <a:pt x="367489" y="1864737"/>
                      <a:pt x="378852" y="1831315"/>
                      <a:pt x="383531" y="1805915"/>
                    </a:cubicBezTo>
                    <a:cubicBezTo>
                      <a:pt x="388210" y="1780515"/>
                      <a:pt x="392888" y="1757789"/>
                      <a:pt x="395562" y="1725705"/>
                    </a:cubicBezTo>
                    <a:cubicBezTo>
                      <a:pt x="398236" y="1693621"/>
                      <a:pt x="399573" y="1648168"/>
                      <a:pt x="399573" y="1613410"/>
                    </a:cubicBezTo>
                    <a:cubicBezTo>
                      <a:pt x="399573" y="1578652"/>
                      <a:pt x="398236" y="1558599"/>
                      <a:pt x="395562" y="1517157"/>
                    </a:cubicBezTo>
                    <a:cubicBezTo>
                      <a:pt x="392888" y="1475715"/>
                      <a:pt x="390884" y="1404194"/>
                      <a:pt x="383531" y="1364757"/>
                    </a:cubicBezTo>
                    <a:cubicBezTo>
                      <a:pt x="376179" y="1325320"/>
                      <a:pt x="360805" y="1315962"/>
                      <a:pt x="351447" y="1280536"/>
                    </a:cubicBezTo>
                    <a:cubicBezTo>
                      <a:pt x="342089" y="1245110"/>
                      <a:pt x="337410" y="1184953"/>
                      <a:pt x="327384" y="1152200"/>
                    </a:cubicBezTo>
                    <a:cubicBezTo>
                      <a:pt x="317358" y="1119447"/>
                      <a:pt x="315352" y="1114100"/>
                      <a:pt x="291289" y="1084021"/>
                    </a:cubicBezTo>
                    <a:cubicBezTo>
                      <a:pt x="267226" y="1053942"/>
                      <a:pt x="207068" y="1004479"/>
                      <a:pt x="183005" y="971726"/>
                    </a:cubicBezTo>
                    <a:cubicBezTo>
                      <a:pt x="158942" y="938973"/>
                      <a:pt x="164957" y="925605"/>
                      <a:pt x="146910" y="887505"/>
                    </a:cubicBezTo>
                    <a:cubicBezTo>
                      <a:pt x="128863" y="849405"/>
                      <a:pt x="74720" y="743126"/>
                      <a:pt x="74720" y="743126"/>
                    </a:cubicBezTo>
                    <a:cubicBezTo>
                      <a:pt x="58678" y="711042"/>
                      <a:pt x="58009" y="711710"/>
                      <a:pt x="50657" y="695000"/>
                    </a:cubicBezTo>
                    <a:cubicBezTo>
                      <a:pt x="43305" y="678290"/>
                      <a:pt x="36621" y="677621"/>
                      <a:pt x="30605" y="642863"/>
                    </a:cubicBezTo>
                    <a:cubicBezTo>
                      <a:pt x="24589" y="608105"/>
                      <a:pt x="18573" y="531236"/>
                      <a:pt x="14562" y="486452"/>
                    </a:cubicBezTo>
                    <a:cubicBezTo>
                      <a:pt x="10551" y="441668"/>
                      <a:pt x="8546" y="411588"/>
                      <a:pt x="6541" y="374157"/>
                    </a:cubicBezTo>
                    <a:cubicBezTo>
                      <a:pt x="4536" y="336726"/>
                      <a:pt x="3199" y="282584"/>
                      <a:pt x="2531" y="261863"/>
                    </a:cubicBezTo>
                    <a:cubicBezTo>
                      <a:pt x="1863" y="241142"/>
                      <a:pt x="-2816" y="271889"/>
                      <a:pt x="2531" y="249831"/>
                    </a:cubicBezTo>
                    <a:cubicBezTo>
                      <a:pt x="7878" y="227773"/>
                      <a:pt x="27262" y="160931"/>
                      <a:pt x="34615" y="129515"/>
                    </a:cubicBezTo>
                    <a:cubicBezTo>
                      <a:pt x="41968" y="98099"/>
                      <a:pt x="43973" y="82057"/>
                      <a:pt x="46647" y="61336"/>
                    </a:cubicBezTo>
                    <a:cubicBezTo>
                      <a:pt x="49321" y="40615"/>
                      <a:pt x="39295" y="-8180"/>
                      <a:pt x="46647" y="117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46"/>
              <p:cNvSpPr/>
              <p:nvPr/>
            </p:nvSpPr>
            <p:spPr>
              <a:xfrm>
                <a:off x="3369294" y="3701664"/>
                <a:ext cx="188144" cy="101390"/>
              </a:xfrm>
              <a:custGeom>
                <a:avLst/>
                <a:gdLst/>
                <a:ahLst/>
                <a:cxnLst/>
                <a:rect l="l" t="t" r="r" b="b"/>
                <a:pathLst>
                  <a:path w="188144" h="101390" extrusionOk="0">
                    <a:moveTo>
                      <a:pt x="176546" y="11816"/>
                    </a:moveTo>
                    <a:cubicBezTo>
                      <a:pt x="196866" y="27056"/>
                      <a:pt x="185013" y="86323"/>
                      <a:pt x="181626" y="98176"/>
                    </a:cubicBezTo>
                    <a:cubicBezTo>
                      <a:pt x="178239" y="110029"/>
                      <a:pt x="168926" y="85476"/>
                      <a:pt x="156226" y="82936"/>
                    </a:cubicBezTo>
                    <a:cubicBezTo>
                      <a:pt x="143526" y="80396"/>
                      <a:pt x="123206" y="82089"/>
                      <a:pt x="105426" y="82936"/>
                    </a:cubicBezTo>
                    <a:cubicBezTo>
                      <a:pt x="87646" y="83783"/>
                      <a:pt x="66479" y="85476"/>
                      <a:pt x="49546" y="88016"/>
                    </a:cubicBezTo>
                    <a:cubicBezTo>
                      <a:pt x="32613" y="90556"/>
                      <a:pt x="10599" y="104103"/>
                      <a:pt x="3826" y="98176"/>
                    </a:cubicBezTo>
                    <a:cubicBezTo>
                      <a:pt x="-2947" y="92249"/>
                      <a:pt x="-407" y="67696"/>
                      <a:pt x="8906" y="52456"/>
                    </a:cubicBezTo>
                    <a:cubicBezTo>
                      <a:pt x="18219" y="37216"/>
                      <a:pt x="39386" y="16049"/>
                      <a:pt x="59706" y="6736"/>
                    </a:cubicBezTo>
                    <a:cubicBezTo>
                      <a:pt x="80026" y="-2577"/>
                      <a:pt x="156226" y="-3424"/>
                      <a:pt x="176546" y="11816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46"/>
              <p:cNvSpPr/>
              <p:nvPr/>
            </p:nvSpPr>
            <p:spPr>
              <a:xfrm>
                <a:off x="2013205" y="1026478"/>
                <a:ext cx="200477" cy="252445"/>
              </a:xfrm>
              <a:custGeom>
                <a:avLst/>
                <a:gdLst/>
                <a:ahLst/>
                <a:cxnLst/>
                <a:rect l="l" t="t" r="r" b="b"/>
                <a:pathLst>
                  <a:path w="200477" h="252445" extrusionOk="0">
                    <a:moveTo>
                      <a:pt x="196595" y="136842"/>
                    </a:moveTo>
                    <a:cubicBezTo>
                      <a:pt x="206755" y="112289"/>
                      <a:pt x="194055" y="97049"/>
                      <a:pt x="191515" y="80962"/>
                    </a:cubicBezTo>
                    <a:cubicBezTo>
                      <a:pt x="188975" y="64875"/>
                      <a:pt x="187282" y="52175"/>
                      <a:pt x="181355" y="40322"/>
                    </a:cubicBezTo>
                    <a:cubicBezTo>
                      <a:pt x="175428" y="28469"/>
                      <a:pt x="160188" y="8149"/>
                      <a:pt x="155955" y="9842"/>
                    </a:cubicBezTo>
                    <a:cubicBezTo>
                      <a:pt x="151722" y="11535"/>
                      <a:pt x="163575" y="41169"/>
                      <a:pt x="155955" y="50482"/>
                    </a:cubicBezTo>
                    <a:cubicBezTo>
                      <a:pt x="148335" y="59795"/>
                      <a:pt x="125475" y="63182"/>
                      <a:pt x="110235" y="65722"/>
                    </a:cubicBezTo>
                    <a:cubicBezTo>
                      <a:pt x="94995" y="68262"/>
                      <a:pt x="78908" y="73342"/>
                      <a:pt x="64515" y="65722"/>
                    </a:cubicBezTo>
                    <a:cubicBezTo>
                      <a:pt x="50122" y="58102"/>
                      <a:pt x="34035" y="30162"/>
                      <a:pt x="23875" y="20002"/>
                    </a:cubicBezTo>
                    <a:cubicBezTo>
                      <a:pt x="13715" y="9842"/>
                      <a:pt x="6942" y="-8785"/>
                      <a:pt x="3555" y="4762"/>
                    </a:cubicBezTo>
                    <a:cubicBezTo>
                      <a:pt x="168" y="18309"/>
                      <a:pt x="-2372" y="61489"/>
                      <a:pt x="3555" y="101282"/>
                    </a:cubicBezTo>
                    <a:cubicBezTo>
                      <a:pt x="9482" y="141075"/>
                      <a:pt x="17948" y="222355"/>
                      <a:pt x="39115" y="243522"/>
                    </a:cubicBezTo>
                    <a:cubicBezTo>
                      <a:pt x="60282" y="264689"/>
                      <a:pt x="106848" y="243522"/>
                      <a:pt x="130555" y="228282"/>
                    </a:cubicBezTo>
                    <a:cubicBezTo>
                      <a:pt x="154262" y="213042"/>
                      <a:pt x="186435" y="161395"/>
                      <a:pt x="196595" y="1368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43" name="Google Shape;443;p46"/>
          <p:cNvGrpSpPr/>
          <p:nvPr/>
        </p:nvGrpSpPr>
        <p:grpSpPr>
          <a:xfrm>
            <a:off x="826442" y="5545893"/>
            <a:ext cx="720406" cy="803619"/>
            <a:chOff x="5111839" y="5139075"/>
            <a:chExt cx="1080000" cy="1204749"/>
          </a:xfrm>
        </p:grpSpPr>
        <p:sp>
          <p:nvSpPr>
            <p:cNvPr id="444" name="Google Shape;444;p46"/>
            <p:cNvSpPr/>
            <p:nvPr/>
          </p:nvSpPr>
          <p:spPr>
            <a:xfrm>
              <a:off x="5111839" y="5139075"/>
              <a:ext cx="1080000" cy="18466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6"/>
            <p:cNvSpPr/>
            <p:nvPr/>
          </p:nvSpPr>
          <p:spPr>
            <a:xfrm>
              <a:off x="5111839" y="5383808"/>
              <a:ext cx="1080000" cy="18466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6"/>
            <p:cNvSpPr/>
            <p:nvPr/>
          </p:nvSpPr>
          <p:spPr>
            <a:xfrm>
              <a:off x="5111839" y="5628541"/>
              <a:ext cx="1080000" cy="18466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6"/>
            <p:cNvSpPr/>
            <p:nvPr/>
          </p:nvSpPr>
          <p:spPr>
            <a:xfrm rot="-2233447">
              <a:off x="5324020" y="5615837"/>
              <a:ext cx="698218" cy="575412"/>
            </a:xfrm>
            <a:custGeom>
              <a:avLst/>
              <a:gdLst/>
              <a:ahLst/>
              <a:cxnLst/>
              <a:rect l="l" t="t" r="r" b="b"/>
              <a:pathLst>
                <a:path w="808567" h="666352" extrusionOk="0">
                  <a:moveTo>
                    <a:pt x="11238" y="0"/>
                  </a:moveTo>
                  <a:lnTo>
                    <a:pt x="808567" y="605735"/>
                  </a:lnTo>
                  <a:cubicBezTo>
                    <a:pt x="631295" y="696452"/>
                    <a:pt x="413578" y="686352"/>
                    <a:pt x="241904" y="568647"/>
                  </a:cubicBezTo>
                  <a:cubicBezTo>
                    <a:pt x="54716" y="440307"/>
                    <a:pt x="-32876" y="214793"/>
                    <a:pt x="11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8" name="Google Shape;448;p46"/>
          <p:cNvGrpSpPr/>
          <p:nvPr/>
        </p:nvGrpSpPr>
        <p:grpSpPr>
          <a:xfrm>
            <a:off x="166825" y="3559454"/>
            <a:ext cx="2039641" cy="2039641"/>
            <a:chOff x="331023" y="414040"/>
            <a:chExt cx="5704886" cy="5704886"/>
          </a:xfrm>
        </p:grpSpPr>
        <p:sp>
          <p:nvSpPr>
            <p:cNvPr id="449" name="Google Shape;449;p46"/>
            <p:cNvSpPr/>
            <p:nvPr/>
          </p:nvSpPr>
          <p:spPr>
            <a:xfrm>
              <a:off x="331023" y="414040"/>
              <a:ext cx="5704886" cy="5704886"/>
            </a:xfrm>
            <a:prstGeom prst="ellipse">
              <a:avLst/>
            </a:prstGeom>
            <a:solidFill>
              <a:srgbClr val="F7931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6"/>
            <p:cNvSpPr/>
            <p:nvPr/>
          </p:nvSpPr>
          <p:spPr>
            <a:xfrm>
              <a:off x="1732297" y="1404675"/>
              <a:ext cx="2723060" cy="3624123"/>
            </a:xfrm>
            <a:custGeom>
              <a:avLst/>
              <a:gdLst/>
              <a:ahLst/>
              <a:cxnLst/>
              <a:rect l="l" t="t" r="r" b="b"/>
              <a:pathLst>
                <a:path w="2723060" h="3624123" extrusionOk="0">
                  <a:moveTo>
                    <a:pt x="1218382" y="1905279"/>
                  </a:moveTo>
                  <a:lnTo>
                    <a:pt x="1051614" y="2576639"/>
                  </a:lnTo>
                  <a:lnTo>
                    <a:pt x="1081311" y="2585169"/>
                  </a:lnTo>
                  <a:cubicBezTo>
                    <a:pt x="1298969" y="2649950"/>
                    <a:pt x="1914361" y="2852449"/>
                    <a:pt x="2005664" y="2455670"/>
                  </a:cubicBezTo>
                  <a:cubicBezTo>
                    <a:pt x="2108358" y="2083382"/>
                    <a:pt x="1458666" y="1949007"/>
                    <a:pt x="1243900" y="1909857"/>
                  </a:cubicBezTo>
                  <a:lnTo>
                    <a:pt x="1218382" y="1905279"/>
                  </a:lnTo>
                  <a:close/>
                  <a:moveTo>
                    <a:pt x="1451461" y="966969"/>
                  </a:moveTo>
                  <a:lnTo>
                    <a:pt x="1297825" y="1585462"/>
                  </a:lnTo>
                  <a:lnTo>
                    <a:pt x="1327295" y="1593882"/>
                  </a:lnTo>
                  <a:cubicBezTo>
                    <a:pt x="1519222" y="1650575"/>
                    <a:pt x="2016915" y="1812926"/>
                    <a:pt x="2101069" y="1442099"/>
                  </a:cubicBezTo>
                  <a:cubicBezTo>
                    <a:pt x="2177824" y="1109186"/>
                    <a:pt x="1664178" y="1005150"/>
                    <a:pt x="1476944" y="971501"/>
                  </a:cubicBezTo>
                  <a:lnTo>
                    <a:pt x="1451461" y="966969"/>
                  </a:lnTo>
                  <a:close/>
                  <a:moveTo>
                    <a:pt x="1344584" y="0"/>
                  </a:moveTo>
                  <a:lnTo>
                    <a:pt x="1671487" y="81203"/>
                  </a:lnTo>
                  <a:lnTo>
                    <a:pt x="1542443" y="600696"/>
                  </a:lnTo>
                  <a:lnTo>
                    <a:pt x="1773570" y="661967"/>
                  </a:lnTo>
                  <a:lnTo>
                    <a:pt x="1902732" y="141995"/>
                  </a:lnTo>
                  <a:lnTo>
                    <a:pt x="2229635" y="223199"/>
                  </a:lnTo>
                  <a:lnTo>
                    <a:pt x="2097157" y="756519"/>
                  </a:lnTo>
                  <a:cubicBezTo>
                    <a:pt x="2174081" y="779658"/>
                    <a:pt x="2255767" y="812322"/>
                    <a:pt x="2335072" y="840224"/>
                  </a:cubicBezTo>
                  <a:cubicBezTo>
                    <a:pt x="2999363" y="1160478"/>
                    <a:pt x="2684151" y="1877269"/>
                    <a:pt x="2324552" y="1922314"/>
                  </a:cubicBezTo>
                  <a:cubicBezTo>
                    <a:pt x="3020600" y="2255035"/>
                    <a:pt x="2529999" y="3321640"/>
                    <a:pt x="1696129" y="3139458"/>
                  </a:cubicBezTo>
                  <a:lnTo>
                    <a:pt x="1517188" y="3096262"/>
                  </a:lnTo>
                  <a:lnTo>
                    <a:pt x="1386066" y="3624123"/>
                  </a:lnTo>
                  <a:lnTo>
                    <a:pt x="1059163" y="3542919"/>
                  </a:lnTo>
                  <a:lnTo>
                    <a:pt x="1189748" y="3017219"/>
                  </a:lnTo>
                  <a:lnTo>
                    <a:pt x="956179" y="2960836"/>
                  </a:lnTo>
                  <a:lnTo>
                    <a:pt x="824545" y="3490760"/>
                  </a:lnTo>
                  <a:lnTo>
                    <a:pt x="497641" y="3409556"/>
                  </a:lnTo>
                  <a:lnTo>
                    <a:pt x="628739" y="2881793"/>
                  </a:lnTo>
                  <a:lnTo>
                    <a:pt x="0" y="2730017"/>
                  </a:lnTo>
                  <a:lnTo>
                    <a:pt x="156593" y="2363814"/>
                  </a:lnTo>
                  <a:cubicBezTo>
                    <a:pt x="275674" y="2398365"/>
                    <a:pt x="261590" y="2400365"/>
                    <a:pt x="371795" y="2423080"/>
                  </a:cubicBezTo>
                  <a:cubicBezTo>
                    <a:pt x="457460" y="2444548"/>
                    <a:pt x="500452" y="2427767"/>
                    <a:pt x="531510" y="2341701"/>
                  </a:cubicBezTo>
                  <a:cubicBezTo>
                    <a:pt x="598079" y="2089920"/>
                    <a:pt x="822255" y="1188850"/>
                    <a:pt x="874781" y="939029"/>
                  </a:cubicBezTo>
                  <a:cubicBezTo>
                    <a:pt x="885877" y="854924"/>
                    <a:pt x="836708" y="809166"/>
                    <a:pt x="772687" y="774709"/>
                  </a:cubicBezTo>
                  <a:cubicBezTo>
                    <a:pt x="651057" y="727032"/>
                    <a:pt x="597490" y="720787"/>
                    <a:pt x="502494" y="705662"/>
                  </a:cubicBezTo>
                  <a:lnTo>
                    <a:pt x="579104" y="367817"/>
                  </a:lnTo>
                  <a:cubicBezTo>
                    <a:pt x="724942" y="405705"/>
                    <a:pt x="872814" y="440818"/>
                    <a:pt x="1021286" y="475515"/>
                  </a:cubicBezTo>
                  <a:lnTo>
                    <a:pt x="1215103" y="521254"/>
                  </a:lnTo>
                  <a:lnTo>
                    <a:pt x="1344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7"/>
          <p:cNvSpPr txBox="1">
            <a:spLocks noGrp="1"/>
          </p:cNvSpPr>
          <p:nvPr>
            <p:ph type="body" idx="1"/>
          </p:nvPr>
        </p:nvSpPr>
        <p:spPr>
          <a:xfrm>
            <a:off x="421105" y="315982"/>
            <a:ext cx="8867274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商店後台，管理您的訂單</a:t>
            </a:r>
            <a:endParaRPr/>
          </a:p>
        </p:txBody>
      </p:sp>
      <p:sp>
        <p:nvSpPr>
          <p:cNvPr id="456" name="Google Shape;456;p47"/>
          <p:cNvSpPr/>
          <p:nvPr/>
        </p:nvSpPr>
        <p:spPr>
          <a:xfrm>
            <a:off x="901062" y="2047593"/>
            <a:ext cx="532746" cy="5327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7"/>
          <p:cNvSpPr/>
          <p:nvPr/>
        </p:nvSpPr>
        <p:spPr>
          <a:xfrm>
            <a:off x="884862" y="3078816"/>
            <a:ext cx="532746" cy="5327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47"/>
          <p:cNvSpPr/>
          <p:nvPr/>
        </p:nvSpPr>
        <p:spPr>
          <a:xfrm>
            <a:off x="884862" y="4011289"/>
            <a:ext cx="532746" cy="5327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7"/>
          <p:cNvSpPr/>
          <p:nvPr/>
        </p:nvSpPr>
        <p:spPr>
          <a:xfrm>
            <a:off x="909869" y="4914374"/>
            <a:ext cx="532746" cy="5327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7"/>
          <p:cNvSpPr txBox="1"/>
          <p:nvPr/>
        </p:nvSpPr>
        <p:spPr>
          <a:xfrm>
            <a:off x="932283" y="2113910"/>
            <a:ext cx="47030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1" name="Google Shape;461;p47"/>
          <p:cNvGrpSpPr/>
          <p:nvPr/>
        </p:nvGrpSpPr>
        <p:grpSpPr>
          <a:xfrm>
            <a:off x="1517935" y="1971685"/>
            <a:ext cx="5908931" cy="622629"/>
            <a:chOff x="6210998" y="1376296"/>
            <a:chExt cx="1514439" cy="622629"/>
          </a:xfrm>
        </p:grpSpPr>
        <p:sp>
          <p:nvSpPr>
            <p:cNvPr id="462" name="Google Shape;462;p47"/>
            <p:cNvSpPr txBox="1"/>
            <p:nvPr/>
          </p:nvSpPr>
          <p:spPr>
            <a:xfrm>
              <a:off x="6210998" y="1376296"/>
              <a:ext cx="145734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多帳戶權限</a:t>
              </a:r>
              <a:endParaRPr sz="20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7"/>
            <p:cNvSpPr txBox="1"/>
            <p:nvPr/>
          </p:nvSpPr>
          <p:spPr>
            <a:xfrm>
              <a:off x="6268091" y="1691148"/>
              <a:ext cx="14573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636363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開立多帳號給您的業務們，獨立帳號，獨立管理</a:t>
              </a:r>
              <a:endParaRPr/>
            </a:p>
          </p:txBody>
        </p:sp>
      </p:grpSp>
      <p:grpSp>
        <p:nvGrpSpPr>
          <p:cNvPr id="464" name="Google Shape;464;p47"/>
          <p:cNvGrpSpPr/>
          <p:nvPr/>
        </p:nvGrpSpPr>
        <p:grpSpPr>
          <a:xfrm>
            <a:off x="1517937" y="4825117"/>
            <a:ext cx="5167380" cy="831291"/>
            <a:chOff x="6210998" y="1433695"/>
            <a:chExt cx="1523270" cy="831291"/>
          </a:xfrm>
        </p:grpSpPr>
        <p:sp>
          <p:nvSpPr>
            <p:cNvPr id="465" name="Google Shape;465;p47"/>
            <p:cNvSpPr txBox="1"/>
            <p:nvPr/>
          </p:nvSpPr>
          <p:spPr>
            <a:xfrm>
              <a:off x="6210998" y="1433695"/>
              <a:ext cx="145734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超級搜尋</a:t>
              </a:r>
              <a:endParaRPr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7"/>
            <p:cNvSpPr txBox="1"/>
            <p:nvPr/>
          </p:nvSpPr>
          <p:spPr>
            <a:xfrm>
              <a:off x="6276922" y="1741766"/>
              <a:ext cx="145734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636363"/>
                  </a:solidFill>
                  <a:latin typeface="Arial"/>
                  <a:ea typeface="Arial"/>
                  <a:cs typeface="Arial"/>
                  <a:sym typeface="Arial"/>
                </a:rPr>
                <a:t>透過消費者的姓名、電話、或 email，瞬間找到交易明細與內容，客戶管理立即上手</a:t>
              </a:r>
              <a:endParaRPr sz="1400">
                <a:solidFill>
                  <a:srgbClr val="63636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7" name="Google Shape;467;p47"/>
          <p:cNvGrpSpPr/>
          <p:nvPr/>
        </p:nvGrpSpPr>
        <p:grpSpPr>
          <a:xfrm>
            <a:off x="1517933" y="2910467"/>
            <a:ext cx="5908932" cy="825503"/>
            <a:chOff x="6210997" y="1281957"/>
            <a:chExt cx="1514439" cy="825503"/>
          </a:xfrm>
        </p:grpSpPr>
        <p:sp>
          <p:nvSpPr>
            <p:cNvPr id="468" name="Google Shape;468;p47"/>
            <p:cNvSpPr txBox="1"/>
            <p:nvPr/>
          </p:nvSpPr>
          <p:spPr>
            <a:xfrm>
              <a:off x="6210997" y="1281957"/>
              <a:ext cx="145734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資料匯出</a:t>
              </a:r>
              <a:endParaRPr sz="2000" b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7"/>
            <p:cNvSpPr txBox="1"/>
            <p:nvPr/>
          </p:nvSpPr>
          <p:spPr>
            <a:xfrm>
              <a:off x="6268090" y="1584240"/>
              <a:ext cx="145734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636363"/>
                  </a:solidFill>
                  <a:latin typeface="Arial"/>
                  <a:ea typeface="Arial"/>
                  <a:cs typeface="Arial"/>
                  <a:sym typeface="Arial"/>
                </a:rPr>
                <a:t>不論是要做業績計算、還是來客分析，匯出報表功能讓您的生意如虎添翼</a:t>
              </a:r>
              <a:endParaRPr sz="1400">
                <a:solidFill>
                  <a:srgbClr val="63636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0" name="Google Shape;470;p47"/>
          <p:cNvGrpSpPr/>
          <p:nvPr/>
        </p:nvGrpSpPr>
        <p:grpSpPr>
          <a:xfrm>
            <a:off x="1529865" y="3811234"/>
            <a:ext cx="5154578" cy="884955"/>
            <a:chOff x="6214515" y="1301268"/>
            <a:chExt cx="1519496" cy="884955"/>
          </a:xfrm>
        </p:grpSpPr>
        <p:sp>
          <p:nvSpPr>
            <p:cNvPr id="471" name="Google Shape;471;p47"/>
            <p:cNvSpPr txBox="1"/>
            <p:nvPr/>
          </p:nvSpPr>
          <p:spPr>
            <a:xfrm>
              <a:off x="6214515" y="1301268"/>
              <a:ext cx="145734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批次產生</a:t>
              </a:r>
              <a:endParaRPr sz="2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7"/>
            <p:cNvSpPr txBox="1"/>
            <p:nvPr/>
          </p:nvSpPr>
          <p:spPr>
            <a:xfrm>
              <a:off x="6276665" y="1663003"/>
              <a:ext cx="145734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636363"/>
                  </a:solidFill>
                  <a:latin typeface="Arial"/>
                  <a:ea typeface="Arial"/>
                  <a:cs typeface="Arial"/>
                  <a:sym typeface="Arial"/>
                </a:rPr>
                <a:t>同時產生上百個收款連結，批次發送不是問題，訂金、管理費收款的好幫手</a:t>
              </a:r>
              <a:endParaRPr/>
            </a:p>
          </p:txBody>
        </p:sp>
      </p:grpSp>
      <p:sp>
        <p:nvSpPr>
          <p:cNvPr id="473" name="Google Shape;473;p47"/>
          <p:cNvSpPr txBox="1"/>
          <p:nvPr/>
        </p:nvSpPr>
        <p:spPr>
          <a:xfrm>
            <a:off x="916083" y="3145133"/>
            <a:ext cx="47030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47"/>
          <p:cNvSpPr txBox="1"/>
          <p:nvPr/>
        </p:nvSpPr>
        <p:spPr>
          <a:xfrm>
            <a:off x="916083" y="4077606"/>
            <a:ext cx="47030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7"/>
          <p:cNvSpPr txBox="1"/>
          <p:nvPr/>
        </p:nvSpPr>
        <p:spPr>
          <a:xfrm>
            <a:off x="941090" y="4980692"/>
            <a:ext cx="47030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7"/>
          <p:cNvSpPr/>
          <p:nvPr/>
        </p:nvSpPr>
        <p:spPr>
          <a:xfrm>
            <a:off x="1" y="1872342"/>
            <a:ext cx="12218126" cy="4397829"/>
          </a:xfrm>
          <a:custGeom>
            <a:avLst/>
            <a:gdLst/>
            <a:ahLst/>
            <a:cxnLst/>
            <a:rect l="l" t="t" r="r" b="b"/>
            <a:pathLst>
              <a:path w="12218126" h="4397829" extrusionOk="0">
                <a:moveTo>
                  <a:pt x="0" y="4397829"/>
                </a:moveTo>
                <a:lnTo>
                  <a:pt x="7541623" y="4371703"/>
                </a:lnTo>
                <a:lnTo>
                  <a:pt x="7907383" y="3666309"/>
                </a:lnTo>
                <a:lnTo>
                  <a:pt x="9013372" y="2812869"/>
                </a:lnTo>
                <a:lnTo>
                  <a:pt x="9222378" y="2151018"/>
                </a:lnTo>
                <a:lnTo>
                  <a:pt x="10319658" y="992778"/>
                </a:lnTo>
                <a:lnTo>
                  <a:pt x="11260183" y="731520"/>
                </a:lnTo>
                <a:lnTo>
                  <a:pt x="12218126" y="0"/>
                </a:ln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47"/>
          <p:cNvSpPr/>
          <p:nvPr/>
        </p:nvSpPr>
        <p:spPr>
          <a:xfrm>
            <a:off x="8372732" y="3110522"/>
            <a:ext cx="3122587" cy="3159649"/>
          </a:xfrm>
          <a:custGeom>
            <a:avLst/>
            <a:gdLst/>
            <a:ahLst/>
            <a:cxnLst/>
            <a:rect l="l" t="t" r="r" b="b"/>
            <a:pathLst>
              <a:path w="2934789" h="2969622" extrusionOk="0">
                <a:moveTo>
                  <a:pt x="2934789" y="0"/>
                </a:moveTo>
                <a:lnTo>
                  <a:pt x="2081349" y="226422"/>
                </a:lnTo>
                <a:lnTo>
                  <a:pt x="1419497" y="1027611"/>
                </a:lnTo>
                <a:lnTo>
                  <a:pt x="1271452" y="1680754"/>
                </a:lnTo>
                <a:lnTo>
                  <a:pt x="165463" y="2438400"/>
                </a:lnTo>
                <a:lnTo>
                  <a:pt x="0" y="2969622"/>
                </a:lnTo>
                <a:lnTo>
                  <a:pt x="2891246" y="2969622"/>
                </a:lnTo>
                <a:lnTo>
                  <a:pt x="29347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8" name="Google Shape;478;p47"/>
          <p:cNvGrpSpPr/>
          <p:nvPr/>
        </p:nvGrpSpPr>
        <p:grpSpPr>
          <a:xfrm rot="4118366">
            <a:off x="7649493" y="3463576"/>
            <a:ext cx="1284932" cy="1471182"/>
            <a:chOff x="6785797" y="3421890"/>
            <a:chExt cx="1284932" cy="1471182"/>
          </a:xfrm>
        </p:grpSpPr>
        <p:sp>
          <p:nvSpPr>
            <p:cNvPr id="479" name="Google Shape;479;p47"/>
            <p:cNvSpPr/>
            <p:nvPr/>
          </p:nvSpPr>
          <p:spPr>
            <a:xfrm rot="-1779533">
              <a:off x="7603145" y="3621314"/>
              <a:ext cx="99159" cy="1334653"/>
            </a:xfrm>
            <a:prstGeom prst="roundRect">
              <a:avLst>
                <a:gd name="adj" fmla="val 33702"/>
              </a:avLst>
            </a:prstGeom>
            <a:gradFill>
              <a:gsLst>
                <a:gs pos="0">
                  <a:srgbClr val="CB7A00"/>
                </a:gs>
                <a:gs pos="100000">
                  <a:srgbClr val="CB7A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7"/>
            <p:cNvSpPr/>
            <p:nvPr/>
          </p:nvSpPr>
          <p:spPr>
            <a:xfrm rot="-1779533">
              <a:off x="7299763" y="3749789"/>
              <a:ext cx="176582" cy="156543"/>
            </a:xfrm>
            <a:prstGeom prst="roundRect">
              <a:avLst>
                <a:gd name="adj" fmla="val 2755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7"/>
            <p:cNvSpPr/>
            <p:nvPr/>
          </p:nvSpPr>
          <p:spPr>
            <a:xfrm rot="3412889">
              <a:off x="7609207" y="3406218"/>
              <a:ext cx="279743" cy="585592"/>
            </a:xfrm>
            <a:custGeom>
              <a:avLst/>
              <a:gdLst/>
              <a:ahLst/>
              <a:cxnLst/>
              <a:rect l="l" t="t" r="r" b="b"/>
              <a:pathLst>
                <a:path w="279743" h="585592" extrusionOk="0">
                  <a:moveTo>
                    <a:pt x="240" y="585592"/>
                  </a:moveTo>
                  <a:cubicBezTo>
                    <a:pt x="-2898" y="444351"/>
                    <a:pt x="21192" y="186437"/>
                    <a:pt x="279743" y="0"/>
                  </a:cubicBezTo>
                  <a:cubicBezTo>
                    <a:pt x="102058" y="325112"/>
                    <a:pt x="129667" y="454175"/>
                    <a:pt x="110929" y="585592"/>
                  </a:cubicBezTo>
                  <a:lnTo>
                    <a:pt x="240" y="5855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7"/>
            <p:cNvSpPr/>
            <p:nvPr/>
          </p:nvSpPr>
          <p:spPr>
            <a:xfrm rot="-7177747" flipH="1">
              <a:off x="6969587" y="3789364"/>
              <a:ext cx="279743" cy="585592"/>
            </a:xfrm>
            <a:custGeom>
              <a:avLst/>
              <a:gdLst/>
              <a:ahLst/>
              <a:cxnLst/>
              <a:rect l="l" t="t" r="r" b="b"/>
              <a:pathLst>
                <a:path w="279743" h="585592" extrusionOk="0">
                  <a:moveTo>
                    <a:pt x="240" y="585592"/>
                  </a:moveTo>
                  <a:cubicBezTo>
                    <a:pt x="-2898" y="444351"/>
                    <a:pt x="21192" y="186437"/>
                    <a:pt x="279743" y="0"/>
                  </a:cubicBezTo>
                  <a:cubicBezTo>
                    <a:pt x="102058" y="325112"/>
                    <a:pt x="129667" y="454175"/>
                    <a:pt x="110929" y="585592"/>
                  </a:cubicBezTo>
                  <a:lnTo>
                    <a:pt x="240" y="5855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3" name="Google Shape;483;p47"/>
          <p:cNvGrpSpPr/>
          <p:nvPr/>
        </p:nvGrpSpPr>
        <p:grpSpPr>
          <a:xfrm>
            <a:off x="6461684" y="4055539"/>
            <a:ext cx="1549353" cy="2329429"/>
            <a:chOff x="6461684" y="4055539"/>
            <a:chExt cx="1549353" cy="2329429"/>
          </a:xfrm>
        </p:grpSpPr>
        <p:sp>
          <p:nvSpPr>
            <p:cNvPr id="484" name="Google Shape;484;p47"/>
            <p:cNvSpPr/>
            <p:nvPr/>
          </p:nvSpPr>
          <p:spPr>
            <a:xfrm rot="826668" flipH="1">
              <a:off x="6707479" y="4133010"/>
              <a:ext cx="913301" cy="2174487"/>
            </a:xfrm>
            <a:custGeom>
              <a:avLst/>
              <a:gdLst/>
              <a:ahLst/>
              <a:cxnLst/>
              <a:rect l="l" t="t" r="r" b="b"/>
              <a:pathLst>
                <a:path w="913301" h="2174487" extrusionOk="0">
                  <a:moveTo>
                    <a:pt x="598044" y="438167"/>
                  </a:moveTo>
                  <a:cubicBezTo>
                    <a:pt x="535065" y="416124"/>
                    <a:pt x="467628" y="435501"/>
                    <a:pt x="425445" y="481991"/>
                  </a:cubicBezTo>
                  <a:lnTo>
                    <a:pt x="417947" y="494619"/>
                  </a:lnTo>
                  <a:lnTo>
                    <a:pt x="474774" y="474487"/>
                  </a:lnTo>
                  <a:cubicBezTo>
                    <a:pt x="549448" y="448035"/>
                    <a:pt x="631431" y="487126"/>
                    <a:pt x="657885" y="561804"/>
                  </a:cubicBezTo>
                  <a:cubicBezTo>
                    <a:pt x="684334" y="636480"/>
                    <a:pt x="645243" y="718462"/>
                    <a:pt x="570565" y="744915"/>
                  </a:cubicBezTo>
                  <a:lnTo>
                    <a:pt x="284541" y="846235"/>
                  </a:lnTo>
                  <a:lnTo>
                    <a:pt x="207052" y="1067613"/>
                  </a:lnTo>
                  <a:lnTo>
                    <a:pt x="201389" y="1097609"/>
                  </a:lnTo>
                  <a:lnTo>
                    <a:pt x="199968" y="1099058"/>
                  </a:lnTo>
                  <a:lnTo>
                    <a:pt x="15086" y="1383405"/>
                  </a:lnTo>
                  <a:cubicBezTo>
                    <a:pt x="7465" y="1395126"/>
                    <a:pt x="2579" y="1407835"/>
                    <a:pt x="272" y="1420786"/>
                  </a:cubicBezTo>
                  <a:cubicBezTo>
                    <a:pt x="466" y="1432411"/>
                    <a:pt x="661" y="1444036"/>
                    <a:pt x="854" y="1455662"/>
                  </a:cubicBezTo>
                  <a:cubicBezTo>
                    <a:pt x="569" y="1457072"/>
                    <a:pt x="286" y="1458482"/>
                    <a:pt x="1" y="1459892"/>
                  </a:cubicBezTo>
                  <a:lnTo>
                    <a:pt x="1" y="1929005"/>
                  </a:lnTo>
                  <a:cubicBezTo>
                    <a:pt x="0" y="1984924"/>
                    <a:pt x="45334" y="2030258"/>
                    <a:pt x="101254" y="2030258"/>
                  </a:cubicBezTo>
                  <a:cubicBezTo>
                    <a:pt x="157173" y="2030258"/>
                    <a:pt x="202507" y="1984925"/>
                    <a:pt x="202507" y="1929005"/>
                  </a:cubicBezTo>
                  <a:lnTo>
                    <a:pt x="202507" y="1466652"/>
                  </a:lnTo>
                  <a:lnTo>
                    <a:pt x="298815" y="1318528"/>
                  </a:lnTo>
                  <a:lnTo>
                    <a:pt x="337331" y="1549805"/>
                  </a:lnTo>
                  <a:lnTo>
                    <a:pt x="356460" y="1580473"/>
                  </a:lnTo>
                  <a:lnTo>
                    <a:pt x="355627" y="1585783"/>
                  </a:lnTo>
                  <a:cubicBezTo>
                    <a:pt x="356100" y="1598301"/>
                    <a:pt x="359033" y="1610935"/>
                    <a:pt x="364676" y="1622996"/>
                  </a:cubicBezTo>
                  <a:lnTo>
                    <a:pt x="596773" y="2118901"/>
                  </a:lnTo>
                  <a:cubicBezTo>
                    <a:pt x="619352" y="2167144"/>
                    <a:pt x="676765" y="2187950"/>
                    <a:pt x="725008" y="2165371"/>
                  </a:cubicBezTo>
                  <a:lnTo>
                    <a:pt x="733716" y="2161296"/>
                  </a:lnTo>
                  <a:cubicBezTo>
                    <a:pt x="781959" y="2138716"/>
                    <a:pt x="802762" y="2081302"/>
                    <a:pt x="780185" y="2033061"/>
                  </a:cubicBezTo>
                  <a:lnTo>
                    <a:pt x="548089" y="1537156"/>
                  </a:lnTo>
                  <a:lnTo>
                    <a:pt x="536735" y="1526783"/>
                  </a:lnTo>
                  <a:cubicBezTo>
                    <a:pt x="536852" y="1523368"/>
                    <a:pt x="536970" y="1519954"/>
                    <a:pt x="537086" y="1516540"/>
                  </a:cubicBezTo>
                  <a:lnTo>
                    <a:pt x="491160" y="1240771"/>
                  </a:lnTo>
                  <a:lnTo>
                    <a:pt x="481099" y="1224638"/>
                  </a:lnTo>
                  <a:lnTo>
                    <a:pt x="511141" y="1174053"/>
                  </a:lnTo>
                  <a:lnTo>
                    <a:pt x="696871" y="643431"/>
                  </a:lnTo>
                  <a:cubicBezTo>
                    <a:pt x="726262" y="559458"/>
                    <a:pt x="682016" y="467558"/>
                    <a:pt x="598044" y="438167"/>
                  </a:cubicBezTo>
                  <a:close/>
                  <a:moveTo>
                    <a:pt x="747565" y="6308"/>
                  </a:moveTo>
                  <a:cubicBezTo>
                    <a:pt x="630910" y="-22296"/>
                    <a:pt x="513153" y="49082"/>
                    <a:pt x="484549" y="165736"/>
                  </a:cubicBezTo>
                  <a:cubicBezTo>
                    <a:pt x="455943" y="282391"/>
                    <a:pt x="527323" y="400148"/>
                    <a:pt x="643978" y="428754"/>
                  </a:cubicBezTo>
                  <a:cubicBezTo>
                    <a:pt x="760630" y="457358"/>
                    <a:pt x="878388" y="385980"/>
                    <a:pt x="906993" y="269326"/>
                  </a:cubicBezTo>
                  <a:cubicBezTo>
                    <a:pt x="935599" y="152671"/>
                    <a:pt x="864219" y="34914"/>
                    <a:pt x="747565" y="6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7"/>
            <p:cNvSpPr/>
            <p:nvPr/>
          </p:nvSpPr>
          <p:spPr>
            <a:xfrm rot="-3437011">
              <a:off x="7251630" y="4555333"/>
              <a:ext cx="211547" cy="55876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7"/>
            <p:cNvSpPr/>
            <p:nvPr/>
          </p:nvSpPr>
          <p:spPr>
            <a:xfrm rot="-6295876">
              <a:off x="7633046" y="4614399"/>
              <a:ext cx="171813" cy="55876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7" name="Google Shape;487;p47"/>
          <p:cNvGrpSpPr/>
          <p:nvPr/>
        </p:nvGrpSpPr>
        <p:grpSpPr>
          <a:xfrm>
            <a:off x="9478498" y="5934997"/>
            <a:ext cx="1008000" cy="107803"/>
            <a:chOff x="9071572" y="5941778"/>
            <a:chExt cx="1177490" cy="125929"/>
          </a:xfrm>
        </p:grpSpPr>
        <p:sp>
          <p:nvSpPr>
            <p:cNvPr id="488" name="Google Shape;488;p47"/>
            <p:cNvSpPr/>
            <p:nvPr/>
          </p:nvSpPr>
          <p:spPr>
            <a:xfrm>
              <a:off x="9071572" y="5941778"/>
              <a:ext cx="1177490" cy="125929"/>
            </a:xfrm>
            <a:prstGeom prst="roundRect">
              <a:avLst>
                <a:gd name="adj" fmla="val 2047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7"/>
            <p:cNvSpPr/>
            <p:nvPr/>
          </p:nvSpPr>
          <p:spPr>
            <a:xfrm flipH="1">
              <a:off x="910799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7"/>
            <p:cNvSpPr/>
            <p:nvPr/>
          </p:nvSpPr>
          <p:spPr>
            <a:xfrm flipH="1">
              <a:off x="919608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7"/>
            <p:cNvSpPr/>
            <p:nvPr/>
          </p:nvSpPr>
          <p:spPr>
            <a:xfrm flipH="1">
              <a:off x="928417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7"/>
            <p:cNvSpPr/>
            <p:nvPr/>
          </p:nvSpPr>
          <p:spPr>
            <a:xfrm flipH="1">
              <a:off x="937226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47"/>
            <p:cNvSpPr/>
            <p:nvPr/>
          </p:nvSpPr>
          <p:spPr>
            <a:xfrm flipH="1">
              <a:off x="946035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7"/>
            <p:cNvSpPr/>
            <p:nvPr/>
          </p:nvSpPr>
          <p:spPr>
            <a:xfrm flipH="1">
              <a:off x="954844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7"/>
            <p:cNvSpPr/>
            <p:nvPr/>
          </p:nvSpPr>
          <p:spPr>
            <a:xfrm flipH="1">
              <a:off x="963653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7"/>
            <p:cNvSpPr/>
            <p:nvPr/>
          </p:nvSpPr>
          <p:spPr>
            <a:xfrm flipH="1">
              <a:off x="972462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7"/>
            <p:cNvSpPr/>
            <p:nvPr/>
          </p:nvSpPr>
          <p:spPr>
            <a:xfrm flipH="1">
              <a:off x="981271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7"/>
            <p:cNvSpPr/>
            <p:nvPr/>
          </p:nvSpPr>
          <p:spPr>
            <a:xfrm flipH="1">
              <a:off x="990080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7"/>
            <p:cNvSpPr/>
            <p:nvPr/>
          </p:nvSpPr>
          <p:spPr>
            <a:xfrm flipH="1">
              <a:off x="998889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7"/>
            <p:cNvSpPr/>
            <p:nvPr/>
          </p:nvSpPr>
          <p:spPr>
            <a:xfrm flipH="1">
              <a:off x="1007698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7"/>
            <p:cNvSpPr/>
            <p:nvPr/>
          </p:nvSpPr>
          <p:spPr>
            <a:xfrm flipH="1">
              <a:off x="1016507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2" name="Google Shape;502;p47"/>
          <p:cNvGrpSpPr/>
          <p:nvPr/>
        </p:nvGrpSpPr>
        <p:grpSpPr>
          <a:xfrm>
            <a:off x="9478498" y="5757235"/>
            <a:ext cx="1008000" cy="107803"/>
            <a:chOff x="9071572" y="5941778"/>
            <a:chExt cx="1177490" cy="125929"/>
          </a:xfrm>
        </p:grpSpPr>
        <p:sp>
          <p:nvSpPr>
            <p:cNvPr id="503" name="Google Shape;503;p47"/>
            <p:cNvSpPr/>
            <p:nvPr/>
          </p:nvSpPr>
          <p:spPr>
            <a:xfrm>
              <a:off x="9071572" y="5941778"/>
              <a:ext cx="1177490" cy="125929"/>
            </a:xfrm>
            <a:prstGeom prst="roundRect">
              <a:avLst>
                <a:gd name="adj" fmla="val 2047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7"/>
            <p:cNvSpPr/>
            <p:nvPr/>
          </p:nvSpPr>
          <p:spPr>
            <a:xfrm flipH="1">
              <a:off x="910799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7"/>
            <p:cNvSpPr/>
            <p:nvPr/>
          </p:nvSpPr>
          <p:spPr>
            <a:xfrm flipH="1">
              <a:off x="919608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47"/>
            <p:cNvSpPr/>
            <p:nvPr/>
          </p:nvSpPr>
          <p:spPr>
            <a:xfrm flipH="1">
              <a:off x="928417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7"/>
            <p:cNvSpPr/>
            <p:nvPr/>
          </p:nvSpPr>
          <p:spPr>
            <a:xfrm flipH="1">
              <a:off x="937226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7"/>
            <p:cNvSpPr/>
            <p:nvPr/>
          </p:nvSpPr>
          <p:spPr>
            <a:xfrm flipH="1">
              <a:off x="946035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7"/>
            <p:cNvSpPr/>
            <p:nvPr/>
          </p:nvSpPr>
          <p:spPr>
            <a:xfrm flipH="1">
              <a:off x="954844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47"/>
            <p:cNvSpPr/>
            <p:nvPr/>
          </p:nvSpPr>
          <p:spPr>
            <a:xfrm flipH="1">
              <a:off x="963653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47"/>
            <p:cNvSpPr/>
            <p:nvPr/>
          </p:nvSpPr>
          <p:spPr>
            <a:xfrm flipH="1">
              <a:off x="972462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7"/>
            <p:cNvSpPr/>
            <p:nvPr/>
          </p:nvSpPr>
          <p:spPr>
            <a:xfrm flipH="1">
              <a:off x="981271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7"/>
            <p:cNvSpPr/>
            <p:nvPr/>
          </p:nvSpPr>
          <p:spPr>
            <a:xfrm flipH="1">
              <a:off x="990080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7"/>
            <p:cNvSpPr/>
            <p:nvPr/>
          </p:nvSpPr>
          <p:spPr>
            <a:xfrm flipH="1">
              <a:off x="998889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47"/>
            <p:cNvSpPr/>
            <p:nvPr/>
          </p:nvSpPr>
          <p:spPr>
            <a:xfrm flipH="1">
              <a:off x="1007698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47"/>
            <p:cNvSpPr/>
            <p:nvPr/>
          </p:nvSpPr>
          <p:spPr>
            <a:xfrm flipH="1">
              <a:off x="1016507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7" name="Google Shape;517;p47"/>
          <p:cNvGrpSpPr/>
          <p:nvPr/>
        </p:nvGrpSpPr>
        <p:grpSpPr>
          <a:xfrm>
            <a:off x="9478498" y="5579473"/>
            <a:ext cx="1008000" cy="107803"/>
            <a:chOff x="9071572" y="5941778"/>
            <a:chExt cx="1177490" cy="125929"/>
          </a:xfrm>
        </p:grpSpPr>
        <p:sp>
          <p:nvSpPr>
            <p:cNvPr id="518" name="Google Shape;518;p47"/>
            <p:cNvSpPr/>
            <p:nvPr/>
          </p:nvSpPr>
          <p:spPr>
            <a:xfrm>
              <a:off x="9071572" y="5941778"/>
              <a:ext cx="1177490" cy="125929"/>
            </a:xfrm>
            <a:prstGeom prst="roundRect">
              <a:avLst>
                <a:gd name="adj" fmla="val 2047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47"/>
            <p:cNvSpPr/>
            <p:nvPr/>
          </p:nvSpPr>
          <p:spPr>
            <a:xfrm flipH="1">
              <a:off x="910799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7"/>
            <p:cNvSpPr/>
            <p:nvPr/>
          </p:nvSpPr>
          <p:spPr>
            <a:xfrm flipH="1">
              <a:off x="919608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47"/>
            <p:cNvSpPr/>
            <p:nvPr/>
          </p:nvSpPr>
          <p:spPr>
            <a:xfrm flipH="1">
              <a:off x="928417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7"/>
            <p:cNvSpPr/>
            <p:nvPr/>
          </p:nvSpPr>
          <p:spPr>
            <a:xfrm flipH="1">
              <a:off x="937226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47"/>
            <p:cNvSpPr/>
            <p:nvPr/>
          </p:nvSpPr>
          <p:spPr>
            <a:xfrm flipH="1">
              <a:off x="946035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47"/>
            <p:cNvSpPr/>
            <p:nvPr/>
          </p:nvSpPr>
          <p:spPr>
            <a:xfrm flipH="1">
              <a:off x="954844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47"/>
            <p:cNvSpPr/>
            <p:nvPr/>
          </p:nvSpPr>
          <p:spPr>
            <a:xfrm flipH="1">
              <a:off x="963653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47"/>
            <p:cNvSpPr/>
            <p:nvPr/>
          </p:nvSpPr>
          <p:spPr>
            <a:xfrm flipH="1">
              <a:off x="972462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7"/>
            <p:cNvSpPr/>
            <p:nvPr/>
          </p:nvSpPr>
          <p:spPr>
            <a:xfrm flipH="1">
              <a:off x="981271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7"/>
            <p:cNvSpPr/>
            <p:nvPr/>
          </p:nvSpPr>
          <p:spPr>
            <a:xfrm flipH="1">
              <a:off x="990080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47"/>
            <p:cNvSpPr/>
            <p:nvPr/>
          </p:nvSpPr>
          <p:spPr>
            <a:xfrm flipH="1">
              <a:off x="998889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47"/>
            <p:cNvSpPr/>
            <p:nvPr/>
          </p:nvSpPr>
          <p:spPr>
            <a:xfrm flipH="1">
              <a:off x="1007698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47"/>
            <p:cNvSpPr/>
            <p:nvPr/>
          </p:nvSpPr>
          <p:spPr>
            <a:xfrm flipH="1">
              <a:off x="1016507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2" name="Google Shape;532;p47"/>
          <p:cNvGrpSpPr/>
          <p:nvPr/>
        </p:nvGrpSpPr>
        <p:grpSpPr>
          <a:xfrm>
            <a:off x="9478498" y="5401711"/>
            <a:ext cx="1008000" cy="107803"/>
            <a:chOff x="9071572" y="5941778"/>
            <a:chExt cx="1177490" cy="125929"/>
          </a:xfrm>
        </p:grpSpPr>
        <p:sp>
          <p:nvSpPr>
            <p:cNvPr id="533" name="Google Shape;533;p47"/>
            <p:cNvSpPr/>
            <p:nvPr/>
          </p:nvSpPr>
          <p:spPr>
            <a:xfrm>
              <a:off x="9071572" y="5941778"/>
              <a:ext cx="1177490" cy="125929"/>
            </a:xfrm>
            <a:prstGeom prst="roundRect">
              <a:avLst>
                <a:gd name="adj" fmla="val 2047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7"/>
            <p:cNvSpPr/>
            <p:nvPr/>
          </p:nvSpPr>
          <p:spPr>
            <a:xfrm flipH="1">
              <a:off x="910799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47"/>
            <p:cNvSpPr/>
            <p:nvPr/>
          </p:nvSpPr>
          <p:spPr>
            <a:xfrm flipH="1">
              <a:off x="919608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47"/>
            <p:cNvSpPr/>
            <p:nvPr/>
          </p:nvSpPr>
          <p:spPr>
            <a:xfrm flipH="1">
              <a:off x="928417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47"/>
            <p:cNvSpPr/>
            <p:nvPr/>
          </p:nvSpPr>
          <p:spPr>
            <a:xfrm flipH="1">
              <a:off x="937226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47"/>
            <p:cNvSpPr/>
            <p:nvPr/>
          </p:nvSpPr>
          <p:spPr>
            <a:xfrm flipH="1">
              <a:off x="946035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47"/>
            <p:cNvSpPr/>
            <p:nvPr/>
          </p:nvSpPr>
          <p:spPr>
            <a:xfrm flipH="1">
              <a:off x="954844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47"/>
            <p:cNvSpPr/>
            <p:nvPr/>
          </p:nvSpPr>
          <p:spPr>
            <a:xfrm flipH="1">
              <a:off x="963653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7"/>
            <p:cNvSpPr/>
            <p:nvPr/>
          </p:nvSpPr>
          <p:spPr>
            <a:xfrm flipH="1">
              <a:off x="972462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7"/>
            <p:cNvSpPr/>
            <p:nvPr/>
          </p:nvSpPr>
          <p:spPr>
            <a:xfrm flipH="1">
              <a:off x="981271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47"/>
            <p:cNvSpPr/>
            <p:nvPr/>
          </p:nvSpPr>
          <p:spPr>
            <a:xfrm flipH="1">
              <a:off x="990080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47"/>
            <p:cNvSpPr/>
            <p:nvPr/>
          </p:nvSpPr>
          <p:spPr>
            <a:xfrm flipH="1">
              <a:off x="998889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7"/>
            <p:cNvSpPr/>
            <p:nvPr/>
          </p:nvSpPr>
          <p:spPr>
            <a:xfrm flipH="1">
              <a:off x="1007698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7"/>
            <p:cNvSpPr/>
            <p:nvPr/>
          </p:nvSpPr>
          <p:spPr>
            <a:xfrm flipH="1">
              <a:off x="1016507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rgbClr val="E48900"/>
                </a:gs>
                <a:gs pos="100000">
                  <a:srgbClr val="E489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7" name="Google Shape;547;p47"/>
          <p:cNvGrpSpPr/>
          <p:nvPr/>
        </p:nvGrpSpPr>
        <p:grpSpPr>
          <a:xfrm>
            <a:off x="10280538" y="5066115"/>
            <a:ext cx="1001593" cy="1001593"/>
            <a:chOff x="331023" y="414040"/>
            <a:chExt cx="5704886" cy="5704886"/>
          </a:xfrm>
        </p:grpSpPr>
        <p:sp>
          <p:nvSpPr>
            <p:cNvPr id="548" name="Google Shape;548;p47"/>
            <p:cNvSpPr/>
            <p:nvPr/>
          </p:nvSpPr>
          <p:spPr>
            <a:xfrm>
              <a:off x="331023" y="414040"/>
              <a:ext cx="5704886" cy="5704886"/>
            </a:xfrm>
            <a:prstGeom prst="ellipse">
              <a:avLst/>
            </a:prstGeom>
            <a:solidFill>
              <a:srgbClr val="F7931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47"/>
            <p:cNvSpPr/>
            <p:nvPr/>
          </p:nvSpPr>
          <p:spPr>
            <a:xfrm>
              <a:off x="1732297" y="1404675"/>
              <a:ext cx="2723060" cy="3624123"/>
            </a:xfrm>
            <a:custGeom>
              <a:avLst/>
              <a:gdLst/>
              <a:ahLst/>
              <a:cxnLst/>
              <a:rect l="l" t="t" r="r" b="b"/>
              <a:pathLst>
                <a:path w="2723060" h="3624123" extrusionOk="0">
                  <a:moveTo>
                    <a:pt x="1218382" y="1905279"/>
                  </a:moveTo>
                  <a:lnTo>
                    <a:pt x="1051614" y="2576639"/>
                  </a:lnTo>
                  <a:lnTo>
                    <a:pt x="1081311" y="2585169"/>
                  </a:lnTo>
                  <a:cubicBezTo>
                    <a:pt x="1298969" y="2649950"/>
                    <a:pt x="1914361" y="2852449"/>
                    <a:pt x="2005664" y="2455670"/>
                  </a:cubicBezTo>
                  <a:cubicBezTo>
                    <a:pt x="2108358" y="2083382"/>
                    <a:pt x="1458666" y="1949007"/>
                    <a:pt x="1243900" y="1909857"/>
                  </a:cubicBezTo>
                  <a:lnTo>
                    <a:pt x="1218382" y="1905279"/>
                  </a:lnTo>
                  <a:close/>
                  <a:moveTo>
                    <a:pt x="1451461" y="966969"/>
                  </a:moveTo>
                  <a:lnTo>
                    <a:pt x="1297825" y="1585462"/>
                  </a:lnTo>
                  <a:lnTo>
                    <a:pt x="1327295" y="1593882"/>
                  </a:lnTo>
                  <a:cubicBezTo>
                    <a:pt x="1519222" y="1650575"/>
                    <a:pt x="2016915" y="1812926"/>
                    <a:pt x="2101069" y="1442099"/>
                  </a:cubicBezTo>
                  <a:cubicBezTo>
                    <a:pt x="2177824" y="1109186"/>
                    <a:pt x="1664178" y="1005150"/>
                    <a:pt x="1476944" y="971501"/>
                  </a:cubicBezTo>
                  <a:lnTo>
                    <a:pt x="1451461" y="966969"/>
                  </a:lnTo>
                  <a:close/>
                  <a:moveTo>
                    <a:pt x="1344584" y="0"/>
                  </a:moveTo>
                  <a:lnTo>
                    <a:pt x="1671487" y="81203"/>
                  </a:lnTo>
                  <a:lnTo>
                    <a:pt x="1542443" y="600696"/>
                  </a:lnTo>
                  <a:lnTo>
                    <a:pt x="1773570" y="661967"/>
                  </a:lnTo>
                  <a:lnTo>
                    <a:pt x="1902732" y="141995"/>
                  </a:lnTo>
                  <a:lnTo>
                    <a:pt x="2229635" y="223199"/>
                  </a:lnTo>
                  <a:lnTo>
                    <a:pt x="2097157" y="756519"/>
                  </a:lnTo>
                  <a:cubicBezTo>
                    <a:pt x="2174081" y="779658"/>
                    <a:pt x="2255767" y="812322"/>
                    <a:pt x="2335072" y="840224"/>
                  </a:cubicBezTo>
                  <a:cubicBezTo>
                    <a:pt x="2999363" y="1160478"/>
                    <a:pt x="2684151" y="1877269"/>
                    <a:pt x="2324552" y="1922314"/>
                  </a:cubicBezTo>
                  <a:cubicBezTo>
                    <a:pt x="3020600" y="2255035"/>
                    <a:pt x="2529999" y="3321640"/>
                    <a:pt x="1696129" y="3139458"/>
                  </a:cubicBezTo>
                  <a:lnTo>
                    <a:pt x="1517188" y="3096262"/>
                  </a:lnTo>
                  <a:lnTo>
                    <a:pt x="1386066" y="3624123"/>
                  </a:lnTo>
                  <a:lnTo>
                    <a:pt x="1059163" y="3542919"/>
                  </a:lnTo>
                  <a:lnTo>
                    <a:pt x="1189748" y="3017219"/>
                  </a:lnTo>
                  <a:lnTo>
                    <a:pt x="956179" y="2960836"/>
                  </a:lnTo>
                  <a:lnTo>
                    <a:pt x="824545" y="3490760"/>
                  </a:lnTo>
                  <a:lnTo>
                    <a:pt x="497641" y="3409556"/>
                  </a:lnTo>
                  <a:lnTo>
                    <a:pt x="628739" y="2881793"/>
                  </a:lnTo>
                  <a:lnTo>
                    <a:pt x="0" y="2730017"/>
                  </a:lnTo>
                  <a:lnTo>
                    <a:pt x="156593" y="2363814"/>
                  </a:lnTo>
                  <a:cubicBezTo>
                    <a:pt x="275674" y="2398365"/>
                    <a:pt x="261590" y="2400365"/>
                    <a:pt x="371795" y="2423080"/>
                  </a:cubicBezTo>
                  <a:cubicBezTo>
                    <a:pt x="457460" y="2444548"/>
                    <a:pt x="500452" y="2427767"/>
                    <a:pt x="531510" y="2341701"/>
                  </a:cubicBezTo>
                  <a:cubicBezTo>
                    <a:pt x="598079" y="2089920"/>
                    <a:pt x="822255" y="1188850"/>
                    <a:pt x="874781" y="939029"/>
                  </a:cubicBezTo>
                  <a:cubicBezTo>
                    <a:pt x="885877" y="854924"/>
                    <a:pt x="836708" y="809166"/>
                    <a:pt x="772687" y="774709"/>
                  </a:cubicBezTo>
                  <a:cubicBezTo>
                    <a:pt x="651057" y="727032"/>
                    <a:pt x="597490" y="720787"/>
                    <a:pt x="502494" y="705662"/>
                  </a:cubicBezTo>
                  <a:lnTo>
                    <a:pt x="579104" y="367817"/>
                  </a:lnTo>
                  <a:cubicBezTo>
                    <a:pt x="724942" y="405705"/>
                    <a:pt x="872814" y="440818"/>
                    <a:pt x="1021286" y="475515"/>
                  </a:cubicBezTo>
                  <a:lnTo>
                    <a:pt x="1215103" y="521254"/>
                  </a:lnTo>
                  <a:lnTo>
                    <a:pt x="1344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0" name="Google Shape;550;p47"/>
          <p:cNvSpPr/>
          <p:nvPr/>
        </p:nvSpPr>
        <p:spPr>
          <a:xfrm rot="2958608">
            <a:off x="8594759" y="4596742"/>
            <a:ext cx="129306" cy="27010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47"/>
          <p:cNvSpPr/>
          <p:nvPr/>
        </p:nvSpPr>
        <p:spPr>
          <a:xfrm rot="5400000">
            <a:off x="8545076" y="4366405"/>
            <a:ext cx="129306" cy="27010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47"/>
          <p:cNvSpPr/>
          <p:nvPr/>
        </p:nvSpPr>
        <p:spPr>
          <a:xfrm rot="9900000">
            <a:off x="8831846" y="3751145"/>
            <a:ext cx="129306" cy="27010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47"/>
          <p:cNvSpPr/>
          <p:nvPr/>
        </p:nvSpPr>
        <p:spPr>
          <a:xfrm rot="-9536508">
            <a:off x="9083086" y="3759917"/>
            <a:ext cx="129306" cy="27010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8"/>
          <p:cNvSpPr txBox="1">
            <a:spLocks noGrp="1"/>
          </p:cNvSpPr>
          <p:nvPr>
            <p:ph type="body" idx="1"/>
          </p:nvPr>
        </p:nvSpPr>
        <p:spPr>
          <a:xfrm>
            <a:off x="5953125" y="2847975"/>
            <a:ext cx="6238875" cy="715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</a:pPr>
            <a:r>
              <a:rPr lang="en-US" b="1"/>
              <a:t>保障金流安全</a:t>
            </a:r>
            <a:endParaRPr/>
          </a:p>
        </p:txBody>
      </p:sp>
      <p:sp>
        <p:nvSpPr>
          <p:cNvPr id="559" name="Google Shape;559;p48"/>
          <p:cNvSpPr txBox="1">
            <a:spLocks noGrp="1"/>
          </p:cNvSpPr>
          <p:nvPr>
            <p:ph type="body" idx="2"/>
          </p:nvPr>
        </p:nvSpPr>
        <p:spPr>
          <a:xfrm>
            <a:off x="5953125" y="3563491"/>
            <a:ext cx="6238875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/>
              <a:t>代碼化技術與3D驗證2.0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8785" b="8784"/>
          <a:stretch/>
        </p:blipFill>
        <p:spPr>
          <a:xfrm>
            <a:off x="497474" y="2100401"/>
            <a:ext cx="8619988" cy="47575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74" name="Google Shape;174;p31"/>
          <p:cNvSpPr/>
          <p:nvPr/>
        </p:nvSpPr>
        <p:spPr>
          <a:xfrm>
            <a:off x="9303893" y="2494626"/>
            <a:ext cx="2738364" cy="3927610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31"/>
          <p:cNvGrpSpPr/>
          <p:nvPr/>
        </p:nvGrpSpPr>
        <p:grpSpPr>
          <a:xfrm>
            <a:off x="9476178" y="2583783"/>
            <a:ext cx="2393794" cy="3803299"/>
            <a:chOff x="2598653" y="3841355"/>
            <a:chExt cx="1737808" cy="3803299"/>
          </a:xfrm>
        </p:grpSpPr>
        <p:sp>
          <p:nvSpPr>
            <p:cNvPr id="176" name="Google Shape;176;p31"/>
            <p:cNvSpPr txBox="1"/>
            <p:nvPr/>
          </p:nvSpPr>
          <p:spPr>
            <a:xfrm>
              <a:off x="2598653" y="3841355"/>
              <a:ext cx="1737808" cy="1600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交大電機研究所還沒畢業，莊凡頡就創業喬睿科技（TapPay），專注在支付服務供應商（payment service provider，PSP），短短 3 年生意打進新加坡和香港，下一步是大馬市場。</a:t>
              </a:r>
              <a:endParaRPr/>
            </a:p>
          </p:txBody>
        </p:sp>
        <p:sp>
          <p:nvSpPr>
            <p:cNvPr id="177" name="Google Shape;177;p31"/>
            <p:cNvSpPr txBox="1"/>
            <p:nvPr/>
          </p:nvSpPr>
          <p:spPr>
            <a:xfrm>
              <a:off x="2604972" y="5336330"/>
              <a:ext cx="1731489" cy="2308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喬睿科技是《天下》訪查各家孵化器和顧問公司，最被一致推崇的 Fintech 業者。2017 年 KPMG 全球金融科技一百強，它是台灣唯一上榜公司。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一年半前，Apple Pay 在台灣上線，喬睿科技是老牌金流供應商藍新和綠界外，唯一獲蘋果公司認證可做 App 或電商串接 Apple Pay 的新創公司。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31"/>
          <p:cNvSpPr txBox="1"/>
          <p:nvPr/>
        </p:nvSpPr>
        <p:spPr>
          <a:xfrm>
            <a:off x="1140708" y="990080"/>
            <a:ext cx="10293731" cy="492491"/>
          </a:xfrm>
          <a:prstGeom prst="rect">
            <a:avLst/>
          </a:prstGeom>
          <a:solidFill>
            <a:schemeClr val="accent2">
              <a:alpha val="69803"/>
            </a:schemeClr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216000" tIns="72000" rIns="216000" bIns="72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b="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https://technews.tw/2018/10/14/tappay-payment-system-is-approved-by-apple-and-google/</a:t>
            </a:r>
            <a:endParaRPr sz="1600" b="0" u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u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1"/>
          <p:cNvSpPr txBox="1"/>
          <p:nvPr/>
        </p:nvSpPr>
        <p:spPr>
          <a:xfrm>
            <a:off x="1140709" y="226083"/>
            <a:ext cx="10293730" cy="758924"/>
          </a:xfrm>
          <a:prstGeom prst="rect">
            <a:avLst/>
          </a:prstGeom>
          <a:solidFill>
            <a:schemeClr val="accent2">
              <a:alpha val="69803"/>
            </a:schemeClr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216000" tIns="72000" rIns="216000" bIns="72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 b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 歲交大畢業生搞定蘋果、Google</a:t>
            </a:r>
            <a:endParaRPr sz="4400" b="1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9"/>
          <p:cNvSpPr txBox="1">
            <a:spLocks noGrp="1"/>
          </p:cNvSpPr>
          <p:nvPr>
            <p:ph type="body" idx="1"/>
          </p:nvPr>
        </p:nvSpPr>
        <p:spPr>
          <a:xfrm>
            <a:off x="421105" y="315982"/>
            <a:ext cx="88674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保障金流安全</a:t>
            </a:r>
            <a:endParaRPr/>
          </a:p>
        </p:txBody>
      </p:sp>
      <p:sp>
        <p:nvSpPr>
          <p:cNvPr id="565" name="Google Shape;565;p49"/>
          <p:cNvSpPr txBox="1"/>
          <p:nvPr/>
        </p:nvSpPr>
        <p:spPr>
          <a:xfrm>
            <a:off x="537000" y="4670175"/>
            <a:ext cx="593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1"/>
                </a:solidFill>
              </a:rPr>
              <a:t>3D Secure 2.0</a:t>
            </a:r>
            <a:endParaRPr sz="4000" b="1">
              <a:solidFill>
                <a:schemeClr val="accen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1"/>
                </a:solidFill>
              </a:rPr>
              <a:t>嶄新的交易驗證方式</a:t>
            </a:r>
            <a:endParaRPr sz="4000" b="1">
              <a:solidFill>
                <a:schemeClr val="accent1"/>
              </a:solidFill>
            </a:endParaRPr>
          </a:p>
        </p:txBody>
      </p:sp>
      <p:sp>
        <p:nvSpPr>
          <p:cNvPr id="566" name="Google Shape;566;p49"/>
          <p:cNvSpPr txBox="1"/>
          <p:nvPr/>
        </p:nvSpPr>
        <p:spPr>
          <a:xfrm>
            <a:off x="6715921" y="1782230"/>
            <a:ext cx="593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1"/>
                </a:solidFill>
              </a:rPr>
              <a:t>PCIDSS Level 1</a:t>
            </a:r>
            <a:endParaRPr sz="4000" b="1">
              <a:solidFill>
                <a:schemeClr val="accen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1"/>
                </a:solidFill>
              </a:rPr>
              <a:t>客戶資料安全有保障</a:t>
            </a:r>
            <a:endParaRPr sz="4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7" name="Google Shape;56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150" y="1664625"/>
            <a:ext cx="3420795" cy="22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7201" y="3425575"/>
            <a:ext cx="3091475" cy="3153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49"/>
          <p:cNvSpPr/>
          <p:nvPr/>
        </p:nvSpPr>
        <p:spPr>
          <a:xfrm>
            <a:off x="5875025" y="1306275"/>
            <a:ext cx="183600" cy="53883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0"/>
          <p:cNvSpPr txBox="1">
            <a:spLocks noGrp="1"/>
          </p:cNvSpPr>
          <p:nvPr>
            <p:ph type="body" idx="1"/>
          </p:nvPr>
        </p:nvSpPr>
        <p:spPr>
          <a:xfrm>
            <a:off x="421105" y="315982"/>
            <a:ext cx="88674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3D Secure</a:t>
            </a:r>
            <a:endParaRPr/>
          </a:p>
        </p:txBody>
      </p:sp>
      <p:sp>
        <p:nvSpPr>
          <p:cNvPr id="575" name="Google Shape;575;p50"/>
          <p:cNvSpPr/>
          <p:nvPr/>
        </p:nvSpPr>
        <p:spPr>
          <a:xfrm>
            <a:off x="6282650" y="1530800"/>
            <a:ext cx="5368500" cy="3031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50"/>
          <p:cNvSpPr txBox="1"/>
          <p:nvPr/>
        </p:nvSpPr>
        <p:spPr>
          <a:xfrm>
            <a:off x="6731675" y="1530800"/>
            <a:ext cx="5368500" cy="30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1">
                <a:solidFill>
                  <a:srgbClr val="FFFFFF"/>
                </a:solidFill>
              </a:rPr>
              <a:t>3D Secure 2.0</a:t>
            </a:r>
            <a:endParaRPr sz="37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1">
                <a:solidFill>
                  <a:srgbClr val="FFFFFF"/>
                </a:solidFill>
              </a:rPr>
              <a:t>嶄新的交易驗證方式</a:t>
            </a:r>
            <a:endParaRPr sz="37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智能身份驗證，大幅減少偽冒風險，</a:t>
            </a:r>
            <a:endParaRPr sz="19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加倍重視消費者流暢的購物體驗</a:t>
            </a:r>
            <a:endParaRPr sz="19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AE 卡搶先上線，其他卡別陸續開發中！</a:t>
            </a:r>
            <a:endParaRPr sz="1900">
              <a:solidFill>
                <a:srgbClr val="FFFFFF"/>
              </a:solidFill>
            </a:endParaRPr>
          </a:p>
        </p:txBody>
      </p:sp>
      <p:pic>
        <p:nvPicPr>
          <p:cNvPr id="577" name="Google Shape;5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525" y="1530800"/>
            <a:ext cx="4481000" cy="294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025" y="4562475"/>
            <a:ext cx="9695075" cy="21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1"/>
          <p:cNvSpPr txBox="1">
            <a:spLocks noGrp="1"/>
          </p:cNvSpPr>
          <p:nvPr>
            <p:ph type="body" idx="1"/>
          </p:nvPr>
        </p:nvSpPr>
        <p:spPr>
          <a:xfrm>
            <a:off x="421105" y="315982"/>
            <a:ext cx="88674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3D Secure</a:t>
            </a:r>
            <a:endParaRPr/>
          </a:p>
        </p:txBody>
      </p:sp>
      <p:grpSp>
        <p:nvGrpSpPr>
          <p:cNvPr id="584" name="Google Shape;584;p51"/>
          <p:cNvGrpSpPr/>
          <p:nvPr/>
        </p:nvGrpSpPr>
        <p:grpSpPr>
          <a:xfrm>
            <a:off x="904340" y="2598339"/>
            <a:ext cx="10376554" cy="2632640"/>
            <a:chOff x="968172" y="1851670"/>
            <a:chExt cx="7200940" cy="2161800"/>
          </a:xfrm>
        </p:grpSpPr>
        <p:sp>
          <p:nvSpPr>
            <p:cNvPr id="585" name="Google Shape;585;p51"/>
            <p:cNvSpPr/>
            <p:nvPr/>
          </p:nvSpPr>
          <p:spPr>
            <a:xfrm>
              <a:off x="968172" y="3581470"/>
              <a:ext cx="1440300" cy="43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b="1">
                  <a:solidFill>
                    <a:schemeClr val="lt1"/>
                  </a:solidFill>
                </a:rPr>
                <a:t>更快速的支付體驗</a:t>
              </a:r>
              <a:endParaRPr sz="1700" b="1">
                <a:solidFill>
                  <a:schemeClr val="lt1"/>
                </a:solidFill>
              </a:endParaRPr>
            </a:p>
          </p:txBody>
        </p:sp>
        <p:sp>
          <p:nvSpPr>
            <p:cNvPr id="586" name="Google Shape;586;p51"/>
            <p:cNvSpPr/>
            <p:nvPr/>
          </p:nvSpPr>
          <p:spPr>
            <a:xfrm>
              <a:off x="2408332" y="3149020"/>
              <a:ext cx="1440300" cy="43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b="1">
                  <a:solidFill>
                    <a:schemeClr val="lt1"/>
                  </a:solidFill>
                </a:rPr>
                <a:t>簡訊驗證免跳轉</a:t>
              </a:r>
              <a:endParaRPr sz="1700" b="1">
                <a:solidFill>
                  <a:schemeClr val="lt1"/>
                </a:solidFill>
              </a:endParaRPr>
            </a:p>
          </p:txBody>
        </p:sp>
        <p:sp>
          <p:nvSpPr>
            <p:cNvPr id="587" name="Google Shape;587;p51"/>
            <p:cNvSpPr/>
            <p:nvPr/>
          </p:nvSpPr>
          <p:spPr>
            <a:xfrm>
              <a:off x="3848492" y="2716570"/>
              <a:ext cx="1440300" cy="43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b="1">
                  <a:solidFill>
                    <a:schemeClr val="lt1"/>
                  </a:solidFill>
                </a:rPr>
                <a:t>大幅減少偽冒交易</a:t>
              </a:r>
              <a:endParaRPr sz="1700" b="1">
                <a:solidFill>
                  <a:schemeClr val="lt1"/>
                </a:solidFill>
              </a:endParaRPr>
            </a:p>
          </p:txBody>
        </p:sp>
        <p:sp>
          <p:nvSpPr>
            <p:cNvPr id="588" name="Google Shape;588;p51"/>
            <p:cNvSpPr/>
            <p:nvPr/>
          </p:nvSpPr>
          <p:spPr>
            <a:xfrm>
              <a:off x="5288652" y="2284120"/>
              <a:ext cx="1440300" cy="43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b="1">
                  <a:solidFill>
                    <a:schemeClr val="lt1"/>
                  </a:solidFill>
                </a:rPr>
                <a:t>大數據分析</a:t>
              </a:r>
              <a:endParaRPr sz="1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51"/>
            <p:cNvSpPr/>
            <p:nvPr/>
          </p:nvSpPr>
          <p:spPr>
            <a:xfrm>
              <a:off x="6728812" y="1851670"/>
              <a:ext cx="1440300" cy="4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b="1">
                  <a:solidFill>
                    <a:schemeClr val="lt1"/>
                  </a:solidFill>
                </a:rPr>
                <a:t>EMVCo 驗證</a:t>
              </a:r>
              <a:endParaRPr sz="1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0" name="Google Shape;590;p51"/>
          <p:cNvSpPr txBox="1"/>
          <p:nvPr/>
        </p:nvSpPr>
        <p:spPr>
          <a:xfrm>
            <a:off x="999869" y="2644190"/>
            <a:ext cx="19266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36363"/>
                </a:solidFill>
              </a:rPr>
              <a:t>3D Secure 2.0 採 AI 風險分析模組，透過智能判斷，只有高風險的交易才需要消費者進行簡訊驗證，大幅加快平均結帳時間</a:t>
            </a:r>
            <a:endParaRPr sz="1600">
              <a:solidFill>
                <a:srgbClr val="6363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51"/>
          <p:cNvSpPr txBox="1"/>
          <p:nvPr/>
        </p:nvSpPr>
        <p:spPr>
          <a:xfrm>
            <a:off x="3119178" y="2357012"/>
            <a:ext cx="19266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36363"/>
                </a:solidFill>
              </a:rPr>
              <a:t>TapPay提供原生平台的驗證機制，消費者無須離開交易頁面即可完成簡訊驗證，有效提高成交率</a:t>
            </a:r>
            <a:endParaRPr sz="1600">
              <a:solidFill>
                <a:srgbClr val="6363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51"/>
          <p:cNvSpPr txBox="1"/>
          <p:nvPr/>
        </p:nvSpPr>
        <p:spPr>
          <a:xfrm>
            <a:off x="5143852" y="4213810"/>
            <a:ext cx="18981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36363"/>
                </a:solidFill>
              </a:rPr>
              <a:t>3D Secure 2.0 運用人工智能與機器學習判斷交易真偽，可以大幅改善商店偽卡交易問題，確保交易安全</a:t>
            </a:r>
            <a:endParaRPr sz="1600">
              <a:solidFill>
                <a:srgbClr val="6363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51"/>
          <p:cNvSpPr txBox="1"/>
          <p:nvPr/>
        </p:nvSpPr>
        <p:spPr>
          <a:xfrm>
            <a:off x="7219904" y="3762130"/>
            <a:ext cx="18981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36363"/>
                </a:solidFill>
              </a:rPr>
              <a:t>3D Secure 2.0 比起 3D Secure 1.0 將分析10倍以上的數據，增強發卡行的風險控管判斷</a:t>
            </a:r>
            <a:endParaRPr sz="1600">
              <a:solidFill>
                <a:srgbClr val="6363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51"/>
          <p:cNvSpPr txBox="1"/>
          <p:nvPr/>
        </p:nvSpPr>
        <p:spPr>
          <a:xfrm>
            <a:off x="9295948" y="3129854"/>
            <a:ext cx="18981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36363"/>
                </a:solidFill>
              </a:rPr>
              <a:t>TapPay 獲得 EMVCo、PCI-DSS、PCI-3D Secure 認證，我們提供的方案能夠大幅縮短商戶導入的時間與成本</a:t>
            </a:r>
            <a:endParaRPr sz="1600">
              <a:solidFill>
                <a:srgbClr val="6363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51"/>
          <p:cNvSpPr/>
          <p:nvPr/>
        </p:nvSpPr>
        <p:spPr>
          <a:xfrm>
            <a:off x="10105079" y="1852860"/>
            <a:ext cx="455298" cy="504152"/>
          </a:xfrm>
          <a:custGeom>
            <a:avLst/>
            <a:gdLst/>
            <a:ahLst/>
            <a:cxnLst/>
            <a:rect l="l" t="t" r="r" b="b"/>
            <a:pathLst>
              <a:path w="2890784" h="3200962" extrusionOk="0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51"/>
          <p:cNvSpPr/>
          <p:nvPr/>
        </p:nvSpPr>
        <p:spPr>
          <a:xfrm>
            <a:off x="3819219" y="4941551"/>
            <a:ext cx="526500" cy="528056"/>
          </a:xfrm>
          <a:custGeom>
            <a:avLst/>
            <a:gdLst/>
            <a:ahLst/>
            <a:cxnLst/>
            <a:rect l="l" t="t" r="r" b="b"/>
            <a:pathLst>
              <a:path w="3240001" h="3249575" extrusionOk="0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51"/>
          <p:cNvSpPr/>
          <p:nvPr/>
        </p:nvSpPr>
        <p:spPr>
          <a:xfrm rot="-2700000">
            <a:off x="8056163" y="2363146"/>
            <a:ext cx="225571" cy="502526"/>
          </a:xfrm>
          <a:custGeom>
            <a:avLst/>
            <a:gdLst/>
            <a:ahLst/>
            <a:cxnLst/>
            <a:rect l="l" t="t" r="r" b="b"/>
            <a:pathLst>
              <a:path w="154109" h="343323" extrusionOk="0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51"/>
          <p:cNvSpPr/>
          <p:nvPr/>
        </p:nvSpPr>
        <p:spPr>
          <a:xfrm>
            <a:off x="1713439" y="5469597"/>
            <a:ext cx="499468" cy="512108"/>
          </a:xfrm>
          <a:custGeom>
            <a:avLst/>
            <a:gdLst/>
            <a:ahLst/>
            <a:cxnLst/>
            <a:rect l="l" t="t" r="r" b="b"/>
            <a:pathLst>
              <a:path w="2296406" h="2354521" extrusionOk="0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51"/>
          <p:cNvSpPr/>
          <p:nvPr/>
        </p:nvSpPr>
        <p:spPr>
          <a:xfrm>
            <a:off x="5860354" y="3129854"/>
            <a:ext cx="501703" cy="281050"/>
          </a:xfrm>
          <a:custGeom>
            <a:avLst/>
            <a:gdLst/>
            <a:ahLst/>
            <a:cxnLst/>
            <a:rect l="l" t="t" r="r" b="b"/>
            <a:pathLst>
              <a:path w="4560938" h="2554996" extrusionOk="0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2"/>
          <p:cNvSpPr txBox="1">
            <a:spLocks noGrp="1"/>
          </p:cNvSpPr>
          <p:nvPr>
            <p:ph type="body" idx="1"/>
          </p:nvPr>
        </p:nvSpPr>
        <p:spPr>
          <a:xfrm>
            <a:off x="421105" y="315982"/>
            <a:ext cx="88674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保障金流安全</a:t>
            </a:r>
            <a:endParaRPr/>
          </a:p>
        </p:txBody>
      </p:sp>
      <p:grpSp>
        <p:nvGrpSpPr>
          <p:cNvPr id="605" name="Google Shape;605;p52"/>
          <p:cNvGrpSpPr/>
          <p:nvPr/>
        </p:nvGrpSpPr>
        <p:grpSpPr>
          <a:xfrm>
            <a:off x="3078511" y="4585439"/>
            <a:ext cx="1278187" cy="1100380"/>
            <a:chOff x="7521194" y="5284915"/>
            <a:chExt cx="1137987" cy="979683"/>
          </a:xfrm>
        </p:grpSpPr>
        <p:grpSp>
          <p:nvGrpSpPr>
            <p:cNvPr id="606" name="Google Shape;606;p52"/>
            <p:cNvGrpSpPr/>
            <p:nvPr/>
          </p:nvGrpSpPr>
          <p:grpSpPr>
            <a:xfrm>
              <a:off x="7521194" y="5284915"/>
              <a:ext cx="1137987" cy="979683"/>
              <a:chOff x="5580112" y="4160675"/>
              <a:chExt cx="2016224" cy="1735751"/>
            </a:xfrm>
          </p:grpSpPr>
          <p:sp>
            <p:nvSpPr>
              <p:cNvPr id="607" name="Google Shape;607;p52"/>
              <p:cNvSpPr/>
              <p:nvPr/>
            </p:nvSpPr>
            <p:spPr>
              <a:xfrm rot="10800000">
                <a:off x="5796136" y="4653136"/>
                <a:ext cx="1584176" cy="1243290"/>
              </a:xfrm>
              <a:custGeom>
                <a:avLst/>
                <a:gdLst/>
                <a:ahLst/>
                <a:cxnLst/>
                <a:rect l="l" t="t" r="r" b="b"/>
                <a:pathLst>
                  <a:path w="1584176" h="1243290" extrusionOk="0">
                    <a:moveTo>
                      <a:pt x="0" y="1243290"/>
                    </a:moveTo>
                    <a:lnTo>
                      <a:pt x="304038" y="27138"/>
                    </a:lnTo>
                    <a:cubicBezTo>
                      <a:pt x="629405" y="-57"/>
                      <a:pt x="941174" y="-17053"/>
                      <a:pt x="1280138" y="27138"/>
                    </a:cubicBezTo>
                    <a:lnTo>
                      <a:pt x="1584176" y="1243290"/>
                    </a:lnTo>
                    <a:lnTo>
                      <a:pt x="0" y="12432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52"/>
              <p:cNvSpPr/>
              <p:nvPr/>
            </p:nvSpPr>
            <p:spPr>
              <a:xfrm rot="10800000">
                <a:off x="5580112" y="4312147"/>
                <a:ext cx="2016224" cy="471979"/>
              </a:xfrm>
              <a:custGeom>
                <a:avLst/>
                <a:gdLst/>
                <a:ahLst/>
                <a:cxnLst/>
                <a:rect l="l" t="t" r="r" b="b"/>
                <a:pathLst>
                  <a:path w="2016224" h="471979" extrusionOk="0">
                    <a:moveTo>
                      <a:pt x="0" y="471979"/>
                    </a:moveTo>
                    <a:lnTo>
                      <a:pt x="128109" y="111939"/>
                    </a:lnTo>
                    <a:cubicBezTo>
                      <a:pt x="572010" y="-7034"/>
                      <a:pt x="1260655" y="-64822"/>
                      <a:pt x="1888115" y="111939"/>
                    </a:cubicBezTo>
                    <a:lnTo>
                      <a:pt x="2016224" y="471979"/>
                    </a:lnTo>
                    <a:lnTo>
                      <a:pt x="0" y="47197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52"/>
              <p:cNvSpPr/>
              <p:nvPr/>
            </p:nvSpPr>
            <p:spPr>
              <a:xfrm>
                <a:off x="5580223" y="4160675"/>
                <a:ext cx="2016000" cy="302944"/>
              </a:xfrm>
              <a:prstGeom prst="ellipse">
                <a:avLst/>
              </a:prstGeom>
              <a:solidFill>
                <a:srgbClr val="18181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0" name="Google Shape;610;p52"/>
            <p:cNvSpPr/>
            <p:nvPr/>
          </p:nvSpPr>
          <p:spPr>
            <a:xfrm>
              <a:off x="7788585" y="5306768"/>
              <a:ext cx="578589" cy="141955"/>
            </a:xfrm>
            <a:custGeom>
              <a:avLst/>
              <a:gdLst/>
              <a:ahLst/>
              <a:cxnLst/>
              <a:rect l="l" t="t" r="r" b="b"/>
              <a:pathLst>
                <a:path w="768835" h="188632" extrusionOk="0">
                  <a:moveTo>
                    <a:pt x="0" y="177315"/>
                  </a:moveTo>
                  <a:cubicBezTo>
                    <a:pt x="87950" y="78338"/>
                    <a:pt x="247828" y="-1462"/>
                    <a:pt x="380228" y="21"/>
                  </a:cubicBezTo>
                  <a:cubicBezTo>
                    <a:pt x="512627" y="1505"/>
                    <a:pt x="683125" y="79364"/>
                    <a:pt x="768835" y="180287"/>
                  </a:cubicBezTo>
                  <a:cubicBezTo>
                    <a:pt x="513351" y="189616"/>
                    <a:pt x="257866" y="194180"/>
                    <a:pt x="0" y="1773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1" name="Google Shape;611;p52"/>
          <p:cNvGrpSpPr/>
          <p:nvPr/>
        </p:nvGrpSpPr>
        <p:grpSpPr>
          <a:xfrm rot="914345">
            <a:off x="678266" y="2284210"/>
            <a:ext cx="3606293" cy="2373065"/>
            <a:chOff x="3810223" y="1852518"/>
            <a:chExt cx="4794663" cy="3155053"/>
          </a:xfrm>
        </p:grpSpPr>
        <p:grpSp>
          <p:nvGrpSpPr>
            <p:cNvPr id="612" name="Google Shape;612;p52"/>
            <p:cNvGrpSpPr/>
            <p:nvPr/>
          </p:nvGrpSpPr>
          <p:grpSpPr>
            <a:xfrm rot="712870">
              <a:off x="4007032" y="2175965"/>
              <a:ext cx="3377563" cy="2263315"/>
              <a:chOff x="2316359" y="2254505"/>
              <a:chExt cx="2989605" cy="2003343"/>
            </a:xfrm>
          </p:grpSpPr>
          <p:sp>
            <p:nvSpPr>
              <p:cNvPr id="613" name="Google Shape;613;p52"/>
              <p:cNvSpPr/>
              <p:nvPr/>
            </p:nvSpPr>
            <p:spPr>
              <a:xfrm rot="1231697">
                <a:off x="3121386" y="2561927"/>
                <a:ext cx="2004779" cy="1388498"/>
              </a:xfrm>
              <a:custGeom>
                <a:avLst/>
                <a:gdLst/>
                <a:ahLst/>
                <a:cxnLst/>
                <a:rect l="l" t="t" r="r" b="b"/>
                <a:pathLst>
                  <a:path w="2951501" h="1616735" extrusionOk="0">
                    <a:moveTo>
                      <a:pt x="679840" y="1516490"/>
                    </a:moveTo>
                    <a:lnTo>
                      <a:pt x="1817700" y="1516490"/>
                    </a:lnTo>
                    <a:lnTo>
                      <a:pt x="1817700" y="1567623"/>
                    </a:lnTo>
                    <a:cubicBezTo>
                      <a:pt x="1817700" y="1594747"/>
                      <a:pt x="1798420" y="1616735"/>
                      <a:pt x="1774636" y="1616735"/>
                    </a:cubicBezTo>
                    <a:lnTo>
                      <a:pt x="722905" y="1616735"/>
                    </a:lnTo>
                    <a:cubicBezTo>
                      <a:pt x="699121" y="1616735"/>
                      <a:pt x="679840" y="1594747"/>
                      <a:pt x="679840" y="1567623"/>
                    </a:cubicBezTo>
                    <a:close/>
                    <a:moveTo>
                      <a:pt x="679840" y="1407500"/>
                    </a:moveTo>
                    <a:lnTo>
                      <a:pt x="1817700" y="1407500"/>
                    </a:lnTo>
                    <a:lnTo>
                      <a:pt x="1817700" y="1472848"/>
                    </a:lnTo>
                    <a:lnTo>
                      <a:pt x="679840" y="1472848"/>
                    </a:lnTo>
                    <a:close/>
                    <a:moveTo>
                      <a:pt x="1817700" y="611112"/>
                    </a:moveTo>
                    <a:lnTo>
                      <a:pt x="1817700" y="973623"/>
                    </a:lnTo>
                    <a:lnTo>
                      <a:pt x="2224001" y="611112"/>
                    </a:lnTo>
                    <a:close/>
                    <a:moveTo>
                      <a:pt x="449189" y="386587"/>
                    </a:moveTo>
                    <a:cubicBezTo>
                      <a:pt x="375505" y="381552"/>
                      <a:pt x="302157" y="399580"/>
                      <a:pt x="239392" y="437793"/>
                    </a:cubicBezTo>
                    <a:cubicBezTo>
                      <a:pt x="191686" y="474403"/>
                      <a:pt x="154461" y="503154"/>
                      <a:pt x="127717" y="563345"/>
                    </a:cubicBezTo>
                    <a:cubicBezTo>
                      <a:pt x="95043" y="642185"/>
                      <a:pt x="91358" y="731154"/>
                      <a:pt x="119224" y="813828"/>
                    </a:cubicBezTo>
                    <a:lnTo>
                      <a:pt x="118041" y="814226"/>
                    </a:lnTo>
                    <a:lnTo>
                      <a:pt x="156579" y="873845"/>
                    </a:lnTo>
                    <a:cubicBezTo>
                      <a:pt x="200043" y="932336"/>
                      <a:pt x="255879" y="983997"/>
                      <a:pt x="319223" y="1023753"/>
                    </a:cubicBezTo>
                    <a:lnTo>
                      <a:pt x="318718" y="1024809"/>
                    </a:lnTo>
                    <a:lnTo>
                      <a:pt x="679840" y="1198510"/>
                    </a:lnTo>
                    <a:lnTo>
                      <a:pt x="679840" y="494818"/>
                    </a:lnTo>
                    <a:lnTo>
                      <a:pt x="613050" y="439426"/>
                    </a:lnTo>
                    <a:cubicBezTo>
                      <a:pt x="585307" y="422195"/>
                      <a:pt x="554948" y="408629"/>
                      <a:pt x="522606" y="399416"/>
                    </a:cubicBezTo>
                    <a:cubicBezTo>
                      <a:pt x="498349" y="392506"/>
                      <a:pt x="473751" y="388265"/>
                      <a:pt x="449189" y="386587"/>
                    </a:cubicBezTo>
                    <a:close/>
                    <a:moveTo>
                      <a:pt x="2556092" y="0"/>
                    </a:moveTo>
                    <a:lnTo>
                      <a:pt x="2951501" y="404658"/>
                    </a:lnTo>
                    <a:lnTo>
                      <a:pt x="2608538" y="418986"/>
                    </a:lnTo>
                    <a:lnTo>
                      <a:pt x="2606605" y="417008"/>
                    </a:lnTo>
                    <a:lnTo>
                      <a:pt x="1820087" y="1344294"/>
                    </a:lnTo>
                    <a:lnTo>
                      <a:pt x="1817700" y="1341966"/>
                    </a:lnTo>
                    <a:lnTo>
                      <a:pt x="1817700" y="1363858"/>
                    </a:lnTo>
                    <a:lnTo>
                      <a:pt x="679840" y="1363858"/>
                    </a:lnTo>
                    <a:lnTo>
                      <a:pt x="679840" y="1307744"/>
                    </a:lnTo>
                    <a:lnTo>
                      <a:pt x="268830" y="1110047"/>
                    </a:lnTo>
                    <a:lnTo>
                      <a:pt x="270209" y="1107180"/>
                    </a:lnTo>
                    <a:lnTo>
                      <a:pt x="198248" y="1056644"/>
                    </a:lnTo>
                    <a:cubicBezTo>
                      <a:pt x="142291" y="1011239"/>
                      <a:pt x="93777" y="957478"/>
                      <a:pt x="55623" y="898485"/>
                    </a:cubicBezTo>
                    <a:cubicBezTo>
                      <a:pt x="27132" y="847625"/>
                      <a:pt x="9121" y="802009"/>
                      <a:pt x="1591" y="738051"/>
                    </a:cubicBezTo>
                    <a:cubicBezTo>
                      <a:pt x="-7531" y="629033"/>
                      <a:pt x="22695" y="518961"/>
                      <a:pt x="88988" y="428893"/>
                    </a:cubicBezTo>
                    <a:lnTo>
                      <a:pt x="91156" y="430488"/>
                    </a:lnTo>
                    <a:cubicBezTo>
                      <a:pt x="162999" y="345385"/>
                      <a:pt x="305583" y="286481"/>
                      <a:pt x="424588" y="285218"/>
                    </a:cubicBezTo>
                    <a:cubicBezTo>
                      <a:pt x="466453" y="285186"/>
                      <a:pt x="508692" y="290914"/>
                      <a:pt x="550151" y="302724"/>
                    </a:cubicBezTo>
                    <a:cubicBezTo>
                      <a:pt x="591610" y="314534"/>
                      <a:pt x="630526" y="331925"/>
                      <a:pt x="666090" y="354013"/>
                    </a:cubicBezTo>
                    <a:lnTo>
                      <a:pt x="690060" y="373892"/>
                    </a:lnTo>
                    <a:lnTo>
                      <a:pt x="692454" y="367302"/>
                    </a:lnTo>
                    <a:cubicBezTo>
                      <a:pt x="700247" y="358414"/>
                      <a:pt x="711013" y="352917"/>
                      <a:pt x="722905" y="352917"/>
                    </a:cubicBezTo>
                    <a:lnTo>
                      <a:pt x="1774636" y="352917"/>
                    </a:lnTo>
                    <a:cubicBezTo>
                      <a:pt x="1798420" y="352917"/>
                      <a:pt x="1817700" y="374905"/>
                      <a:pt x="1817700" y="402029"/>
                    </a:cubicBezTo>
                    <a:lnTo>
                      <a:pt x="1817700" y="525619"/>
                    </a:lnTo>
                    <a:lnTo>
                      <a:pt x="2319822" y="525619"/>
                    </a:lnTo>
                    <a:lnTo>
                      <a:pt x="2530110" y="337995"/>
                    </a:lnTo>
                    <a:lnTo>
                      <a:pt x="2533895" y="34168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52"/>
              <p:cNvSpPr/>
              <p:nvPr/>
            </p:nvSpPr>
            <p:spPr>
              <a:xfrm rot="6382074">
                <a:off x="2673354" y="2332594"/>
                <a:ext cx="683006" cy="911350"/>
              </a:xfrm>
              <a:custGeom>
                <a:avLst/>
                <a:gdLst/>
                <a:ahLst/>
                <a:cxnLst/>
                <a:rect l="l" t="t" r="r" b="b"/>
                <a:pathLst>
                  <a:path w="683006" h="911349" extrusionOk="0">
                    <a:moveTo>
                      <a:pt x="45719" y="134476"/>
                    </a:moveTo>
                    <a:cubicBezTo>
                      <a:pt x="186906" y="178031"/>
                      <a:pt x="77411" y="293724"/>
                      <a:pt x="104061" y="357469"/>
                    </a:cubicBezTo>
                    <a:cubicBezTo>
                      <a:pt x="111327" y="384451"/>
                      <a:pt x="134405" y="424827"/>
                      <a:pt x="142171" y="396324"/>
                    </a:cubicBezTo>
                    <a:cubicBezTo>
                      <a:pt x="161497" y="378147"/>
                      <a:pt x="163714" y="263470"/>
                      <a:pt x="161918" y="137995"/>
                    </a:cubicBezTo>
                    <a:lnTo>
                      <a:pt x="165792" y="18778"/>
                    </a:lnTo>
                    <a:cubicBezTo>
                      <a:pt x="205100" y="-883"/>
                      <a:pt x="248431" y="-6838"/>
                      <a:pt x="277405" y="9295"/>
                    </a:cubicBezTo>
                    <a:lnTo>
                      <a:pt x="285881" y="229952"/>
                    </a:lnTo>
                    <a:cubicBezTo>
                      <a:pt x="292743" y="135104"/>
                      <a:pt x="288936" y="90619"/>
                      <a:pt x="283732" y="12053"/>
                    </a:cubicBezTo>
                    <a:cubicBezTo>
                      <a:pt x="344488" y="7410"/>
                      <a:pt x="362005" y="7292"/>
                      <a:pt x="393169" y="36915"/>
                    </a:cubicBezTo>
                    <a:cubicBezTo>
                      <a:pt x="432458" y="90909"/>
                      <a:pt x="415495" y="219932"/>
                      <a:pt x="421978" y="222286"/>
                    </a:cubicBezTo>
                    <a:cubicBezTo>
                      <a:pt x="425215" y="169590"/>
                      <a:pt x="440910" y="99095"/>
                      <a:pt x="404990" y="37500"/>
                    </a:cubicBezTo>
                    <a:cubicBezTo>
                      <a:pt x="452541" y="9313"/>
                      <a:pt x="505933" y="28253"/>
                      <a:pt x="533979" y="61286"/>
                    </a:cubicBezTo>
                    <a:cubicBezTo>
                      <a:pt x="556608" y="94319"/>
                      <a:pt x="532593" y="233695"/>
                      <a:pt x="540769" y="235697"/>
                    </a:cubicBezTo>
                    <a:cubicBezTo>
                      <a:pt x="546608" y="189844"/>
                      <a:pt x="564054" y="120930"/>
                      <a:pt x="545128" y="67881"/>
                    </a:cubicBezTo>
                    <a:cubicBezTo>
                      <a:pt x="600410" y="49193"/>
                      <a:pt x="614468" y="45569"/>
                      <a:pt x="653124" y="85657"/>
                    </a:cubicBezTo>
                    <a:cubicBezTo>
                      <a:pt x="678241" y="128452"/>
                      <a:pt x="685502" y="205222"/>
                      <a:pt x="682293" y="324654"/>
                    </a:cubicBezTo>
                    <a:cubicBezTo>
                      <a:pt x="682293" y="386243"/>
                      <a:pt x="685168" y="641728"/>
                      <a:pt x="593254" y="807663"/>
                    </a:cubicBezTo>
                    <a:cubicBezTo>
                      <a:pt x="562434" y="865879"/>
                      <a:pt x="574223" y="873371"/>
                      <a:pt x="582543" y="910587"/>
                    </a:cubicBezTo>
                    <a:lnTo>
                      <a:pt x="211523" y="911349"/>
                    </a:lnTo>
                    <a:cubicBezTo>
                      <a:pt x="212499" y="851582"/>
                      <a:pt x="236044" y="827966"/>
                      <a:pt x="192666" y="779185"/>
                    </a:cubicBezTo>
                    <a:cubicBezTo>
                      <a:pt x="170208" y="755505"/>
                      <a:pt x="148074" y="710617"/>
                      <a:pt x="90679" y="653133"/>
                    </a:cubicBezTo>
                    <a:cubicBezTo>
                      <a:pt x="33254" y="569821"/>
                      <a:pt x="26583" y="515785"/>
                      <a:pt x="3655" y="437275"/>
                    </a:cubicBezTo>
                    <a:cubicBezTo>
                      <a:pt x="-8217" y="341138"/>
                      <a:pt x="9615" y="253260"/>
                      <a:pt x="45719" y="1344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52"/>
              <p:cNvSpPr/>
              <p:nvPr/>
            </p:nvSpPr>
            <p:spPr>
              <a:xfrm rot="982074">
                <a:off x="2380909" y="2452410"/>
                <a:ext cx="298755" cy="501084"/>
              </a:xfrm>
              <a:prstGeom prst="rect">
                <a:avLst/>
              </a:prstGeom>
              <a:solidFill>
                <a:srgbClr val="63636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6" name="Google Shape;616;p52"/>
            <p:cNvGrpSpPr/>
            <p:nvPr/>
          </p:nvGrpSpPr>
          <p:grpSpPr>
            <a:xfrm>
              <a:off x="6636699" y="3039384"/>
              <a:ext cx="1968187" cy="1968187"/>
              <a:chOff x="6384003" y="3061995"/>
              <a:chExt cx="1968187" cy="1968187"/>
            </a:xfrm>
          </p:grpSpPr>
          <p:sp>
            <p:nvSpPr>
              <p:cNvPr id="617" name="Google Shape;617;p52"/>
              <p:cNvSpPr/>
              <p:nvPr/>
            </p:nvSpPr>
            <p:spPr>
              <a:xfrm>
                <a:off x="6384003" y="3061995"/>
                <a:ext cx="1968187" cy="1968187"/>
              </a:xfrm>
              <a:prstGeom prst="arc">
                <a:avLst>
                  <a:gd name="adj1" fmla="val 14786098"/>
                  <a:gd name="adj2" fmla="val 471423"/>
                </a:avLst>
              </a:prstGeom>
              <a:noFill/>
              <a:ln w="12700" cap="flat" cmpd="sng">
                <a:solidFill>
                  <a:schemeClr val="accent2"/>
                </a:solidFill>
                <a:prstDash val="lg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52"/>
              <p:cNvSpPr/>
              <p:nvPr/>
            </p:nvSpPr>
            <p:spPr>
              <a:xfrm>
                <a:off x="6503401" y="3202080"/>
                <a:ext cx="1612841" cy="1612841"/>
              </a:xfrm>
              <a:prstGeom prst="arc">
                <a:avLst>
                  <a:gd name="adj1" fmla="val 14786098"/>
                  <a:gd name="adj2" fmla="val 350082"/>
                </a:avLst>
              </a:prstGeom>
              <a:noFill/>
              <a:ln w="12700" cap="flat" cmpd="sng">
                <a:solidFill>
                  <a:schemeClr val="accent2"/>
                </a:solidFill>
                <a:prstDash val="lg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52"/>
              <p:cNvSpPr/>
              <p:nvPr/>
            </p:nvSpPr>
            <p:spPr>
              <a:xfrm>
                <a:off x="6679890" y="3375378"/>
                <a:ext cx="1111135" cy="1111135"/>
              </a:xfrm>
              <a:prstGeom prst="arc">
                <a:avLst>
                  <a:gd name="adj1" fmla="val 14786098"/>
                  <a:gd name="adj2" fmla="val 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lg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52"/>
              <p:cNvSpPr/>
              <p:nvPr/>
            </p:nvSpPr>
            <p:spPr>
              <a:xfrm>
                <a:off x="6804540" y="3545256"/>
                <a:ext cx="819951" cy="819951"/>
              </a:xfrm>
              <a:prstGeom prst="arc">
                <a:avLst>
                  <a:gd name="adj1" fmla="val 14786098"/>
                  <a:gd name="adj2" fmla="val 207808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lg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21" name="Google Shape;621;p52"/>
          <p:cNvSpPr txBox="1"/>
          <p:nvPr/>
        </p:nvSpPr>
        <p:spPr>
          <a:xfrm>
            <a:off x="5701550" y="1409367"/>
            <a:ext cx="4726580" cy="532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何謂代碼化？簡單來說，就是另外提供一組16碼的代碼來取代真正的信用卡卡號，讓信用卡不會因資料在商家、收單機構、支付系統的傳送過程中因為遭駭而被盜取，因為即便代碼遭竊，有心人士也無法拿來利用，而且用戶也無須因代碼被盜而停卡——只要再申請另一組代碼即可。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而信用卡的3D驗證，就是結帳時要求用戶另外用手機驗證碼確認身份的驗證流程。廖宗綸指出，3D驗證的掉單率非常高，因為一旦裝置有問題、沒收到簡訊等狀況，交易便會失敗。而3D驗證2.0則將大幅簡化這個流程。他透過AI及大數據的應用，搜集客戶的消費習慣，進而確認每一筆消費是否是本人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3"/>
          <p:cNvSpPr txBox="1">
            <a:spLocks noGrp="1"/>
          </p:cNvSpPr>
          <p:nvPr>
            <p:ph type="body" idx="1"/>
          </p:nvPr>
        </p:nvSpPr>
        <p:spPr>
          <a:xfrm>
            <a:off x="421105" y="315982"/>
            <a:ext cx="8867274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保障金流安全</a:t>
            </a:r>
            <a:endParaRPr/>
          </a:p>
        </p:txBody>
      </p:sp>
      <p:grpSp>
        <p:nvGrpSpPr>
          <p:cNvPr id="627" name="Google Shape;627;p53"/>
          <p:cNvGrpSpPr/>
          <p:nvPr/>
        </p:nvGrpSpPr>
        <p:grpSpPr>
          <a:xfrm>
            <a:off x="8012472" y="1715489"/>
            <a:ext cx="2347341" cy="3950778"/>
            <a:chOff x="6860463" y="1800145"/>
            <a:chExt cx="1938331" cy="3262381"/>
          </a:xfrm>
        </p:grpSpPr>
        <p:grpSp>
          <p:nvGrpSpPr>
            <p:cNvPr id="628" name="Google Shape;628;p53"/>
            <p:cNvGrpSpPr/>
            <p:nvPr/>
          </p:nvGrpSpPr>
          <p:grpSpPr>
            <a:xfrm>
              <a:off x="7199748" y="3101758"/>
              <a:ext cx="1301798" cy="1960768"/>
              <a:chOff x="7294672" y="4298740"/>
              <a:chExt cx="1393729" cy="1965858"/>
            </a:xfrm>
          </p:grpSpPr>
          <p:grpSp>
            <p:nvGrpSpPr>
              <p:cNvPr id="629" name="Google Shape;629;p53"/>
              <p:cNvGrpSpPr/>
              <p:nvPr/>
            </p:nvGrpSpPr>
            <p:grpSpPr>
              <a:xfrm>
                <a:off x="7521194" y="5284915"/>
                <a:ext cx="1137987" cy="979683"/>
                <a:chOff x="7521194" y="5284915"/>
                <a:chExt cx="1137987" cy="979683"/>
              </a:xfrm>
            </p:grpSpPr>
            <p:grpSp>
              <p:nvGrpSpPr>
                <p:cNvPr id="630" name="Google Shape;630;p53"/>
                <p:cNvGrpSpPr/>
                <p:nvPr/>
              </p:nvGrpSpPr>
              <p:grpSpPr>
                <a:xfrm>
                  <a:off x="7521194" y="5284915"/>
                  <a:ext cx="1137987" cy="979683"/>
                  <a:chOff x="5580112" y="4160675"/>
                  <a:chExt cx="2016224" cy="1735751"/>
                </a:xfrm>
              </p:grpSpPr>
              <p:sp>
                <p:nvSpPr>
                  <p:cNvPr id="631" name="Google Shape;631;p53"/>
                  <p:cNvSpPr/>
                  <p:nvPr/>
                </p:nvSpPr>
                <p:spPr>
                  <a:xfrm rot="10800000">
                    <a:off x="5796136" y="4653136"/>
                    <a:ext cx="1584176" cy="12432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4176" h="1243290" extrusionOk="0">
                        <a:moveTo>
                          <a:pt x="0" y="1243290"/>
                        </a:moveTo>
                        <a:lnTo>
                          <a:pt x="304038" y="27138"/>
                        </a:lnTo>
                        <a:cubicBezTo>
                          <a:pt x="629405" y="-57"/>
                          <a:pt x="941174" y="-17053"/>
                          <a:pt x="1280138" y="27138"/>
                        </a:cubicBezTo>
                        <a:lnTo>
                          <a:pt x="1584176" y="1243290"/>
                        </a:lnTo>
                        <a:lnTo>
                          <a:pt x="0" y="124329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srgbClr val="000000">
                        <a:alpha val="40000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2" name="Google Shape;632;p53"/>
                  <p:cNvSpPr/>
                  <p:nvPr/>
                </p:nvSpPr>
                <p:spPr>
                  <a:xfrm rot="10800000">
                    <a:off x="5580112" y="4312147"/>
                    <a:ext cx="2016224" cy="4719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6224" h="471979" extrusionOk="0">
                        <a:moveTo>
                          <a:pt x="0" y="471979"/>
                        </a:moveTo>
                        <a:lnTo>
                          <a:pt x="128109" y="111939"/>
                        </a:lnTo>
                        <a:cubicBezTo>
                          <a:pt x="572010" y="-7034"/>
                          <a:pt x="1260655" y="-64822"/>
                          <a:pt x="1888115" y="111939"/>
                        </a:cubicBezTo>
                        <a:lnTo>
                          <a:pt x="2016224" y="471979"/>
                        </a:lnTo>
                        <a:lnTo>
                          <a:pt x="0" y="47197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srgbClr val="000000">
                        <a:alpha val="40000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3" name="Google Shape;633;p53"/>
                  <p:cNvSpPr/>
                  <p:nvPr/>
                </p:nvSpPr>
                <p:spPr>
                  <a:xfrm>
                    <a:off x="5580223" y="4160675"/>
                    <a:ext cx="2016000" cy="302944"/>
                  </a:xfrm>
                  <a:prstGeom prst="ellipse">
                    <a:avLst/>
                  </a:prstGeom>
                  <a:solidFill>
                    <a:srgbClr val="181818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634" name="Google Shape;634;p53"/>
                <p:cNvSpPr/>
                <p:nvPr/>
              </p:nvSpPr>
              <p:spPr>
                <a:xfrm>
                  <a:off x="7788585" y="5306768"/>
                  <a:ext cx="578589" cy="14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35" h="188632" extrusionOk="0">
                      <a:moveTo>
                        <a:pt x="0" y="177315"/>
                      </a:moveTo>
                      <a:cubicBezTo>
                        <a:pt x="87950" y="78338"/>
                        <a:pt x="247828" y="-1462"/>
                        <a:pt x="380228" y="21"/>
                      </a:cubicBezTo>
                      <a:cubicBezTo>
                        <a:pt x="512627" y="1505"/>
                        <a:pt x="683125" y="79364"/>
                        <a:pt x="768835" y="180287"/>
                      </a:cubicBezTo>
                      <a:cubicBezTo>
                        <a:pt x="513351" y="189616"/>
                        <a:pt x="257866" y="194180"/>
                        <a:pt x="0" y="17731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35" name="Google Shape;635;p53"/>
              <p:cNvGrpSpPr/>
              <p:nvPr/>
            </p:nvGrpSpPr>
            <p:grpSpPr>
              <a:xfrm>
                <a:off x="7294672" y="4298740"/>
                <a:ext cx="1393729" cy="1046571"/>
                <a:chOff x="7294672" y="4298740"/>
                <a:chExt cx="1393729" cy="1046571"/>
              </a:xfrm>
            </p:grpSpPr>
            <p:sp>
              <p:nvSpPr>
                <p:cNvPr id="636" name="Google Shape;636;p53"/>
                <p:cNvSpPr/>
                <p:nvPr/>
              </p:nvSpPr>
              <p:spPr>
                <a:xfrm>
                  <a:off x="7967244" y="4298740"/>
                  <a:ext cx="165150" cy="1039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400" h="2420336" extrusionOk="0">
                      <a:moveTo>
                        <a:pt x="56941" y="12742"/>
                      </a:moveTo>
                      <a:cubicBezTo>
                        <a:pt x="357106" y="479348"/>
                        <a:pt x="226524" y="709011"/>
                        <a:pt x="169614" y="915386"/>
                      </a:cubicBezTo>
                      <a:cubicBezTo>
                        <a:pt x="62476" y="1189595"/>
                        <a:pt x="-35995" y="1489805"/>
                        <a:pt x="12880" y="1725011"/>
                      </a:cubicBezTo>
                      <a:cubicBezTo>
                        <a:pt x="90539" y="1956786"/>
                        <a:pt x="124862" y="2171226"/>
                        <a:pt x="215523" y="2420336"/>
                      </a:cubicBezTo>
                      <a:lnTo>
                        <a:pt x="384400" y="2399615"/>
                      </a:lnTo>
                      <a:cubicBezTo>
                        <a:pt x="291422" y="2153379"/>
                        <a:pt x="202209" y="1963481"/>
                        <a:pt x="139567" y="1725913"/>
                      </a:cubicBezTo>
                      <a:cubicBezTo>
                        <a:pt x="80011" y="1462388"/>
                        <a:pt x="191096" y="1160926"/>
                        <a:pt x="309219" y="893068"/>
                      </a:cubicBezTo>
                      <a:cubicBezTo>
                        <a:pt x="380273" y="691199"/>
                        <a:pt x="432968" y="342313"/>
                        <a:pt x="173863" y="173"/>
                      </a:cubicBezTo>
                      <a:cubicBezTo>
                        <a:pt x="115826" y="-1859"/>
                        <a:pt x="114978" y="14774"/>
                        <a:pt x="56941" y="1274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7" name="Google Shape;637;p53"/>
                <p:cNvSpPr/>
                <p:nvPr/>
              </p:nvSpPr>
              <p:spPr>
                <a:xfrm rot="5400000">
                  <a:off x="8262210" y="4321359"/>
                  <a:ext cx="202973" cy="57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162" h="1639548" extrusionOk="0">
                      <a:moveTo>
                        <a:pt x="550099" y="54028"/>
                      </a:moveTo>
                      <a:cubicBezTo>
                        <a:pt x="624739" y="-134938"/>
                        <a:pt x="547056" y="229933"/>
                        <a:pt x="536842" y="262190"/>
                      </a:cubicBezTo>
                      <a:cubicBezTo>
                        <a:pt x="526628" y="294447"/>
                        <a:pt x="489477" y="242030"/>
                        <a:pt x="488816" y="247571"/>
                      </a:cubicBezTo>
                      <a:lnTo>
                        <a:pt x="532877" y="295437"/>
                      </a:lnTo>
                      <a:cubicBezTo>
                        <a:pt x="532967" y="355079"/>
                        <a:pt x="525931" y="381896"/>
                        <a:pt x="526021" y="441538"/>
                      </a:cubicBezTo>
                      <a:lnTo>
                        <a:pt x="440807" y="401237"/>
                      </a:lnTo>
                      <a:lnTo>
                        <a:pt x="518260" y="473456"/>
                      </a:lnTo>
                      <a:lnTo>
                        <a:pt x="498587" y="637602"/>
                      </a:lnTo>
                      <a:lnTo>
                        <a:pt x="372197" y="546012"/>
                      </a:lnTo>
                      <a:lnTo>
                        <a:pt x="498617" y="657667"/>
                      </a:lnTo>
                      <a:cubicBezTo>
                        <a:pt x="498709" y="718576"/>
                        <a:pt x="483958" y="759148"/>
                        <a:pt x="484050" y="820057"/>
                      </a:cubicBezTo>
                      <a:lnTo>
                        <a:pt x="270832" y="673231"/>
                      </a:lnTo>
                      <a:lnTo>
                        <a:pt x="478917" y="852083"/>
                      </a:lnTo>
                      <a:lnTo>
                        <a:pt x="469294" y="1002645"/>
                      </a:lnTo>
                      <a:lnTo>
                        <a:pt x="184579" y="795959"/>
                      </a:lnTo>
                      <a:lnTo>
                        <a:pt x="466579" y="1042397"/>
                      </a:lnTo>
                      <a:lnTo>
                        <a:pt x="459783" y="1179874"/>
                      </a:lnTo>
                      <a:lnTo>
                        <a:pt x="119129" y="943486"/>
                      </a:lnTo>
                      <a:lnTo>
                        <a:pt x="467006" y="1228896"/>
                      </a:lnTo>
                      <a:cubicBezTo>
                        <a:pt x="467092" y="1286367"/>
                        <a:pt x="479997" y="1326381"/>
                        <a:pt x="480083" y="1383852"/>
                      </a:cubicBezTo>
                      <a:lnTo>
                        <a:pt x="184579" y="1186679"/>
                      </a:lnTo>
                      <a:lnTo>
                        <a:pt x="480050" y="1411085"/>
                      </a:lnTo>
                      <a:cubicBezTo>
                        <a:pt x="480132" y="1465879"/>
                        <a:pt x="497607" y="1538525"/>
                        <a:pt x="552481" y="1639356"/>
                      </a:cubicBezTo>
                      <a:cubicBezTo>
                        <a:pt x="331520" y="1644295"/>
                        <a:pt x="189138" y="1553987"/>
                        <a:pt x="103908" y="1411291"/>
                      </a:cubicBezTo>
                      <a:cubicBezTo>
                        <a:pt x="-144138" y="987527"/>
                        <a:pt x="70524" y="647047"/>
                        <a:pt x="550099" y="54028"/>
                      </a:cubicBezTo>
                      <a:close/>
                    </a:path>
                  </a:pathLst>
                </a:custGeom>
                <a:solidFill>
                  <a:srgbClr val="7B7B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8" name="Google Shape;638;p53"/>
                <p:cNvSpPr/>
                <p:nvPr/>
              </p:nvSpPr>
              <p:spPr>
                <a:xfrm rot="3762166">
                  <a:off x="8242421" y="4782780"/>
                  <a:ext cx="225169" cy="634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162" h="1639548" extrusionOk="0">
                      <a:moveTo>
                        <a:pt x="550099" y="54028"/>
                      </a:moveTo>
                      <a:cubicBezTo>
                        <a:pt x="624739" y="-134938"/>
                        <a:pt x="547056" y="229933"/>
                        <a:pt x="536842" y="262190"/>
                      </a:cubicBezTo>
                      <a:cubicBezTo>
                        <a:pt x="526628" y="294447"/>
                        <a:pt x="489477" y="242030"/>
                        <a:pt x="488816" y="247571"/>
                      </a:cubicBezTo>
                      <a:lnTo>
                        <a:pt x="532877" y="295437"/>
                      </a:lnTo>
                      <a:cubicBezTo>
                        <a:pt x="532967" y="355079"/>
                        <a:pt x="525931" y="381896"/>
                        <a:pt x="526021" y="441538"/>
                      </a:cubicBezTo>
                      <a:lnTo>
                        <a:pt x="440807" y="401237"/>
                      </a:lnTo>
                      <a:lnTo>
                        <a:pt x="518260" y="473456"/>
                      </a:lnTo>
                      <a:lnTo>
                        <a:pt x="498587" y="637602"/>
                      </a:lnTo>
                      <a:lnTo>
                        <a:pt x="372197" y="546012"/>
                      </a:lnTo>
                      <a:lnTo>
                        <a:pt x="498617" y="657667"/>
                      </a:lnTo>
                      <a:cubicBezTo>
                        <a:pt x="498709" y="718576"/>
                        <a:pt x="483958" y="759148"/>
                        <a:pt x="484050" y="820057"/>
                      </a:cubicBezTo>
                      <a:lnTo>
                        <a:pt x="270832" y="673231"/>
                      </a:lnTo>
                      <a:lnTo>
                        <a:pt x="478917" y="852083"/>
                      </a:lnTo>
                      <a:lnTo>
                        <a:pt x="469294" y="1002645"/>
                      </a:lnTo>
                      <a:lnTo>
                        <a:pt x="184579" y="795959"/>
                      </a:lnTo>
                      <a:lnTo>
                        <a:pt x="466579" y="1042397"/>
                      </a:lnTo>
                      <a:lnTo>
                        <a:pt x="459783" y="1179874"/>
                      </a:lnTo>
                      <a:lnTo>
                        <a:pt x="119129" y="943486"/>
                      </a:lnTo>
                      <a:lnTo>
                        <a:pt x="467006" y="1228896"/>
                      </a:lnTo>
                      <a:cubicBezTo>
                        <a:pt x="467092" y="1286367"/>
                        <a:pt x="479997" y="1326381"/>
                        <a:pt x="480083" y="1383852"/>
                      </a:cubicBezTo>
                      <a:lnTo>
                        <a:pt x="184579" y="1186679"/>
                      </a:lnTo>
                      <a:lnTo>
                        <a:pt x="480050" y="1411085"/>
                      </a:lnTo>
                      <a:cubicBezTo>
                        <a:pt x="480132" y="1465879"/>
                        <a:pt x="497607" y="1538525"/>
                        <a:pt x="552481" y="1639356"/>
                      </a:cubicBezTo>
                      <a:cubicBezTo>
                        <a:pt x="331520" y="1644295"/>
                        <a:pt x="189138" y="1553987"/>
                        <a:pt x="103908" y="1411291"/>
                      </a:cubicBezTo>
                      <a:cubicBezTo>
                        <a:pt x="-144138" y="987527"/>
                        <a:pt x="70524" y="647047"/>
                        <a:pt x="550099" y="540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9" name="Google Shape;639;p53"/>
                <p:cNvSpPr/>
                <p:nvPr/>
              </p:nvSpPr>
              <p:spPr>
                <a:xfrm rot="-4759383" flipH="1">
                  <a:off x="7530207" y="4416473"/>
                  <a:ext cx="241225" cy="679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162" h="1639548" extrusionOk="0">
                      <a:moveTo>
                        <a:pt x="550099" y="54028"/>
                      </a:moveTo>
                      <a:cubicBezTo>
                        <a:pt x="624739" y="-134938"/>
                        <a:pt x="547056" y="229933"/>
                        <a:pt x="536842" y="262190"/>
                      </a:cubicBezTo>
                      <a:cubicBezTo>
                        <a:pt x="526628" y="294447"/>
                        <a:pt x="489477" y="242030"/>
                        <a:pt x="488816" y="247571"/>
                      </a:cubicBezTo>
                      <a:lnTo>
                        <a:pt x="532877" y="295437"/>
                      </a:lnTo>
                      <a:cubicBezTo>
                        <a:pt x="532967" y="355079"/>
                        <a:pt x="525931" y="381896"/>
                        <a:pt x="526021" y="441538"/>
                      </a:cubicBezTo>
                      <a:lnTo>
                        <a:pt x="440807" y="401237"/>
                      </a:lnTo>
                      <a:lnTo>
                        <a:pt x="518260" y="473456"/>
                      </a:lnTo>
                      <a:lnTo>
                        <a:pt x="498587" y="637602"/>
                      </a:lnTo>
                      <a:lnTo>
                        <a:pt x="372197" y="546012"/>
                      </a:lnTo>
                      <a:lnTo>
                        <a:pt x="498617" y="657667"/>
                      </a:lnTo>
                      <a:cubicBezTo>
                        <a:pt x="498709" y="718576"/>
                        <a:pt x="483958" y="759148"/>
                        <a:pt x="484050" y="820057"/>
                      </a:cubicBezTo>
                      <a:lnTo>
                        <a:pt x="270832" y="673231"/>
                      </a:lnTo>
                      <a:lnTo>
                        <a:pt x="478917" y="852083"/>
                      </a:lnTo>
                      <a:lnTo>
                        <a:pt x="469294" y="1002645"/>
                      </a:lnTo>
                      <a:lnTo>
                        <a:pt x="184579" y="795959"/>
                      </a:lnTo>
                      <a:lnTo>
                        <a:pt x="466579" y="1042397"/>
                      </a:lnTo>
                      <a:lnTo>
                        <a:pt x="459783" y="1179874"/>
                      </a:lnTo>
                      <a:lnTo>
                        <a:pt x="119129" y="943486"/>
                      </a:lnTo>
                      <a:lnTo>
                        <a:pt x="467006" y="1228896"/>
                      </a:lnTo>
                      <a:cubicBezTo>
                        <a:pt x="467092" y="1286367"/>
                        <a:pt x="479997" y="1326381"/>
                        <a:pt x="480083" y="1383852"/>
                      </a:cubicBezTo>
                      <a:lnTo>
                        <a:pt x="184579" y="1186679"/>
                      </a:lnTo>
                      <a:lnTo>
                        <a:pt x="480050" y="1411085"/>
                      </a:lnTo>
                      <a:cubicBezTo>
                        <a:pt x="480132" y="1465879"/>
                        <a:pt x="497607" y="1538525"/>
                        <a:pt x="552481" y="1639356"/>
                      </a:cubicBezTo>
                      <a:cubicBezTo>
                        <a:pt x="331520" y="1644295"/>
                        <a:pt x="189138" y="1553987"/>
                        <a:pt x="103908" y="1411291"/>
                      </a:cubicBezTo>
                      <a:cubicBezTo>
                        <a:pt x="-144138" y="987527"/>
                        <a:pt x="70524" y="647047"/>
                        <a:pt x="550099" y="540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40" name="Google Shape;640;p53"/>
            <p:cNvGrpSpPr/>
            <p:nvPr/>
          </p:nvGrpSpPr>
          <p:grpSpPr>
            <a:xfrm>
              <a:off x="7557781" y="2499960"/>
              <a:ext cx="617392" cy="617392"/>
              <a:chOff x="331023" y="414040"/>
              <a:chExt cx="5704886" cy="5704886"/>
            </a:xfrm>
          </p:grpSpPr>
          <p:sp>
            <p:nvSpPr>
              <p:cNvPr id="641" name="Google Shape;641;p53"/>
              <p:cNvSpPr/>
              <p:nvPr/>
            </p:nvSpPr>
            <p:spPr>
              <a:xfrm>
                <a:off x="331023" y="414040"/>
                <a:ext cx="5704886" cy="5704886"/>
              </a:xfrm>
              <a:prstGeom prst="ellipse">
                <a:avLst/>
              </a:prstGeom>
              <a:solidFill>
                <a:srgbClr val="F7931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53"/>
              <p:cNvSpPr/>
              <p:nvPr/>
            </p:nvSpPr>
            <p:spPr>
              <a:xfrm>
                <a:off x="1732297" y="1404675"/>
                <a:ext cx="2723060" cy="3624123"/>
              </a:xfrm>
              <a:custGeom>
                <a:avLst/>
                <a:gdLst/>
                <a:ahLst/>
                <a:cxnLst/>
                <a:rect l="l" t="t" r="r" b="b"/>
                <a:pathLst>
                  <a:path w="2723060" h="3624123" extrusionOk="0">
                    <a:moveTo>
                      <a:pt x="1218382" y="1905279"/>
                    </a:moveTo>
                    <a:lnTo>
                      <a:pt x="1051614" y="2576639"/>
                    </a:lnTo>
                    <a:lnTo>
                      <a:pt x="1081311" y="2585169"/>
                    </a:lnTo>
                    <a:cubicBezTo>
                      <a:pt x="1298969" y="2649950"/>
                      <a:pt x="1914361" y="2852449"/>
                      <a:pt x="2005664" y="2455670"/>
                    </a:cubicBezTo>
                    <a:cubicBezTo>
                      <a:pt x="2108358" y="2083382"/>
                      <a:pt x="1458666" y="1949007"/>
                      <a:pt x="1243900" y="1909857"/>
                    </a:cubicBezTo>
                    <a:lnTo>
                      <a:pt x="1218382" y="1905279"/>
                    </a:lnTo>
                    <a:close/>
                    <a:moveTo>
                      <a:pt x="1451461" y="966969"/>
                    </a:moveTo>
                    <a:lnTo>
                      <a:pt x="1297825" y="1585462"/>
                    </a:lnTo>
                    <a:lnTo>
                      <a:pt x="1327295" y="1593882"/>
                    </a:lnTo>
                    <a:cubicBezTo>
                      <a:pt x="1519222" y="1650575"/>
                      <a:pt x="2016915" y="1812926"/>
                      <a:pt x="2101069" y="1442099"/>
                    </a:cubicBezTo>
                    <a:cubicBezTo>
                      <a:pt x="2177824" y="1109186"/>
                      <a:pt x="1664178" y="1005150"/>
                      <a:pt x="1476944" y="971501"/>
                    </a:cubicBezTo>
                    <a:lnTo>
                      <a:pt x="1451461" y="966969"/>
                    </a:lnTo>
                    <a:close/>
                    <a:moveTo>
                      <a:pt x="1344584" y="0"/>
                    </a:moveTo>
                    <a:lnTo>
                      <a:pt x="1671487" y="81203"/>
                    </a:lnTo>
                    <a:lnTo>
                      <a:pt x="1542443" y="600696"/>
                    </a:lnTo>
                    <a:lnTo>
                      <a:pt x="1773570" y="661967"/>
                    </a:lnTo>
                    <a:lnTo>
                      <a:pt x="1902732" y="141995"/>
                    </a:lnTo>
                    <a:lnTo>
                      <a:pt x="2229635" y="223199"/>
                    </a:lnTo>
                    <a:lnTo>
                      <a:pt x="2097157" y="756519"/>
                    </a:lnTo>
                    <a:cubicBezTo>
                      <a:pt x="2174081" y="779658"/>
                      <a:pt x="2255767" y="812322"/>
                      <a:pt x="2335072" y="840224"/>
                    </a:cubicBezTo>
                    <a:cubicBezTo>
                      <a:pt x="2999363" y="1160478"/>
                      <a:pt x="2684151" y="1877269"/>
                      <a:pt x="2324552" y="1922314"/>
                    </a:cubicBezTo>
                    <a:cubicBezTo>
                      <a:pt x="3020600" y="2255035"/>
                      <a:pt x="2529999" y="3321640"/>
                      <a:pt x="1696129" y="3139458"/>
                    </a:cubicBezTo>
                    <a:lnTo>
                      <a:pt x="1517188" y="3096262"/>
                    </a:lnTo>
                    <a:lnTo>
                      <a:pt x="1386066" y="3624123"/>
                    </a:lnTo>
                    <a:lnTo>
                      <a:pt x="1059163" y="3542919"/>
                    </a:lnTo>
                    <a:lnTo>
                      <a:pt x="1189748" y="3017219"/>
                    </a:lnTo>
                    <a:lnTo>
                      <a:pt x="956179" y="2960836"/>
                    </a:lnTo>
                    <a:lnTo>
                      <a:pt x="824545" y="3490760"/>
                    </a:lnTo>
                    <a:lnTo>
                      <a:pt x="497641" y="3409556"/>
                    </a:lnTo>
                    <a:lnTo>
                      <a:pt x="628739" y="2881793"/>
                    </a:lnTo>
                    <a:lnTo>
                      <a:pt x="0" y="2730017"/>
                    </a:lnTo>
                    <a:lnTo>
                      <a:pt x="156593" y="2363814"/>
                    </a:lnTo>
                    <a:cubicBezTo>
                      <a:pt x="275674" y="2398365"/>
                      <a:pt x="261590" y="2400365"/>
                      <a:pt x="371795" y="2423080"/>
                    </a:cubicBezTo>
                    <a:cubicBezTo>
                      <a:pt x="457460" y="2444548"/>
                      <a:pt x="500452" y="2427767"/>
                      <a:pt x="531510" y="2341701"/>
                    </a:cubicBezTo>
                    <a:cubicBezTo>
                      <a:pt x="598079" y="2089920"/>
                      <a:pt x="822255" y="1188850"/>
                      <a:pt x="874781" y="939029"/>
                    </a:cubicBezTo>
                    <a:cubicBezTo>
                      <a:pt x="885877" y="854924"/>
                      <a:pt x="836708" y="809166"/>
                      <a:pt x="772687" y="774709"/>
                    </a:cubicBezTo>
                    <a:cubicBezTo>
                      <a:pt x="651057" y="727032"/>
                      <a:pt x="597490" y="720787"/>
                      <a:pt x="502494" y="705662"/>
                    </a:cubicBezTo>
                    <a:lnTo>
                      <a:pt x="579104" y="367817"/>
                    </a:lnTo>
                    <a:cubicBezTo>
                      <a:pt x="724942" y="405705"/>
                      <a:pt x="872814" y="440818"/>
                      <a:pt x="1021286" y="475515"/>
                    </a:cubicBezTo>
                    <a:lnTo>
                      <a:pt x="1215103" y="521254"/>
                    </a:lnTo>
                    <a:lnTo>
                      <a:pt x="134458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3" name="Google Shape;643;p53"/>
            <p:cNvSpPr/>
            <p:nvPr/>
          </p:nvSpPr>
          <p:spPr>
            <a:xfrm rot="-5840660">
              <a:off x="7438742" y="1955435"/>
              <a:ext cx="617189" cy="345743"/>
            </a:xfrm>
            <a:custGeom>
              <a:avLst/>
              <a:gdLst/>
              <a:ahLst/>
              <a:cxnLst/>
              <a:rect l="l" t="t" r="r" b="b"/>
              <a:pathLst>
                <a:path w="4560938" h="2554996" extrusionOk="0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53"/>
            <p:cNvSpPr/>
            <p:nvPr/>
          </p:nvSpPr>
          <p:spPr>
            <a:xfrm rot="-9619502">
              <a:off x="6900650" y="2402545"/>
              <a:ext cx="617189" cy="345743"/>
            </a:xfrm>
            <a:custGeom>
              <a:avLst/>
              <a:gdLst/>
              <a:ahLst/>
              <a:cxnLst/>
              <a:rect l="l" t="t" r="r" b="b"/>
              <a:pathLst>
                <a:path w="4560938" h="2554996" extrusionOk="0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53"/>
            <p:cNvSpPr/>
            <p:nvPr/>
          </p:nvSpPr>
          <p:spPr>
            <a:xfrm rot="-2334917">
              <a:off x="7027522" y="3061057"/>
              <a:ext cx="617189" cy="345743"/>
            </a:xfrm>
            <a:custGeom>
              <a:avLst/>
              <a:gdLst/>
              <a:ahLst/>
              <a:cxnLst/>
              <a:rect l="l" t="t" r="r" b="b"/>
              <a:pathLst>
                <a:path w="4560938" h="2554996" extrusionOk="0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53"/>
            <p:cNvSpPr/>
            <p:nvPr/>
          </p:nvSpPr>
          <p:spPr>
            <a:xfrm rot="9071228" flipH="1">
              <a:off x="8136495" y="2287450"/>
              <a:ext cx="617189" cy="345743"/>
            </a:xfrm>
            <a:custGeom>
              <a:avLst/>
              <a:gdLst/>
              <a:ahLst/>
              <a:cxnLst/>
              <a:rect l="l" t="t" r="r" b="b"/>
              <a:pathLst>
                <a:path w="4560938" h="2554996" extrusionOk="0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53"/>
            <p:cNvSpPr/>
            <p:nvPr/>
          </p:nvSpPr>
          <p:spPr>
            <a:xfrm rot="2334917" flipH="1">
              <a:off x="8141497" y="2988765"/>
              <a:ext cx="617189" cy="345743"/>
            </a:xfrm>
            <a:custGeom>
              <a:avLst/>
              <a:gdLst/>
              <a:ahLst/>
              <a:cxnLst/>
              <a:rect l="l" t="t" r="r" b="b"/>
              <a:pathLst>
                <a:path w="4560938" h="2554996" extrusionOk="0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8" name="Google Shape;648;p53"/>
          <p:cNvGrpSpPr/>
          <p:nvPr/>
        </p:nvGrpSpPr>
        <p:grpSpPr>
          <a:xfrm flipH="1">
            <a:off x="8253529" y="5242467"/>
            <a:ext cx="2528094" cy="1234350"/>
            <a:chOff x="1678681" y="2217893"/>
            <a:chExt cx="2022990" cy="987731"/>
          </a:xfrm>
        </p:grpSpPr>
        <p:grpSp>
          <p:nvGrpSpPr>
            <p:cNvPr id="649" name="Google Shape;649;p53"/>
            <p:cNvGrpSpPr/>
            <p:nvPr/>
          </p:nvGrpSpPr>
          <p:grpSpPr>
            <a:xfrm>
              <a:off x="1774163" y="2217893"/>
              <a:ext cx="1927508" cy="852379"/>
              <a:chOff x="1774163" y="2217893"/>
              <a:chExt cx="1927508" cy="852379"/>
            </a:xfrm>
          </p:grpSpPr>
          <p:sp>
            <p:nvSpPr>
              <p:cNvPr id="650" name="Google Shape;650;p53"/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avLst/>
                <a:gdLst/>
                <a:ahLst/>
                <a:cxnLst/>
                <a:rect l="l" t="t" r="r" b="b"/>
                <a:pathLst>
                  <a:path w="3887153" h="1747240" extrusionOk="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53"/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/>
                <a:ahLst/>
                <a:cxnLst/>
                <a:rect l="l" t="t" r="r" b="b"/>
                <a:pathLst>
                  <a:path w="3753016" h="1929647" extrusionOk="0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2" name="Google Shape;652;p53"/>
            <p:cNvSpPr/>
            <p:nvPr/>
          </p:nvSpPr>
          <p:spPr>
            <a:xfrm rot="-2859860">
              <a:off x="1894195" y="2506511"/>
              <a:ext cx="285737" cy="7093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196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3" name="Google Shape;653;p53"/>
          <p:cNvSpPr txBox="1"/>
          <p:nvPr/>
        </p:nvSpPr>
        <p:spPr>
          <a:xfrm>
            <a:off x="1445641" y="1767836"/>
            <a:ext cx="4726580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根據國際發卡組織的統計， 每一百筆消費中，有95筆確定是安全的。3D驗證2.0就是只針對那5%的非正常消費，進行簡訊驗證。 這對許多想要客戶存取信用卡卡號，加速下單流程的電商來說，是一大福音。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喬睿也依商品易變現程度分級，譬如，買 100 箱衛生紙的風險程度低，但買 1 克拉的鑽石風險程度很高，來把關每筆交易的風險。每筆交易系統能在 0.15 秒內完成，低風險交易就免手機簡訊驗證，交易馬上完成。高達 98% 都不需要簡訊驗證，縮短結帳時間，有助提升訂單成交。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4"/>
          <p:cNvSpPr txBox="1">
            <a:spLocks noGrp="1"/>
          </p:cNvSpPr>
          <p:nvPr>
            <p:ph type="body" idx="1"/>
          </p:nvPr>
        </p:nvSpPr>
        <p:spPr>
          <a:xfrm>
            <a:off x="4435044" y="3071242"/>
            <a:ext cx="8135737" cy="715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</a:pPr>
            <a:r>
              <a:rPr lang="en-US" sz="9600" b="1"/>
              <a:t>總結</a:t>
            </a:r>
            <a:endParaRPr sz="9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3" name="Google Shape;663;p5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0140" b="30140"/>
          <a:stretch/>
        </p:blipFill>
        <p:spPr>
          <a:xfrm>
            <a:off x="11423190" y="1897457"/>
            <a:ext cx="45719" cy="264599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664" name="Google Shape;664;p55"/>
          <p:cNvSpPr txBox="1">
            <a:spLocks noGrp="1"/>
          </p:cNvSpPr>
          <p:nvPr>
            <p:ph type="body" idx="1"/>
          </p:nvPr>
        </p:nvSpPr>
        <p:spPr>
          <a:xfrm>
            <a:off x="421105" y="315982"/>
            <a:ext cx="8867274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95"/>
              <a:buNone/>
            </a:pPr>
            <a:r>
              <a:rPr lang="en-US" sz="4995"/>
              <a:t>Images &amp; Contents</a:t>
            </a:r>
            <a:endParaRPr sz="4995"/>
          </a:p>
        </p:txBody>
      </p:sp>
      <p:sp>
        <p:nvSpPr>
          <p:cNvPr id="665" name="Google Shape;665;p55"/>
          <p:cNvSpPr/>
          <p:nvPr/>
        </p:nvSpPr>
        <p:spPr>
          <a:xfrm>
            <a:off x="1882468" y="1094799"/>
            <a:ext cx="4513049" cy="2645509"/>
          </a:xfrm>
          <a:custGeom>
            <a:avLst/>
            <a:gdLst/>
            <a:ahLst/>
            <a:cxnLst/>
            <a:rect l="l" t="t" r="r" b="b"/>
            <a:pathLst>
              <a:path w="3313174" h="2000006" extrusionOk="0">
                <a:moveTo>
                  <a:pt x="0" y="0"/>
                </a:moveTo>
                <a:lnTo>
                  <a:pt x="1835352" y="0"/>
                </a:lnTo>
                <a:lnTo>
                  <a:pt x="3313174" y="1800200"/>
                </a:lnTo>
                <a:lnTo>
                  <a:pt x="1520716" y="1800200"/>
                </a:lnTo>
                <a:lnTo>
                  <a:pt x="1311468" y="2000006"/>
                </a:lnTo>
                <a:lnTo>
                  <a:pt x="1124461" y="1785626"/>
                </a:lnTo>
                <a:lnTo>
                  <a:pt x="4044" y="17960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55"/>
          <p:cNvSpPr txBox="1"/>
          <p:nvPr/>
        </p:nvSpPr>
        <p:spPr>
          <a:xfrm>
            <a:off x="2431138" y="2249962"/>
            <a:ext cx="242360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結論</a:t>
            </a:r>
            <a:endParaRPr/>
          </a:p>
        </p:txBody>
      </p:sp>
      <p:sp>
        <p:nvSpPr>
          <p:cNvPr id="667" name="Google Shape;667;p55"/>
          <p:cNvSpPr/>
          <p:nvPr/>
        </p:nvSpPr>
        <p:spPr>
          <a:xfrm>
            <a:off x="10741981" y="1606858"/>
            <a:ext cx="1136341" cy="27698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8" name="Google Shape;668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18403" y="3680978"/>
            <a:ext cx="8289082" cy="3048296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55"/>
          <p:cNvSpPr/>
          <p:nvPr/>
        </p:nvSpPr>
        <p:spPr>
          <a:xfrm>
            <a:off x="3364637" y="3464512"/>
            <a:ext cx="594804" cy="2164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6"/>
          <p:cNvSpPr/>
          <p:nvPr/>
        </p:nvSpPr>
        <p:spPr>
          <a:xfrm>
            <a:off x="7464669" y="-16094"/>
            <a:ext cx="4727331" cy="6876200"/>
          </a:xfrm>
          <a:custGeom>
            <a:avLst/>
            <a:gdLst/>
            <a:ahLst/>
            <a:cxnLst/>
            <a:rect l="l" t="t" r="r" b="b"/>
            <a:pathLst>
              <a:path w="4202678" h="4745641" extrusionOk="0">
                <a:moveTo>
                  <a:pt x="4202678" y="0"/>
                </a:moveTo>
                <a:lnTo>
                  <a:pt x="4202678" y="4745641"/>
                </a:lnTo>
                <a:lnTo>
                  <a:pt x="0" y="47456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56"/>
          <p:cNvSpPr/>
          <p:nvPr/>
        </p:nvSpPr>
        <p:spPr>
          <a:xfrm>
            <a:off x="7757124" y="-18200"/>
            <a:ext cx="4434876" cy="6876200"/>
          </a:xfrm>
          <a:custGeom>
            <a:avLst/>
            <a:gdLst/>
            <a:ahLst/>
            <a:cxnLst/>
            <a:rect l="l" t="t" r="r" b="b"/>
            <a:pathLst>
              <a:path w="4202678" h="4745641" extrusionOk="0">
                <a:moveTo>
                  <a:pt x="4202678" y="0"/>
                </a:moveTo>
                <a:lnTo>
                  <a:pt x="4202678" y="4745641"/>
                </a:lnTo>
                <a:lnTo>
                  <a:pt x="0" y="474564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56"/>
          <p:cNvSpPr txBox="1">
            <a:spLocks noGrp="1"/>
          </p:cNvSpPr>
          <p:nvPr>
            <p:ph type="body" idx="1"/>
          </p:nvPr>
        </p:nvSpPr>
        <p:spPr>
          <a:xfrm>
            <a:off x="2322095" y="556614"/>
            <a:ext cx="9574630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/>
              <a:t>Reference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677" name="Google Shape;677;p56"/>
          <p:cNvGrpSpPr/>
          <p:nvPr/>
        </p:nvGrpSpPr>
        <p:grpSpPr>
          <a:xfrm>
            <a:off x="8281636" y="1694791"/>
            <a:ext cx="1884784" cy="5038979"/>
            <a:chOff x="6348617" y="627534"/>
            <a:chExt cx="1545031" cy="4422160"/>
          </a:xfrm>
        </p:grpSpPr>
        <p:sp>
          <p:nvSpPr>
            <p:cNvPr id="678" name="Google Shape;678;p56"/>
            <p:cNvSpPr/>
            <p:nvPr/>
          </p:nvSpPr>
          <p:spPr>
            <a:xfrm rot="1887332">
              <a:off x="6471827" y="3934512"/>
              <a:ext cx="1298611" cy="837919"/>
            </a:xfrm>
            <a:prstGeom prst="ellipse">
              <a:avLst/>
            </a:prstGeom>
            <a:solidFill>
              <a:srgbClr val="636363">
                <a:alpha val="4784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9" name="Google Shape;679;p56"/>
            <p:cNvGrpSpPr/>
            <p:nvPr/>
          </p:nvGrpSpPr>
          <p:grpSpPr>
            <a:xfrm>
              <a:off x="6588224" y="627534"/>
              <a:ext cx="1091041" cy="3865265"/>
              <a:chOff x="1962627" y="587921"/>
              <a:chExt cx="1606904" cy="5692831"/>
            </a:xfrm>
          </p:grpSpPr>
          <p:sp>
            <p:nvSpPr>
              <p:cNvPr id="680" name="Google Shape;680;p56"/>
              <p:cNvSpPr/>
              <p:nvPr/>
            </p:nvSpPr>
            <p:spPr>
              <a:xfrm>
                <a:off x="2733325" y="5823612"/>
                <a:ext cx="372189" cy="457140"/>
              </a:xfrm>
              <a:custGeom>
                <a:avLst/>
                <a:gdLst/>
                <a:ahLst/>
                <a:cxnLst/>
                <a:rect l="l" t="t" r="r" b="b"/>
                <a:pathLst>
                  <a:path w="372189" h="457140" extrusionOk="0">
                    <a:moveTo>
                      <a:pt x="295625" y="926"/>
                    </a:moveTo>
                    <a:cubicBezTo>
                      <a:pt x="263081" y="-7012"/>
                      <a:pt x="178150" y="38232"/>
                      <a:pt x="147988" y="53313"/>
                    </a:cubicBezTo>
                    <a:cubicBezTo>
                      <a:pt x="117826" y="68394"/>
                      <a:pt x="122587" y="77919"/>
                      <a:pt x="114650" y="91413"/>
                    </a:cubicBezTo>
                    <a:cubicBezTo>
                      <a:pt x="106713" y="104907"/>
                      <a:pt x="108300" y="119195"/>
                      <a:pt x="100363" y="134276"/>
                    </a:cubicBezTo>
                    <a:cubicBezTo>
                      <a:pt x="92425" y="149357"/>
                      <a:pt x="70200" y="164439"/>
                      <a:pt x="67025" y="181901"/>
                    </a:cubicBezTo>
                    <a:cubicBezTo>
                      <a:pt x="63850" y="199364"/>
                      <a:pt x="82900" y="221589"/>
                      <a:pt x="81313" y="239051"/>
                    </a:cubicBezTo>
                    <a:cubicBezTo>
                      <a:pt x="79726" y="256513"/>
                      <a:pt x="64644" y="274770"/>
                      <a:pt x="57500" y="286676"/>
                    </a:cubicBezTo>
                    <a:cubicBezTo>
                      <a:pt x="50356" y="298582"/>
                      <a:pt x="44006" y="300169"/>
                      <a:pt x="38450" y="310488"/>
                    </a:cubicBezTo>
                    <a:cubicBezTo>
                      <a:pt x="32894" y="320807"/>
                      <a:pt x="29719" y="335094"/>
                      <a:pt x="24163" y="348588"/>
                    </a:cubicBezTo>
                    <a:cubicBezTo>
                      <a:pt x="18607" y="362082"/>
                      <a:pt x="6700" y="373989"/>
                      <a:pt x="5113" y="391451"/>
                    </a:cubicBezTo>
                    <a:cubicBezTo>
                      <a:pt x="3526" y="408913"/>
                      <a:pt x="-9968" y="443838"/>
                      <a:pt x="14638" y="453363"/>
                    </a:cubicBezTo>
                    <a:cubicBezTo>
                      <a:pt x="39244" y="462888"/>
                      <a:pt x="109094" y="451776"/>
                      <a:pt x="152750" y="448601"/>
                    </a:cubicBezTo>
                    <a:cubicBezTo>
                      <a:pt x="196406" y="445426"/>
                      <a:pt x="246413" y="443838"/>
                      <a:pt x="276575" y="434313"/>
                    </a:cubicBezTo>
                    <a:cubicBezTo>
                      <a:pt x="306737" y="424788"/>
                      <a:pt x="323406" y="410501"/>
                      <a:pt x="333725" y="391451"/>
                    </a:cubicBezTo>
                    <a:cubicBezTo>
                      <a:pt x="344044" y="372401"/>
                      <a:pt x="334519" y="328744"/>
                      <a:pt x="338488" y="320013"/>
                    </a:cubicBezTo>
                    <a:cubicBezTo>
                      <a:pt x="342457" y="311282"/>
                      <a:pt x="351982" y="340650"/>
                      <a:pt x="357538" y="339063"/>
                    </a:cubicBezTo>
                    <a:cubicBezTo>
                      <a:pt x="363094" y="337476"/>
                      <a:pt x="370238" y="328744"/>
                      <a:pt x="371825" y="310488"/>
                    </a:cubicBezTo>
                    <a:cubicBezTo>
                      <a:pt x="373413" y="292232"/>
                      <a:pt x="369444" y="251751"/>
                      <a:pt x="367063" y="229526"/>
                    </a:cubicBezTo>
                    <a:cubicBezTo>
                      <a:pt x="364682" y="207301"/>
                      <a:pt x="361507" y="198569"/>
                      <a:pt x="357538" y="177138"/>
                    </a:cubicBezTo>
                    <a:cubicBezTo>
                      <a:pt x="353569" y="155707"/>
                      <a:pt x="353569" y="130307"/>
                      <a:pt x="343250" y="100938"/>
                    </a:cubicBezTo>
                    <a:cubicBezTo>
                      <a:pt x="332931" y="71569"/>
                      <a:pt x="328169" y="8864"/>
                      <a:pt x="295625" y="9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56"/>
              <p:cNvSpPr/>
              <p:nvPr/>
            </p:nvSpPr>
            <p:spPr>
              <a:xfrm>
                <a:off x="2355309" y="5349401"/>
                <a:ext cx="349372" cy="622774"/>
              </a:xfrm>
              <a:custGeom>
                <a:avLst/>
                <a:gdLst/>
                <a:ahLst/>
                <a:cxnLst/>
                <a:rect l="l" t="t" r="r" b="b"/>
                <a:pathLst>
                  <a:path w="349372" h="622774" extrusionOk="0">
                    <a:moveTo>
                      <a:pt x="245016" y="3649"/>
                    </a:moveTo>
                    <a:cubicBezTo>
                      <a:pt x="271210" y="6030"/>
                      <a:pt x="309310" y="9999"/>
                      <a:pt x="325979" y="32224"/>
                    </a:cubicBezTo>
                    <a:cubicBezTo>
                      <a:pt x="342648" y="54449"/>
                      <a:pt x="341854" y="115568"/>
                      <a:pt x="345029" y="136999"/>
                    </a:cubicBezTo>
                    <a:cubicBezTo>
                      <a:pt x="348204" y="158430"/>
                      <a:pt x="352966" y="141762"/>
                      <a:pt x="345029" y="160812"/>
                    </a:cubicBezTo>
                    <a:cubicBezTo>
                      <a:pt x="337092" y="179862"/>
                      <a:pt x="307723" y="235424"/>
                      <a:pt x="297404" y="251299"/>
                    </a:cubicBezTo>
                    <a:cubicBezTo>
                      <a:pt x="287085" y="267174"/>
                      <a:pt x="287085" y="245743"/>
                      <a:pt x="283116" y="256062"/>
                    </a:cubicBezTo>
                    <a:cubicBezTo>
                      <a:pt x="279147" y="266381"/>
                      <a:pt x="275178" y="295750"/>
                      <a:pt x="273591" y="313212"/>
                    </a:cubicBezTo>
                    <a:cubicBezTo>
                      <a:pt x="272004" y="330674"/>
                      <a:pt x="272797" y="344168"/>
                      <a:pt x="273591" y="360837"/>
                    </a:cubicBezTo>
                    <a:cubicBezTo>
                      <a:pt x="274385" y="377506"/>
                      <a:pt x="280735" y="390205"/>
                      <a:pt x="278354" y="413224"/>
                    </a:cubicBezTo>
                    <a:cubicBezTo>
                      <a:pt x="275973" y="436243"/>
                      <a:pt x="266448" y="475930"/>
                      <a:pt x="259304" y="498949"/>
                    </a:cubicBezTo>
                    <a:cubicBezTo>
                      <a:pt x="252160" y="521968"/>
                      <a:pt x="250572" y="534668"/>
                      <a:pt x="235491" y="551337"/>
                    </a:cubicBezTo>
                    <a:cubicBezTo>
                      <a:pt x="220410" y="568006"/>
                      <a:pt x="192628" y="587056"/>
                      <a:pt x="168816" y="598962"/>
                    </a:cubicBezTo>
                    <a:cubicBezTo>
                      <a:pt x="145004" y="610868"/>
                      <a:pt x="117222" y="622774"/>
                      <a:pt x="92616" y="622774"/>
                    </a:cubicBezTo>
                    <a:cubicBezTo>
                      <a:pt x="68010" y="622774"/>
                      <a:pt x="36260" y="610075"/>
                      <a:pt x="21179" y="598962"/>
                    </a:cubicBezTo>
                    <a:cubicBezTo>
                      <a:pt x="6098" y="587849"/>
                      <a:pt x="4510" y="578324"/>
                      <a:pt x="2129" y="556099"/>
                    </a:cubicBezTo>
                    <a:cubicBezTo>
                      <a:pt x="-252" y="533874"/>
                      <a:pt x="-2634" y="500537"/>
                      <a:pt x="6891" y="465612"/>
                    </a:cubicBezTo>
                    <a:cubicBezTo>
                      <a:pt x="16416" y="430687"/>
                      <a:pt x="42610" y="386236"/>
                      <a:pt x="59279" y="346549"/>
                    </a:cubicBezTo>
                    <a:cubicBezTo>
                      <a:pt x="75948" y="306862"/>
                      <a:pt x="94998" y="260031"/>
                      <a:pt x="106904" y="227487"/>
                    </a:cubicBezTo>
                    <a:cubicBezTo>
                      <a:pt x="118810" y="194943"/>
                      <a:pt x="120397" y="186212"/>
                      <a:pt x="130716" y="151287"/>
                    </a:cubicBezTo>
                    <a:cubicBezTo>
                      <a:pt x="141035" y="116362"/>
                      <a:pt x="150560" y="44131"/>
                      <a:pt x="168816" y="17937"/>
                    </a:cubicBezTo>
                    <a:cubicBezTo>
                      <a:pt x="187072" y="-8257"/>
                      <a:pt x="218822" y="1268"/>
                      <a:pt x="245016" y="36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56"/>
              <p:cNvSpPr/>
              <p:nvPr/>
            </p:nvSpPr>
            <p:spPr>
              <a:xfrm>
                <a:off x="2385747" y="3258503"/>
                <a:ext cx="987690" cy="2696464"/>
              </a:xfrm>
              <a:custGeom>
                <a:avLst/>
                <a:gdLst/>
                <a:ahLst/>
                <a:cxnLst/>
                <a:rect l="l" t="t" r="r" b="b"/>
                <a:pathLst>
                  <a:path w="987690" h="2696464" extrusionOk="0">
                    <a:moveTo>
                      <a:pt x="905141" y="46672"/>
                    </a:moveTo>
                    <a:cubicBezTo>
                      <a:pt x="872597" y="24447"/>
                      <a:pt x="868628" y="10160"/>
                      <a:pt x="786078" y="3810"/>
                    </a:cubicBezTo>
                    <a:cubicBezTo>
                      <a:pt x="703528" y="-2540"/>
                      <a:pt x="513028" y="-953"/>
                      <a:pt x="409841" y="8572"/>
                    </a:cubicBezTo>
                    <a:cubicBezTo>
                      <a:pt x="306654" y="18097"/>
                      <a:pt x="226484" y="39529"/>
                      <a:pt x="166953" y="60960"/>
                    </a:cubicBezTo>
                    <a:cubicBezTo>
                      <a:pt x="107422" y="82391"/>
                      <a:pt x="75672" y="99854"/>
                      <a:pt x="52653" y="137160"/>
                    </a:cubicBezTo>
                    <a:cubicBezTo>
                      <a:pt x="29634" y="174466"/>
                      <a:pt x="37572" y="222091"/>
                      <a:pt x="28841" y="284797"/>
                    </a:cubicBezTo>
                    <a:cubicBezTo>
                      <a:pt x="20110" y="347503"/>
                      <a:pt x="2647" y="462597"/>
                      <a:pt x="266" y="513397"/>
                    </a:cubicBezTo>
                    <a:cubicBezTo>
                      <a:pt x="-2115" y="564197"/>
                      <a:pt x="12172" y="564991"/>
                      <a:pt x="14553" y="589597"/>
                    </a:cubicBezTo>
                    <a:cubicBezTo>
                      <a:pt x="16934" y="614203"/>
                      <a:pt x="12172" y="632460"/>
                      <a:pt x="14553" y="661035"/>
                    </a:cubicBezTo>
                    <a:cubicBezTo>
                      <a:pt x="16934" y="689610"/>
                      <a:pt x="24872" y="727710"/>
                      <a:pt x="28841" y="761047"/>
                    </a:cubicBezTo>
                    <a:cubicBezTo>
                      <a:pt x="32810" y="794384"/>
                      <a:pt x="35985" y="828516"/>
                      <a:pt x="38366" y="861060"/>
                    </a:cubicBezTo>
                    <a:cubicBezTo>
                      <a:pt x="40747" y="893604"/>
                      <a:pt x="40747" y="925354"/>
                      <a:pt x="43128" y="956310"/>
                    </a:cubicBezTo>
                    <a:cubicBezTo>
                      <a:pt x="45509" y="987266"/>
                      <a:pt x="53447" y="1019016"/>
                      <a:pt x="52653" y="1046797"/>
                    </a:cubicBezTo>
                    <a:cubicBezTo>
                      <a:pt x="51859" y="1074578"/>
                      <a:pt x="35985" y="1101566"/>
                      <a:pt x="38366" y="1122997"/>
                    </a:cubicBezTo>
                    <a:cubicBezTo>
                      <a:pt x="40747" y="1144428"/>
                      <a:pt x="60591" y="1151573"/>
                      <a:pt x="66941" y="1175385"/>
                    </a:cubicBezTo>
                    <a:cubicBezTo>
                      <a:pt x="73291" y="1199197"/>
                      <a:pt x="80435" y="1230153"/>
                      <a:pt x="76466" y="1265872"/>
                    </a:cubicBezTo>
                    <a:cubicBezTo>
                      <a:pt x="72497" y="1301591"/>
                      <a:pt x="47890" y="1360328"/>
                      <a:pt x="43128" y="1389697"/>
                    </a:cubicBezTo>
                    <a:cubicBezTo>
                      <a:pt x="38366" y="1419066"/>
                      <a:pt x="50272" y="1417479"/>
                      <a:pt x="47891" y="1442085"/>
                    </a:cubicBezTo>
                    <a:cubicBezTo>
                      <a:pt x="45510" y="1466691"/>
                      <a:pt x="33603" y="1503998"/>
                      <a:pt x="28841" y="1537335"/>
                    </a:cubicBezTo>
                    <a:cubicBezTo>
                      <a:pt x="24079" y="1570672"/>
                      <a:pt x="17729" y="1601629"/>
                      <a:pt x="19316" y="1642110"/>
                    </a:cubicBezTo>
                    <a:cubicBezTo>
                      <a:pt x="20903" y="1682591"/>
                      <a:pt x="35191" y="1730216"/>
                      <a:pt x="38366" y="1780222"/>
                    </a:cubicBezTo>
                    <a:cubicBezTo>
                      <a:pt x="41541" y="1830228"/>
                      <a:pt x="35985" y="1898491"/>
                      <a:pt x="38366" y="1942147"/>
                    </a:cubicBezTo>
                    <a:cubicBezTo>
                      <a:pt x="40747" y="1985803"/>
                      <a:pt x="51859" y="2018348"/>
                      <a:pt x="52653" y="2042160"/>
                    </a:cubicBezTo>
                    <a:cubicBezTo>
                      <a:pt x="53447" y="2065972"/>
                      <a:pt x="39159" y="2060416"/>
                      <a:pt x="43128" y="2085022"/>
                    </a:cubicBezTo>
                    <a:cubicBezTo>
                      <a:pt x="47097" y="2109628"/>
                      <a:pt x="65353" y="2154078"/>
                      <a:pt x="76466" y="2189797"/>
                    </a:cubicBezTo>
                    <a:cubicBezTo>
                      <a:pt x="87578" y="2225516"/>
                      <a:pt x="94722" y="2274729"/>
                      <a:pt x="109803" y="2299335"/>
                    </a:cubicBezTo>
                    <a:cubicBezTo>
                      <a:pt x="124884" y="2323941"/>
                      <a:pt x="144728" y="2346166"/>
                      <a:pt x="166953" y="2337435"/>
                    </a:cubicBezTo>
                    <a:cubicBezTo>
                      <a:pt x="189178" y="2328704"/>
                      <a:pt x="220928" y="2279491"/>
                      <a:pt x="243153" y="2246947"/>
                    </a:cubicBezTo>
                    <a:cubicBezTo>
                      <a:pt x="265378" y="2214403"/>
                      <a:pt x="291572" y="2177891"/>
                      <a:pt x="300303" y="2142172"/>
                    </a:cubicBezTo>
                    <a:cubicBezTo>
                      <a:pt x="309034" y="2106453"/>
                      <a:pt x="292366" y="2082641"/>
                      <a:pt x="295541" y="2032635"/>
                    </a:cubicBezTo>
                    <a:cubicBezTo>
                      <a:pt x="298716" y="1982629"/>
                      <a:pt x="313797" y="1893729"/>
                      <a:pt x="319353" y="1842135"/>
                    </a:cubicBezTo>
                    <a:cubicBezTo>
                      <a:pt x="324909" y="1790541"/>
                      <a:pt x="327291" y="1762759"/>
                      <a:pt x="328878" y="1723072"/>
                    </a:cubicBezTo>
                    <a:cubicBezTo>
                      <a:pt x="330465" y="1683385"/>
                      <a:pt x="326497" y="1640522"/>
                      <a:pt x="328878" y="1604010"/>
                    </a:cubicBezTo>
                    <a:cubicBezTo>
                      <a:pt x="331259" y="1567498"/>
                      <a:pt x="337610" y="1525428"/>
                      <a:pt x="343166" y="1503997"/>
                    </a:cubicBezTo>
                    <a:cubicBezTo>
                      <a:pt x="348722" y="1482566"/>
                      <a:pt x="358247" y="1487328"/>
                      <a:pt x="362216" y="1475422"/>
                    </a:cubicBezTo>
                    <a:cubicBezTo>
                      <a:pt x="366185" y="1463516"/>
                      <a:pt x="363803" y="1442085"/>
                      <a:pt x="366978" y="1432560"/>
                    </a:cubicBezTo>
                    <a:cubicBezTo>
                      <a:pt x="370153" y="1423035"/>
                      <a:pt x="382060" y="1434147"/>
                      <a:pt x="381266" y="1418272"/>
                    </a:cubicBezTo>
                    <a:cubicBezTo>
                      <a:pt x="380472" y="1402397"/>
                      <a:pt x="360629" y="1367472"/>
                      <a:pt x="362216" y="1337310"/>
                    </a:cubicBezTo>
                    <a:cubicBezTo>
                      <a:pt x="363803" y="1307148"/>
                      <a:pt x="381266" y="1260316"/>
                      <a:pt x="390791" y="1237297"/>
                    </a:cubicBezTo>
                    <a:cubicBezTo>
                      <a:pt x="400316" y="1214278"/>
                      <a:pt x="414604" y="1230947"/>
                      <a:pt x="419366" y="1199197"/>
                    </a:cubicBezTo>
                    <a:cubicBezTo>
                      <a:pt x="424128" y="1167447"/>
                      <a:pt x="416191" y="1080928"/>
                      <a:pt x="419366" y="1046797"/>
                    </a:cubicBezTo>
                    <a:cubicBezTo>
                      <a:pt x="422541" y="1012666"/>
                      <a:pt x="434447" y="1019016"/>
                      <a:pt x="438416" y="994410"/>
                    </a:cubicBezTo>
                    <a:cubicBezTo>
                      <a:pt x="442385" y="969804"/>
                      <a:pt x="439209" y="927735"/>
                      <a:pt x="443178" y="899160"/>
                    </a:cubicBezTo>
                    <a:cubicBezTo>
                      <a:pt x="447147" y="870585"/>
                      <a:pt x="455878" y="842010"/>
                      <a:pt x="462228" y="822960"/>
                    </a:cubicBezTo>
                    <a:cubicBezTo>
                      <a:pt x="468578" y="803910"/>
                      <a:pt x="477309" y="769779"/>
                      <a:pt x="481278" y="784860"/>
                    </a:cubicBezTo>
                    <a:cubicBezTo>
                      <a:pt x="485247" y="799941"/>
                      <a:pt x="481279" y="872966"/>
                      <a:pt x="486041" y="913447"/>
                    </a:cubicBezTo>
                    <a:cubicBezTo>
                      <a:pt x="490803" y="953928"/>
                      <a:pt x="504297" y="992028"/>
                      <a:pt x="509853" y="1027747"/>
                    </a:cubicBezTo>
                    <a:cubicBezTo>
                      <a:pt x="515409" y="1063466"/>
                      <a:pt x="520965" y="1084898"/>
                      <a:pt x="519378" y="1127760"/>
                    </a:cubicBezTo>
                    <a:cubicBezTo>
                      <a:pt x="517791" y="1170622"/>
                      <a:pt x="500328" y="1252378"/>
                      <a:pt x="500328" y="1284922"/>
                    </a:cubicBezTo>
                    <a:cubicBezTo>
                      <a:pt x="500328" y="1317466"/>
                      <a:pt x="516997" y="1297622"/>
                      <a:pt x="519378" y="1323022"/>
                    </a:cubicBezTo>
                    <a:cubicBezTo>
                      <a:pt x="521759" y="1348422"/>
                      <a:pt x="516203" y="1407160"/>
                      <a:pt x="514616" y="1437322"/>
                    </a:cubicBezTo>
                    <a:cubicBezTo>
                      <a:pt x="513029" y="1467484"/>
                      <a:pt x="505884" y="1484153"/>
                      <a:pt x="509853" y="1503997"/>
                    </a:cubicBezTo>
                    <a:cubicBezTo>
                      <a:pt x="513822" y="1523841"/>
                      <a:pt x="536047" y="1534160"/>
                      <a:pt x="538428" y="1556385"/>
                    </a:cubicBezTo>
                    <a:cubicBezTo>
                      <a:pt x="540809" y="1578610"/>
                      <a:pt x="523347" y="1610360"/>
                      <a:pt x="524141" y="1637347"/>
                    </a:cubicBezTo>
                    <a:cubicBezTo>
                      <a:pt x="524935" y="1664334"/>
                      <a:pt x="543985" y="1691323"/>
                      <a:pt x="543191" y="1718310"/>
                    </a:cubicBezTo>
                    <a:cubicBezTo>
                      <a:pt x="542397" y="1745297"/>
                      <a:pt x="524140" y="1751647"/>
                      <a:pt x="519378" y="1799272"/>
                    </a:cubicBezTo>
                    <a:cubicBezTo>
                      <a:pt x="514616" y="1846897"/>
                      <a:pt x="520172" y="1942147"/>
                      <a:pt x="514616" y="2004060"/>
                    </a:cubicBezTo>
                    <a:cubicBezTo>
                      <a:pt x="509060" y="2065973"/>
                      <a:pt x="491597" y="2128678"/>
                      <a:pt x="486041" y="2170747"/>
                    </a:cubicBezTo>
                    <a:cubicBezTo>
                      <a:pt x="480485" y="2212816"/>
                      <a:pt x="476515" y="2226310"/>
                      <a:pt x="481278" y="2256472"/>
                    </a:cubicBezTo>
                    <a:cubicBezTo>
                      <a:pt x="486040" y="2286635"/>
                      <a:pt x="507472" y="2330291"/>
                      <a:pt x="514616" y="2351722"/>
                    </a:cubicBezTo>
                    <a:cubicBezTo>
                      <a:pt x="521760" y="2373153"/>
                      <a:pt x="532872" y="2364422"/>
                      <a:pt x="524141" y="2385060"/>
                    </a:cubicBezTo>
                    <a:cubicBezTo>
                      <a:pt x="515410" y="2405698"/>
                      <a:pt x="478103" y="2454116"/>
                      <a:pt x="462228" y="2475547"/>
                    </a:cubicBezTo>
                    <a:cubicBezTo>
                      <a:pt x="446353" y="2496978"/>
                      <a:pt x="429685" y="2497772"/>
                      <a:pt x="428891" y="2513647"/>
                    </a:cubicBezTo>
                    <a:cubicBezTo>
                      <a:pt x="428097" y="2529522"/>
                      <a:pt x="455878" y="2549366"/>
                      <a:pt x="457466" y="2570797"/>
                    </a:cubicBezTo>
                    <a:cubicBezTo>
                      <a:pt x="459054" y="2592228"/>
                      <a:pt x="430479" y="2628741"/>
                      <a:pt x="438416" y="2642235"/>
                    </a:cubicBezTo>
                    <a:cubicBezTo>
                      <a:pt x="446353" y="2655729"/>
                      <a:pt x="475722" y="2646204"/>
                      <a:pt x="505091" y="2651760"/>
                    </a:cubicBezTo>
                    <a:cubicBezTo>
                      <a:pt x="534460" y="2657316"/>
                      <a:pt x="583672" y="2668428"/>
                      <a:pt x="614628" y="2675572"/>
                    </a:cubicBezTo>
                    <a:cubicBezTo>
                      <a:pt x="645584" y="2682716"/>
                      <a:pt x="669397" y="2702559"/>
                      <a:pt x="690828" y="2694622"/>
                    </a:cubicBezTo>
                    <a:cubicBezTo>
                      <a:pt x="712259" y="2686685"/>
                      <a:pt x="732104" y="2654934"/>
                      <a:pt x="743216" y="2627947"/>
                    </a:cubicBezTo>
                    <a:cubicBezTo>
                      <a:pt x="754328" y="2600960"/>
                      <a:pt x="757503" y="2556509"/>
                      <a:pt x="757503" y="2532697"/>
                    </a:cubicBezTo>
                    <a:cubicBezTo>
                      <a:pt x="757503" y="2508885"/>
                      <a:pt x="745597" y="2500947"/>
                      <a:pt x="743216" y="2485072"/>
                    </a:cubicBezTo>
                    <a:cubicBezTo>
                      <a:pt x="740835" y="2469197"/>
                      <a:pt x="734485" y="2458878"/>
                      <a:pt x="743216" y="2437447"/>
                    </a:cubicBezTo>
                    <a:cubicBezTo>
                      <a:pt x="751947" y="2416016"/>
                      <a:pt x="784490" y="2392204"/>
                      <a:pt x="795603" y="2356485"/>
                    </a:cubicBezTo>
                    <a:cubicBezTo>
                      <a:pt x="806715" y="2320766"/>
                      <a:pt x="805922" y="2266791"/>
                      <a:pt x="809891" y="2223135"/>
                    </a:cubicBezTo>
                    <a:cubicBezTo>
                      <a:pt x="813860" y="2179479"/>
                      <a:pt x="814654" y="2146141"/>
                      <a:pt x="819416" y="2094547"/>
                    </a:cubicBezTo>
                    <a:cubicBezTo>
                      <a:pt x="824178" y="2042953"/>
                      <a:pt x="831322" y="1979453"/>
                      <a:pt x="838466" y="1913572"/>
                    </a:cubicBezTo>
                    <a:cubicBezTo>
                      <a:pt x="845610" y="1847691"/>
                      <a:pt x="859103" y="1750060"/>
                      <a:pt x="862278" y="1699260"/>
                    </a:cubicBezTo>
                    <a:cubicBezTo>
                      <a:pt x="865453" y="1648460"/>
                      <a:pt x="855929" y="1644491"/>
                      <a:pt x="857516" y="1608772"/>
                    </a:cubicBezTo>
                    <a:cubicBezTo>
                      <a:pt x="859103" y="1573053"/>
                      <a:pt x="865453" y="1557972"/>
                      <a:pt x="871803" y="1484947"/>
                    </a:cubicBezTo>
                    <a:cubicBezTo>
                      <a:pt x="878153" y="1411922"/>
                      <a:pt x="886885" y="1266665"/>
                      <a:pt x="895616" y="1170622"/>
                    </a:cubicBezTo>
                    <a:cubicBezTo>
                      <a:pt x="904347" y="1074579"/>
                      <a:pt x="921016" y="973773"/>
                      <a:pt x="924191" y="908685"/>
                    </a:cubicBezTo>
                    <a:cubicBezTo>
                      <a:pt x="927366" y="843598"/>
                      <a:pt x="910697" y="829309"/>
                      <a:pt x="914666" y="780097"/>
                    </a:cubicBezTo>
                    <a:cubicBezTo>
                      <a:pt x="918635" y="730885"/>
                      <a:pt x="936891" y="669766"/>
                      <a:pt x="948003" y="613410"/>
                    </a:cubicBezTo>
                    <a:cubicBezTo>
                      <a:pt x="959115" y="557054"/>
                      <a:pt x="975785" y="487998"/>
                      <a:pt x="981341" y="441960"/>
                    </a:cubicBezTo>
                    <a:cubicBezTo>
                      <a:pt x="986897" y="395923"/>
                      <a:pt x="981341" y="337185"/>
                      <a:pt x="981341" y="337185"/>
                    </a:cubicBezTo>
                    <a:cubicBezTo>
                      <a:pt x="981341" y="286385"/>
                      <a:pt x="995628" y="189547"/>
                      <a:pt x="981341" y="137160"/>
                    </a:cubicBezTo>
                    <a:cubicBezTo>
                      <a:pt x="967054" y="84773"/>
                      <a:pt x="937685" y="68897"/>
                      <a:pt x="905141" y="46672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56"/>
              <p:cNvSpPr/>
              <p:nvPr/>
            </p:nvSpPr>
            <p:spPr>
              <a:xfrm>
                <a:off x="3327354" y="3615547"/>
                <a:ext cx="234996" cy="523697"/>
              </a:xfrm>
              <a:custGeom>
                <a:avLst/>
                <a:gdLst/>
                <a:ahLst/>
                <a:cxnLst/>
                <a:rect l="l" t="t" r="r" b="b"/>
                <a:pathLst>
                  <a:path w="221335" h="493253" extrusionOk="0">
                    <a:moveTo>
                      <a:pt x="77834" y="328437"/>
                    </a:moveTo>
                    <a:cubicBezTo>
                      <a:pt x="65239" y="329495"/>
                      <a:pt x="52963" y="333729"/>
                      <a:pt x="50846" y="340502"/>
                    </a:cubicBezTo>
                    <a:cubicBezTo>
                      <a:pt x="46613" y="354049"/>
                      <a:pt x="50846" y="372675"/>
                      <a:pt x="50846" y="386222"/>
                    </a:cubicBezTo>
                    <a:cubicBezTo>
                      <a:pt x="50846" y="386222"/>
                      <a:pt x="44073" y="417549"/>
                      <a:pt x="50846" y="421782"/>
                    </a:cubicBezTo>
                    <a:cubicBezTo>
                      <a:pt x="57619" y="426015"/>
                      <a:pt x="82173" y="426015"/>
                      <a:pt x="91486" y="411622"/>
                    </a:cubicBezTo>
                    <a:cubicBezTo>
                      <a:pt x="100799" y="397229"/>
                      <a:pt x="113499" y="347275"/>
                      <a:pt x="106726" y="335422"/>
                    </a:cubicBezTo>
                    <a:cubicBezTo>
                      <a:pt x="103340" y="329496"/>
                      <a:pt x="90428" y="327379"/>
                      <a:pt x="77834" y="328437"/>
                    </a:cubicBezTo>
                    <a:close/>
                    <a:moveTo>
                      <a:pt x="121966" y="142"/>
                    </a:moveTo>
                    <a:cubicBezTo>
                      <a:pt x="139746" y="4375"/>
                      <a:pt x="172766" y="90735"/>
                      <a:pt x="188006" y="132222"/>
                    </a:cubicBezTo>
                    <a:cubicBezTo>
                      <a:pt x="203246" y="173709"/>
                      <a:pt x="208326" y="212655"/>
                      <a:pt x="213406" y="249062"/>
                    </a:cubicBezTo>
                    <a:cubicBezTo>
                      <a:pt x="218486" y="285469"/>
                      <a:pt x="225259" y="315102"/>
                      <a:pt x="218486" y="350662"/>
                    </a:cubicBezTo>
                    <a:cubicBezTo>
                      <a:pt x="211713" y="386222"/>
                      <a:pt x="186313" y="438715"/>
                      <a:pt x="172766" y="462422"/>
                    </a:cubicBezTo>
                    <a:cubicBezTo>
                      <a:pt x="159219" y="486129"/>
                      <a:pt x="154139" y="490362"/>
                      <a:pt x="137206" y="492902"/>
                    </a:cubicBezTo>
                    <a:cubicBezTo>
                      <a:pt x="120273" y="495442"/>
                      <a:pt x="88946" y="483589"/>
                      <a:pt x="71166" y="477662"/>
                    </a:cubicBezTo>
                    <a:cubicBezTo>
                      <a:pt x="53386" y="471735"/>
                      <a:pt x="39839" y="466655"/>
                      <a:pt x="30526" y="457342"/>
                    </a:cubicBezTo>
                    <a:cubicBezTo>
                      <a:pt x="21213" y="448029"/>
                      <a:pt x="20366" y="428555"/>
                      <a:pt x="15286" y="421782"/>
                    </a:cubicBezTo>
                    <a:cubicBezTo>
                      <a:pt x="10206" y="415009"/>
                      <a:pt x="-801" y="425169"/>
                      <a:pt x="46" y="416702"/>
                    </a:cubicBezTo>
                    <a:cubicBezTo>
                      <a:pt x="893" y="408235"/>
                      <a:pt x="16133" y="391302"/>
                      <a:pt x="20366" y="370982"/>
                    </a:cubicBezTo>
                    <a:cubicBezTo>
                      <a:pt x="24599" y="350662"/>
                      <a:pt x="22059" y="316795"/>
                      <a:pt x="25446" y="294782"/>
                    </a:cubicBezTo>
                    <a:cubicBezTo>
                      <a:pt x="28833" y="272769"/>
                      <a:pt x="29679" y="266842"/>
                      <a:pt x="40686" y="238902"/>
                    </a:cubicBezTo>
                    <a:cubicBezTo>
                      <a:pt x="51693" y="210962"/>
                      <a:pt x="77939" y="166935"/>
                      <a:pt x="91486" y="127142"/>
                    </a:cubicBezTo>
                    <a:cubicBezTo>
                      <a:pt x="105033" y="87349"/>
                      <a:pt x="104186" y="-4091"/>
                      <a:pt x="121966" y="142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56"/>
              <p:cNvSpPr/>
              <p:nvPr/>
            </p:nvSpPr>
            <p:spPr>
              <a:xfrm>
                <a:off x="2019921" y="587921"/>
                <a:ext cx="342320" cy="748473"/>
              </a:xfrm>
              <a:custGeom>
                <a:avLst/>
                <a:gdLst/>
                <a:ahLst/>
                <a:cxnLst/>
                <a:rect l="l" t="t" r="r" b="b"/>
                <a:pathLst>
                  <a:path w="342320" h="748473" extrusionOk="0">
                    <a:moveTo>
                      <a:pt x="108599" y="748119"/>
                    </a:moveTo>
                    <a:cubicBezTo>
                      <a:pt x="133152" y="757432"/>
                      <a:pt x="147546" y="580479"/>
                      <a:pt x="154319" y="529679"/>
                    </a:cubicBezTo>
                    <a:cubicBezTo>
                      <a:pt x="161092" y="478879"/>
                      <a:pt x="148392" y="468719"/>
                      <a:pt x="149239" y="443319"/>
                    </a:cubicBezTo>
                    <a:cubicBezTo>
                      <a:pt x="150086" y="417919"/>
                      <a:pt x="154319" y="394212"/>
                      <a:pt x="159399" y="377279"/>
                    </a:cubicBezTo>
                    <a:cubicBezTo>
                      <a:pt x="164479" y="360346"/>
                      <a:pt x="171252" y="354419"/>
                      <a:pt x="179719" y="341719"/>
                    </a:cubicBezTo>
                    <a:cubicBezTo>
                      <a:pt x="188186" y="329019"/>
                      <a:pt x="201732" y="308699"/>
                      <a:pt x="210199" y="301079"/>
                    </a:cubicBezTo>
                    <a:cubicBezTo>
                      <a:pt x="218666" y="293459"/>
                      <a:pt x="219512" y="303619"/>
                      <a:pt x="230519" y="295999"/>
                    </a:cubicBezTo>
                    <a:cubicBezTo>
                      <a:pt x="241526" y="288379"/>
                      <a:pt x="263539" y="268059"/>
                      <a:pt x="276239" y="255359"/>
                    </a:cubicBezTo>
                    <a:cubicBezTo>
                      <a:pt x="288939" y="242659"/>
                      <a:pt x="296559" y="237579"/>
                      <a:pt x="306719" y="219799"/>
                    </a:cubicBezTo>
                    <a:cubicBezTo>
                      <a:pt x="316879" y="202019"/>
                      <a:pt x="331272" y="170692"/>
                      <a:pt x="337199" y="148679"/>
                    </a:cubicBezTo>
                    <a:cubicBezTo>
                      <a:pt x="343126" y="126666"/>
                      <a:pt x="342279" y="101266"/>
                      <a:pt x="342279" y="87719"/>
                    </a:cubicBezTo>
                    <a:cubicBezTo>
                      <a:pt x="342279" y="74172"/>
                      <a:pt x="342279" y="73326"/>
                      <a:pt x="337199" y="67399"/>
                    </a:cubicBezTo>
                    <a:cubicBezTo>
                      <a:pt x="332119" y="61472"/>
                      <a:pt x="321112" y="59779"/>
                      <a:pt x="311799" y="52159"/>
                    </a:cubicBezTo>
                    <a:cubicBezTo>
                      <a:pt x="302486" y="44539"/>
                      <a:pt x="289786" y="27606"/>
                      <a:pt x="281319" y="21679"/>
                    </a:cubicBezTo>
                    <a:cubicBezTo>
                      <a:pt x="272852" y="15752"/>
                      <a:pt x="270312" y="17446"/>
                      <a:pt x="260999" y="16599"/>
                    </a:cubicBezTo>
                    <a:cubicBezTo>
                      <a:pt x="251686" y="15752"/>
                      <a:pt x="243219" y="18292"/>
                      <a:pt x="225439" y="16599"/>
                    </a:cubicBezTo>
                    <a:cubicBezTo>
                      <a:pt x="207659" y="14906"/>
                      <a:pt x="172946" y="8979"/>
                      <a:pt x="154319" y="6439"/>
                    </a:cubicBezTo>
                    <a:cubicBezTo>
                      <a:pt x="135692" y="3899"/>
                      <a:pt x="123839" y="-2874"/>
                      <a:pt x="113679" y="1359"/>
                    </a:cubicBezTo>
                    <a:cubicBezTo>
                      <a:pt x="103519" y="5592"/>
                      <a:pt x="96746" y="20832"/>
                      <a:pt x="93359" y="31839"/>
                    </a:cubicBezTo>
                    <a:cubicBezTo>
                      <a:pt x="89972" y="42846"/>
                      <a:pt x="95899" y="52159"/>
                      <a:pt x="93359" y="67399"/>
                    </a:cubicBezTo>
                    <a:cubicBezTo>
                      <a:pt x="90819" y="82639"/>
                      <a:pt x="85739" y="106346"/>
                      <a:pt x="78119" y="123279"/>
                    </a:cubicBezTo>
                    <a:cubicBezTo>
                      <a:pt x="70499" y="140212"/>
                      <a:pt x="54412" y="145292"/>
                      <a:pt x="47639" y="168999"/>
                    </a:cubicBezTo>
                    <a:cubicBezTo>
                      <a:pt x="40866" y="192706"/>
                      <a:pt x="41712" y="240119"/>
                      <a:pt x="37479" y="265519"/>
                    </a:cubicBezTo>
                    <a:cubicBezTo>
                      <a:pt x="33246" y="290919"/>
                      <a:pt x="27319" y="299386"/>
                      <a:pt x="22239" y="321399"/>
                    </a:cubicBezTo>
                    <a:cubicBezTo>
                      <a:pt x="17159" y="343412"/>
                      <a:pt x="9539" y="372199"/>
                      <a:pt x="6999" y="397599"/>
                    </a:cubicBezTo>
                    <a:cubicBezTo>
                      <a:pt x="4459" y="422999"/>
                      <a:pt x="-7394" y="414532"/>
                      <a:pt x="6999" y="473799"/>
                    </a:cubicBezTo>
                    <a:cubicBezTo>
                      <a:pt x="21392" y="533066"/>
                      <a:pt x="84046" y="738806"/>
                      <a:pt x="108599" y="748119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56"/>
              <p:cNvSpPr/>
              <p:nvPr/>
            </p:nvSpPr>
            <p:spPr>
              <a:xfrm>
                <a:off x="2643475" y="1349662"/>
                <a:ext cx="523167" cy="762969"/>
              </a:xfrm>
              <a:custGeom>
                <a:avLst/>
                <a:gdLst/>
                <a:ahLst/>
                <a:cxnLst/>
                <a:rect l="l" t="t" r="r" b="b"/>
                <a:pathLst>
                  <a:path w="523167" h="762969" extrusionOk="0">
                    <a:moveTo>
                      <a:pt x="17663" y="221230"/>
                    </a:moveTo>
                    <a:cubicBezTo>
                      <a:pt x="10825" y="245165"/>
                      <a:pt x="1056" y="249561"/>
                      <a:pt x="79" y="268123"/>
                    </a:cubicBezTo>
                    <a:cubicBezTo>
                      <a:pt x="-898" y="286685"/>
                      <a:pt x="7406" y="315504"/>
                      <a:pt x="11802" y="332600"/>
                    </a:cubicBezTo>
                    <a:cubicBezTo>
                      <a:pt x="16198" y="349696"/>
                      <a:pt x="18641" y="361908"/>
                      <a:pt x="26456" y="370700"/>
                    </a:cubicBezTo>
                    <a:cubicBezTo>
                      <a:pt x="34271" y="379492"/>
                      <a:pt x="51856" y="375095"/>
                      <a:pt x="58694" y="385353"/>
                    </a:cubicBezTo>
                    <a:cubicBezTo>
                      <a:pt x="65533" y="395611"/>
                      <a:pt x="63091" y="415638"/>
                      <a:pt x="67487" y="432246"/>
                    </a:cubicBezTo>
                    <a:cubicBezTo>
                      <a:pt x="71883" y="448854"/>
                      <a:pt x="78233" y="469858"/>
                      <a:pt x="85071" y="485000"/>
                    </a:cubicBezTo>
                    <a:cubicBezTo>
                      <a:pt x="91909" y="500142"/>
                      <a:pt x="105586" y="512354"/>
                      <a:pt x="108517" y="523100"/>
                    </a:cubicBezTo>
                    <a:cubicBezTo>
                      <a:pt x="111448" y="533846"/>
                      <a:pt x="97283" y="523588"/>
                      <a:pt x="102656" y="549476"/>
                    </a:cubicBezTo>
                    <a:cubicBezTo>
                      <a:pt x="108029" y="575364"/>
                      <a:pt x="116333" y="643261"/>
                      <a:pt x="140756" y="678430"/>
                    </a:cubicBezTo>
                    <a:cubicBezTo>
                      <a:pt x="165179" y="713599"/>
                      <a:pt x="214025" y="751211"/>
                      <a:pt x="249194" y="760492"/>
                    </a:cubicBezTo>
                    <a:cubicBezTo>
                      <a:pt x="284363" y="769773"/>
                      <a:pt x="325882" y="751211"/>
                      <a:pt x="351771" y="734115"/>
                    </a:cubicBezTo>
                    <a:cubicBezTo>
                      <a:pt x="377660" y="717019"/>
                      <a:pt x="397687" y="679896"/>
                      <a:pt x="404525" y="657915"/>
                    </a:cubicBezTo>
                    <a:cubicBezTo>
                      <a:pt x="411364" y="635934"/>
                      <a:pt x="395244" y="617372"/>
                      <a:pt x="392802" y="602230"/>
                    </a:cubicBezTo>
                    <a:cubicBezTo>
                      <a:pt x="390360" y="587088"/>
                      <a:pt x="387917" y="581226"/>
                      <a:pt x="389871" y="567061"/>
                    </a:cubicBezTo>
                    <a:cubicBezTo>
                      <a:pt x="391825" y="552896"/>
                      <a:pt x="397198" y="534823"/>
                      <a:pt x="404525" y="517238"/>
                    </a:cubicBezTo>
                    <a:cubicBezTo>
                      <a:pt x="411852" y="499653"/>
                      <a:pt x="425529" y="478649"/>
                      <a:pt x="433833" y="461553"/>
                    </a:cubicBezTo>
                    <a:cubicBezTo>
                      <a:pt x="442137" y="444457"/>
                      <a:pt x="449952" y="428826"/>
                      <a:pt x="454348" y="414661"/>
                    </a:cubicBezTo>
                    <a:cubicBezTo>
                      <a:pt x="458744" y="400496"/>
                      <a:pt x="455814" y="382422"/>
                      <a:pt x="460210" y="376561"/>
                    </a:cubicBezTo>
                    <a:cubicBezTo>
                      <a:pt x="464606" y="370700"/>
                      <a:pt x="473887" y="383400"/>
                      <a:pt x="480725" y="379492"/>
                    </a:cubicBezTo>
                    <a:cubicBezTo>
                      <a:pt x="487563" y="375584"/>
                      <a:pt x="494401" y="366792"/>
                      <a:pt x="501240" y="353115"/>
                    </a:cubicBezTo>
                    <a:cubicBezTo>
                      <a:pt x="508079" y="339438"/>
                      <a:pt x="518825" y="316480"/>
                      <a:pt x="521756" y="297430"/>
                    </a:cubicBezTo>
                    <a:cubicBezTo>
                      <a:pt x="524687" y="278380"/>
                      <a:pt x="522733" y="254446"/>
                      <a:pt x="518825" y="238815"/>
                    </a:cubicBezTo>
                    <a:cubicBezTo>
                      <a:pt x="514917" y="223184"/>
                      <a:pt x="503195" y="209019"/>
                      <a:pt x="498310" y="203646"/>
                    </a:cubicBezTo>
                    <a:cubicBezTo>
                      <a:pt x="493425" y="198273"/>
                      <a:pt x="498309" y="216834"/>
                      <a:pt x="489517" y="206576"/>
                    </a:cubicBezTo>
                    <a:cubicBezTo>
                      <a:pt x="480725" y="196318"/>
                      <a:pt x="452883" y="163104"/>
                      <a:pt x="445556" y="142100"/>
                    </a:cubicBezTo>
                    <a:cubicBezTo>
                      <a:pt x="438229" y="121096"/>
                      <a:pt x="458256" y="100091"/>
                      <a:pt x="445556" y="80553"/>
                    </a:cubicBezTo>
                    <a:cubicBezTo>
                      <a:pt x="432856" y="61014"/>
                      <a:pt x="408433" y="38057"/>
                      <a:pt x="369356" y="24869"/>
                    </a:cubicBezTo>
                    <a:cubicBezTo>
                      <a:pt x="330279" y="11681"/>
                      <a:pt x="258963" y="2888"/>
                      <a:pt x="211094" y="1423"/>
                    </a:cubicBezTo>
                    <a:cubicBezTo>
                      <a:pt x="163225" y="-43"/>
                      <a:pt x="110471" y="-4439"/>
                      <a:pt x="82140" y="16076"/>
                    </a:cubicBezTo>
                    <a:cubicBezTo>
                      <a:pt x="53809" y="36591"/>
                      <a:pt x="51368" y="95207"/>
                      <a:pt x="41110" y="124515"/>
                    </a:cubicBezTo>
                    <a:cubicBezTo>
                      <a:pt x="30852" y="153823"/>
                      <a:pt x="24501" y="197295"/>
                      <a:pt x="17663" y="221230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56"/>
              <p:cNvSpPr/>
              <p:nvPr/>
            </p:nvSpPr>
            <p:spPr>
              <a:xfrm>
                <a:off x="2637394" y="1199203"/>
                <a:ext cx="516208" cy="478107"/>
              </a:xfrm>
              <a:custGeom>
                <a:avLst/>
                <a:gdLst/>
                <a:ahLst/>
                <a:cxnLst/>
                <a:rect l="l" t="t" r="r" b="b"/>
                <a:pathLst>
                  <a:path w="516208" h="478107" extrusionOk="0">
                    <a:moveTo>
                      <a:pt x="50121" y="477197"/>
                    </a:moveTo>
                    <a:cubicBezTo>
                      <a:pt x="43283" y="469382"/>
                      <a:pt x="33025" y="393670"/>
                      <a:pt x="26675" y="371689"/>
                    </a:cubicBezTo>
                    <a:cubicBezTo>
                      <a:pt x="20325" y="349708"/>
                      <a:pt x="16417" y="355081"/>
                      <a:pt x="12021" y="345312"/>
                    </a:cubicBezTo>
                    <a:cubicBezTo>
                      <a:pt x="7625" y="335543"/>
                      <a:pt x="1763" y="324308"/>
                      <a:pt x="298" y="313074"/>
                    </a:cubicBezTo>
                    <a:cubicBezTo>
                      <a:pt x="-1167" y="301840"/>
                      <a:pt x="3229" y="291582"/>
                      <a:pt x="3229" y="277905"/>
                    </a:cubicBezTo>
                    <a:cubicBezTo>
                      <a:pt x="3229" y="264228"/>
                      <a:pt x="-191" y="246643"/>
                      <a:pt x="298" y="231012"/>
                    </a:cubicBezTo>
                    <a:cubicBezTo>
                      <a:pt x="786" y="215381"/>
                      <a:pt x="2252" y="200239"/>
                      <a:pt x="6160" y="184120"/>
                    </a:cubicBezTo>
                    <a:cubicBezTo>
                      <a:pt x="10068" y="168001"/>
                      <a:pt x="13975" y="149928"/>
                      <a:pt x="23744" y="134297"/>
                    </a:cubicBezTo>
                    <a:cubicBezTo>
                      <a:pt x="33513" y="118666"/>
                      <a:pt x="51587" y="104012"/>
                      <a:pt x="64775" y="90335"/>
                    </a:cubicBezTo>
                    <a:cubicBezTo>
                      <a:pt x="77964" y="76658"/>
                      <a:pt x="83825" y="62981"/>
                      <a:pt x="102875" y="52235"/>
                    </a:cubicBezTo>
                    <a:cubicBezTo>
                      <a:pt x="121925" y="41489"/>
                      <a:pt x="160513" y="34163"/>
                      <a:pt x="179075" y="25859"/>
                    </a:cubicBezTo>
                    <a:cubicBezTo>
                      <a:pt x="197637" y="17555"/>
                      <a:pt x="197148" y="6320"/>
                      <a:pt x="214244" y="2412"/>
                    </a:cubicBezTo>
                    <a:cubicBezTo>
                      <a:pt x="231340" y="-1496"/>
                      <a:pt x="257717" y="-30"/>
                      <a:pt x="281652" y="2412"/>
                    </a:cubicBezTo>
                    <a:cubicBezTo>
                      <a:pt x="305587" y="4854"/>
                      <a:pt x="337825" y="8762"/>
                      <a:pt x="357852" y="17066"/>
                    </a:cubicBezTo>
                    <a:cubicBezTo>
                      <a:pt x="377879" y="25370"/>
                      <a:pt x="385695" y="41489"/>
                      <a:pt x="401814" y="52235"/>
                    </a:cubicBezTo>
                    <a:cubicBezTo>
                      <a:pt x="417933" y="62981"/>
                      <a:pt x="438449" y="66889"/>
                      <a:pt x="454568" y="81543"/>
                    </a:cubicBezTo>
                    <a:cubicBezTo>
                      <a:pt x="470687" y="96197"/>
                      <a:pt x="489737" y="119155"/>
                      <a:pt x="498529" y="140159"/>
                    </a:cubicBezTo>
                    <a:cubicBezTo>
                      <a:pt x="507321" y="161163"/>
                      <a:pt x="504390" y="186562"/>
                      <a:pt x="507321" y="207566"/>
                    </a:cubicBezTo>
                    <a:cubicBezTo>
                      <a:pt x="510252" y="228570"/>
                      <a:pt x="517091" y="246644"/>
                      <a:pt x="516114" y="266182"/>
                    </a:cubicBezTo>
                    <a:cubicBezTo>
                      <a:pt x="515137" y="285720"/>
                      <a:pt x="504879" y="310143"/>
                      <a:pt x="501460" y="324797"/>
                    </a:cubicBezTo>
                    <a:cubicBezTo>
                      <a:pt x="498041" y="339451"/>
                      <a:pt x="497552" y="340917"/>
                      <a:pt x="495598" y="354105"/>
                    </a:cubicBezTo>
                    <a:cubicBezTo>
                      <a:pt x="493644" y="367293"/>
                      <a:pt x="493156" y="388786"/>
                      <a:pt x="489737" y="403928"/>
                    </a:cubicBezTo>
                    <a:cubicBezTo>
                      <a:pt x="486318" y="419070"/>
                      <a:pt x="480456" y="448867"/>
                      <a:pt x="475083" y="444959"/>
                    </a:cubicBezTo>
                    <a:cubicBezTo>
                      <a:pt x="469710" y="441051"/>
                      <a:pt x="461894" y="396113"/>
                      <a:pt x="457498" y="380482"/>
                    </a:cubicBezTo>
                    <a:cubicBezTo>
                      <a:pt x="453102" y="364851"/>
                      <a:pt x="454567" y="363874"/>
                      <a:pt x="448706" y="351174"/>
                    </a:cubicBezTo>
                    <a:cubicBezTo>
                      <a:pt x="442845" y="338474"/>
                      <a:pt x="427214" y="321378"/>
                      <a:pt x="422329" y="304282"/>
                    </a:cubicBezTo>
                    <a:cubicBezTo>
                      <a:pt x="417444" y="287186"/>
                      <a:pt x="426236" y="261785"/>
                      <a:pt x="419398" y="248597"/>
                    </a:cubicBezTo>
                    <a:cubicBezTo>
                      <a:pt x="412560" y="235409"/>
                      <a:pt x="391556" y="227593"/>
                      <a:pt x="381298" y="225151"/>
                    </a:cubicBezTo>
                    <a:cubicBezTo>
                      <a:pt x="371040" y="222709"/>
                      <a:pt x="367621" y="235408"/>
                      <a:pt x="357852" y="233943"/>
                    </a:cubicBezTo>
                    <a:cubicBezTo>
                      <a:pt x="348083" y="232478"/>
                      <a:pt x="335871" y="217336"/>
                      <a:pt x="322683" y="216359"/>
                    </a:cubicBezTo>
                    <a:cubicBezTo>
                      <a:pt x="309495" y="215382"/>
                      <a:pt x="290933" y="224663"/>
                      <a:pt x="278721" y="228082"/>
                    </a:cubicBezTo>
                    <a:cubicBezTo>
                      <a:pt x="266509" y="231501"/>
                      <a:pt x="262602" y="236386"/>
                      <a:pt x="249414" y="236874"/>
                    </a:cubicBezTo>
                    <a:cubicBezTo>
                      <a:pt x="236226" y="237362"/>
                      <a:pt x="217176" y="230035"/>
                      <a:pt x="199591" y="231012"/>
                    </a:cubicBezTo>
                    <a:cubicBezTo>
                      <a:pt x="182006" y="231989"/>
                      <a:pt x="158560" y="240293"/>
                      <a:pt x="143906" y="242735"/>
                    </a:cubicBezTo>
                    <a:cubicBezTo>
                      <a:pt x="129252" y="245177"/>
                      <a:pt x="119972" y="242735"/>
                      <a:pt x="111668" y="245666"/>
                    </a:cubicBezTo>
                    <a:cubicBezTo>
                      <a:pt x="103364" y="248597"/>
                      <a:pt x="97991" y="250551"/>
                      <a:pt x="94083" y="260320"/>
                    </a:cubicBezTo>
                    <a:cubicBezTo>
                      <a:pt x="90175" y="270089"/>
                      <a:pt x="92617" y="292071"/>
                      <a:pt x="88221" y="304282"/>
                    </a:cubicBezTo>
                    <a:cubicBezTo>
                      <a:pt x="83825" y="316493"/>
                      <a:pt x="71125" y="314539"/>
                      <a:pt x="67706" y="333589"/>
                    </a:cubicBezTo>
                    <a:cubicBezTo>
                      <a:pt x="64287" y="352639"/>
                      <a:pt x="69171" y="396601"/>
                      <a:pt x="67706" y="418582"/>
                    </a:cubicBezTo>
                    <a:cubicBezTo>
                      <a:pt x="66241" y="440563"/>
                      <a:pt x="56959" y="485012"/>
                      <a:pt x="50121" y="477197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56"/>
              <p:cNvSpPr/>
              <p:nvPr/>
            </p:nvSpPr>
            <p:spPr>
              <a:xfrm>
                <a:off x="2460680" y="1873253"/>
                <a:ext cx="902625" cy="1510983"/>
              </a:xfrm>
              <a:custGeom>
                <a:avLst/>
                <a:gdLst/>
                <a:ahLst/>
                <a:cxnLst/>
                <a:rect l="l" t="t" r="r" b="b"/>
                <a:pathLst>
                  <a:path w="902625" h="1510983" extrusionOk="0">
                    <a:moveTo>
                      <a:pt x="285568" y="1267"/>
                    </a:moveTo>
                    <a:cubicBezTo>
                      <a:pt x="293696" y="5839"/>
                      <a:pt x="283536" y="49019"/>
                      <a:pt x="294712" y="68323"/>
                    </a:cubicBezTo>
                    <a:cubicBezTo>
                      <a:pt x="305888" y="87627"/>
                      <a:pt x="333320" y="99819"/>
                      <a:pt x="352624" y="117091"/>
                    </a:cubicBezTo>
                    <a:cubicBezTo>
                      <a:pt x="371928" y="134363"/>
                      <a:pt x="392248" y="160779"/>
                      <a:pt x="410536" y="171955"/>
                    </a:cubicBezTo>
                    <a:cubicBezTo>
                      <a:pt x="428824" y="183131"/>
                      <a:pt x="442540" y="187703"/>
                      <a:pt x="462352" y="184147"/>
                    </a:cubicBezTo>
                    <a:cubicBezTo>
                      <a:pt x="482164" y="180591"/>
                      <a:pt x="509088" y="163827"/>
                      <a:pt x="529408" y="150619"/>
                    </a:cubicBezTo>
                    <a:cubicBezTo>
                      <a:pt x="549728" y="137411"/>
                      <a:pt x="573604" y="116075"/>
                      <a:pt x="584272" y="104899"/>
                    </a:cubicBezTo>
                    <a:cubicBezTo>
                      <a:pt x="594940" y="93723"/>
                      <a:pt x="593924" y="90167"/>
                      <a:pt x="593416" y="83563"/>
                    </a:cubicBezTo>
                    <a:cubicBezTo>
                      <a:pt x="592908" y="76959"/>
                      <a:pt x="578684" y="62227"/>
                      <a:pt x="581224" y="65275"/>
                    </a:cubicBezTo>
                    <a:cubicBezTo>
                      <a:pt x="583764" y="68323"/>
                      <a:pt x="604084" y="89659"/>
                      <a:pt x="608656" y="101851"/>
                    </a:cubicBezTo>
                    <a:cubicBezTo>
                      <a:pt x="613228" y="114043"/>
                      <a:pt x="609164" y="126235"/>
                      <a:pt x="608656" y="138427"/>
                    </a:cubicBezTo>
                    <a:cubicBezTo>
                      <a:pt x="608148" y="150619"/>
                      <a:pt x="597988" y="161795"/>
                      <a:pt x="605608" y="175003"/>
                    </a:cubicBezTo>
                    <a:cubicBezTo>
                      <a:pt x="613228" y="188211"/>
                      <a:pt x="628468" y="179067"/>
                      <a:pt x="654376" y="217675"/>
                    </a:cubicBezTo>
                    <a:cubicBezTo>
                      <a:pt x="680284" y="256283"/>
                      <a:pt x="741244" y="303527"/>
                      <a:pt x="761056" y="406651"/>
                    </a:cubicBezTo>
                    <a:cubicBezTo>
                      <a:pt x="780868" y="509775"/>
                      <a:pt x="756484" y="701799"/>
                      <a:pt x="773248" y="836419"/>
                    </a:cubicBezTo>
                    <a:cubicBezTo>
                      <a:pt x="790012" y="971039"/>
                      <a:pt x="840304" y="1120899"/>
                      <a:pt x="861640" y="1214371"/>
                    </a:cubicBezTo>
                    <a:cubicBezTo>
                      <a:pt x="882976" y="1307843"/>
                      <a:pt x="908884" y="1361691"/>
                      <a:pt x="901264" y="1397251"/>
                    </a:cubicBezTo>
                    <a:cubicBezTo>
                      <a:pt x="893644" y="1432811"/>
                      <a:pt x="842336" y="1421127"/>
                      <a:pt x="815920" y="1427731"/>
                    </a:cubicBezTo>
                    <a:cubicBezTo>
                      <a:pt x="789504" y="1434335"/>
                      <a:pt x="765120" y="1435859"/>
                      <a:pt x="742768" y="1436875"/>
                    </a:cubicBezTo>
                    <a:cubicBezTo>
                      <a:pt x="720416" y="1437891"/>
                      <a:pt x="712288" y="1429763"/>
                      <a:pt x="681808" y="1433827"/>
                    </a:cubicBezTo>
                    <a:cubicBezTo>
                      <a:pt x="651328" y="1437891"/>
                      <a:pt x="559888" y="1461259"/>
                      <a:pt x="559888" y="1461259"/>
                    </a:cubicBezTo>
                    <a:lnTo>
                      <a:pt x="434920" y="1491739"/>
                    </a:lnTo>
                    <a:cubicBezTo>
                      <a:pt x="400884" y="1499359"/>
                      <a:pt x="389708" y="1503931"/>
                      <a:pt x="355672" y="1506979"/>
                    </a:cubicBezTo>
                    <a:cubicBezTo>
                      <a:pt x="321636" y="1510027"/>
                      <a:pt x="267788" y="1510027"/>
                      <a:pt x="230704" y="1510027"/>
                    </a:cubicBezTo>
                    <a:cubicBezTo>
                      <a:pt x="193620" y="1510027"/>
                      <a:pt x="169236" y="1513583"/>
                      <a:pt x="133168" y="1506979"/>
                    </a:cubicBezTo>
                    <a:cubicBezTo>
                      <a:pt x="97100" y="1500375"/>
                      <a:pt x="35632" y="1522219"/>
                      <a:pt x="14296" y="1470403"/>
                    </a:cubicBezTo>
                    <a:cubicBezTo>
                      <a:pt x="-7040" y="1418587"/>
                      <a:pt x="580" y="1324099"/>
                      <a:pt x="5152" y="1196083"/>
                    </a:cubicBezTo>
                    <a:cubicBezTo>
                      <a:pt x="9724" y="1068067"/>
                      <a:pt x="18360" y="863851"/>
                      <a:pt x="41728" y="702307"/>
                    </a:cubicBezTo>
                    <a:cubicBezTo>
                      <a:pt x="65096" y="540763"/>
                      <a:pt x="111324" y="337055"/>
                      <a:pt x="145360" y="226819"/>
                    </a:cubicBezTo>
                    <a:cubicBezTo>
                      <a:pt x="179396" y="116583"/>
                      <a:pt x="222068" y="78483"/>
                      <a:pt x="245944" y="40891"/>
                    </a:cubicBezTo>
                    <a:cubicBezTo>
                      <a:pt x="269820" y="3299"/>
                      <a:pt x="277440" y="-3305"/>
                      <a:pt x="285568" y="12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56"/>
              <p:cNvSpPr/>
              <p:nvPr/>
            </p:nvSpPr>
            <p:spPr>
              <a:xfrm>
                <a:off x="2823398" y="2045097"/>
                <a:ext cx="372325" cy="1206936"/>
              </a:xfrm>
              <a:custGeom>
                <a:avLst/>
                <a:gdLst/>
                <a:ahLst/>
                <a:cxnLst/>
                <a:rect l="l" t="t" r="r" b="b"/>
                <a:pathLst>
                  <a:path w="372325" h="1206936" extrusionOk="0">
                    <a:moveTo>
                      <a:pt x="60010" y="111"/>
                    </a:moveTo>
                    <a:cubicBezTo>
                      <a:pt x="37658" y="2143"/>
                      <a:pt x="9718" y="29575"/>
                      <a:pt x="2098" y="42783"/>
                    </a:cubicBezTo>
                    <a:cubicBezTo>
                      <a:pt x="-5522" y="55991"/>
                      <a:pt x="9718" y="70215"/>
                      <a:pt x="14290" y="79359"/>
                    </a:cubicBezTo>
                    <a:cubicBezTo>
                      <a:pt x="18862" y="88503"/>
                      <a:pt x="24450" y="90535"/>
                      <a:pt x="29530" y="97647"/>
                    </a:cubicBezTo>
                    <a:cubicBezTo>
                      <a:pt x="34610" y="104759"/>
                      <a:pt x="44770" y="109839"/>
                      <a:pt x="44770" y="122031"/>
                    </a:cubicBezTo>
                    <a:cubicBezTo>
                      <a:pt x="44770" y="134223"/>
                      <a:pt x="31562" y="147939"/>
                      <a:pt x="29530" y="170799"/>
                    </a:cubicBezTo>
                    <a:cubicBezTo>
                      <a:pt x="27498" y="193659"/>
                      <a:pt x="29022" y="222107"/>
                      <a:pt x="32578" y="259191"/>
                    </a:cubicBezTo>
                    <a:cubicBezTo>
                      <a:pt x="36134" y="296275"/>
                      <a:pt x="34102" y="282051"/>
                      <a:pt x="50866" y="393303"/>
                    </a:cubicBezTo>
                    <a:cubicBezTo>
                      <a:pt x="67630" y="504555"/>
                      <a:pt x="113858" y="809355"/>
                      <a:pt x="133162" y="926703"/>
                    </a:cubicBezTo>
                    <a:cubicBezTo>
                      <a:pt x="152466" y="1044051"/>
                      <a:pt x="159070" y="1064371"/>
                      <a:pt x="166690" y="1097391"/>
                    </a:cubicBezTo>
                    <a:cubicBezTo>
                      <a:pt x="174310" y="1130411"/>
                      <a:pt x="168722" y="1114663"/>
                      <a:pt x="178882" y="1124823"/>
                    </a:cubicBezTo>
                    <a:cubicBezTo>
                      <a:pt x="189042" y="1134983"/>
                      <a:pt x="207838" y="1145651"/>
                      <a:pt x="227650" y="1158351"/>
                    </a:cubicBezTo>
                    <a:cubicBezTo>
                      <a:pt x="247462" y="1171051"/>
                      <a:pt x="283022" y="1195435"/>
                      <a:pt x="297754" y="1201023"/>
                    </a:cubicBezTo>
                    <a:cubicBezTo>
                      <a:pt x="312486" y="1206611"/>
                      <a:pt x="304358" y="1214231"/>
                      <a:pt x="316042" y="1191879"/>
                    </a:cubicBezTo>
                    <a:cubicBezTo>
                      <a:pt x="327726" y="1169527"/>
                      <a:pt x="359222" y="1092819"/>
                      <a:pt x="367858" y="1066911"/>
                    </a:cubicBezTo>
                    <a:cubicBezTo>
                      <a:pt x="376494" y="1041003"/>
                      <a:pt x="370398" y="1049131"/>
                      <a:pt x="367858" y="1036431"/>
                    </a:cubicBezTo>
                    <a:cubicBezTo>
                      <a:pt x="365318" y="1023731"/>
                      <a:pt x="362778" y="1028303"/>
                      <a:pt x="352618" y="990711"/>
                    </a:cubicBezTo>
                    <a:cubicBezTo>
                      <a:pt x="342458" y="953119"/>
                      <a:pt x="327218" y="899779"/>
                      <a:pt x="306898" y="810879"/>
                    </a:cubicBezTo>
                    <a:cubicBezTo>
                      <a:pt x="286578" y="721979"/>
                      <a:pt x="250510" y="544179"/>
                      <a:pt x="230698" y="457311"/>
                    </a:cubicBezTo>
                    <a:cubicBezTo>
                      <a:pt x="210886" y="370443"/>
                      <a:pt x="198694" y="330819"/>
                      <a:pt x="188026" y="289671"/>
                    </a:cubicBezTo>
                    <a:cubicBezTo>
                      <a:pt x="177358" y="248523"/>
                      <a:pt x="174310" y="229727"/>
                      <a:pt x="166690" y="210423"/>
                    </a:cubicBezTo>
                    <a:cubicBezTo>
                      <a:pt x="159070" y="191119"/>
                      <a:pt x="149418" y="187055"/>
                      <a:pt x="142306" y="173847"/>
                    </a:cubicBezTo>
                    <a:cubicBezTo>
                      <a:pt x="135194" y="160639"/>
                      <a:pt x="128082" y="143367"/>
                      <a:pt x="124018" y="131175"/>
                    </a:cubicBezTo>
                    <a:cubicBezTo>
                      <a:pt x="119954" y="118983"/>
                      <a:pt x="113858" y="108823"/>
                      <a:pt x="117922" y="100695"/>
                    </a:cubicBezTo>
                    <a:cubicBezTo>
                      <a:pt x="121986" y="92567"/>
                      <a:pt x="142306" y="90027"/>
                      <a:pt x="148402" y="82407"/>
                    </a:cubicBezTo>
                    <a:cubicBezTo>
                      <a:pt x="154498" y="74787"/>
                      <a:pt x="156530" y="63611"/>
                      <a:pt x="154498" y="54975"/>
                    </a:cubicBezTo>
                    <a:cubicBezTo>
                      <a:pt x="152466" y="46339"/>
                      <a:pt x="144846" y="36687"/>
                      <a:pt x="136210" y="30591"/>
                    </a:cubicBezTo>
                    <a:cubicBezTo>
                      <a:pt x="127574" y="24495"/>
                      <a:pt x="82362" y="-1921"/>
                      <a:pt x="60010" y="11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56"/>
              <p:cNvSpPr/>
              <p:nvPr/>
            </p:nvSpPr>
            <p:spPr>
              <a:xfrm>
                <a:off x="3067836" y="1975406"/>
                <a:ext cx="501695" cy="1929431"/>
              </a:xfrm>
              <a:custGeom>
                <a:avLst/>
                <a:gdLst/>
                <a:ahLst/>
                <a:cxnLst/>
                <a:rect l="l" t="t" r="r" b="b"/>
                <a:pathLst>
                  <a:path w="501695" h="1929431" extrusionOk="0">
                    <a:moveTo>
                      <a:pt x="217" y="1783"/>
                    </a:moveTo>
                    <a:cubicBezTo>
                      <a:pt x="2891" y="-11585"/>
                      <a:pt x="28290" y="53920"/>
                      <a:pt x="44332" y="73973"/>
                    </a:cubicBezTo>
                    <a:cubicBezTo>
                      <a:pt x="60374" y="94026"/>
                      <a:pt x="71069" y="108731"/>
                      <a:pt x="96469" y="122099"/>
                    </a:cubicBezTo>
                    <a:cubicBezTo>
                      <a:pt x="121869" y="135467"/>
                      <a:pt x="159969" y="134799"/>
                      <a:pt x="196732" y="154183"/>
                    </a:cubicBezTo>
                    <a:cubicBezTo>
                      <a:pt x="233495" y="173567"/>
                      <a:pt x="290980" y="219021"/>
                      <a:pt x="317048" y="238405"/>
                    </a:cubicBezTo>
                    <a:cubicBezTo>
                      <a:pt x="343116" y="257789"/>
                      <a:pt x="345122" y="250437"/>
                      <a:pt x="353143" y="270489"/>
                    </a:cubicBezTo>
                    <a:cubicBezTo>
                      <a:pt x="361164" y="290541"/>
                      <a:pt x="362501" y="335994"/>
                      <a:pt x="365175" y="358720"/>
                    </a:cubicBezTo>
                    <a:cubicBezTo>
                      <a:pt x="367849" y="381446"/>
                      <a:pt x="368517" y="390805"/>
                      <a:pt x="369185" y="406847"/>
                    </a:cubicBezTo>
                    <a:cubicBezTo>
                      <a:pt x="369853" y="422889"/>
                      <a:pt x="367180" y="434921"/>
                      <a:pt x="369185" y="454973"/>
                    </a:cubicBezTo>
                    <a:cubicBezTo>
                      <a:pt x="371190" y="475025"/>
                      <a:pt x="375870" y="506441"/>
                      <a:pt x="381217" y="527162"/>
                    </a:cubicBezTo>
                    <a:cubicBezTo>
                      <a:pt x="386564" y="547883"/>
                      <a:pt x="398595" y="561920"/>
                      <a:pt x="401269" y="579299"/>
                    </a:cubicBezTo>
                    <a:cubicBezTo>
                      <a:pt x="403943" y="596678"/>
                      <a:pt x="395922" y="610047"/>
                      <a:pt x="397259" y="631436"/>
                    </a:cubicBezTo>
                    <a:cubicBezTo>
                      <a:pt x="398596" y="652825"/>
                      <a:pt x="403274" y="670873"/>
                      <a:pt x="409290" y="707636"/>
                    </a:cubicBezTo>
                    <a:cubicBezTo>
                      <a:pt x="415306" y="744399"/>
                      <a:pt x="426669" y="799878"/>
                      <a:pt x="433353" y="852015"/>
                    </a:cubicBezTo>
                    <a:cubicBezTo>
                      <a:pt x="440037" y="904152"/>
                      <a:pt x="444717" y="985699"/>
                      <a:pt x="449396" y="1020457"/>
                    </a:cubicBezTo>
                    <a:cubicBezTo>
                      <a:pt x="454075" y="1055215"/>
                      <a:pt x="458085" y="1048530"/>
                      <a:pt x="461427" y="1060562"/>
                    </a:cubicBezTo>
                    <a:cubicBezTo>
                      <a:pt x="464769" y="1072594"/>
                      <a:pt x="467443" y="1065910"/>
                      <a:pt x="469448" y="1092647"/>
                    </a:cubicBezTo>
                    <a:cubicBezTo>
                      <a:pt x="471453" y="1119384"/>
                      <a:pt x="470117" y="1169515"/>
                      <a:pt x="473459" y="1220983"/>
                    </a:cubicBezTo>
                    <a:cubicBezTo>
                      <a:pt x="476801" y="1272451"/>
                      <a:pt x="486159" y="1347315"/>
                      <a:pt x="489501" y="1401457"/>
                    </a:cubicBezTo>
                    <a:cubicBezTo>
                      <a:pt x="492843" y="1455599"/>
                      <a:pt x="491506" y="1495036"/>
                      <a:pt x="493511" y="1545836"/>
                    </a:cubicBezTo>
                    <a:cubicBezTo>
                      <a:pt x="495516" y="1596636"/>
                      <a:pt x="501532" y="1664147"/>
                      <a:pt x="501532" y="1706257"/>
                    </a:cubicBezTo>
                    <a:cubicBezTo>
                      <a:pt x="501532" y="1748367"/>
                      <a:pt x="503537" y="1785799"/>
                      <a:pt x="493511" y="1798499"/>
                    </a:cubicBezTo>
                    <a:cubicBezTo>
                      <a:pt x="483485" y="1811199"/>
                      <a:pt x="462096" y="1785131"/>
                      <a:pt x="441375" y="1782457"/>
                    </a:cubicBezTo>
                    <a:cubicBezTo>
                      <a:pt x="420654" y="1779783"/>
                      <a:pt x="385227" y="1767083"/>
                      <a:pt x="369185" y="1782457"/>
                    </a:cubicBezTo>
                    <a:cubicBezTo>
                      <a:pt x="353143" y="1797831"/>
                      <a:pt x="363169" y="1850636"/>
                      <a:pt x="345122" y="1874699"/>
                    </a:cubicBezTo>
                    <a:cubicBezTo>
                      <a:pt x="327075" y="1898762"/>
                      <a:pt x="271596" y="1940204"/>
                      <a:pt x="260901" y="1926836"/>
                    </a:cubicBezTo>
                    <a:cubicBezTo>
                      <a:pt x="250206" y="1913468"/>
                      <a:pt x="275606" y="1833257"/>
                      <a:pt x="280953" y="1794489"/>
                    </a:cubicBezTo>
                    <a:cubicBezTo>
                      <a:pt x="286300" y="1755721"/>
                      <a:pt x="295659" y="1723636"/>
                      <a:pt x="292985" y="1694226"/>
                    </a:cubicBezTo>
                    <a:cubicBezTo>
                      <a:pt x="290311" y="1664816"/>
                      <a:pt x="270258" y="1655458"/>
                      <a:pt x="264911" y="1618026"/>
                    </a:cubicBezTo>
                    <a:cubicBezTo>
                      <a:pt x="259564" y="1580594"/>
                      <a:pt x="268922" y="1520436"/>
                      <a:pt x="260901" y="1469636"/>
                    </a:cubicBezTo>
                    <a:cubicBezTo>
                      <a:pt x="252880" y="1418836"/>
                      <a:pt x="233495" y="1376057"/>
                      <a:pt x="216785" y="1313226"/>
                    </a:cubicBezTo>
                    <a:cubicBezTo>
                      <a:pt x="200075" y="1250395"/>
                      <a:pt x="176012" y="1152805"/>
                      <a:pt x="160638" y="1092647"/>
                    </a:cubicBezTo>
                    <a:cubicBezTo>
                      <a:pt x="145264" y="1032489"/>
                      <a:pt x="132564" y="1023799"/>
                      <a:pt x="124543" y="952278"/>
                    </a:cubicBezTo>
                    <a:cubicBezTo>
                      <a:pt x="116522" y="880757"/>
                      <a:pt x="125211" y="766457"/>
                      <a:pt x="112511" y="663520"/>
                    </a:cubicBezTo>
                    <a:cubicBezTo>
                      <a:pt x="99811" y="560583"/>
                      <a:pt x="62380" y="419546"/>
                      <a:pt x="48343" y="334657"/>
                    </a:cubicBezTo>
                    <a:cubicBezTo>
                      <a:pt x="34306" y="249768"/>
                      <a:pt x="36311" y="208993"/>
                      <a:pt x="28290" y="154183"/>
                    </a:cubicBezTo>
                    <a:cubicBezTo>
                      <a:pt x="20269" y="99373"/>
                      <a:pt x="-2457" y="15151"/>
                      <a:pt x="217" y="1783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56"/>
              <p:cNvSpPr/>
              <p:nvPr/>
            </p:nvSpPr>
            <p:spPr>
              <a:xfrm>
                <a:off x="1962627" y="1061611"/>
                <a:ext cx="820807" cy="2475960"/>
              </a:xfrm>
              <a:custGeom>
                <a:avLst/>
                <a:gdLst/>
                <a:ahLst/>
                <a:cxnLst/>
                <a:rect l="l" t="t" r="r" b="b"/>
                <a:pathLst>
                  <a:path w="820807" h="2475960" extrusionOk="0">
                    <a:moveTo>
                      <a:pt x="46647" y="1178"/>
                    </a:moveTo>
                    <a:cubicBezTo>
                      <a:pt x="53999" y="10536"/>
                      <a:pt x="72715" y="98100"/>
                      <a:pt x="90762" y="117484"/>
                    </a:cubicBezTo>
                    <a:cubicBezTo>
                      <a:pt x="108809" y="136868"/>
                      <a:pt x="135547" y="121494"/>
                      <a:pt x="154931" y="117484"/>
                    </a:cubicBezTo>
                    <a:cubicBezTo>
                      <a:pt x="174315" y="113474"/>
                      <a:pt x="193031" y="104116"/>
                      <a:pt x="207068" y="93421"/>
                    </a:cubicBezTo>
                    <a:cubicBezTo>
                      <a:pt x="221105" y="82726"/>
                      <a:pt x="232468" y="62004"/>
                      <a:pt x="239152" y="53315"/>
                    </a:cubicBezTo>
                    <a:cubicBezTo>
                      <a:pt x="245836" y="44626"/>
                      <a:pt x="247173" y="38610"/>
                      <a:pt x="247173" y="41284"/>
                    </a:cubicBezTo>
                    <a:cubicBezTo>
                      <a:pt x="247173" y="43958"/>
                      <a:pt x="240489" y="51310"/>
                      <a:pt x="239152" y="69357"/>
                    </a:cubicBezTo>
                    <a:cubicBezTo>
                      <a:pt x="237815" y="87404"/>
                      <a:pt x="237815" y="124837"/>
                      <a:pt x="239152" y="149568"/>
                    </a:cubicBezTo>
                    <a:cubicBezTo>
                      <a:pt x="240489" y="174299"/>
                      <a:pt x="247173" y="188337"/>
                      <a:pt x="247173" y="217747"/>
                    </a:cubicBezTo>
                    <a:cubicBezTo>
                      <a:pt x="247173" y="247157"/>
                      <a:pt x="238484" y="294615"/>
                      <a:pt x="239152" y="326031"/>
                    </a:cubicBezTo>
                    <a:cubicBezTo>
                      <a:pt x="239820" y="357447"/>
                      <a:pt x="249847" y="378168"/>
                      <a:pt x="251184" y="406242"/>
                    </a:cubicBezTo>
                    <a:cubicBezTo>
                      <a:pt x="252521" y="434316"/>
                      <a:pt x="236478" y="458378"/>
                      <a:pt x="247173" y="494473"/>
                    </a:cubicBezTo>
                    <a:cubicBezTo>
                      <a:pt x="257868" y="530568"/>
                      <a:pt x="291289" y="582705"/>
                      <a:pt x="315352" y="622810"/>
                    </a:cubicBezTo>
                    <a:cubicBezTo>
                      <a:pt x="339415" y="662915"/>
                      <a:pt x="372168" y="709037"/>
                      <a:pt x="391552" y="735105"/>
                    </a:cubicBezTo>
                    <a:cubicBezTo>
                      <a:pt x="410936" y="761173"/>
                      <a:pt x="422299" y="777884"/>
                      <a:pt x="431657" y="779221"/>
                    </a:cubicBezTo>
                    <a:cubicBezTo>
                      <a:pt x="441015" y="780558"/>
                      <a:pt x="437673" y="749810"/>
                      <a:pt x="447699" y="743126"/>
                    </a:cubicBezTo>
                    <a:cubicBezTo>
                      <a:pt x="457725" y="736442"/>
                      <a:pt x="471094" y="735773"/>
                      <a:pt x="491815" y="739115"/>
                    </a:cubicBezTo>
                    <a:cubicBezTo>
                      <a:pt x="512536" y="742457"/>
                      <a:pt x="547294" y="751146"/>
                      <a:pt x="572026" y="763178"/>
                    </a:cubicBezTo>
                    <a:cubicBezTo>
                      <a:pt x="596758" y="775210"/>
                      <a:pt x="621489" y="798605"/>
                      <a:pt x="640205" y="811305"/>
                    </a:cubicBezTo>
                    <a:cubicBezTo>
                      <a:pt x="658921" y="824005"/>
                      <a:pt x="669615" y="832694"/>
                      <a:pt x="684320" y="839378"/>
                    </a:cubicBezTo>
                    <a:cubicBezTo>
                      <a:pt x="699025" y="846062"/>
                      <a:pt x="715736" y="853415"/>
                      <a:pt x="728436" y="851410"/>
                    </a:cubicBezTo>
                    <a:cubicBezTo>
                      <a:pt x="741136" y="849405"/>
                      <a:pt x="751831" y="836705"/>
                      <a:pt x="760520" y="827347"/>
                    </a:cubicBezTo>
                    <a:cubicBezTo>
                      <a:pt x="769209" y="817989"/>
                      <a:pt x="777231" y="787910"/>
                      <a:pt x="780573" y="795263"/>
                    </a:cubicBezTo>
                    <a:cubicBezTo>
                      <a:pt x="783915" y="802616"/>
                      <a:pt x="776563" y="846732"/>
                      <a:pt x="780573" y="871463"/>
                    </a:cubicBezTo>
                    <a:cubicBezTo>
                      <a:pt x="784583" y="896194"/>
                      <a:pt x="798620" y="922263"/>
                      <a:pt x="804636" y="943652"/>
                    </a:cubicBezTo>
                    <a:cubicBezTo>
                      <a:pt x="810652" y="965042"/>
                      <a:pt x="813994" y="981753"/>
                      <a:pt x="816668" y="999800"/>
                    </a:cubicBezTo>
                    <a:cubicBezTo>
                      <a:pt x="819342" y="1017847"/>
                      <a:pt x="821346" y="1028541"/>
                      <a:pt x="820678" y="1051936"/>
                    </a:cubicBezTo>
                    <a:cubicBezTo>
                      <a:pt x="820010" y="1075331"/>
                      <a:pt x="817336" y="1104742"/>
                      <a:pt x="812657" y="1140168"/>
                    </a:cubicBezTo>
                    <a:cubicBezTo>
                      <a:pt x="807978" y="1175594"/>
                      <a:pt x="806642" y="1223720"/>
                      <a:pt x="792605" y="1264494"/>
                    </a:cubicBezTo>
                    <a:cubicBezTo>
                      <a:pt x="778568" y="1305268"/>
                      <a:pt x="749157" y="1342031"/>
                      <a:pt x="728436" y="1384810"/>
                    </a:cubicBezTo>
                    <a:cubicBezTo>
                      <a:pt x="707715" y="1427589"/>
                      <a:pt x="684989" y="1481731"/>
                      <a:pt x="668278" y="1521168"/>
                    </a:cubicBezTo>
                    <a:cubicBezTo>
                      <a:pt x="651568" y="1560605"/>
                      <a:pt x="641541" y="1569294"/>
                      <a:pt x="628173" y="1621431"/>
                    </a:cubicBezTo>
                    <a:cubicBezTo>
                      <a:pt x="614805" y="1673568"/>
                      <a:pt x="596758" y="1763805"/>
                      <a:pt x="588068" y="1833989"/>
                    </a:cubicBezTo>
                    <a:cubicBezTo>
                      <a:pt x="579379" y="1904173"/>
                      <a:pt x="578710" y="1964331"/>
                      <a:pt x="576036" y="2042536"/>
                    </a:cubicBezTo>
                    <a:cubicBezTo>
                      <a:pt x="573362" y="2120741"/>
                      <a:pt x="578042" y="2236379"/>
                      <a:pt x="572026" y="2303221"/>
                    </a:cubicBezTo>
                    <a:cubicBezTo>
                      <a:pt x="566010" y="2370063"/>
                      <a:pt x="549299" y="2414847"/>
                      <a:pt x="539941" y="2443589"/>
                    </a:cubicBezTo>
                    <a:cubicBezTo>
                      <a:pt x="530583" y="2472331"/>
                      <a:pt x="531920" y="2473668"/>
                      <a:pt x="515878" y="2475673"/>
                    </a:cubicBezTo>
                    <a:cubicBezTo>
                      <a:pt x="499836" y="2477678"/>
                      <a:pt x="460399" y="2468989"/>
                      <a:pt x="443689" y="2455621"/>
                    </a:cubicBezTo>
                    <a:cubicBezTo>
                      <a:pt x="426979" y="2442253"/>
                      <a:pt x="423636" y="2432895"/>
                      <a:pt x="415615" y="2395463"/>
                    </a:cubicBezTo>
                    <a:cubicBezTo>
                      <a:pt x="407594" y="2358031"/>
                      <a:pt x="400909" y="2289184"/>
                      <a:pt x="395562" y="2231031"/>
                    </a:cubicBezTo>
                    <a:cubicBezTo>
                      <a:pt x="390215" y="2172878"/>
                      <a:pt x="386205" y="2098684"/>
                      <a:pt x="383531" y="2046547"/>
                    </a:cubicBezTo>
                    <a:cubicBezTo>
                      <a:pt x="380857" y="1994410"/>
                      <a:pt x="379520" y="1944947"/>
                      <a:pt x="379520" y="1918210"/>
                    </a:cubicBezTo>
                    <a:cubicBezTo>
                      <a:pt x="379520" y="1891473"/>
                      <a:pt x="385536" y="1892810"/>
                      <a:pt x="383531" y="1886126"/>
                    </a:cubicBezTo>
                    <a:cubicBezTo>
                      <a:pt x="381526" y="1879442"/>
                      <a:pt x="367489" y="1891473"/>
                      <a:pt x="367489" y="1878105"/>
                    </a:cubicBezTo>
                    <a:cubicBezTo>
                      <a:pt x="367489" y="1864737"/>
                      <a:pt x="378852" y="1831315"/>
                      <a:pt x="383531" y="1805915"/>
                    </a:cubicBezTo>
                    <a:cubicBezTo>
                      <a:pt x="388210" y="1780515"/>
                      <a:pt x="392888" y="1757789"/>
                      <a:pt x="395562" y="1725705"/>
                    </a:cubicBezTo>
                    <a:cubicBezTo>
                      <a:pt x="398236" y="1693621"/>
                      <a:pt x="399573" y="1648168"/>
                      <a:pt x="399573" y="1613410"/>
                    </a:cubicBezTo>
                    <a:cubicBezTo>
                      <a:pt x="399573" y="1578652"/>
                      <a:pt x="398236" y="1558599"/>
                      <a:pt x="395562" y="1517157"/>
                    </a:cubicBezTo>
                    <a:cubicBezTo>
                      <a:pt x="392888" y="1475715"/>
                      <a:pt x="390884" y="1404194"/>
                      <a:pt x="383531" y="1364757"/>
                    </a:cubicBezTo>
                    <a:cubicBezTo>
                      <a:pt x="376179" y="1325320"/>
                      <a:pt x="360805" y="1315962"/>
                      <a:pt x="351447" y="1280536"/>
                    </a:cubicBezTo>
                    <a:cubicBezTo>
                      <a:pt x="342089" y="1245110"/>
                      <a:pt x="337410" y="1184953"/>
                      <a:pt x="327384" y="1152200"/>
                    </a:cubicBezTo>
                    <a:cubicBezTo>
                      <a:pt x="317358" y="1119447"/>
                      <a:pt x="315352" y="1114100"/>
                      <a:pt x="291289" y="1084021"/>
                    </a:cubicBezTo>
                    <a:cubicBezTo>
                      <a:pt x="267226" y="1053942"/>
                      <a:pt x="207068" y="1004479"/>
                      <a:pt x="183005" y="971726"/>
                    </a:cubicBezTo>
                    <a:cubicBezTo>
                      <a:pt x="158942" y="938973"/>
                      <a:pt x="164957" y="925605"/>
                      <a:pt x="146910" y="887505"/>
                    </a:cubicBezTo>
                    <a:cubicBezTo>
                      <a:pt x="128863" y="849405"/>
                      <a:pt x="74720" y="743126"/>
                      <a:pt x="74720" y="743126"/>
                    </a:cubicBezTo>
                    <a:cubicBezTo>
                      <a:pt x="58678" y="711042"/>
                      <a:pt x="58009" y="711710"/>
                      <a:pt x="50657" y="695000"/>
                    </a:cubicBezTo>
                    <a:cubicBezTo>
                      <a:pt x="43305" y="678290"/>
                      <a:pt x="36621" y="677621"/>
                      <a:pt x="30605" y="642863"/>
                    </a:cubicBezTo>
                    <a:cubicBezTo>
                      <a:pt x="24589" y="608105"/>
                      <a:pt x="18573" y="531236"/>
                      <a:pt x="14562" y="486452"/>
                    </a:cubicBezTo>
                    <a:cubicBezTo>
                      <a:pt x="10551" y="441668"/>
                      <a:pt x="8546" y="411588"/>
                      <a:pt x="6541" y="374157"/>
                    </a:cubicBezTo>
                    <a:cubicBezTo>
                      <a:pt x="4536" y="336726"/>
                      <a:pt x="3199" y="282584"/>
                      <a:pt x="2531" y="261863"/>
                    </a:cubicBezTo>
                    <a:cubicBezTo>
                      <a:pt x="1863" y="241142"/>
                      <a:pt x="-2816" y="271889"/>
                      <a:pt x="2531" y="249831"/>
                    </a:cubicBezTo>
                    <a:cubicBezTo>
                      <a:pt x="7878" y="227773"/>
                      <a:pt x="27262" y="160931"/>
                      <a:pt x="34615" y="129515"/>
                    </a:cubicBezTo>
                    <a:cubicBezTo>
                      <a:pt x="41968" y="98099"/>
                      <a:pt x="43973" y="82057"/>
                      <a:pt x="46647" y="61336"/>
                    </a:cubicBezTo>
                    <a:cubicBezTo>
                      <a:pt x="49321" y="40615"/>
                      <a:pt x="39295" y="-8180"/>
                      <a:pt x="46647" y="117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56"/>
              <p:cNvSpPr/>
              <p:nvPr/>
            </p:nvSpPr>
            <p:spPr>
              <a:xfrm>
                <a:off x="3369294" y="3701664"/>
                <a:ext cx="188144" cy="101390"/>
              </a:xfrm>
              <a:custGeom>
                <a:avLst/>
                <a:gdLst/>
                <a:ahLst/>
                <a:cxnLst/>
                <a:rect l="l" t="t" r="r" b="b"/>
                <a:pathLst>
                  <a:path w="188144" h="101390" extrusionOk="0">
                    <a:moveTo>
                      <a:pt x="176546" y="11816"/>
                    </a:moveTo>
                    <a:cubicBezTo>
                      <a:pt x="196866" y="27056"/>
                      <a:pt x="185013" y="86323"/>
                      <a:pt x="181626" y="98176"/>
                    </a:cubicBezTo>
                    <a:cubicBezTo>
                      <a:pt x="178239" y="110029"/>
                      <a:pt x="168926" y="85476"/>
                      <a:pt x="156226" y="82936"/>
                    </a:cubicBezTo>
                    <a:cubicBezTo>
                      <a:pt x="143526" y="80396"/>
                      <a:pt x="123206" y="82089"/>
                      <a:pt x="105426" y="82936"/>
                    </a:cubicBezTo>
                    <a:cubicBezTo>
                      <a:pt x="87646" y="83783"/>
                      <a:pt x="66479" y="85476"/>
                      <a:pt x="49546" y="88016"/>
                    </a:cubicBezTo>
                    <a:cubicBezTo>
                      <a:pt x="32613" y="90556"/>
                      <a:pt x="10599" y="104103"/>
                      <a:pt x="3826" y="98176"/>
                    </a:cubicBezTo>
                    <a:cubicBezTo>
                      <a:pt x="-2947" y="92249"/>
                      <a:pt x="-407" y="67696"/>
                      <a:pt x="8906" y="52456"/>
                    </a:cubicBezTo>
                    <a:cubicBezTo>
                      <a:pt x="18219" y="37216"/>
                      <a:pt x="39386" y="16049"/>
                      <a:pt x="59706" y="6736"/>
                    </a:cubicBezTo>
                    <a:cubicBezTo>
                      <a:pt x="80026" y="-2577"/>
                      <a:pt x="156226" y="-3424"/>
                      <a:pt x="176546" y="11816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56"/>
              <p:cNvSpPr/>
              <p:nvPr/>
            </p:nvSpPr>
            <p:spPr>
              <a:xfrm>
                <a:off x="2013205" y="1026478"/>
                <a:ext cx="200477" cy="252445"/>
              </a:xfrm>
              <a:custGeom>
                <a:avLst/>
                <a:gdLst/>
                <a:ahLst/>
                <a:cxnLst/>
                <a:rect l="l" t="t" r="r" b="b"/>
                <a:pathLst>
                  <a:path w="200477" h="252445" extrusionOk="0">
                    <a:moveTo>
                      <a:pt x="196595" y="136842"/>
                    </a:moveTo>
                    <a:cubicBezTo>
                      <a:pt x="206755" y="112289"/>
                      <a:pt x="194055" y="97049"/>
                      <a:pt x="191515" y="80962"/>
                    </a:cubicBezTo>
                    <a:cubicBezTo>
                      <a:pt x="188975" y="64875"/>
                      <a:pt x="187282" y="52175"/>
                      <a:pt x="181355" y="40322"/>
                    </a:cubicBezTo>
                    <a:cubicBezTo>
                      <a:pt x="175428" y="28469"/>
                      <a:pt x="160188" y="8149"/>
                      <a:pt x="155955" y="9842"/>
                    </a:cubicBezTo>
                    <a:cubicBezTo>
                      <a:pt x="151722" y="11535"/>
                      <a:pt x="163575" y="41169"/>
                      <a:pt x="155955" y="50482"/>
                    </a:cubicBezTo>
                    <a:cubicBezTo>
                      <a:pt x="148335" y="59795"/>
                      <a:pt x="125475" y="63182"/>
                      <a:pt x="110235" y="65722"/>
                    </a:cubicBezTo>
                    <a:cubicBezTo>
                      <a:pt x="94995" y="68262"/>
                      <a:pt x="78908" y="73342"/>
                      <a:pt x="64515" y="65722"/>
                    </a:cubicBezTo>
                    <a:cubicBezTo>
                      <a:pt x="50122" y="58102"/>
                      <a:pt x="34035" y="30162"/>
                      <a:pt x="23875" y="20002"/>
                    </a:cubicBezTo>
                    <a:cubicBezTo>
                      <a:pt x="13715" y="9842"/>
                      <a:pt x="6942" y="-8785"/>
                      <a:pt x="3555" y="4762"/>
                    </a:cubicBezTo>
                    <a:cubicBezTo>
                      <a:pt x="168" y="18309"/>
                      <a:pt x="-2372" y="61489"/>
                      <a:pt x="3555" y="101282"/>
                    </a:cubicBezTo>
                    <a:cubicBezTo>
                      <a:pt x="9482" y="141075"/>
                      <a:pt x="17948" y="222355"/>
                      <a:pt x="39115" y="243522"/>
                    </a:cubicBezTo>
                    <a:cubicBezTo>
                      <a:pt x="60282" y="264689"/>
                      <a:pt x="106848" y="243522"/>
                      <a:pt x="130555" y="228282"/>
                    </a:cubicBezTo>
                    <a:cubicBezTo>
                      <a:pt x="154262" y="213042"/>
                      <a:pt x="186435" y="161395"/>
                      <a:pt x="196595" y="1368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93" name="Google Shape;693;p56"/>
          <p:cNvGrpSpPr/>
          <p:nvPr/>
        </p:nvGrpSpPr>
        <p:grpSpPr>
          <a:xfrm>
            <a:off x="903533" y="1633298"/>
            <a:ext cx="7319981" cy="4505329"/>
            <a:chOff x="905087" y="1676237"/>
            <a:chExt cx="5688631" cy="2115008"/>
          </a:xfrm>
        </p:grpSpPr>
        <p:sp>
          <p:nvSpPr>
            <p:cNvPr id="694" name="Google Shape;694;p56"/>
            <p:cNvSpPr txBox="1"/>
            <p:nvPr/>
          </p:nvSpPr>
          <p:spPr>
            <a:xfrm>
              <a:off x="905087" y="1676237"/>
              <a:ext cx="5688631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rgbClr val="63636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56"/>
            <p:cNvSpPr txBox="1"/>
            <p:nvPr/>
          </p:nvSpPr>
          <p:spPr>
            <a:xfrm>
              <a:off x="905087" y="1840705"/>
              <a:ext cx="5688631" cy="1950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u="sng">
                  <a:solidFill>
                    <a:srgbClr val="4A86E8"/>
                  </a:solidFill>
                  <a:latin typeface="Arial"/>
                  <a:ea typeface="Arial"/>
                  <a:cs typeface="Arial"/>
                  <a:sym typeface="Arial"/>
                  <a:hlinkClick r:id="rId3"/>
                </a:rPr>
                <a:t>https://technews.tw/2018/10/14/tappay-payment-system-is-approved-by-apple-and-google/</a:t>
              </a:r>
              <a:endParaRPr sz="24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u="sng">
                  <a:solidFill>
                    <a:srgbClr val="4A86E8"/>
                  </a:solidFill>
                  <a:latin typeface="Arial"/>
                  <a:ea typeface="Arial"/>
                  <a:cs typeface="Arial"/>
                  <a:sym typeface="Arial"/>
                  <a:hlinkClick r:id="rId4"/>
                </a:rPr>
                <a:t>https://www.bnext.com.tw/article/54860/tappay-crosssite-fintech</a:t>
              </a:r>
              <a:endParaRPr sz="24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u="sng">
                  <a:solidFill>
                    <a:srgbClr val="4A86E8"/>
                  </a:solidFill>
                  <a:latin typeface="Arial"/>
                  <a:ea typeface="Arial"/>
                  <a:cs typeface="Arial"/>
                  <a:sym typeface="Arial"/>
                  <a:hlinkClick r:id="rId5"/>
                </a:rPr>
                <a:t>https://www.tappaysdk.com/zh/</a:t>
              </a:r>
              <a:endParaRPr sz="24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u="sng">
                  <a:solidFill>
                    <a:srgbClr val="4A86E8"/>
                  </a:solidFill>
                  <a:latin typeface="Arial"/>
                  <a:ea typeface="Arial"/>
                  <a:cs typeface="Arial"/>
                  <a:sym typeface="Arial"/>
                  <a:hlinkClick r:id="rId6"/>
                </a:rPr>
                <a:t>https://correctbook.org/apple-pay-logo-0/</a:t>
              </a:r>
              <a:endParaRPr sz="24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u="sng">
                  <a:solidFill>
                    <a:srgbClr val="4A86E8"/>
                  </a:solidFill>
                  <a:latin typeface="Arial"/>
                  <a:ea typeface="Arial"/>
                  <a:cs typeface="Arial"/>
                  <a:sym typeface="Arial"/>
                  <a:hlinkClick r:id="rId7"/>
                </a:rPr>
                <a:t>https://pay.google.com/intl/zh_tw/about/</a:t>
              </a:r>
              <a:endParaRPr sz="24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u="sng">
                  <a:solidFill>
                    <a:srgbClr val="4A86E8"/>
                  </a:solidFill>
                  <a:latin typeface="Arial"/>
                  <a:ea typeface="Arial"/>
                  <a:cs typeface="Arial"/>
                  <a:sym typeface="Arial"/>
                  <a:hlinkClick r:id="rId8"/>
                </a:rPr>
                <a:t>https://www.101newsmedia.com/news/34628</a:t>
              </a:r>
              <a:endParaRPr sz="24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u="sng">
                  <a:solidFill>
                    <a:srgbClr val="4A86E8"/>
                  </a:solidFill>
                  <a:latin typeface="Arial"/>
                  <a:ea typeface="Arial"/>
                  <a:cs typeface="Arial"/>
                  <a:sym typeface="Arial"/>
                  <a:hlinkClick r:id="rId9"/>
                </a:rPr>
                <a:t>https://pay.line.me/portal/tw/main</a:t>
              </a:r>
              <a:endParaRPr sz="24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u="sng">
                  <a:solidFill>
                    <a:srgbClr val="4A86E8"/>
                  </a:solidFill>
                  <a:latin typeface="Arial"/>
                  <a:ea typeface="Arial"/>
                  <a:cs typeface="Arial"/>
                  <a:sym typeface="Arial"/>
                  <a:hlinkClick r:id="rId10"/>
                </a:rPr>
                <a:t>https://huangcheang.pixnet.net/blog/post/212678766</a:t>
              </a:r>
              <a:endParaRPr sz="24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u="sng">
                  <a:solidFill>
                    <a:srgbClr val="4A86E8"/>
                  </a:solidFill>
                  <a:latin typeface="Arial"/>
                  <a:ea typeface="Arial"/>
                  <a:cs typeface="Arial"/>
                  <a:sym typeface="Arial"/>
                  <a:hlinkClick r:id="rId11"/>
                </a:rPr>
                <a:t>https://medium.com/tappay</a:t>
              </a:r>
              <a:endParaRPr sz="24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7"/>
          <p:cNvSpPr txBox="1">
            <a:spLocks noGrp="1"/>
          </p:cNvSpPr>
          <p:nvPr>
            <p:ph type="body" idx="1"/>
          </p:nvPr>
        </p:nvSpPr>
        <p:spPr>
          <a:xfrm>
            <a:off x="0" y="4764014"/>
            <a:ext cx="12192000" cy="57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701" name="Google Shape;701;p57"/>
          <p:cNvSpPr txBox="1">
            <a:spLocks noGrp="1"/>
          </p:cNvSpPr>
          <p:nvPr>
            <p:ph type="body" idx="2"/>
          </p:nvPr>
        </p:nvSpPr>
        <p:spPr>
          <a:xfrm>
            <a:off x="-148" y="5340078"/>
            <a:ext cx="12192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Insert your subtitle here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>
            <a:spLocks noGrp="1"/>
          </p:cNvSpPr>
          <p:nvPr>
            <p:ph type="pic" idx="2"/>
          </p:nvPr>
        </p:nvSpPr>
        <p:spPr>
          <a:xfrm>
            <a:off x="215557" y="181697"/>
            <a:ext cx="11907600" cy="657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075" y="798225"/>
            <a:ext cx="8259376" cy="533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/>
        </p:nvSpPr>
        <p:spPr>
          <a:xfrm>
            <a:off x="5572791" y="493377"/>
            <a:ext cx="570535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TapPay </a:t>
            </a:r>
            <a:r>
              <a:rPr lang="en-US" sz="5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Feature</a:t>
            </a:r>
            <a:endParaRPr sz="5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" name="Google Shape;191;p33"/>
          <p:cNvGrpSpPr/>
          <p:nvPr/>
        </p:nvGrpSpPr>
        <p:grpSpPr>
          <a:xfrm>
            <a:off x="5997915" y="2202881"/>
            <a:ext cx="5794001" cy="790507"/>
            <a:chOff x="4745820" y="1482096"/>
            <a:chExt cx="5794001" cy="790507"/>
          </a:xfrm>
        </p:grpSpPr>
        <p:grpSp>
          <p:nvGrpSpPr>
            <p:cNvPr id="192" name="Google Shape;192;p33"/>
            <p:cNvGrpSpPr/>
            <p:nvPr/>
          </p:nvGrpSpPr>
          <p:grpSpPr>
            <a:xfrm>
              <a:off x="6032129" y="1482096"/>
              <a:ext cx="4507692" cy="615553"/>
              <a:chOff x="6557475" y="1411926"/>
              <a:chExt cx="4507692" cy="615553"/>
            </a:xfrm>
          </p:grpSpPr>
          <p:sp>
            <p:nvSpPr>
              <p:cNvPr id="193" name="Google Shape;193;p33"/>
              <p:cNvSpPr txBox="1"/>
              <p:nvPr/>
            </p:nvSpPr>
            <p:spPr>
              <a:xfrm>
                <a:off x="6557475" y="1750480"/>
                <a:ext cx="450769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Cross-site免跳轉技術</a:t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33"/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0" tIns="45700" rIns="108000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提升金流便利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5" name="Google Shape;195;p33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196" name="Google Shape;196;p33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33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0" tIns="45700" rIns="108000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 b="1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01</a:t>
                </a:r>
                <a:endParaRPr sz="36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8" name="Google Shape;198;p33"/>
          <p:cNvGrpSpPr/>
          <p:nvPr/>
        </p:nvGrpSpPr>
        <p:grpSpPr>
          <a:xfrm>
            <a:off x="5997915" y="3773743"/>
            <a:ext cx="5749785" cy="780795"/>
            <a:chOff x="4745820" y="1491808"/>
            <a:chExt cx="5749785" cy="780795"/>
          </a:xfrm>
        </p:grpSpPr>
        <p:sp>
          <p:nvSpPr>
            <p:cNvPr id="199" name="Google Shape;199;p33"/>
            <p:cNvSpPr txBox="1"/>
            <p:nvPr/>
          </p:nvSpPr>
          <p:spPr>
            <a:xfrm>
              <a:off x="5987805" y="1510104"/>
              <a:ext cx="45078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替電商串接行動支付系統</a:t>
              </a:r>
              <a:endParaRPr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FFFFFF"/>
                  </a:solidFill>
                </a:rPr>
                <a:t>一個連結 6種支付</a:t>
              </a:r>
              <a:endParaRPr sz="2400" b="1">
                <a:solidFill>
                  <a:schemeClr val="lt1"/>
                </a:solidFill>
              </a:endParaRPr>
            </a:p>
          </p:txBody>
        </p:sp>
        <p:grpSp>
          <p:nvGrpSpPr>
            <p:cNvPr id="200" name="Google Shape;200;p33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01" name="Google Shape;201;p33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33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0" tIns="45700" rIns="108000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 b="1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02</a:t>
                </a:r>
                <a:endParaRPr sz="36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3" name="Google Shape;203;p33"/>
          <p:cNvGrpSpPr/>
          <p:nvPr/>
        </p:nvGrpSpPr>
        <p:grpSpPr>
          <a:xfrm>
            <a:off x="5975762" y="5236884"/>
            <a:ext cx="5794001" cy="790507"/>
            <a:chOff x="4745820" y="1482096"/>
            <a:chExt cx="5794001" cy="790507"/>
          </a:xfrm>
        </p:grpSpPr>
        <p:grpSp>
          <p:nvGrpSpPr>
            <p:cNvPr id="204" name="Google Shape;204;p33"/>
            <p:cNvGrpSpPr/>
            <p:nvPr/>
          </p:nvGrpSpPr>
          <p:grpSpPr>
            <a:xfrm>
              <a:off x="6032129" y="1482096"/>
              <a:ext cx="4507692" cy="615553"/>
              <a:chOff x="6557475" y="1411926"/>
              <a:chExt cx="4507692" cy="615553"/>
            </a:xfrm>
          </p:grpSpPr>
          <p:sp>
            <p:nvSpPr>
              <p:cNvPr id="205" name="Google Shape;205;p33"/>
              <p:cNvSpPr txBox="1"/>
              <p:nvPr/>
            </p:nvSpPr>
            <p:spPr>
              <a:xfrm>
                <a:off x="6557475" y="1750480"/>
                <a:ext cx="450769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代碼化技術與3D驗證2.0</a:t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33"/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0" tIns="45700" rIns="108000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保障金流安全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7" name="Google Shape;207;p33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08" name="Google Shape;208;p33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33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0" tIns="45700" rIns="108000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 b="1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03</a:t>
                </a:r>
                <a:endParaRPr sz="36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body" idx="1"/>
          </p:nvPr>
        </p:nvSpPr>
        <p:spPr>
          <a:xfrm>
            <a:off x="5953125" y="2847975"/>
            <a:ext cx="6238875" cy="715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</a:pPr>
            <a:r>
              <a:rPr lang="en-US" b="1"/>
              <a:t>提升金流便利</a:t>
            </a:r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body" idx="2"/>
          </p:nvPr>
        </p:nvSpPr>
        <p:spPr>
          <a:xfrm>
            <a:off x="5953125" y="3563491"/>
            <a:ext cx="6238875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/>
              <a:t>Cross-site免跳轉技術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/>
          <p:nvPr/>
        </p:nvSpPr>
        <p:spPr>
          <a:xfrm>
            <a:off x="3581617" y="2151598"/>
            <a:ext cx="400200" cy="51330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5"/>
          <p:cNvSpPr txBox="1"/>
          <p:nvPr/>
        </p:nvSpPr>
        <p:spPr>
          <a:xfrm>
            <a:off x="4411078" y="2073988"/>
            <a:ext cx="571776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獨家 Cross-site 元件技術，無縫信用卡介面，結帳免跳轉</a:t>
            </a:r>
            <a:endParaRPr sz="2000"/>
          </a:p>
        </p:txBody>
      </p:sp>
      <p:sp>
        <p:nvSpPr>
          <p:cNvPr id="222" name="Google Shape;222;p35"/>
          <p:cNvSpPr/>
          <p:nvPr/>
        </p:nvSpPr>
        <p:spPr>
          <a:xfrm>
            <a:off x="3581617" y="3247577"/>
            <a:ext cx="400200" cy="51330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5"/>
          <p:cNvSpPr txBox="1"/>
          <p:nvPr/>
        </p:nvSpPr>
        <p:spPr>
          <a:xfrm>
            <a:off x="4411078" y="3184071"/>
            <a:ext cx="571776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代碼化管理信用卡，快速交易免掏卡，自動更新信用卡效期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3581617" y="4366830"/>
            <a:ext cx="400200" cy="51330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5"/>
          <p:cNvSpPr txBox="1"/>
          <p:nvPr/>
        </p:nvSpPr>
        <p:spPr>
          <a:xfrm>
            <a:off x="4411078" y="4303324"/>
            <a:ext cx="571776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同步支援 Apple Pay / Google Pay / Samsung Pay / LINE Pay 多元錢包支付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3581617" y="5509356"/>
            <a:ext cx="400200" cy="51330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5"/>
          <p:cNvSpPr txBox="1"/>
          <p:nvPr/>
        </p:nvSpPr>
        <p:spPr>
          <a:xfrm>
            <a:off x="4411078" y="5431746"/>
            <a:ext cx="571776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開發者友善，僅一個 API 便能同時整合6種支付方式、15家收單銀行、5大國際發卡組織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28" name="Google Shape;228;p35"/>
          <p:cNvSpPr txBox="1">
            <a:spLocks noGrp="1"/>
          </p:cNvSpPr>
          <p:nvPr>
            <p:ph type="body" idx="1"/>
          </p:nvPr>
        </p:nvSpPr>
        <p:spPr>
          <a:xfrm>
            <a:off x="2322095" y="556614"/>
            <a:ext cx="95745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/>
              <a:t>Payments 支付串接</a:t>
            </a:r>
            <a:endParaRPr/>
          </a:p>
        </p:txBody>
      </p:sp>
      <p:sp>
        <p:nvSpPr>
          <p:cNvPr id="229" name="Google Shape;229;p35"/>
          <p:cNvSpPr/>
          <p:nvPr/>
        </p:nvSpPr>
        <p:spPr>
          <a:xfrm>
            <a:off x="2464968" y="1983028"/>
            <a:ext cx="730800" cy="730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5"/>
          <p:cNvSpPr/>
          <p:nvPr/>
        </p:nvSpPr>
        <p:spPr>
          <a:xfrm>
            <a:off x="2464971" y="3122830"/>
            <a:ext cx="730800" cy="73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5"/>
          <p:cNvSpPr/>
          <p:nvPr/>
        </p:nvSpPr>
        <p:spPr>
          <a:xfrm>
            <a:off x="2464971" y="4198299"/>
            <a:ext cx="730800" cy="730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5"/>
          <p:cNvSpPr/>
          <p:nvPr/>
        </p:nvSpPr>
        <p:spPr>
          <a:xfrm>
            <a:off x="2465049" y="5364592"/>
            <a:ext cx="730800" cy="73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5"/>
          <p:cNvSpPr txBox="1"/>
          <p:nvPr/>
        </p:nvSpPr>
        <p:spPr>
          <a:xfrm>
            <a:off x="2507796" y="2073997"/>
            <a:ext cx="6453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2507798" y="3213800"/>
            <a:ext cx="6453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5"/>
          <p:cNvSpPr txBox="1"/>
          <p:nvPr/>
        </p:nvSpPr>
        <p:spPr>
          <a:xfrm>
            <a:off x="2507798" y="4289268"/>
            <a:ext cx="6453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5"/>
          <p:cNvSpPr txBox="1"/>
          <p:nvPr/>
        </p:nvSpPr>
        <p:spPr>
          <a:xfrm>
            <a:off x="2507877" y="5455563"/>
            <a:ext cx="6453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body" idx="1"/>
          </p:nvPr>
        </p:nvSpPr>
        <p:spPr>
          <a:xfrm>
            <a:off x="421105" y="315982"/>
            <a:ext cx="88674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操作頁面</a:t>
            </a:r>
            <a:endParaRPr/>
          </a:p>
        </p:txBody>
      </p:sp>
      <p:pic>
        <p:nvPicPr>
          <p:cNvPr id="242" name="Google Shape;2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23257"/>
            <a:ext cx="11887198" cy="441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>
            <a:spLocks noGrp="1"/>
          </p:cNvSpPr>
          <p:nvPr>
            <p:ph type="body" idx="1"/>
          </p:nvPr>
        </p:nvSpPr>
        <p:spPr>
          <a:xfrm>
            <a:off x="421105" y="315982"/>
            <a:ext cx="88674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操作頁面</a:t>
            </a:r>
            <a:endParaRPr/>
          </a:p>
        </p:txBody>
      </p:sp>
      <p:pic>
        <p:nvPicPr>
          <p:cNvPr id="248" name="Google Shape;2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1207"/>
            <a:ext cx="11887200" cy="4589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>
            <a:spLocks noGrp="1"/>
          </p:cNvSpPr>
          <p:nvPr>
            <p:ph type="body" idx="1"/>
          </p:nvPr>
        </p:nvSpPr>
        <p:spPr>
          <a:xfrm>
            <a:off x="421105" y="315982"/>
            <a:ext cx="88674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Payment</a:t>
            </a:r>
            <a:endParaRPr/>
          </a:p>
        </p:txBody>
      </p:sp>
      <p:sp>
        <p:nvSpPr>
          <p:cNvPr id="254" name="Google Shape;254;p38"/>
          <p:cNvSpPr/>
          <p:nvPr/>
        </p:nvSpPr>
        <p:spPr>
          <a:xfrm>
            <a:off x="4507499" y="2502315"/>
            <a:ext cx="483727" cy="311744"/>
          </a:xfrm>
          <a:custGeom>
            <a:avLst/>
            <a:gdLst/>
            <a:ahLst/>
            <a:cxnLst/>
            <a:rect l="l" t="t" r="r" b="b"/>
            <a:pathLst>
              <a:path w="3224845" h="2078296" extrusionOk="0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8"/>
          <p:cNvSpPr/>
          <p:nvPr/>
        </p:nvSpPr>
        <p:spPr>
          <a:xfrm>
            <a:off x="1445900" y="1816550"/>
            <a:ext cx="2223900" cy="42957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8"/>
          <p:cNvSpPr txBox="1"/>
          <p:nvPr/>
        </p:nvSpPr>
        <p:spPr>
          <a:xfrm>
            <a:off x="1598600" y="1816550"/>
            <a:ext cx="19185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highlight>
                  <a:srgbClr val="FFFFFF"/>
                </a:highlight>
              </a:rPr>
              <a:t>絕佳支付體驗</a:t>
            </a:r>
            <a:endParaRPr b="1"/>
          </a:p>
        </p:txBody>
      </p:sp>
      <p:pic>
        <p:nvPicPr>
          <p:cNvPr id="257" name="Google Shape;2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800" y="2306441"/>
            <a:ext cx="1092100" cy="120968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8"/>
          <p:cNvSpPr txBox="1"/>
          <p:nvPr/>
        </p:nvSpPr>
        <p:spPr>
          <a:xfrm>
            <a:off x="1598475" y="3571875"/>
            <a:ext cx="1918500" cy="22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獨家 Cross-site 免跳轉元件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效期自動更新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標準化代碼發行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8"/>
          <p:cNvSpPr/>
          <p:nvPr/>
        </p:nvSpPr>
        <p:spPr>
          <a:xfrm>
            <a:off x="1772450" y="5306775"/>
            <a:ext cx="1571700" cy="387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</a:rPr>
              <a:t>絕佳支付體驗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260" name="Google Shape;260;p38"/>
          <p:cNvSpPr/>
          <p:nvPr/>
        </p:nvSpPr>
        <p:spPr>
          <a:xfrm>
            <a:off x="4984050" y="1816550"/>
            <a:ext cx="2223900" cy="42957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8"/>
          <p:cNvSpPr txBox="1"/>
          <p:nvPr/>
        </p:nvSpPr>
        <p:spPr>
          <a:xfrm>
            <a:off x="5136750" y="1816550"/>
            <a:ext cx="19185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highlight>
                  <a:srgbClr val="FFFFFF"/>
                </a:highlight>
              </a:rPr>
              <a:t>安全規格</a:t>
            </a:r>
            <a:endParaRPr b="1"/>
          </a:p>
        </p:txBody>
      </p:sp>
      <p:sp>
        <p:nvSpPr>
          <p:cNvPr id="262" name="Google Shape;262;p38"/>
          <p:cNvSpPr txBox="1"/>
          <p:nvPr/>
        </p:nvSpPr>
        <p:spPr>
          <a:xfrm>
            <a:off x="5136625" y="3571875"/>
            <a:ext cx="1918500" cy="22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PCIDSS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卡號代碼化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8"/>
          <p:cNvSpPr/>
          <p:nvPr/>
        </p:nvSpPr>
        <p:spPr>
          <a:xfrm>
            <a:off x="5310600" y="5306775"/>
            <a:ext cx="1571700" cy="3879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</a:rPr>
              <a:t>安全規格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264" name="Google Shape;264;p38"/>
          <p:cNvSpPr/>
          <p:nvPr/>
        </p:nvSpPr>
        <p:spPr>
          <a:xfrm>
            <a:off x="8522200" y="1816550"/>
            <a:ext cx="2223900" cy="42957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8"/>
          <p:cNvSpPr txBox="1"/>
          <p:nvPr/>
        </p:nvSpPr>
        <p:spPr>
          <a:xfrm>
            <a:off x="8674900" y="1816550"/>
            <a:ext cx="19185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highlight>
                  <a:srgbClr val="FFFFFF"/>
                </a:highlight>
              </a:rPr>
              <a:t>多銀行介面連線</a:t>
            </a:r>
            <a:endParaRPr b="1"/>
          </a:p>
        </p:txBody>
      </p:sp>
      <p:sp>
        <p:nvSpPr>
          <p:cNvPr id="266" name="Google Shape;266;p38"/>
          <p:cNvSpPr txBox="1"/>
          <p:nvPr/>
        </p:nvSpPr>
        <p:spPr>
          <a:xfrm>
            <a:off x="8674775" y="3571875"/>
            <a:ext cx="1918500" cy="22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自行卡收單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風險控管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8"/>
          <p:cNvSpPr/>
          <p:nvPr/>
        </p:nvSpPr>
        <p:spPr>
          <a:xfrm>
            <a:off x="8848750" y="5306775"/>
            <a:ext cx="1571700" cy="387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</a:rPr>
              <a:t>多銀行介面連線</a:t>
            </a:r>
            <a:endParaRPr sz="1500">
              <a:solidFill>
                <a:srgbClr val="FFFFFF"/>
              </a:solidFill>
            </a:endParaRPr>
          </a:p>
        </p:txBody>
      </p:sp>
      <p:pic>
        <p:nvPicPr>
          <p:cNvPr id="268" name="Google Shape;26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800" y="2306450"/>
            <a:ext cx="1171700" cy="10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48750" y="2291475"/>
            <a:ext cx="1429616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IN">
      <a:dk1>
        <a:srgbClr val="303030"/>
      </a:dk1>
      <a:lt1>
        <a:srgbClr val="FFFFFF"/>
      </a:lt1>
      <a:dk2>
        <a:srgbClr val="303030"/>
      </a:dk2>
      <a:lt2>
        <a:srgbClr val="FFFFFF"/>
      </a:lt2>
      <a:accent1>
        <a:srgbClr val="303030"/>
      </a:accent1>
      <a:accent2>
        <a:srgbClr val="FE9900"/>
      </a:accent2>
      <a:accent3>
        <a:srgbClr val="303030"/>
      </a:accent3>
      <a:accent4>
        <a:srgbClr val="FE9900"/>
      </a:accent4>
      <a:accent5>
        <a:srgbClr val="303030"/>
      </a:accent5>
      <a:accent6>
        <a:srgbClr val="FE9900"/>
      </a:accent6>
      <a:hlink>
        <a:srgbClr val="303030"/>
      </a:hlink>
      <a:folHlink>
        <a:srgbClr val="30303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IN">
      <a:dk1>
        <a:srgbClr val="303030"/>
      </a:dk1>
      <a:lt1>
        <a:srgbClr val="FFFFFF"/>
      </a:lt1>
      <a:dk2>
        <a:srgbClr val="303030"/>
      </a:dk2>
      <a:lt2>
        <a:srgbClr val="FFFFFF"/>
      </a:lt2>
      <a:accent1>
        <a:srgbClr val="303030"/>
      </a:accent1>
      <a:accent2>
        <a:srgbClr val="FE9900"/>
      </a:accent2>
      <a:accent3>
        <a:srgbClr val="303030"/>
      </a:accent3>
      <a:accent4>
        <a:srgbClr val="FE9900"/>
      </a:accent4>
      <a:accent5>
        <a:srgbClr val="303030"/>
      </a:accent5>
      <a:accent6>
        <a:srgbClr val="FE9900"/>
      </a:accent6>
      <a:hlink>
        <a:srgbClr val="303030"/>
      </a:hlink>
      <a:folHlink>
        <a:srgbClr val="30303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bitcoin-color-01">
      <a:dk1>
        <a:srgbClr val="303030"/>
      </a:dk1>
      <a:lt1>
        <a:srgbClr val="FFFFFF"/>
      </a:lt1>
      <a:dk2>
        <a:srgbClr val="303030"/>
      </a:dk2>
      <a:lt2>
        <a:srgbClr val="FFFFFF"/>
      </a:lt2>
      <a:accent1>
        <a:srgbClr val="303030"/>
      </a:accent1>
      <a:accent2>
        <a:srgbClr val="FE99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03030"/>
      </a:hlink>
      <a:folHlink>
        <a:srgbClr val="30303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968</Words>
  <Application>Microsoft Office PowerPoint</Application>
  <PresentationFormat>寬螢幕</PresentationFormat>
  <Paragraphs>199</Paragraphs>
  <Slides>28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28</vt:i4>
      </vt:variant>
    </vt:vector>
  </HeadingPairs>
  <TitlesOfParts>
    <vt:vector size="35" baseType="lpstr">
      <vt:lpstr>Arial Rounded</vt:lpstr>
      <vt:lpstr>Arial</vt:lpstr>
      <vt:lpstr>Times New Roman</vt:lpstr>
      <vt:lpstr>Roboto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秉茂 黃</cp:lastModifiedBy>
  <cp:revision>1</cp:revision>
  <dcterms:modified xsi:type="dcterms:W3CDTF">2020-06-16T06:59:08Z</dcterms:modified>
</cp:coreProperties>
</file>