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84" r:id="rId6"/>
    <p:sldId id="286" r:id="rId7"/>
    <p:sldId id="287" r:id="rId8"/>
    <p:sldId id="288" r:id="rId9"/>
    <p:sldId id="289" r:id="rId10"/>
    <p:sldId id="290" r:id="rId11"/>
    <p:sldId id="294" r:id="rId12"/>
    <p:sldId id="291" r:id="rId13"/>
    <p:sldId id="295" r:id="rId14"/>
    <p:sldId id="292" r:id="rId15"/>
    <p:sldId id="296" r:id="rId16"/>
    <p:sldId id="293" r:id="rId17"/>
    <p:sldId id="297" r:id="rId18"/>
    <p:sldId id="278" r:id="rId19"/>
    <p:sldId id="268" r:id="rId20"/>
    <p:sldId id="272" r:id="rId21"/>
    <p:sldId id="274" r:id="rId22"/>
    <p:sldId id="277" r:id="rId23"/>
    <p:sldId id="281" r:id="rId24"/>
    <p:sldId id="282" r:id="rId25"/>
  </p:sldIdLst>
  <p:sldSz cx="9144000" cy="5143500" type="screen16x9"/>
  <p:notesSz cx="6858000" cy="9144000"/>
  <p:embeddedFontLst>
    <p:embeddedFont>
      <p:font typeface="Montserrat" panose="02020500000000000000" charset="0"/>
      <p:regular r:id="rId27"/>
      <p:bold r:id="rId28"/>
      <p:italic r:id="rId29"/>
      <p:boldItalic r:id="rId30"/>
    </p:embeddedFont>
    <p:embeddedFont>
      <p:font typeface="Montserrat Light" panose="02020500000000000000" charset="0"/>
      <p:regular r:id="rId31"/>
      <p:bold r:id="rId32"/>
      <p:italic r:id="rId33"/>
      <p:boldItalic r:id="rId34"/>
    </p:embeddedFont>
    <p:embeddedFont>
      <p:font typeface="微軟正黑體" panose="020B0604030504040204" pitchFamily="34" charset="-120"/>
      <p:regular r:id="rId35"/>
      <p:bold r:id="rId36"/>
    </p:embeddedFont>
    <p:embeddedFont>
      <p:font typeface="Poppins" panose="02020500000000000000" charset="0"/>
      <p:regular r:id="rId37"/>
      <p:bold r:id="rId38"/>
      <p:italic r:id="rId39"/>
      <p:boldItalic r:id="rId40"/>
    </p:embeddedFont>
    <p:embeddedFont>
      <p:font typeface="Bodoni MT Black" panose="02070A03080606020203" pitchFamily="18" charset="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473120-5E36-413A-BAA4-47B50995917D}">
  <a:tblStyle styleId="{C2473120-5E36-413A-BAA4-47B5099591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56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67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257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7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7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98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24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20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649248" y="1387366"/>
            <a:ext cx="6138917" cy="20515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RPG </a:t>
            </a:r>
            <a:br>
              <a:rPr lang="en-US" dirty="0" smtClean="0"/>
            </a:br>
            <a:r>
              <a:rPr lang="en-US" dirty="0" smtClean="0"/>
              <a:t>Game</a:t>
            </a:r>
            <a:r>
              <a:rPr lang="en-US" dirty="0"/>
              <a:t/>
            </a:r>
            <a:br>
              <a:rPr lang="en-US" dirty="0"/>
            </a:br>
            <a:r>
              <a:rPr lang="en-US" altLang="zh-TW" dirty="0" smtClean="0"/>
              <a:t>Designing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4277710" y="4058032"/>
            <a:ext cx="4498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資料庫管理 期中報告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張皓鈞、黃秉茂、葉姿妤、許洺愷、劉彥韓、王淳平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4</a:t>
            </a:r>
            <a:r>
              <a:rPr lang="en" dirty="0" smtClean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資料庫架設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70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196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5.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系統功能與介面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55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在網頁上與資料庫做連結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653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6.</a:t>
            </a:r>
            <a:endParaRPr dirty="0" smtClean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建構資料庫網站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993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83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分工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366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07859"/>
              </p:ext>
            </p:extLst>
          </p:nvPr>
        </p:nvGraphicFramePr>
        <p:xfrm>
          <a:off x="1555531" y="1527719"/>
          <a:ext cx="6379780" cy="2476722"/>
        </p:xfrm>
        <a:graphic>
          <a:graphicData uri="http://schemas.openxmlformats.org/drawingml/2006/table">
            <a:tbl>
              <a:tblPr firstRow="1" bandRow="1">
                <a:tableStyleId>{C2473120-5E36-413A-BAA4-47B50995917D}</a:tableStyleId>
              </a:tblPr>
              <a:tblGrid>
                <a:gridCol w="3189890">
                  <a:extLst>
                    <a:ext uri="{9D8B030D-6E8A-4147-A177-3AD203B41FA5}">
                      <a16:colId xmlns:a16="http://schemas.microsoft.com/office/drawing/2014/main" val="4101316625"/>
                    </a:ext>
                  </a:extLst>
                </a:gridCol>
                <a:gridCol w="3189890">
                  <a:extLst>
                    <a:ext uri="{9D8B030D-6E8A-4147-A177-3AD203B41FA5}">
                      <a16:colId xmlns:a16="http://schemas.microsoft.com/office/drawing/2014/main" val="1798255770"/>
                    </a:ext>
                  </a:extLst>
                </a:gridCol>
              </a:tblGrid>
              <a:tr h="4127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工作內容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負責人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44305"/>
                  </a:ext>
                </a:extLst>
              </a:tr>
              <a:tr h="4127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構想資料庫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黃秉茂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25097"/>
                  </a:ext>
                </a:extLst>
              </a:tr>
              <a:tr h="4127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規劃</a:t>
                      </a:r>
                      <a:r>
                        <a:rPr lang="en-US" altLang="zh-TW" dirty="0" smtClean="0"/>
                        <a:t>ER-Model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張皓鈞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65208"/>
                  </a:ext>
                </a:extLst>
              </a:tr>
              <a:tr h="4127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評估技術可行性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技術支援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劉彥韓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56166"/>
                  </a:ext>
                </a:extLst>
              </a:tr>
              <a:tr h="412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PPT </a:t>
                      </a:r>
                      <a:r>
                        <a:rPr lang="zh-TW" altLang="en-US" dirty="0" smtClean="0"/>
                        <a:t>製作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葉姿妤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27377"/>
                  </a:ext>
                </a:extLst>
              </a:tr>
              <a:tr h="4127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報告人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許洺愷、王淳平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6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83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@username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user@mail.me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5587000" cy="2383200"/>
        </p:xfrm>
        <a:graphic>
          <a:graphicData uri="http://schemas.openxmlformats.org/drawingml/2006/table">
            <a:tbl>
              <a:tblPr>
                <a:noFill/>
                <a:tableStyleId>{C2473120-5E36-413A-BAA4-47B50995917D}</a:tableStyleId>
              </a:tblPr>
              <a:tblGrid>
                <a:gridCol w="13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/>
              <a:t>目錄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CONTENTS</a:t>
            </a:r>
            <a:endParaRPr dirty="0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49" y="1524375"/>
            <a:ext cx="2849619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TW" sz="1600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01. 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題目介紹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動機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遊戲說明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功能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資料蒐集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sz="1600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02.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System Concepts</a:t>
            </a:r>
            <a:endParaRPr b="1"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＞形箭號 1"/>
          <p:cNvSpPr/>
          <p:nvPr/>
        </p:nvSpPr>
        <p:spPr>
          <a:xfrm>
            <a:off x="1145628" y="2028494"/>
            <a:ext cx="101122" cy="157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1145628" y="2388335"/>
            <a:ext cx="101122" cy="157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1145628" y="2779706"/>
            <a:ext cx="101122" cy="157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Google Shape;318;p13"/>
          <p:cNvSpPr txBox="1">
            <a:spLocks/>
          </p:cNvSpPr>
          <p:nvPr/>
        </p:nvSpPr>
        <p:spPr>
          <a:xfrm>
            <a:off x="3731172" y="1524375"/>
            <a:ext cx="1891863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600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03.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ER-Model</a:t>
            </a:r>
          </a:p>
          <a:p>
            <a:pPr marL="0" indent="0">
              <a:buClr>
                <a:schemeClr val="dk1"/>
              </a:buClr>
              <a:buSzPts val="1100"/>
              <a:buFont typeface="Montserrat Light"/>
              <a:buNone/>
            </a:pPr>
            <a:endPara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Montserrat Light"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Montserrat Light"/>
              <a:buNone/>
            </a:pPr>
            <a:endPara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TW" sz="1600" dirty="0" smtClean="0">
              <a:latin typeface="Bodoni MT Black" panose="02070A03080606020203" pitchFamily="18" charset="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600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04.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資料庫架設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zh-TW" altLang="en-US" dirty="0"/>
          </a:p>
        </p:txBody>
      </p:sp>
      <p:sp>
        <p:nvSpPr>
          <p:cNvPr id="12" name="＞形箭號 11"/>
          <p:cNvSpPr/>
          <p:nvPr/>
        </p:nvSpPr>
        <p:spPr>
          <a:xfrm>
            <a:off x="1145628" y="3141564"/>
            <a:ext cx="101122" cy="157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Google Shape;318;p13"/>
          <p:cNvSpPr txBox="1">
            <a:spLocks/>
          </p:cNvSpPr>
          <p:nvPr/>
        </p:nvSpPr>
        <p:spPr>
          <a:xfrm>
            <a:off x="6311461" y="1524375"/>
            <a:ext cx="1891863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600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05.</a:t>
            </a:r>
            <a:r>
              <a:rPr lang="zh-TW" altLang="en-US" sz="1600" b="1" dirty="0">
                <a:latin typeface="Bodoni MT Black" panose="02070A03080606020203" pitchFamily="18" charset="0"/>
                <a:ea typeface="微軟正黑體" panose="020B0604030504040204" pitchFamily="34" charset="-120"/>
              </a:rPr>
              <a:t>系統功能與介面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Montserrat Light"/>
              <a:buNone/>
            </a:pPr>
            <a:endPara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Montserrat Light"/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Font typeface="Montserrat Light"/>
              <a:buNone/>
            </a:pPr>
            <a:endPara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TW" sz="1600" dirty="0" smtClean="0">
              <a:latin typeface="Bodoni MT Black" panose="02070A03080606020203" pitchFamily="18" charset="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600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06.</a:t>
            </a:r>
            <a:r>
              <a:rPr lang="zh-TW" altLang="en-US" sz="1600" b="1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建構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資料庫網站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600" b="1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附錄</a:t>
            </a:r>
            <a:r>
              <a:rPr lang="en-US" altLang="zh-TW" sz="1600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Bodoni MT Black" panose="02070A03080606020203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18" name="Google Shape;518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50" y="1026425"/>
            <a:ext cx="5440676" cy="2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340026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>
            <a:spLocks noGrp="1"/>
          </p:cNvSpPr>
          <p:nvPr>
            <p:ph type="body" idx="1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79" name="Google Shape;579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86" name="Google Shape;586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89" name="Google Shape;589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94" name="Google Shape;594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98" name="Google Shape;598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04" name="Google Shape;604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25" name="Google Shape;625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28" name="Google Shape;628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32" name="Google Shape;632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36" name="Google Shape;636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45" name="Google Shape;645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48" name="Google Shape;648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51" name="Google Shape;651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54" name="Google Shape;654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57" name="Google Shape;657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62" name="Google Shape;662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65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70" name="Google Shape;670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73" name="Google Shape;673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79" name="Google Shape;679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82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88" name="Google Shape;688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94" name="Google Shape;694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02" name="Google Shape;702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05" name="Google Shape;705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08" name="Google Shape;708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12" name="Google Shape;712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15" name="Google Shape;715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21" name="Google Shape;721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26" name="Google Shape;726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29" name="Google Shape;729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33" name="Google Shape;733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36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42" name="Google Shape;742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45" name="Google Shape;745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50" name="Google Shape;750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54" name="Google Shape;754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57" name="Google Shape;757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61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67" name="Google Shape;767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70" name="Google Shape;770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776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77" name="Google Shape;777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80" name="Google Shape;780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86" name="Google Shape;786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90" name="Google Shape;790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97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02" name="Google Shape;802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07" name="Google Shape;807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13" name="Google Shape;813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17" name="Google Shape;817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21" name="Google Shape;821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27" name="Google Shape;827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33" name="Google Shape;833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36" name="Google Shape;836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44" name="Google Shape;844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850" name="Google Shape;85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52" name="Google Shape;852;p37"/>
          <p:cNvSpPr/>
          <p:nvPr/>
        </p:nvSpPr>
        <p:spPr>
          <a:xfrm>
            <a:off x="6414105" y="3825252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854" name="Google Shape;854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7"/>
          <p:cNvSpPr/>
          <p:nvPr/>
        </p:nvSpPr>
        <p:spPr>
          <a:xfrm>
            <a:off x="7010498" y="3811356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3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858" name="Google Shape;858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7"/>
          <p:cNvSpPr/>
          <p:nvPr/>
        </p:nvSpPr>
        <p:spPr>
          <a:xfrm>
            <a:off x="7837401" y="4105744"/>
            <a:ext cx="746706" cy="42181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</a:rPr>
              <a:t>😉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868" name="Google Shape;868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69" name="Google Shape;869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52585" y="2312650"/>
            <a:ext cx="6822529" cy="8089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algn="ctr">
              <a:spcBef>
                <a:spcPts val="0"/>
              </a:spcBef>
              <a:buNone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現代人的生活步調越來越快，每個人身上一定都存在大大小小的壓力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，不論是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課業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公事抑或是家庭。然而，壓抑久了，在精神上而言也是一種無形中的負擔。於是，我們想設計一款人人好上手的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小遊戲，藉由打怪升等、決鬥等的簡易的遊玩體驗，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期許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玩家在遊玩的同時，能夠釋放累積一整天的疲勞和負擔。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806;p37"/>
          <p:cNvGrpSpPr/>
          <p:nvPr/>
        </p:nvGrpSpPr>
        <p:grpSpPr>
          <a:xfrm>
            <a:off x="4094862" y="3620686"/>
            <a:ext cx="687345" cy="554036"/>
            <a:chOff x="1244325" y="4999400"/>
            <a:chExt cx="444525" cy="437200"/>
          </a:xfrm>
        </p:grpSpPr>
        <p:sp>
          <p:nvSpPr>
            <p:cNvPr id="6" name="Google Shape;807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8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09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0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1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831522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我們模擬個不存在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MMORPG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，並實做當中的資料庫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0"/>
              </a:spcBef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資料庫會計錄並將遊戲發生的數據變化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各種事件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做個別的檔案櫃類化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。將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</a:p>
          <a:p>
            <a:pPr marL="101600" lvl="0" indent="0">
              <a:spcBef>
                <a:spcPts val="0"/>
              </a:spcBef>
              <a:buNone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玩家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職業之間決鬥誰會贏，達到玩家反饋遊戲的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機制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1600" lvl="0" indent="0">
              <a:spcBef>
                <a:spcPts val="0"/>
              </a:spcBef>
              <a:buNone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因為是模擬，不像是一般市面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有很多複雜的遊戲機制，我們的遊戲將以下狀況做了簡化，方便分析也方變存取。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以下為我們作簡的案例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01600" indent="0">
              <a:spcBef>
                <a:spcPts val="0"/>
              </a:spcBef>
              <a:buNone/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1600" indent="0">
              <a:spcBef>
                <a:spcPts val="0"/>
              </a:spcBef>
              <a:buNone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經驗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只從小怪上獲得，配合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便可在僅用資料庫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個表的情況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1600" indent="0">
              <a:spcBef>
                <a:spcPts val="0"/>
              </a:spcBef>
              <a:buNone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分析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玩家成長速度，甚至是職業間極退小怪的數量差也能輕鬆獲得</a:t>
            </a:r>
          </a:p>
          <a:p>
            <a:pPr>
              <a:spcBef>
                <a:spcPts val="0"/>
              </a:spcBef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＞形箭號 4"/>
          <p:cNvSpPr/>
          <p:nvPr/>
        </p:nvSpPr>
        <p:spPr>
          <a:xfrm>
            <a:off x="1261242" y="3615556"/>
            <a:ext cx="101122" cy="157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遊戲功能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可以比對玩家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的年齡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層和能力值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判斷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要多久才能升到比對方高等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判斷玩家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之間決鬥誰會贏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玩家選擇職業的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習慣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83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</a:t>
            </a:r>
            <a:r>
              <a:rPr lang="en" dirty="0" smtClean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System Concepts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"/>
          <a:stretch/>
        </p:blipFill>
        <p:spPr>
          <a:xfrm>
            <a:off x="671686" y="299941"/>
            <a:ext cx="7589106" cy="45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</a:t>
            </a:r>
            <a:r>
              <a:rPr lang="en" dirty="0" smtClean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ER-Model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129922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700</Words>
  <Application>Microsoft Office PowerPoint</Application>
  <PresentationFormat>如螢幕大小 (16:9)</PresentationFormat>
  <Paragraphs>139</Paragraphs>
  <Slides>24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Arial</vt:lpstr>
      <vt:lpstr>Montserrat</vt:lpstr>
      <vt:lpstr>Montserrat Light</vt:lpstr>
      <vt:lpstr>微軟正黑體</vt:lpstr>
      <vt:lpstr>新細明體</vt:lpstr>
      <vt:lpstr>Poppins</vt:lpstr>
      <vt:lpstr>Bodoni MT Black</vt:lpstr>
      <vt:lpstr>Volsce template</vt:lpstr>
      <vt:lpstr>RPG  Game Designing</vt:lpstr>
      <vt:lpstr>目錄 CONTENTS</vt:lpstr>
      <vt:lpstr>1. 題目介紹</vt:lpstr>
      <vt:lpstr>動機</vt:lpstr>
      <vt:lpstr>遊戲說明</vt:lpstr>
      <vt:lpstr>遊戲功能</vt:lpstr>
      <vt:lpstr>2. DB System Concepts</vt:lpstr>
      <vt:lpstr>PowerPoint 簡報</vt:lpstr>
      <vt:lpstr>3. ER-Model</vt:lpstr>
      <vt:lpstr>4. 資料庫架設</vt:lpstr>
      <vt:lpstr>PowerPoint 簡報</vt:lpstr>
      <vt:lpstr>5. 系統功能與介面</vt:lpstr>
      <vt:lpstr>PowerPoint 簡報</vt:lpstr>
      <vt:lpstr>6. 建構資料庫網站</vt:lpstr>
      <vt:lpstr>PowerPoint 簡報</vt:lpstr>
      <vt:lpstr> 附錄: 分工</vt:lpstr>
      <vt:lpstr>PowerPoint 簡報</vt:lpstr>
      <vt:lpstr>THANKS!</vt:lpstr>
      <vt:lpstr>AND TABLES TO COMPARE DATA</vt:lpstr>
      <vt:lpstr>OUR PROCESS IS EASY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supervisor</dc:creator>
  <cp:lastModifiedBy>葉姿妤</cp:lastModifiedBy>
  <cp:revision>38</cp:revision>
  <dcterms:modified xsi:type="dcterms:W3CDTF">2020-05-07T13:35:36Z</dcterms:modified>
</cp:coreProperties>
</file>