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Montserrat"/>
      <p:regular r:id="rId46"/>
      <p:bold r:id="rId47"/>
      <p:italic r:id="rId48"/>
      <p:boldItalic r:id="rId49"/>
    </p:embeddedFont>
    <p:embeddedFont>
      <p:font typeface="Lat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34E1FBE-AF16-4E68-8C09-6109D98DB7C9}">
  <a:tblStyle styleId="{034E1FBE-AF16-4E68-8C09-6109D98DB7C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Montserrat-regular.fntdata"/><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Montserrat-italic.fntdata"/><Relationship Id="rId47" Type="http://schemas.openxmlformats.org/officeDocument/2006/relationships/font" Target="fonts/Montserrat-bold.fntdata"/><Relationship Id="rId49" Type="http://schemas.openxmlformats.org/officeDocument/2006/relationships/font" Target="fonts/Montserrat-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bold.fntdata"/><Relationship Id="rId50" Type="http://schemas.openxmlformats.org/officeDocument/2006/relationships/font" Target="fonts/Lato-regular.fntdata"/><Relationship Id="rId53" Type="http://schemas.openxmlformats.org/officeDocument/2006/relationships/font" Target="fonts/Lato-boldItalic.fntdata"/><Relationship Id="rId52"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16eaeb28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16eaeb28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16eaeb28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16eaeb28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815ba8be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15ba8be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14caa42d8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14caa42d8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814caa42d8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14caa42d8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814caa42d8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14caa42d8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817b2eb47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17b2eb47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817b2eb4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17b2eb4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817b2eb47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17b2eb47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817b2eb47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817b2eb47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15ba8bef8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15ba8bef8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817b2eb476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17b2eb47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814caa42d8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14caa42d8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814caa42d8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814caa42d8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814caa42d8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814caa42d8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815b1168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815b1168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815b11685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815b11685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815b11685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815b11685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815b11685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815b11685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815a8949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815a8949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814caa42d8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814caa42d8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15ba8bef8_6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15ba8bef8_6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716eaeb28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716eaeb28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716eaeb28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16eaeb28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716eaeb281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716eaeb281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716eaeb281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716eaeb281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7170c0f4e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7170c0f4e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7170c0f4e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7170c0f4e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7170c0f4e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7170c0f4e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818129450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818129450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814caa42d8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814caa42d8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814caa42d8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814caa42d8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15ba8bef8_6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15ba8bef8_6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15ba8bef8_6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15ba8bef8_6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15ba8bef8_6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15ba8bef8_6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16eaeb28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16eaeb28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16eaeb2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16eaeb2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16eaeb28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16eaeb28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localhost/" TargetMode="External"/><Relationship Id="rId4" Type="http://schemas.openxmlformats.org/officeDocument/2006/relationships/image" Target="../media/image2.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karta134033@gmail.com" TargetMode="External"/><Relationship Id="rId4" Type="http://schemas.openxmlformats.org/officeDocument/2006/relationships/hyperlink" Target="mailto:sses2127sses2127@gmail.com" TargetMode="External"/><Relationship Id="rId5" Type="http://schemas.openxmlformats.org/officeDocument/2006/relationships/hyperlink" Target="mailto:sharon116100@gmail.com" TargetMode="External"/><Relationship Id="rId6" Type="http://schemas.openxmlformats.org/officeDocument/2006/relationships/hyperlink" Target="mailto:t3521848@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w3schools.com/bootstrap4/" TargetMode="External"/><Relationship Id="rId4" Type="http://schemas.openxmlformats.org/officeDocument/2006/relationships/hyperlink" Target="https://developer.mozilla.org/zh-TW/docs/Learn/Getting_started_with_the_web/CSS_basics" TargetMode="External"/><Relationship Id="rId5" Type="http://schemas.openxmlformats.org/officeDocument/2006/relationships/hyperlink" Target="https://getbootstrap.com/docs/4.4/components/alert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w3schools.com/js/default.asp"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www.w3schools.com/html/default.asp" TargetMode="External"/><Relationship Id="rId4" Type="http://schemas.openxmlformats.org/officeDocument/2006/relationships/hyperlink" Target="https://www.w3schools.com/bootstrap4/bootstrap_grid_basic.asp" TargetMode="External"/><Relationship Id="rId5" Type="http://schemas.openxmlformats.org/officeDocument/2006/relationships/hyperlink" Target="https://www.w3schools.com/js/default.asp" TargetMode="External"/><Relationship Id="rId6" Type="http://schemas.openxmlformats.org/officeDocument/2006/relationships/hyperlink" Target="https://www.w3schools.com/jquery/default.a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www.w3schools.com/php/phptryit.asp?filename=tryphp_constant1"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www.codecademy.com/search?query=learn%20PHP" TargetMode="Externa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2.png"/><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spreadsheets/d/1WomUFEues750sfciZotxTBynBlkocaR72iIXQGzzgAg/edit?usp=sharing"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apachefriends.org/zh_tw/index.html" TargetMode="Externa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3600">
                <a:latin typeface="Microsoft JhengHei"/>
                <a:ea typeface="Microsoft JhengHei"/>
                <a:cs typeface="Microsoft JhengHei"/>
                <a:sym typeface="Microsoft JhengHei"/>
              </a:rPr>
              <a:t>期末Project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安裝成功後打開</a:t>
            </a:r>
            <a:endParaRPr/>
          </a:p>
        </p:txBody>
      </p:sp>
      <p:sp>
        <p:nvSpPr>
          <p:cNvPr id="192" name="Google Shape;192;p22"/>
          <p:cNvSpPr txBox="1"/>
          <p:nvPr>
            <p:ph idx="1" type="body"/>
          </p:nvPr>
        </p:nvSpPr>
        <p:spPr>
          <a:xfrm>
            <a:off x="1297500" y="1567550"/>
            <a:ext cx="29034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可以根據需要的功能點選開啟</a:t>
            </a:r>
            <a:endParaRPr/>
          </a:p>
          <a:p>
            <a:pPr indent="0" lvl="0" marL="0" rtl="0" algn="l">
              <a:spcBef>
                <a:spcPts val="1600"/>
              </a:spcBef>
              <a:spcAft>
                <a:spcPts val="0"/>
              </a:spcAft>
              <a:buNone/>
            </a:pPr>
            <a:r>
              <a:rPr lang="zh-TW"/>
              <a:t>主要會用到Apache、MySQL</a:t>
            </a:r>
            <a:endParaRPr/>
          </a:p>
          <a:p>
            <a:pPr indent="0" lvl="0" marL="0" rtl="0" algn="l">
              <a:spcBef>
                <a:spcPts val="1600"/>
              </a:spcBef>
              <a:spcAft>
                <a:spcPts val="1600"/>
              </a:spcAft>
              <a:buNone/>
            </a:pPr>
            <a:r>
              <a:rPr lang="zh-TW"/>
              <a:t>Apache啟動php、MySQL啟動資料庫</a:t>
            </a:r>
            <a:endParaRPr/>
          </a:p>
        </p:txBody>
      </p:sp>
      <p:pic>
        <p:nvPicPr>
          <p:cNvPr id="193" name="Google Shape;193;p22"/>
          <p:cNvPicPr preferRelativeResize="0"/>
          <p:nvPr/>
        </p:nvPicPr>
        <p:blipFill rotWithShape="1">
          <a:blip r:embed="rId3">
            <a:alphaModFix/>
          </a:blip>
          <a:srcRect b="33774" l="0" r="0" t="0"/>
          <a:stretch/>
        </p:blipFill>
        <p:spPr>
          <a:xfrm>
            <a:off x="4200800" y="1567550"/>
            <a:ext cx="4717099" cy="2527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測試</a:t>
            </a:r>
            <a:endParaRPr/>
          </a:p>
        </p:txBody>
      </p:sp>
      <p:sp>
        <p:nvSpPr>
          <p:cNvPr id="199" name="Google Shape;199;p23"/>
          <p:cNvSpPr txBox="1"/>
          <p:nvPr>
            <p:ph idx="1" type="body"/>
          </p:nvPr>
        </p:nvSpPr>
        <p:spPr>
          <a:xfrm>
            <a:off x="340425" y="1272925"/>
            <a:ext cx="4042200" cy="33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1.點擊 Apache的Start  </a:t>
            </a:r>
            <a:r>
              <a:rPr lang="zh-TW"/>
              <a:t>如右圖</a:t>
            </a:r>
            <a:endParaRPr/>
          </a:p>
          <a:p>
            <a:pPr indent="0" lvl="0" marL="0" rtl="0" algn="l">
              <a:spcBef>
                <a:spcPts val="1600"/>
              </a:spcBef>
              <a:spcAft>
                <a:spcPts val="0"/>
              </a:spcAft>
              <a:buNone/>
            </a:pPr>
            <a:r>
              <a:rPr lang="zh-TW"/>
              <a:t>2.待啟動後在瀏覽器輸入</a:t>
            </a:r>
            <a:r>
              <a:rPr lang="zh-TW" sz="1100" u="sng">
                <a:solidFill>
                  <a:schemeClr val="hlink"/>
                </a:solidFill>
                <a:latin typeface="Arial"/>
                <a:ea typeface="Arial"/>
                <a:cs typeface="Arial"/>
                <a:sym typeface="Arial"/>
                <a:hlinkClick r:id="rId3"/>
              </a:rPr>
              <a:t>http://localhost/</a:t>
            </a:r>
            <a:r>
              <a:rPr lang="zh-TW"/>
              <a:t> </a:t>
            </a:r>
            <a:endParaRPr/>
          </a:p>
          <a:p>
            <a:pPr indent="0" lvl="0" marL="0" rtl="0" algn="l">
              <a:spcBef>
                <a:spcPts val="1600"/>
              </a:spcBef>
              <a:spcAft>
                <a:spcPts val="0"/>
              </a:spcAft>
              <a:buNone/>
            </a:pPr>
            <a:r>
              <a:rPr lang="zh-TW"/>
              <a:t>  若有出現XAMPP的畫面(如右下圖的擷取畫面)，代表成功OK了。</a:t>
            </a:r>
            <a:endParaRPr/>
          </a:p>
          <a:p>
            <a:pPr indent="0" lvl="0" marL="0" rtl="0" algn="l">
              <a:spcBef>
                <a:spcPts val="1600"/>
              </a:spcBef>
              <a:spcAft>
                <a:spcPts val="0"/>
              </a:spcAft>
              <a:buNone/>
            </a:pPr>
            <a:r>
              <a:rPr lang="zh-TW"/>
              <a:t>3.php、html檔案放置位置為以 "\xampp\</a:t>
            </a:r>
            <a:r>
              <a:rPr lang="zh-TW">
                <a:solidFill>
                  <a:srgbClr val="FF0000"/>
                </a:solidFill>
              </a:rPr>
              <a:t>htdocs</a:t>
            </a:r>
            <a:r>
              <a:rPr lang="zh-TW"/>
              <a:t> "</a:t>
            </a:r>
            <a:r>
              <a:rPr lang="zh-TW"/>
              <a:t>為跟目錄的資料夾內。    可放置於 "\xampp\</a:t>
            </a:r>
            <a:r>
              <a:rPr lang="zh-TW">
                <a:solidFill>
                  <a:srgbClr val="FF0000"/>
                </a:solidFill>
              </a:rPr>
              <a:t>htdocs</a:t>
            </a:r>
            <a:r>
              <a:rPr lang="zh-TW"/>
              <a:t> "的下層資料夾，如:"\xampp\</a:t>
            </a:r>
            <a:r>
              <a:rPr lang="zh-TW">
                <a:solidFill>
                  <a:srgbClr val="FFFFFF"/>
                </a:solidFill>
              </a:rPr>
              <a:t>htdocs\test</a:t>
            </a:r>
            <a:r>
              <a:rPr lang="zh-TW"/>
              <a:t> "，但別置於上層，如:"\xampp\test"</a:t>
            </a:r>
            <a:endParaRPr/>
          </a:p>
          <a:p>
            <a:pPr indent="0" lvl="0" marL="0" rtl="0" algn="l">
              <a:spcBef>
                <a:spcPts val="1600"/>
              </a:spcBef>
              <a:spcAft>
                <a:spcPts val="0"/>
              </a:spcAft>
              <a:buNone/>
            </a:pPr>
            <a:r>
              <a:rPr lang="zh-TW"/>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00" name="Google Shape;200;p23"/>
          <p:cNvPicPr preferRelativeResize="0"/>
          <p:nvPr/>
        </p:nvPicPr>
        <p:blipFill rotWithShape="1">
          <a:blip r:embed="rId4">
            <a:alphaModFix/>
          </a:blip>
          <a:srcRect b="33774" l="0" r="0" t="0"/>
          <a:stretch/>
        </p:blipFill>
        <p:spPr>
          <a:xfrm>
            <a:off x="4426900" y="968075"/>
            <a:ext cx="4717099" cy="2527325"/>
          </a:xfrm>
          <a:prstGeom prst="rect">
            <a:avLst/>
          </a:prstGeom>
          <a:noFill/>
          <a:ln>
            <a:noFill/>
          </a:ln>
        </p:spPr>
      </p:pic>
      <p:sp>
        <p:nvSpPr>
          <p:cNvPr id="201" name="Google Shape;201;p23"/>
          <p:cNvSpPr/>
          <p:nvPr/>
        </p:nvSpPr>
        <p:spPr>
          <a:xfrm>
            <a:off x="6300800" y="1567550"/>
            <a:ext cx="444000" cy="1923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2" name="Google Shape;202;p23"/>
          <p:cNvPicPr preferRelativeResize="0"/>
          <p:nvPr/>
        </p:nvPicPr>
        <p:blipFill rotWithShape="1">
          <a:blip r:embed="rId5">
            <a:alphaModFix/>
          </a:blip>
          <a:srcRect b="0" l="11063" r="0" t="0"/>
          <a:stretch/>
        </p:blipFill>
        <p:spPr>
          <a:xfrm>
            <a:off x="4382625" y="3591600"/>
            <a:ext cx="4794249" cy="1430525"/>
          </a:xfrm>
          <a:prstGeom prst="rect">
            <a:avLst/>
          </a:prstGeom>
          <a:noFill/>
          <a:ln>
            <a:noFill/>
          </a:ln>
        </p:spPr>
      </p:pic>
      <p:cxnSp>
        <p:nvCxnSpPr>
          <p:cNvPr id="203" name="Google Shape;203;p23"/>
          <p:cNvCxnSpPr/>
          <p:nvPr/>
        </p:nvCxnSpPr>
        <p:spPr>
          <a:xfrm flipH="1" rot="10800000">
            <a:off x="636450" y="3681325"/>
            <a:ext cx="1014000" cy="75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網頁前端</a:t>
            </a:r>
            <a:endParaRPr/>
          </a:p>
          <a:p>
            <a:pPr indent="0" lvl="0" marL="0" rtl="0" algn="l">
              <a:spcBef>
                <a:spcPts val="0"/>
              </a:spcBef>
              <a:spcAft>
                <a:spcPts val="0"/>
              </a:spcAft>
              <a:buNone/>
            </a:pPr>
            <a:r>
              <a:rPr lang="zh-TW"/>
              <a:t>(</a:t>
            </a:r>
            <a:r>
              <a:rPr lang="zh-TW"/>
              <a:t>第一次作業</a:t>
            </a:r>
            <a:r>
              <a:rPr lang="zh-TW"/>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網站的基本架構</a:t>
            </a:r>
            <a:endParaRPr/>
          </a:p>
        </p:txBody>
      </p:sp>
      <p:pic>
        <p:nvPicPr>
          <p:cNvPr id="214" name="Google Shape;214;p25"/>
          <p:cNvPicPr preferRelativeResize="0"/>
          <p:nvPr/>
        </p:nvPicPr>
        <p:blipFill>
          <a:blip r:embed="rId3">
            <a:alphaModFix/>
          </a:blip>
          <a:stretch>
            <a:fillRect/>
          </a:stretch>
        </p:blipFill>
        <p:spPr>
          <a:xfrm>
            <a:off x="301100" y="1187576"/>
            <a:ext cx="4842819" cy="3632125"/>
          </a:xfrm>
          <a:prstGeom prst="rect">
            <a:avLst/>
          </a:prstGeom>
          <a:noFill/>
          <a:ln>
            <a:noFill/>
          </a:ln>
        </p:spPr>
      </p:pic>
      <p:sp>
        <p:nvSpPr>
          <p:cNvPr id="215" name="Google Shape;215;p25"/>
          <p:cNvSpPr txBox="1"/>
          <p:nvPr/>
        </p:nvSpPr>
        <p:spPr>
          <a:xfrm>
            <a:off x="5405275" y="1110775"/>
            <a:ext cx="3608100" cy="370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TW" sz="1800">
                <a:solidFill>
                  <a:srgbClr val="FFFFFF"/>
                </a:solidFill>
                <a:latin typeface="Lato"/>
                <a:ea typeface="Lato"/>
                <a:cs typeface="Lato"/>
                <a:sym typeface="Lato"/>
              </a:rPr>
              <a:t>前端(櫃台): </a:t>
            </a:r>
            <a:endParaRPr b="1" sz="1800">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zh-TW">
                <a:solidFill>
                  <a:srgbClr val="FFFFFF"/>
                </a:solidFill>
                <a:latin typeface="Lato"/>
                <a:ea typeface="Lato"/>
                <a:cs typeface="Lato"/>
                <a:sym typeface="Lato"/>
              </a:rPr>
              <a:t>負責繪製畫面</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zh-TW">
                <a:solidFill>
                  <a:srgbClr val="FFFFFF"/>
                </a:solidFill>
                <a:latin typeface="Lato"/>
                <a:ea typeface="Lato"/>
                <a:cs typeface="Lato"/>
                <a:sym typeface="Lato"/>
              </a:rPr>
              <a:t>處理使用者互動流程</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zh-TW">
                <a:solidFill>
                  <a:srgbClr val="FFFFFF"/>
                </a:solidFill>
                <a:latin typeface="Lato"/>
                <a:ea typeface="Lato"/>
                <a:cs typeface="Lato"/>
                <a:sym typeface="Lato"/>
              </a:rPr>
              <a:t>跟後端要資料</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zh-TW">
                <a:solidFill>
                  <a:srgbClr val="FFFFFF"/>
                </a:solidFill>
                <a:latin typeface="Lato"/>
                <a:ea typeface="Lato"/>
                <a:cs typeface="Lato"/>
                <a:sym typeface="Lato"/>
              </a:rPr>
              <a:t>網頁由 HTML 、JavaScript、CSS 組成(丟到瀏覽器端即可呈現)</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t/>
            </a:r>
            <a:endParaRPr b="1" sz="1800">
              <a:solidFill>
                <a:srgbClr val="FFFFFF"/>
              </a:solidFill>
              <a:latin typeface="Lato"/>
              <a:ea typeface="Lato"/>
              <a:cs typeface="Lato"/>
              <a:sym typeface="Lato"/>
            </a:endParaRPr>
          </a:p>
          <a:p>
            <a:pPr indent="0" lvl="0" marL="0" rtl="0" algn="l">
              <a:spcBef>
                <a:spcPts val="0"/>
              </a:spcBef>
              <a:spcAft>
                <a:spcPts val="0"/>
              </a:spcAft>
              <a:buNone/>
            </a:pPr>
            <a:r>
              <a:rPr b="1" lang="zh-TW" sz="1800">
                <a:solidFill>
                  <a:srgbClr val="FFFFFF"/>
                </a:solidFill>
                <a:latin typeface="Lato"/>
                <a:ea typeface="Lato"/>
                <a:cs typeface="Lato"/>
                <a:sym typeface="Lato"/>
              </a:rPr>
              <a:t>後</a:t>
            </a:r>
            <a:r>
              <a:rPr b="1" lang="zh-TW" sz="1800">
                <a:solidFill>
                  <a:srgbClr val="FFFFFF"/>
                </a:solidFill>
                <a:latin typeface="Lato"/>
                <a:ea typeface="Lato"/>
                <a:cs typeface="Lato"/>
                <a:sym typeface="Lato"/>
              </a:rPr>
              <a:t>端(廚房): </a:t>
            </a:r>
            <a:endParaRPr b="1" sz="1800">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zh-TW">
                <a:solidFill>
                  <a:srgbClr val="FFFFFF"/>
                </a:solidFill>
                <a:latin typeface="Lato"/>
                <a:ea typeface="Lato"/>
                <a:cs typeface="Lato"/>
                <a:sym typeface="Lato"/>
              </a:rPr>
              <a:t>負責前端的 "請求"</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zh-TW">
                <a:solidFill>
                  <a:srgbClr val="FFFFFF"/>
                </a:solidFill>
                <a:latin typeface="Lato"/>
                <a:ea typeface="Lato"/>
                <a:cs typeface="Lato"/>
                <a:sym typeface="Lato"/>
              </a:rPr>
              <a:t>處理商業邏輯(如: 資料結構、演算法)</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zh-TW">
                <a:solidFill>
                  <a:srgbClr val="FFFFFF"/>
                </a:solidFill>
                <a:latin typeface="Lato"/>
                <a:ea typeface="Lato"/>
                <a:cs typeface="Lato"/>
                <a:sym typeface="Lato"/>
              </a:rPr>
              <a:t>跟資料庫要資料</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zh-TW">
                <a:solidFill>
                  <a:srgbClr val="FFFFFF"/>
                </a:solidFill>
                <a:latin typeface="Lato"/>
                <a:ea typeface="Lato"/>
                <a:cs typeface="Lato"/>
                <a:sym typeface="Lato"/>
              </a:rPr>
              <a:t>語言: PHP、Java、C#、Ruby、Python、Node.js、Go等....</a:t>
            </a:r>
            <a:endParaRPr>
              <a:solidFill>
                <a:srgbClr val="FFFFFF"/>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HTML  (</a:t>
            </a:r>
            <a:r>
              <a:rPr lang="zh-TW"/>
              <a:t>Hypertext Markup Language)</a:t>
            </a:r>
            <a:endParaRPr/>
          </a:p>
        </p:txBody>
      </p:sp>
      <p:sp>
        <p:nvSpPr>
          <p:cNvPr id="221" name="Google Shape;221;p26"/>
          <p:cNvSpPr txBox="1"/>
          <p:nvPr>
            <p:ph idx="1" type="body"/>
          </p:nvPr>
        </p:nvSpPr>
        <p:spPr>
          <a:xfrm>
            <a:off x="1297500" y="1567550"/>
            <a:ext cx="7038900" cy="3222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zh-TW"/>
              <a:t>HTML 是一種</a:t>
            </a:r>
            <a:r>
              <a:rPr b="1" lang="zh-TW">
                <a:solidFill>
                  <a:srgbClr val="FF0000"/>
                </a:solidFill>
              </a:rPr>
              <a:t>標記語言</a:t>
            </a:r>
            <a:r>
              <a:rPr lang="zh-TW"/>
              <a:t>（markup language）</a:t>
            </a:r>
            <a:endParaRPr/>
          </a:p>
          <a:p>
            <a:pPr indent="-311150" lvl="0" marL="457200" rtl="0" algn="l">
              <a:spcBef>
                <a:spcPts val="0"/>
              </a:spcBef>
              <a:spcAft>
                <a:spcPts val="0"/>
              </a:spcAft>
              <a:buSzPts val="1300"/>
              <a:buChar char="●"/>
            </a:pPr>
            <a:r>
              <a:rPr lang="zh-TW"/>
              <a:t>包含了</a:t>
            </a:r>
            <a:r>
              <a:rPr b="1" lang="zh-TW"/>
              <a:t>標籤（tags）</a:t>
            </a:r>
            <a:r>
              <a:rPr lang="zh-TW"/>
              <a:t>、</a:t>
            </a:r>
            <a:r>
              <a:rPr b="1" lang="zh-TW"/>
              <a:t>內容（content</a:t>
            </a:r>
            <a:r>
              <a:rPr b="1" lang="zh-TW"/>
              <a:t>）、</a:t>
            </a:r>
            <a:r>
              <a:rPr b="1" lang="zh-TW"/>
              <a:t>屬性（Attribute）等...</a:t>
            </a:r>
            <a:r>
              <a:rPr lang="zh-TW"/>
              <a:t>，我們用標籤來控制內容的呈現樣貌。</a:t>
            </a:r>
            <a:endParaRPr/>
          </a:p>
          <a:p>
            <a:pPr indent="-298450" lvl="1" marL="914400" rtl="0" algn="l">
              <a:spcBef>
                <a:spcPts val="0"/>
              </a:spcBef>
              <a:spcAft>
                <a:spcPts val="0"/>
              </a:spcAft>
              <a:buSzPts val="1100"/>
              <a:buChar char="○"/>
            </a:pPr>
            <a:r>
              <a:rPr lang="zh-TW"/>
              <a:t>例:   &lt;p class=”hi”&gt; Hello World&lt;/p&gt;     </a:t>
            </a:r>
            <a:endParaRPr/>
          </a:p>
          <a:p>
            <a:pPr indent="-298450" lvl="1" marL="914400" rtl="0" algn="l">
              <a:spcBef>
                <a:spcPts val="0"/>
              </a:spcBef>
              <a:spcAft>
                <a:spcPts val="0"/>
              </a:spcAft>
              <a:buSzPts val="1100"/>
              <a:buChar char="○"/>
            </a:pPr>
            <a:r>
              <a:rPr lang="zh-TW"/>
              <a:t>&lt;p&gt;為起始標籤</a:t>
            </a:r>
            <a:endParaRPr/>
          </a:p>
          <a:p>
            <a:pPr indent="-298450" lvl="1" marL="914400" rtl="0" algn="l">
              <a:spcBef>
                <a:spcPts val="0"/>
              </a:spcBef>
              <a:spcAft>
                <a:spcPts val="0"/>
              </a:spcAft>
              <a:buSzPts val="1100"/>
              <a:buChar char="○"/>
            </a:pPr>
            <a:r>
              <a:rPr lang="zh-TW"/>
              <a:t>&lt;/p&gt; 為結束標籤</a:t>
            </a:r>
            <a:r>
              <a:rPr lang="zh-TW"/>
              <a:t> </a:t>
            </a:r>
            <a:endParaRPr/>
          </a:p>
          <a:p>
            <a:pPr indent="-298450" lvl="1" marL="914400" rtl="0" algn="l">
              <a:spcBef>
                <a:spcPts val="0"/>
              </a:spcBef>
              <a:spcAft>
                <a:spcPts val="0"/>
              </a:spcAft>
              <a:buSzPts val="1100"/>
              <a:buChar char="○"/>
            </a:pPr>
            <a:r>
              <a:rPr lang="zh-TW"/>
              <a:t>class=”hi”為屬性</a:t>
            </a:r>
            <a:endParaRPr/>
          </a:p>
          <a:p>
            <a:pPr indent="-298450" lvl="1" marL="914400" rtl="0" algn="l">
              <a:spcBef>
                <a:spcPts val="0"/>
              </a:spcBef>
              <a:spcAft>
                <a:spcPts val="0"/>
              </a:spcAft>
              <a:buSzPts val="1100"/>
              <a:buChar char="○"/>
            </a:pPr>
            <a:r>
              <a:rPr lang="zh-TW"/>
              <a:t>Hello World 為內容，</a:t>
            </a:r>
            <a:endParaRPr/>
          </a:p>
          <a:p>
            <a:pPr indent="-298450" lvl="1" marL="914400" rtl="0" algn="l">
              <a:spcBef>
                <a:spcPts val="0"/>
              </a:spcBef>
              <a:spcAft>
                <a:spcPts val="0"/>
              </a:spcAft>
              <a:buSzPts val="1100"/>
              <a:buChar char="○"/>
            </a:pPr>
            <a:r>
              <a:rPr lang="zh-TW"/>
              <a:t>&lt;p class=”hi”&gt; Hello World&lt;/p&gt;    為元素</a:t>
            </a:r>
            <a:endParaRPr/>
          </a:p>
          <a:p>
            <a:pPr indent="-311150" lvl="0" marL="457200" rtl="0" algn="l">
              <a:spcBef>
                <a:spcPts val="0"/>
              </a:spcBef>
              <a:spcAft>
                <a:spcPts val="0"/>
              </a:spcAft>
              <a:buSzPts val="1300"/>
              <a:buChar char="●"/>
            </a:pPr>
            <a:r>
              <a:rPr lang="zh-TW"/>
              <a:t>可以為巢狀元素</a:t>
            </a:r>
            <a:endParaRPr/>
          </a:p>
          <a:p>
            <a:pPr indent="-298450" lvl="1" marL="914400" rtl="0" algn="l">
              <a:spcBef>
                <a:spcPts val="0"/>
              </a:spcBef>
              <a:spcAft>
                <a:spcPts val="0"/>
              </a:spcAft>
              <a:buSzPts val="1100"/>
              <a:buChar char="○"/>
            </a:pPr>
            <a:r>
              <a:rPr lang="zh-TW"/>
              <a:t>例:  &lt;div&gt;  &lt;p&gt; 我在div裡面 &lt;/p&gt; &lt;/div&gt;</a:t>
            </a:r>
            <a:endParaRPr/>
          </a:p>
          <a:p>
            <a:pPr indent="-311150" lvl="0" marL="457200" rtl="0" algn="l">
              <a:spcBef>
                <a:spcPts val="0"/>
              </a:spcBef>
              <a:spcAft>
                <a:spcPts val="0"/>
              </a:spcAft>
              <a:buSzPts val="1300"/>
              <a:buChar char="●"/>
            </a:pPr>
            <a:r>
              <a:rPr lang="zh-TW"/>
              <a:t>大部分的標籤為起始標籤 + 結尾標籤，例外: &lt;img&gt;、&lt;input&gt;</a:t>
            </a:r>
            <a:endParaRPr/>
          </a:p>
          <a:p>
            <a:pPr indent="0" lvl="0" marL="45720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HTML 文件的架構</a:t>
            </a:r>
            <a:endParaRPr/>
          </a:p>
        </p:txBody>
      </p:sp>
      <p:sp>
        <p:nvSpPr>
          <p:cNvPr id="227" name="Google Shape;227;p27"/>
          <p:cNvSpPr txBox="1"/>
          <p:nvPr>
            <p:ph idx="1" type="body"/>
          </p:nvPr>
        </p:nvSpPr>
        <p:spPr>
          <a:xfrm>
            <a:off x="4373400" y="1264675"/>
            <a:ext cx="4770600" cy="3768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zh-TW"/>
              <a:t>&lt;!DOCTYPE html&gt; — 文件類型（doctype）。 文件類型是用來連結一些應遵守的規則，有點像自動校正的功能。</a:t>
            </a:r>
            <a:endParaRPr/>
          </a:p>
          <a:p>
            <a:pPr indent="-311150" lvl="0" marL="457200" rtl="0" algn="l">
              <a:spcBef>
                <a:spcPts val="0"/>
              </a:spcBef>
              <a:spcAft>
                <a:spcPts val="0"/>
              </a:spcAft>
              <a:buSzPts val="1300"/>
              <a:buChar char="●"/>
            </a:pPr>
            <a:r>
              <a:rPr lang="zh-TW"/>
              <a:t>&lt;html&gt; </a:t>
            </a:r>
            <a:r>
              <a:rPr lang="zh-TW" sz="1400">
                <a:solidFill>
                  <a:srgbClr val="FFFFFF"/>
                </a:solidFill>
                <a:latin typeface="Arial"/>
                <a:ea typeface="Arial"/>
                <a:cs typeface="Arial"/>
                <a:sym typeface="Arial"/>
              </a:rPr>
              <a:t>標籤</a:t>
            </a:r>
            <a:r>
              <a:rPr lang="zh-TW"/>
              <a:t>，又被視為根元素（root element），包含了所有顯示在這個頁面上的內容。</a:t>
            </a:r>
            <a:endParaRPr/>
          </a:p>
          <a:p>
            <a:pPr indent="-311150" lvl="0" marL="457200" rtl="0" algn="l">
              <a:spcBef>
                <a:spcPts val="0"/>
              </a:spcBef>
              <a:spcAft>
                <a:spcPts val="0"/>
              </a:spcAft>
              <a:buSzPts val="1300"/>
              <a:buChar char="●"/>
            </a:pPr>
            <a:r>
              <a:rPr lang="zh-TW"/>
              <a:t> &lt;head&gt; 標籤，裡面放的是你想涵括的重要資訊，但不會顯示於網頁瀏覽者眼前的。例如，顯示於搜尋結果的關鍵字、頁面說明、CSS、字元實體集...等。</a:t>
            </a:r>
            <a:endParaRPr/>
          </a:p>
          <a:p>
            <a:pPr indent="-311150" lvl="0" marL="457200" rtl="0" algn="l">
              <a:spcBef>
                <a:spcPts val="0"/>
              </a:spcBef>
              <a:spcAft>
                <a:spcPts val="0"/>
              </a:spcAft>
              <a:buSzPts val="1300"/>
              <a:buChar char="●"/>
            </a:pPr>
            <a:r>
              <a:rPr lang="zh-TW"/>
              <a:t>&lt;body&gt; 標籤，包含了所有會顯示於網頁瀏覽者眼前的內容。 無論是文字、圖片、影面、互動遊戲...等。</a:t>
            </a:r>
            <a:endParaRPr/>
          </a:p>
          <a:p>
            <a:pPr indent="-311150" lvl="0" marL="457200" rtl="0" algn="l">
              <a:spcBef>
                <a:spcPts val="0"/>
              </a:spcBef>
              <a:spcAft>
                <a:spcPts val="0"/>
              </a:spcAft>
              <a:buSzPts val="1300"/>
              <a:buChar char="●"/>
            </a:pPr>
            <a:r>
              <a:rPr lang="zh-TW"/>
              <a:t>&lt;meta charset="utf-8"&gt; — 這個元素指定了你的文件使用utf-8這種字元編碼</a:t>
            </a:r>
            <a:r>
              <a:rPr lang="zh-TW"/>
              <a:t>， </a:t>
            </a:r>
            <a:r>
              <a:rPr b="1" lang="zh-TW"/>
              <a:t>建議大家都要使用這個元素，它會幫助你免去許多文字無法正確呈現的煩惱</a:t>
            </a:r>
            <a:r>
              <a:rPr lang="zh-TW"/>
              <a:t>。</a:t>
            </a:r>
            <a:endParaRPr/>
          </a:p>
          <a:p>
            <a:pPr indent="-311150" lvl="0" marL="457200" rtl="0" algn="l">
              <a:spcBef>
                <a:spcPts val="0"/>
              </a:spcBef>
              <a:spcAft>
                <a:spcPts val="0"/>
              </a:spcAft>
              <a:buSzPts val="1300"/>
              <a:buChar char="●"/>
            </a:pPr>
            <a:r>
              <a:rPr lang="zh-TW"/>
              <a:t>&lt;title&gt;— 呈現於網頁瀏覽者眼前的網頁標題。</a:t>
            </a:r>
            <a:endParaRPr/>
          </a:p>
          <a:p>
            <a:pPr indent="-311150" lvl="0" marL="457200" rtl="0" algn="l">
              <a:spcBef>
                <a:spcPts val="0"/>
              </a:spcBef>
              <a:spcAft>
                <a:spcPts val="0"/>
              </a:spcAft>
              <a:buSzPts val="1300"/>
              <a:buChar char="●"/>
            </a:pPr>
            <a:r>
              <a:rPr lang="zh-TW"/>
              <a:t>&lt;img&gt; 圖片標籤 ，僅有起始標籤無結尾標籤。</a:t>
            </a:r>
            <a:endParaRPr/>
          </a:p>
          <a:p>
            <a:pPr indent="0" lvl="0" marL="0" rtl="0" algn="l">
              <a:spcBef>
                <a:spcPts val="1600"/>
              </a:spcBef>
              <a:spcAft>
                <a:spcPts val="1600"/>
              </a:spcAft>
              <a:buNone/>
            </a:pPr>
            <a:r>
              <a:t/>
            </a:r>
            <a:endParaRPr/>
          </a:p>
        </p:txBody>
      </p:sp>
      <p:pic>
        <p:nvPicPr>
          <p:cNvPr id="228" name="Google Shape;228;p27"/>
          <p:cNvPicPr preferRelativeResize="0"/>
          <p:nvPr/>
        </p:nvPicPr>
        <p:blipFill rotWithShape="1">
          <a:blip r:embed="rId3">
            <a:alphaModFix/>
          </a:blip>
          <a:srcRect b="0" l="5274" r="17831" t="0"/>
          <a:stretch/>
        </p:blipFill>
        <p:spPr>
          <a:xfrm>
            <a:off x="0" y="1811225"/>
            <a:ext cx="4331775" cy="2184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元素位置標籤</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34" name="Google Shape;234;p28"/>
          <p:cNvGraphicFramePr/>
          <p:nvPr/>
        </p:nvGraphicFramePr>
        <p:xfrm>
          <a:off x="796938" y="1761800"/>
          <a:ext cx="3000000" cy="3000000"/>
        </p:xfrm>
        <a:graphic>
          <a:graphicData uri="http://schemas.openxmlformats.org/drawingml/2006/table">
            <a:tbl>
              <a:tblPr>
                <a:noFill/>
                <a:tableStyleId>{034E1FBE-AF16-4E68-8C09-6109D98DB7C9}</a:tableStyleId>
              </a:tblPr>
              <a:tblGrid>
                <a:gridCol w="2307675"/>
                <a:gridCol w="5153650"/>
              </a:tblGrid>
              <a:tr h="381000">
                <a:tc>
                  <a:txBody>
                    <a:bodyPr/>
                    <a:lstStyle/>
                    <a:p>
                      <a:pPr indent="0" lvl="0" marL="0" rtl="0" algn="l">
                        <a:spcBef>
                          <a:spcPts val="0"/>
                        </a:spcBef>
                        <a:spcAft>
                          <a:spcPts val="0"/>
                        </a:spcAft>
                        <a:buNone/>
                      </a:pPr>
                      <a:r>
                        <a:rPr lang="zh-TW">
                          <a:solidFill>
                            <a:srgbClr val="FFFFFF"/>
                          </a:solidFill>
                        </a:rPr>
                        <a:t>&lt;div …&gt; … &lt;/div&gt;</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TW">
                          <a:solidFill>
                            <a:srgbClr val="FFFFFF"/>
                          </a:solidFill>
                        </a:rPr>
                        <a:t>區塊   (</a:t>
                      </a:r>
                      <a:r>
                        <a:rPr lang="zh-TW">
                          <a:solidFill>
                            <a:srgbClr val="FF0000"/>
                          </a:solidFill>
                        </a:rPr>
                        <a:t>最常用到的標籤</a:t>
                      </a:r>
                      <a:r>
                        <a:rPr lang="zh-TW">
                          <a:solidFill>
                            <a:srgbClr val="FFFFFF"/>
                          </a:solidFill>
                        </a:rPr>
                        <a:t>)</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zh-TW">
                          <a:solidFill>
                            <a:srgbClr val="FFFFFF"/>
                          </a:solidFill>
                        </a:rPr>
                        <a:t>&lt;blockquote&gt; … &lt;/blockquote&gt;</a:t>
                      </a:r>
                      <a:endParaRPr>
                        <a:solidFill>
                          <a:srgbClr val="FFFFFF"/>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zh-TW">
                          <a:solidFill>
                            <a:srgbClr val="FFFFFF"/>
                          </a:solidFill>
                        </a:rPr>
                        <a:t>文字</a:t>
                      </a:r>
                      <a:endParaRPr>
                        <a:solidFill>
                          <a:srgbClr val="FFFFFF"/>
                        </a:solidFill>
                      </a:endParaRPr>
                    </a:p>
                    <a:p>
                      <a:pPr indent="0" lvl="0" marL="0" rtl="0" algn="l">
                        <a:spcBef>
                          <a:spcPts val="0"/>
                        </a:spcBef>
                        <a:spcAft>
                          <a:spcPts val="0"/>
                        </a:spcAft>
                        <a:buNone/>
                      </a:pPr>
                      <a:r>
                        <a:rPr lang="zh-TW">
                          <a:solidFill>
                            <a:srgbClr val="FFFFFF"/>
                          </a:solidFill>
                        </a:rPr>
                        <a:t>       縮排</a:t>
                      </a:r>
                      <a:endParaRPr b="1">
                        <a:solidFill>
                          <a:srgbClr val="FFFFFF"/>
                        </a:solidFill>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zh-TW">
                          <a:solidFill>
                            <a:srgbClr val="FFFFFF"/>
                          </a:solidFill>
                        </a:rPr>
                        <a:t>&lt;br&gt;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zh-TW">
                          <a:solidFill>
                            <a:srgbClr val="FFFFFF"/>
                          </a:solidFill>
                        </a:rPr>
                        <a:t>換行</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zh-TW">
                          <a:solidFill>
                            <a:srgbClr val="FFFFFF"/>
                          </a:solidFill>
                        </a:rPr>
                        <a:t>&lt;p&gt; … &lt;/p&gt;</a:t>
                      </a:r>
                      <a:endParaRPr sz="1000">
                        <a:solidFill>
                          <a:srgbClr val="FFFFFF"/>
                        </a:solidFill>
                        <a:highlight>
                          <a:srgbClr val="FFFFFF"/>
                        </a:highlight>
                      </a:endParaRPr>
                    </a:p>
                  </a:txBody>
                  <a:tcPr marT="91425" marB="91425" marR="91425" marL="91425"/>
                </a:tc>
                <a:tc>
                  <a:txBody>
                    <a:bodyPr/>
                    <a:lstStyle/>
                    <a:p>
                      <a:pPr indent="0" lvl="0" marL="0" rtl="0" algn="l">
                        <a:spcBef>
                          <a:spcPts val="0"/>
                        </a:spcBef>
                        <a:spcAft>
                          <a:spcPts val="0"/>
                        </a:spcAft>
                        <a:buNone/>
                      </a:pPr>
                      <a:r>
                        <a:rPr lang="zh-TW">
                          <a:solidFill>
                            <a:srgbClr val="FFFFFF"/>
                          </a:solidFill>
                        </a:rPr>
                        <a:t>文字分段(會在p標籤後加一段換行)</a:t>
                      </a:r>
                      <a:endParaRPr>
                        <a:solidFill>
                          <a:srgbClr val="FFFFFF"/>
                        </a:solidFill>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文字外觀</a:t>
            </a:r>
            <a:r>
              <a:rPr lang="zh-TW"/>
              <a:t>標籤</a:t>
            </a:r>
            <a:endParaRPr/>
          </a:p>
        </p:txBody>
      </p:sp>
      <p:graphicFrame>
        <p:nvGraphicFramePr>
          <p:cNvPr id="240" name="Google Shape;240;p29"/>
          <p:cNvGraphicFramePr/>
          <p:nvPr/>
        </p:nvGraphicFramePr>
        <p:xfrm>
          <a:off x="875075" y="1257450"/>
          <a:ext cx="3000000" cy="3000000"/>
        </p:xfrm>
        <a:graphic>
          <a:graphicData uri="http://schemas.openxmlformats.org/drawingml/2006/table">
            <a:tbl>
              <a:tblPr>
                <a:noFill/>
                <a:tableStyleId>{034E1FBE-AF16-4E68-8C09-6109D98DB7C9}</a:tableStyleId>
              </a:tblPr>
              <a:tblGrid>
                <a:gridCol w="2566700"/>
                <a:gridCol w="4894625"/>
              </a:tblGrid>
              <a:tr h="381000">
                <a:tc>
                  <a:txBody>
                    <a:bodyPr/>
                    <a:lstStyle/>
                    <a:p>
                      <a:pPr indent="0" lvl="0" marL="0" rtl="0" algn="l">
                        <a:spcBef>
                          <a:spcPts val="0"/>
                        </a:spcBef>
                        <a:spcAft>
                          <a:spcPts val="0"/>
                        </a:spcAft>
                        <a:buNone/>
                      </a:pPr>
                      <a:r>
                        <a:rPr lang="zh-TW">
                          <a:solidFill>
                            <a:srgbClr val="FFFFFF"/>
                          </a:solidFill>
                        </a:rPr>
                        <a:t>&lt;b&gt; … &lt;/b&gt;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zh-TW">
                          <a:solidFill>
                            <a:srgbClr val="FFFFFF"/>
                          </a:solidFill>
                        </a:rPr>
                        <a:t>使文字變為</a:t>
                      </a:r>
                      <a:r>
                        <a:rPr b="1" lang="zh-TW">
                          <a:solidFill>
                            <a:srgbClr val="FFFFFF"/>
                          </a:solidFill>
                        </a:rPr>
                        <a:t>粗體</a:t>
                      </a:r>
                      <a:endParaRPr b="1">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zh-TW">
                          <a:solidFill>
                            <a:srgbClr val="FFFFFF"/>
                          </a:solidFill>
                        </a:rPr>
                        <a:t>&lt;font …&gt; …&lt;/font&gt;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zh-TW">
                          <a:solidFill>
                            <a:srgbClr val="FFFFFF"/>
                          </a:solidFill>
                        </a:rPr>
                        <a:t>設定文字的</a:t>
                      </a:r>
                      <a:r>
                        <a:rPr lang="zh-TW">
                          <a:solidFill>
                            <a:srgbClr val="FFD966"/>
                          </a:solidFill>
                        </a:rPr>
                        <a:t>顏色</a:t>
                      </a:r>
                      <a:r>
                        <a:rPr lang="zh-TW">
                          <a:solidFill>
                            <a:srgbClr val="FFFFFF"/>
                          </a:solidFill>
                        </a:rPr>
                        <a:t>、</a:t>
                      </a:r>
                      <a:r>
                        <a:rPr lang="zh-TW" sz="1800">
                          <a:solidFill>
                            <a:srgbClr val="FFFFFF"/>
                          </a:solidFill>
                        </a:rPr>
                        <a:t>大</a:t>
                      </a:r>
                      <a:r>
                        <a:rPr lang="zh-TW" sz="1200">
                          <a:solidFill>
                            <a:srgbClr val="FFFFFF"/>
                          </a:solidFill>
                        </a:rPr>
                        <a:t>小</a:t>
                      </a:r>
                      <a:r>
                        <a:rPr lang="zh-TW">
                          <a:solidFill>
                            <a:srgbClr val="FFFFFF"/>
                          </a:solidFill>
                        </a:rPr>
                        <a:t>、</a:t>
                      </a:r>
                      <a:r>
                        <a:rPr i="1" lang="zh-TW">
                          <a:solidFill>
                            <a:srgbClr val="FFFFFF"/>
                          </a:solidFill>
                          <a:latin typeface="DFKai-SB"/>
                          <a:ea typeface="DFKai-SB"/>
                          <a:cs typeface="DFKai-SB"/>
                          <a:sym typeface="DFKai-SB"/>
                        </a:rPr>
                        <a:t>字型</a:t>
                      </a:r>
                      <a:r>
                        <a:rPr lang="zh-TW">
                          <a:solidFill>
                            <a:srgbClr val="FFFFFF"/>
                          </a:solidFill>
                        </a:rPr>
                        <a:t>等(有預設的屬性如:size、color、face等...)</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zh-TW">
                          <a:solidFill>
                            <a:srgbClr val="FFFFFF"/>
                          </a:solidFill>
                        </a:rPr>
                        <a:t>&lt;span …&gt; …&lt;/span&gt;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zh-TW">
                          <a:solidFill>
                            <a:srgbClr val="FFFFFF"/>
                          </a:solidFill>
                        </a:rPr>
                        <a:t>設定文字的</a:t>
                      </a:r>
                      <a:r>
                        <a:rPr lang="zh-TW">
                          <a:solidFill>
                            <a:srgbClr val="FFD966"/>
                          </a:solidFill>
                        </a:rPr>
                        <a:t>顏色</a:t>
                      </a:r>
                      <a:r>
                        <a:rPr lang="zh-TW">
                          <a:solidFill>
                            <a:srgbClr val="FFFFFF"/>
                          </a:solidFill>
                        </a:rPr>
                        <a:t>、</a:t>
                      </a:r>
                      <a:r>
                        <a:rPr lang="zh-TW" sz="1800">
                          <a:solidFill>
                            <a:srgbClr val="FFFFFF"/>
                          </a:solidFill>
                        </a:rPr>
                        <a:t>大</a:t>
                      </a:r>
                      <a:r>
                        <a:rPr lang="zh-TW" sz="1200">
                          <a:solidFill>
                            <a:srgbClr val="FFFFFF"/>
                          </a:solidFill>
                        </a:rPr>
                        <a:t>小</a:t>
                      </a:r>
                      <a:r>
                        <a:rPr lang="zh-TW">
                          <a:solidFill>
                            <a:srgbClr val="FFFFFF"/>
                          </a:solidFill>
                        </a:rPr>
                        <a:t>、</a:t>
                      </a:r>
                      <a:r>
                        <a:rPr i="1" lang="zh-TW">
                          <a:solidFill>
                            <a:srgbClr val="FFFFFF"/>
                          </a:solidFill>
                          <a:latin typeface="DFKai-SB"/>
                          <a:ea typeface="DFKai-SB"/>
                          <a:cs typeface="DFKai-SB"/>
                          <a:sym typeface="DFKai-SB"/>
                        </a:rPr>
                        <a:t>字型</a:t>
                      </a:r>
                      <a:r>
                        <a:rPr lang="zh-TW">
                          <a:solidFill>
                            <a:srgbClr val="FFFFFF"/>
                          </a:solidFill>
                        </a:rPr>
                        <a:t>等 (以CSS設計為主)</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zh-TW">
                          <a:solidFill>
                            <a:srgbClr val="FFFFFF"/>
                          </a:solidFill>
                        </a:rPr>
                        <a:t>&lt;i&gt; … &lt;/i&gt;</a:t>
                      </a:r>
                      <a:endParaRPr sz="1000">
                        <a:solidFill>
                          <a:srgbClr val="FFFFFF"/>
                        </a:solidFill>
                        <a:highlight>
                          <a:srgbClr val="FFFFFF"/>
                        </a:highlight>
                      </a:endParaRPr>
                    </a:p>
                  </a:txBody>
                  <a:tcPr marT="91425" marB="91425" marR="91425" marL="91425"/>
                </a:tc>
                <a:tc>
                  <a:txBody>
                    <a:bodyPr/>
                    <a:lstStyle/>
                    <a:p>
                      <a:pPr indent="0" lvl="0" marL="0" rtl="0" algn="l">
                        <a:spcBef>
                          <a:spcPts val="0"/>
                        </a:spcBef>
                        <a:spcAft>
                          <a:spcPts val="0"/>
                        </a:spcAft>
                        <a:buNone/>
                      </a:pPr>
                      <a:r>
                        <a:rPr lang="zh-TW">
                          <a:solidFill>
                            <a:srgbClr val="FFFFFF"/>
                          </a:solidFill>
                        </a:rPr>
                        <a:t>使文字變為</a:t>
                      </a:r>
                      <a:r>
                        <a:rPr i="1" lang="zh-TW">
                          <a:solidFill>
                            <a:srgbClr val="FFFFFF"/>
                          </a:solidFill>
                        </a:rPr>
                        <a:t>斜體</a:t>
                      </a:r>
                      <a:endParaRPr i="1">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zh-TW">
                          <a:solidFill>
                            <a:srgbClr val="FFFFFF"/>
                          </a:solidFill>
                        </a:rPr>
                        <a:t>&lt;h1&gt; … &lt;/h1&gt;~&lt;h6&gt;...&lt;/h6&gt;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zh-TW">
                          <a:solidFill>
                            <a:srgbClr val="FFFFFF"/>
                          </a:solidFill>
                        </a:rPr>
                        <a:t>建立</a:t>
                      </a:r>
                      <a:r>
                        <a:rPr b="1" lang="zh-TW" sz="1800">
                          <a:solidFill>
                            <a:srgbClr val="FFFFFF"/>
                          </a:solidFill>
                        </a:rPr>
                        <a:t>標題</a:t>
                      </a:r>
                      <a:r>
                        <a:rPr lang="zh-TW">
                          <a:solidFill>
                            <a:srgbClr val="FFFFFF"/>
                          </a:solidFill>
                        </a:rPr>
                        <a:t>文字 (字型由h1至h6)</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zh-TW">
                          <a:solidFill>
                            <a:srgbClr val="FFFFFF"/>
                          </a:solidFill>
                        </a:rPr>
                        <a:t>&lt;sub&gt; … &lt;/sub&gt;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zh-TW">
                          <a:solidFill>
                            <a:srgbClr val="FFFFFF"/>
                          </a:solidFill>
                        </a:rPr>
                        <a:t>在文字轉成</a:t>
                      </a:r>
                      <a:r>
                        <a:rPr baseline="-25000" lang="zh-TW">
                          <a:solidFill>
                            <a:srgbClr val="FFFFFF"/>
                          </a:solidFill>
                        </a:rPr>
                        <a:t>下標</a:t>
                      </a:r>
                      <a:endParaRPr baseline="-25000">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zh-TW">
                          <a:solidFill>
                            <a:srgbClr val="FFFFFF"/>
                          </a:solidFill>
                        </a:rPr>
                        <a:t>&lt;sup&gt; … &lt;/sup&gt;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zh-TW">
                          <a:solidFill>
                            <a:srgbClr val="FFFFFF"/>
                          </a:solidFill>
                        </a:rPr>
                        <a:t>在文字轉成</a:t>
                      </a:r>
                      <a:r>
                        <a:rPr baseline="30000" lang="zh-TW">
                          <a:solidFill>
                            <a:srgbClr val="FFFFFF"/>
                          </a:solidFill>
                        </a:rPr>
                        <a:t>上標</a:t>
                      </a:r>
                      <a:endParaRPr baseline="30000">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zh-TW">
                          <a:solidFill>
                            <a:srgbClr val="FFFFFF"/>
                          </a:solidFill>
                        </a:rPr>
                        <a:t>&lt;u&gt; … &lt;/u&gt;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zh-TW">
                          <a:solidFill>
                            <a:srgbClr val="FFFFFF"/>
                          </a:solidFill>
                        </a:rPr>
                        <a:t>在文字底下</a:t>
                      </a:r>
                      <a:r>
                        <a:rPr lang="zh-TW" u="sng">
                          <a:solidFill>
                            <a:srgbClr val="FFFFFF"/>
                          </a:solidFill>
                        </a:rPr>
                        <a:t>畫線</a:t>
                      </a:r>
                      <a:endParaRPr u="sng">
                        <a:solidFill>
                          <a:srgbClr val="FFFFFF"/>
                        </a:solidFill>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超連結、圖片、水平線標籤</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46" name="Google Shape;246;p30"/>
          <p:cNvGraphicFramePr/>
          <p:nvPr/>
        </p:nvGraphicFramePr>
        <p:xfrm>
          <a:off x="796938" y="1754400"/>
          <a:ext cx="3000000" cy="3000000"/>
        </p:xfrm>
        <a:graphic>
          <a:graphicData uri="http://schemas.openxmlformats.org/drawingml/2006/table">
            <a:tbl>
              <a:tblPr>
                <a:noFill/>
                <a:tableStyleId>{034E1FBE-AF16-4E68-8C09-6109D98DB7C9}</a:tableStyleId>
              </a:tblPr>
              <a:tblGrid>
                <a:gridCol w="2307675"/>
                <a:gridCol w="5153650"/>
              </a:tblGrid>
              <a:tr h="381000">
                <a:tc>
                  <a:txBody>
                    <a:bodyPr/>
                    <a:lstStyle/>
                    <a:p>
                      <a:pPr indent="0" lvl="0" marL="0" rtl="0" algn="l">
                        <a:spcBef>
                          <a:spcPts val="0"/>
                        </a:spcBef>
                        <a:spcAft>
                          <a:spcPts val="0"/>
                        </a:spcAft>
                        <a:buNone/>
                      </a:pPr>
                      <a:r>
                        <a:rPr lang="zh-TW">
                          <a:solidFill>
                            <a:srgbClr val="FFFFFF"/>
                          </a:solidFill>
                        </a:rPr>
                        <a:t>&lt;a …&gt; ... &lt;/a&gt;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zh-TW">
                          <a:solidFill>
                            <a:srgbClr val="FFFFFF"/>
                          </a:solidFill>
                        </a:rPr>
                        <a:t>建立超連結</a:t>
                      </a:r>
                      <a:endParaRPr b="1">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zh-TW">
                          <a:solidFill>
                            <a:srgbClr val="FFFFFF"/>
                          </a:solidFill>
                        </a:rPr>
                        <a:t>&lt;hr&gt;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zh-TW">
                          <a:solidFill>
                            <a:srgbClr val="FFFFFF"/>
                          </a:solidFill>
                        </a:rPr>
                        <a:t>建立水平線</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zh-TW">
                          <a:solidFill>
                            <a:srgbClr val="FFFFFF"/>
                          </a:solidFill>
                        </a:rPr>
                        <a:t>&lt;img …&gt;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zh-TW">
                          <a:solidFill>
                            <a:srgbClr val="FFFFFF"/>
                          </a:solidFill>
                        </a:rPr>
                        <a:t>展示圖像</a:t>
                      </a:r>
                      <a:endParaRPr>
                        <a:solidFill>
                          <a:srgbClr val="FFFFFF"/>
                        </a:solidFill>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列表標籤</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52" name="Google Shape;252;p31"/>
          <p:cNvGraphicFramePr/>
          <p:nvPr/>
        </p:nvGraphicFramePr>
        <p:xfrm>
          <a:off x="796938" y="1754400"/>
          <a:ext cx="3000000" cy="3000000"/>
        </p:xfrm>
        <a:graphic>
          <a:graphicData uri="http://schemas.openxmlformats.org/drawingml/2006/table">
            <a:tbl>
              <a:tblPr>
                <a:noFill/>
                <a:tableStyleId>{034E1FBE-AF16-4E68-8C09-6109D98DB7C9}</a:tableStyleId>
              </a:tblPr>
              <a:tblGrid>
                <a:gridCol w="2307675"/>
                <a:gridCol w="5153650"/>
              </a:tblGrid>
              <a:tr h="381000">
                <a:tc>
                  <a:txBody>
                    <a:bodyPr/>
                    <a:lstStyle/>
                    <a:p>
                      <a:pPr indent="0" lvl="0" marL="0" rtl="0" algn="l">
                        <a:spcBef>
                          <a:spcPts val="0"/>
                        </a:spcBef>
                        <a:spcAft>
                          <a:spcPts val="0"/>
                        </a:spcAft>
                        <a:buNone/>
                      </a:pPr>
                      <a:r>
                        <a:rPr lang="zh-TW">
                          <a:solidFill>
                            <a:srgbClr val="FFFFFF"/>
                          </a:solidFill>
                        </a:rPr>
                        <a:t>&lt;ol&gt;</a:t>
                      </a:r>
                      <a:endParaRPr>
                        <a:solidFill>
                          <a:srgbClr val="FFFFFF"/>
                        </a:solidFill>
                      </a:endParaRPr>
                    </a:p>
                    <a:p>
                      <a:pPr indent="0" lvl="0" marL="0" rtl="0" algn="l">
                        <a:spcBef>
                          <a:spcPts val="0"/>
                        </a:spcBef>
                        <a:spcAft>
                          <a:spcPts val="0"/>
                        </a:spcAft>
                        <a:buNone/>
                      </a:pPr>
                      <a:r>
                        <a:rPr lang="zh-TW">
                          <a:solidFill>
                            <a:srgbClr val="FFFFFF"/>
                          </a:solidFill>
                        </a:rPr>
                        <a:t>    &lt;li&gt;…</a:t>
                      </a:r>
                      <a:endParaRPr>
                        <a:solidFill>
                          <a:srgbClr val="FFFFFF"/>
                        </a:solidFill>
                      </a:endParaRPr>
                    </a:p>
                    <a:p>
                      <a:pPr indent="0" lvl="0" marL="0" rtl="0" algn="l">
                        <a:spcBef>
                          <a:spcPts val="0"/>
                        </a:spcBef>
                        <a:spcAft>
                          <a:spcPts val="0"/>
                        </a:spcAft>
                        <a:buNone/>
                      </a:pPr>
                      <a:r>
                        <a:rPr lang="zh-TW">
                          <a:solidFill>
                            <a:srgbClr val="FFFFFF"/>
                          </a:solidFill>
                        </a:rPr>
                        <a:t>    &lt;li&gt;…</a:t>
                      </a:r>
                      <a:endParaRPr>
                        <a:solidFill>
                          <a:srgbClr val="FFFFFF"/>
                        </a:solidFill>
                      </a:endParaRPr>
                    </a:p>
                    <a:p>
                      <a:pPr indent="0" lvl="0" marL="0" rtl="0" algn="l">
                        <a:spcBef>
                          <a:spcPts val="0"/>
                        </a:spcBef>
                        <a:spcAft>
                          <a:spcPts val="0"/>
                        </a:spcAft>
                        <a:buNone/>
                      </a:pPr>
                      <a:r>
                        <a:rPr lang="zh-TW">
                          <a:solidFill>
                            <a:srgbClr val="FFFFFF"/>
                          </a:solidFill>
                        </a:rPr>
                        <a:t>&lt;/ol&gt;</a:t>
                      </a:r>
                      <a:endParaRPr>
                        <a:solidFill>
                          <a:srgbClr val="FFFFFF"/>
                        </a:solidFill>
                      </a:endParaRPr>
                    </a:p>
                    <a:p>
                      <a:pPr indent="0" lvl="0" marL="0" rtl="0" algn="l">
                        <a:spcBef>
                          <a:spcPts val="0"/>
                        </a:spcBef>
                        <a:spcAft>
                          <a:spcPts val="0"/>
                        </a:spcAft>
                        <a:buNone/>
                      </a:pPr>
                      <a:r>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zh-TW">
                          <a:solidFill>
                            <a:srgbClr val="FFFFFF"/>
                          </a:solidFill>
                        </a:rPr>
                        <a:t>編號列表   如:</a:t>
                      </a:r>
                      <a:endParaRPr>
                        <a:solidFill>
                          <a:srgbClr val="FFFFFF"/>
                        </a:solidFill>
                      </a:endParaRPr>
                    </a:p>
                    <a:p>
                      <a:pPr indent="-317500" lvl="0" marL="457200" rtl="0" algn="l">
                        <a:spcBef>
                          <a:spcPts val="0"/>
                        </a:spcBef>
                        <a:spcAft>
                          <a:spcPts val="0"/>
                        </a:spcAft>
                        <a:buClr>
                          <a:srgbClr val="FFFFFF"/>
                        </a:buClr>
                        <a:buSzPts val="1400"/>
                        <a:buAutoNum type="arabicPeriod"/>
                      </a:pPr>
                      <a:r>
                        <a:rPr lang="zh-TW">
                          <a:solidFill>
                            <a:srgbClr val="FFFFFF"/>
                          </a:solidFill>
                        </a:rPr>
                        <a:t>列表一</a:t>
                      </a:r>
                      <a:endParaRPr>
                        <a:solidFill>
                          <a:srgbClr val="FFFFFF"/>
                        </a:solidFill>
                      </a:endParaRPr>
                    </a:p>
                    <a:p>
                      <a:pPr indent="-317500" lvl="0" marL="457200" rtl="0" algn="l">
                        <a:spcBef>
                          <a:spcPts val="0"/>
                        </a:spcBef>
                        <a:spcAft>
                          <a:spcPts val="0"/>
                        </a:spcAft>
                        <a:buClr>
                          <a:srgbClr val="FFFFFF"/>
                        </a:buClr>
                        <a:buSzPts val="1400"/>
                        <a:buAutoNum type="arabicPeriod"/>
                      </a:pPr>
                      <a:r>
                        <a:rPr lang="zh-TW">
                          <a:solidFill>
                            <a:srgbClr val="FFFFFF"/>
                          </a:solidFill>
                        </a:rPr>
                        <a:t>列表二</a:t>
                      </a:r>
                      <a:endParaRPr>
                        <a:solidFill>
                          <a:srgbClr val="FFFFFF"/>
                        </a:solidFill>
                      </a:endParaRPr>
                    </a:p>
                    <a:p>
                      <a:pPr indent="0" lvl="0" marL="0" rtl="0" algn="l">
                        <a:spcBef>
                          <a:spcPts val="0"/>
                        </a:spcBef>
                        <a:spcAft>
                          <a:spcPts val="0"/>
                        </a:spcAft>
                        <a:buNone/>
                      </a:pPr>
                      <a:r>
                        <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zh-TW">
                          <a:solidFill>
                            <a:srgbClr val="FFFFFF"/>
                          </a:solidFill>
                        </a:rPr>
                        <a:t>&lt;ul&gt;</a:t>
                      </a:r>
                      <a:endParaRPr>
                        <a:solidFill>
                          <a:srgbClr val="FFFFFF"/>
                        </a:solidFill>
                      </a:endParaRPr>
                    </a:p>
                    <a:p>
                      <a:pPr indent="0" lvl="0" marL="0" rtl="0" algn="l">
                        <a:spcBef>
                          <a:spcPts val="0"/>
                        </a:spcBef>
                        <a:spcAft>
                          <a:spcPts val="0"/>
                        </a:spcAft>
                        <a:buNone/>
                      </a:pPr>
                      <a:r>
                        <a:rPr lang="zh-TW">
                          <a:solidFill>
                            <a:srgbClr val="FFFFFF"/>
                          </a:solidFill>
                        </a:rPr>
                        <a:t>    &lt;li&gt;…</a:t>
                      </a:r>
                      <a:endParaRPr>
                        <a:solidFill>
                          <a:srgbClr val="FFFFFF"/>
                        </a:solidFill>
                      </a:endParaRPr>
                    </a:p>
                    <a:p>
                      <a:pPr indent="0" lvl="0" marL="0" rtl="0" algn="l">
                        <a:spcBef>
                          <a:spcPts val="0"/>
                        </a:spcBef>
                        <a:spcAft>
                          <a:spcPts val="0"/>
                        </a:spcAft>
                        <a:buNone/>
                      </a:pPr>
                      <a:r>
                        <a:rPr lang="zh-TW">
                          <a:solidFill>
                            <a:srgbClr val="FFFFFF"/>
                          </a:solidFill>
                        </a:rPr>
                        <a:t>    &lt;li&gt;…</a:t>
                      </a:r>
                      <a:endParaRPr>
                        <a:solidFill>
                          <a:srgbClr val="FFFFFF"/>
                        </a:solidFill>
                      </a:endParaRPr>
                    </a:p>
                    <a:p>
                      <a:pPr indent="0" lvl="0" marL="0" rtl="0" algn="l">
                        <a:spcBef>
                          <a:spcPts val="0"/>
                        </a:spcBef>
                        <a:spcAft>
                          <a:spcPts val="0"/>
                        </a:spcAft>
                        <a:buNone/>
                      </a:pPr>
                      <a:r>
                        <a:rPr lang="zh-TW">
                          <a:solidFill>
                            <a:srgbClr val="FFFFFF"/>
                          </a:solidFill>
                        </a:rPr>
                        <a:t>&lt;/ul&gt;</a:t>
                      </a:r>
                      <a:endParaRPr>
                        <a:solidFill>
                          <a:srgbClr val="FFFFFF"/>
                        </a:solidFill>
                      </a:endParaRPr>
                    </a:p>
                    <a:p>
                      <a:pPr indent="0" lvl="0" marL="0" rtl="0" algn="l">
                        <a:spcBef>
                          <a:spcPts val="0"/>
                        </a:spcBef>
                        <a:spcAft>
                          <a:spcPts val="0"/>
                        </a:spcAft>
                        <a:buNone/>
                      </a:pPr>
                      <a:r>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zh-TW">
                          <a:solidFill>
                            <a:srgbClr val="FFFFFF"/>
                          </a:solidFill>
                        </a:rPr>
                        <a:t>項目列表  如:</a:t>
                      </a:r>
                      <a:endParaRPr>
                        <a:solidFill>
                          <a:srgbClr val="FFFFFF"/>
                        </a:solidFill>
                      </a:endParaRPr>
                    </a:p>
                    <a:p>
                      <a:pPr indent="-317500" lvl="0" marL="457200" rtl="0" algn="l">
                        <a:spcBef>
                          <a:spcPts val="0"/>
                        </a:spcBef>
                        <a:spcAft>
                          <a:spcPts val="0"/>
                        </a:spcAft>
                        <a:buClr>
                          <a:srgbClr val="FFFFFF"/>
                        </a:buClr>
                        <a:buSzPts val="1400"/>
                        <a:buChar char="●"/>
                      </a:pPr>
                      <a:r>
                        <a:rPr lang="zh-TW">
                          <a:solidFill>
                            <a:srgbClr val="FFFFFF"/>
                          </a:solidFill>
                        </a:rPr>
                        <a:t>列表一</a:t>
                      </a:r>
                      <a:endParaRPr>
                        <a:solidFill>
                          <a:srgbClr val="FFFFFF"/>
                        </a:solidFill>
                      </a:endParaRPr>
                    </a:p>
                    <a:p>
                      <a:pPr indent="-317500" lvl="0" marL="457200" rtl="0" algn="l">
                        <a:spcBef>
                          <a:spcPts val="0"/>
                        </a:spcBef>
                        <a:spcAft>
                          <a:spcPts val="0"/>
                        </a:spcAft>
                        <a:buClr>
                          <a:srgbClr val="FFFFFF"/>
                        </a:buClr>
                        <a:buSzPts val="1400"/>
                        <a:buChar char="●"/>
                      </a:pPr>
                      <a:r>
                        <a:rPr lang="zh-TW">
                          <a:solidFill>
                            <a:srgbClr val="FFFFFF"/>
                          </a:solidFill>
                        </a:rPr>
                        <a:t>列表二</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4400">
                <a:solidFill>
                  <a:srgbClr val="FFFFFF"/>
                </a:solidFill>
                <a:latin typeface="Microsoft JhengHei"/>
                <a:ea typeface="Microsoft JhengHei"/>
                <a:cs typeface="Microsoft JhengHei"/>
                <a:sym typeface="Microsoft JhengHei"/>
              </a:rPr>
              <a:t>Class TAs</a:t>
            </a:r>
            <a:endParaRPr>
              <a:solidFill>
                <a:srgbClr val="FFFFFF"/>
              </a:solidFill>
            </a:endParaRPr>
          </a:p>
        </p:txBody>
      </p:sp>
      <p:sp>
        <p:nvSpPr>
          <p:cNvPr id="140" name="Google Shape;140;p14"/>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rgbClr val="FFFFFF"/>
                </a:solidFill>
                <a:latin typeface="Microsoft JhengHei"/>
                <a:ea typeface="Microsoft JhengHei"/>
                <a:cs typeface="Microsoft JhengHei"/>
                <a:sym typeface="Microsoft JhengHei"/>
              </a:rPr>
              <a:t> 莊秉廉  </a:t>
            </a:r>
            <a:r>
              <a:rPr lang="zh-TW" sz="1800" u="sng">
                <a:solidFill>
                  <a:srgbClr val="FFFFFF"/>
                </a:solidFill>
                <a:latin typeface="Microsoft JhengHei"/>
                <a:ea typeface="Microsoft JhengHei"/>
                <a:cs typeface="Microsoft JhengHei"/>
                <a:sym typeface="Microsoft JhengHei"/>
                <a:hlinkClick r:id="rId3"/>
              </a:rPr>
              <a:t>karta134033@gmail.com</a:t>
            </a:r>
            <a:endParaRPr sz="1800">
              <a:solidFill>
                <a:srgbClr val="FFFFFF"/>
              </a:solidFill>
              <a:latin typeface="Microsoft JhengHei"/>
              <a:ea typeface="Microsoft JhengHei"/>
              <a:cs typeface="Microsoft JhengHei"/>
              <a:sym typeface="Microsoft JhengHei"/>
            </a:endParaRPr>
          </a:p>
          <a:p>
            <a:pPr indent="0" lvl="0" marL="0" rtl="0" algn="l">
              <a:spcBef>
                <a:spcPts val="1600"/>
              </a:spcBef>
              <a:spcAft>
                <a:spcPts val="0"/>
              </a:spcAft>
              <a:buNone/>
            </a:pPr>
            <a:r>
              <a:rPr lang="zh-TW" sz="1800">
                <a:solidFill>
                  <a:srgbClr val="FFFFFF"/>
                </a:solidFill>
                <a:latin typeface="Microsoft JhengHei"/>
                <a:ea typeface="Microsoft JhengHei"/>
                <a:cs typeface="Microsoft JhengHei"/>
                <a:sym typeface="Microsoft JhengHei"/>
              </a:rPr>
              <a:t>王安齊  </a:t>
            </a:r>
            <a:r>
              <a:rPr lang="zh-TW" sz="1800" u="sng">
                <a:solidFill>
                  <a:srgbClr val="FFFFFF"/>
                </a:solidFill>
                <a:latin typeface="Microsoft JhengHei"/>
                <a:ea typeface="Microsoft JhengHei"/>
                <a:cs typeface="Microsoft JhengHei"/>
                <a:sym typeface="Microsoft JhengHei"/>
                <a:hlinkClick r:id="rId4"/>
              </a:rPr>
              <a:t>sses2127sses2127@gmail.com</a:t>
            </a:r>
            <a:endParaRPr sz="1800">
              <a:solidFill>
                <a:srgbClr val="FFFFFF"/>
              </a:solidFill>
              <a:latin typeface="Microsoft JhengHei"/>
              <a:ea typeface="Microsoft JhengHei"/>
              <a:cs typeface="Microsoft JhengHei"/>
              <a:sym typeface="Microsoft JhengHei"/>
            </a:endParaRPr>
          </a:p>
          <a:p>
            <a:pPr indent="0" lvl="0" marL="0" rtl="0" algn="l">
              <a:spcBef>
                <a:spcPts val="1600"/>
              </a:spcBef>
              <a:spcAft>
                <a:spcPts val="0"/>
              </a:spcAft>
              <a:buNone/>
            </a:pPr>
            <a:r>
              <a:rPr lang="zh-TW" sz="1800">
                <a:solidFill>
                  <a:srgbClr val="FFFFFF"/>
                </a:solidFill>
                <a:latin typeface="Microsoft JhengHei"/>
                <a:ea typeface="Microsoft JhengHei"/>
                <a:cs typeface="Microsoft JhengHei"/>
                <a:sym typeface="Microsoft JhengHei"/>
              </a:rPr>
              <a:t>吳奐萱 </a:t>
            </a:r>
            <a:r>
              <a:rPr lang="zh-TW" sz="1800" u="sng">
                <a:solidFill>
                  <a:srgbClr val="FFFFFF"/>
                </a:solidFill>
                <a:latin typeface="Microsoft JhengHei"/>
                <a:ea typeface="Microsoft JhengHei"/>
                <a:cs typeface="Microsoft JhengHei"/>
                <a:sym typeface="Microsoft JhengHei"/>
                <a:hlinkClick r:id="rId5"/>
              </a:rPr>
              <a:t>sharon116100@gmail.com</a:t>
            </a:r>
            <a:endParaRPr sz="1800">
              <a:solidFill>
                <a:srgbClr val="FFFFFF"/>
              </a:solidFill>
              <a:latin typeface="Microsoft JhengHei"/>
              <a:ea typeface="Microsoft JhengHei"/>
              <a:cs typeface="Microsoft JhengHei"/>
              <a:sym typeface="Microsoft JhengHei"/>
            </a:endParaRPr>
          </a:p>
          <a:p>
            <a:pPr indent="0" lvl="0" marL="0" rtl="0" algn="l">
              <a:spcBef>
                <a:spcPts val="1600"/>
              </a:spcBef>
              <a:spcAft>
                <a:spcPts val="0"/>
              </a:spcAft>
              <a:buNone/>
            </a:pPr>
            <a:r>
              <a:rPr lang="zh-TW" sz="1800">
                <a:solidFill>
                  <a:srgbClr val="FFFFFF"/>
                </a:solidFill>
                <a:latin typeface="Arial"/>
                <a:ea typeface="Arial"/>
                <a:cs typeface="Arial"/>
                <a:sym typeface="Arial"/>
              </a:rPr>
              <a:t>張舒婷 </a:t>
            </a:r>
            <a:r>
              <a:rPr lang="zh-TW" sz="1800" u="sng">
                <a:solidFill>
                  <a:srgbClr val="FFFFFF"/>
                </a:solidFill>
                <a:latin typeface="Arial"/>
                <a:ea typeface="Arial"/>
                <a:cs typeface="Arial"/>
                <a:sym typeface="Arial"/>
                <a:hlinkClick r:id="rId6"/>
              </a:rPr>
              <a:t>t3521848@gmail.com</a:t>
            </a:r>
            <a:endParaRPr sz="1800">
              <a:solidFill>
                <a:srgbClr val="FFFFFF"/>
              </a:solidFill>
              <a:latin typeface="Arial"/>
              <a:ea typeface="Arial"/>
              <a:cs typeface="Arial"/>
              <a:sym typeface="Arial"/>
            </a:endParaRPr>
          </a:p>
          <a:p>
            <a:pPr indent="0" lvl="0" marL="0" rtl="0" algn="l">
              <a:spcBef>
                <a:spcPts val="1600"/>
              </a:spcBef>
              <a:spcAft>
                <a:spcPts val="0"/>
              </a:spcAft>
              <a:buNone/>
            </a:pPr>
            <a:r>
              <a:rPr lang="zh-TW">
                <a:solidFill>
                  <a:srgbClr val="FFFFFF"/>
                </a:solidFill>
                <a:latin typeface="Microsoft JhengHei"/>
                <a:ea typeface="Microsoft JhengHei"/>
                <a:cs typeface="Microsoft JhengHei"/>
                <a:sym typeface="Microsoft JhengHei"/>
              </a:rPr>
              <a:t>Office Hour </a:t>
            </a:r>
            <a:endParaRPr>
              <a:solidFill>
                <a:srgbClr val="FFFFFF"/>
              </a:solidFill>
              <a:latin typeface="Microsoft JhengHei"/>
              <a:ea typeface="Microsoft JhengHei"/>
              <a:cs typeface="Microsoft JhengHei"/>
              <a:sym typeface="Microsoft JhengHei"/>
            </a:endParaRPr>
          </a:p>
          <a:p>
            <a:pPr indent="-311150" lvl="0" marL="457200" rtl="0" algn="l">
              <a:spcBef>
                <a:spcPts val="1600"/>
              </a:spcBef>
              <a:spcAft>
                <a:spcPts val="0"/>
              </a:spcAft>
              <a:buClr>
                <a:srgbClr val="FFFFFF"/>
              </a:buClr>
              <a:buSzPts val="1300"/>
              <a:buFont typeface="Microsoft JhengHei"/>
              <a:buChar char="●"/>
            </a:pPr>
            <a:r>
              <a:rPr lang="zh-TW">
                <a:solidFill>
                  <a:srgbClr val="FFFFFF"/>
                </a:solidFill>
                <a:latin typeface="Microsoft JhengHei"/>
                <a:ea typeface="Microsoft JhengHei"/>
                <a:cs typeface="Microsoft JhengHei"/>
                <a:sym typeface="Microsoft JhengHei"/>
              </a:rPr>
              <a:t>每週四 3:30~5:20</a:t>
            </a:r>
            <a:endParaRPr>
              <a:solidFill>
                <a:srgbClr val="FFFFFF"/>
              </a:solidFill>
              <a:latin typeface="Microsoft JhengHei"/>
              <a:ea typeface="Microsoft JhengHei"/>
              <a:cs typeface="Microsoft JhengHei"/>
              <a:sym typeface="Microsoft JhengHei"/>
            </a:endParaRPr>
          </a:p>
          <a:p>
            <a:pPr indent="-311150" lvl="0" marL="457200" rtl="0" algn="l">
              <a:spcBef>
                <a:spcPts val="0"/>
              </a:spcBef>
              <a:spcAft>
                <a:spcPts val="0"/>
              </a:spcAft>
              <a:buClr>
                <a:srgbClr val="FFFFFF"/>
              </a:buClr>
              <a:buSzPts val="1300"/>
              <a:buFont typeface="Microsoft JhengHei"/>
              <a:buChar char="●"/>
            </a:pPr>
            <a:r>
              <a:rPr lang="zh-TW">
                <a:solidFill>
                  <a:srgbClr val="FFFFFF"/>
                </a:solidFill>
                <a:latin typeface="Microsoft JhengHei"/>
                <a:ea typeface="Microsoft JhengHei"/>
                <a:cs typeface="Microsoft JhengHei"/>
                <a:sym typeface="Microsoft JhengHei"/>
              </a:rPr>
              <a:t>請事先來信預約</a:t>
            </a:r>
            <a:endParaRPr>
              <a:solidFill>
                <a:srgbClr val="FFFFFF"/>
              </a:solidFill>
              <a:latin typeface="Microsoft JhengHei"/>
              <a:ea typeface="Microsoft JhengHei"/>
              <a:cs typeface="Microsoft JhengHei"/>
              <a:sym typeface="Microsoft JhengHei"/>
            </a:endParaRPr>
          </a:p>
          <a:p>
            <a:pPr indent="0" lvl="0" marL="0" rtl="0" algn="l">
              <a:spcBef>
                <a:spcPts val="1600"/>
              </a:spcBef>
              <a:spcAft>
                <a:spcPts val="0"/>
              </a:spcAft>
              <a:buNone/>
            </a:pPr>
            <a:r>
              <a:t/>
            </a:r>
            <a:endParaRPr sz="1100">
              <a:solidFill>
                <a:srgbClr val="000000"/>
              </a:solidFill>
              <a:latin typeface="Arial"/>
              <a:ea typeface="Arial"/>
              <a:cs typeface="Arial"/>
              <a:sym typeface="Arial"/>
            </a:endParaRPr>
          </a:p>
          <a:p>
            <a:pPr indent="0" lvl="0" marL="0" rtl="0" algn="l">
              <a:spcBef>
                <a:spcPts val="1600"/>
              </a:spcBef>
              <a:spcAft>
                <a:spcPts val="0"/>
              </a:spcAft>
              <a:buNone/>
            </a:pPr>
            <a:r>
              <a:t/>
            </a:r>
            <a:endParaRPr sz="1800">
              <a:solidFill>
                <a:srgbClr val="FFFFFF"/>
              </a:solidFill>
              <a:latin typeface="Arial"/>
              <a:ea typeface="Arial"/>
              <a:cs typeface="Arial"/>
              <a:sym typeface="Arial"/>
            </a:endParaRPr>
          </a:p>
          <a:p>
            <a:pPr indent="0" lvl="0" marL="0" rtl="0" algn="l">
              <a:spcBef>
                <a:spcPts val="1600"/>
              </a:spcBef>
              <a:spcAft>
                <a:spcPts val="0"/>
              </a:spcAft>
              <a:buNone/>
            </a:pPr>
            <a:r>
              <a:t/>
            </a:r>
            <a:endParaRPr sz="1800">
              <a:solidFill>
                <a:srgbClr val="FFFFFF"/>
              </a:solidFill>
              <a:latin typeface="Arial"/>
              <a:ea typeface="Arial"/>
              <a:cs typeface="Arial"/>
              <a:sym typeface="Arial"/>
            </a:endParaRPr>
          </a:p>
          <a:p>
            <a:pPr indent="0" lvl="0" marL="0" rtl="0" algn="l">
              <a:spcBef>
                <a:spcPts val="1600"/>
              </a:spcBef>
              <a:spcAft>
                <a:spcPts val="0"/>
              </a:spcAft>
              <a:buNone/>
            </a:pPr>
            <a:r>
              <a:t/>
            </a:r>
            <a:endParaRPr sz="1200">
              <a:solidFill>
                <a:srgbClr val="373A3C"/>
              </a:solidFill>
              <a:highlight>
                <a:srgbClr val="FFFFFF"/>
              </a:highlight>
              <a:latin typeface="Microsoft JhengHei"/>
              <a:ea typeface="Microsoft JhengHei"/>
              <a:cs typeface="Microsoft JhengHei"/>
              <a:sym typeface="Microsoft JhengHei"/>
            </a:endParaRPr>
          </a:p>
          <a:p>
            <a:pPr indent="0" lvl="0" marL="0" rtl="0" algn="l">
              <a:spcBef>
                <a:spcPts val="1600"/>
              </a:spcBef>
              <a:spcAft>
                <a:spcPts val="1600"/>
              </a:spcAft>
              <a:buNone/>
            </a:pPr>
            <a:r>
              <a:t/>
            </a:r>
            <a:endParaRPr sz="1200">
              <a:solidFill>
                <a:srgbClr val="373A3C"/>
              </a:solidFill>
              <a:highlight>
                <a:srgbClr val="FFFFFF"/>
              </a:highlight>
              <a:latin typeface="Microsoft JhengHei"/>
              <a:ea typeface="Microsoft JhengHei"/>
              <a:cs typeface="Microsoft JhengHei"/>
              <a:sym typeface="Microsoft JhengHe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表格標籤</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58" name="Google Shape;258;p32"/>
          <p:cNvGraphicFramePr/>
          <p:nvPr/>
        </p:nvGraphicFramePr>
        <p:xfrm>
          <a:off x="796938" y="1754400"/>
          <a:ext cx="3000000" cy="3000000"/>
        </p:xfrm>
        <a:graphic>
          <a:graphicData uri="http://schemas.openxmlformats.org/drawingml/2006/table">
            <a:tbl>
              <a:tblPr>
                <a:noFill/>
                <a:tableStyleId>{034E1FBE-AF16-4E68-8C09-6109D98DB7C9}</a:tableStyleId>
              </a:tblPr>
              <a:tblGrid>
                <a:gridCol w="2307675"/>
                <a:gridCol w="5153650"/>
              </a:tblGrid>
              <a:tr h="381000">
                <a:tc>
                  <a:txBody>
                    <a:bodyPr/>
                    <a:lstStyle/>
                    <a:p>
                      <a:pPr indent="0" lvl="0" marL="0" rtl="0" algn="l">
                        <a:spcBef>
                          <a:spcPts val="0"/>
                        </a:spcBef>
                        <a:spcAft>
                          <a:spcPts val="0"/>
                        </a:spcAft>
                        <a:buNone/>
                      </a:pPr>
                      <a:r>
                        <a:rPr lang="zh-TW">
                          <a:solidFill>
                            <a:srgbClr val="FFFFFF"/>
                          </a:solidFill>
                        </a:rPr>
                        <a:t>&lt;table&gt; … &lt;/table&gt;	</a:t>
                      </a:r>
                      <a:endParaRPr>
                        <a:solidFill>
                          <a:srgbClr val="FFFFFF"/>
                        </a:solidFill>
                      </a:endParaRPr>
                    </a:p>
                    <a:p>
                      <a:pPr indent="0" lvl="0" marL="0" rtl="0" algn="l">
                        <a:spcBef>
                          <a:spcPts val="0"/>
                        </a:spcBef>
                        <a:spcAft>
                          <a:spcPts val="0"/>
                        </a:spcAft>
                        <a:buNone/>
                      </a:pPr>
                      <a:r>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zh-TW">
                          <a:solidFill>
                            <a:srgbClr val="FFFFFF"/>
                          </a:solidFill>
                        </a:rPr>
                        <a:t>建立表格</a:t>
                      </a:r>
                      <a:endParaRPr>
                        <a:solidFill>
                          <a:srgbClr val="FFFFFF"/>
                        </a:solidFill>
                      </a:endParaRPr>
                    </a:p>
                  </a:txBody>
                  <a:tcPr marT="91425" marB="91425" marR="91425" marL="91425"/>
                </a:tc>
              </a:tr>
              <a:tr h="520150">
                <a:tc>
                  <a:txBody>
                    <a:bodyPr/>
                    <a:lstStyle/>
                    <a:p>
                      <a:pPr indent="0" lvl="0" marL="0" rtl="0" algn="l">
                        <a:spcBef>
                          <a:spcPts val="0"/>
                        </a:spcBef>
                        <a:spcAft>
                          <a:spcPts val="0"/>
                        </a:spcAft>
                        <a:buNone/>
                      </a:pPr>
                      <a:r>
                        <a:rPr lang="zh-TW">
                          <a:solidFill>
                            <a:srgbClr val="FFFFFF"/>
                          </a:solidFill>
                        </a:rPr>
                        <a:t>&lt;tr&gt; … &lt;/tr&gt;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zh-TW">
                          <a:solidFill>
                            <a:srgbClr val="FFFFFF"/>
                          </a:solidFill>
                        </a:rPr>
                        <a:t>在&lt;table&gt; … &lt;/table&gt;中建立橫列</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zh-TW">
                          <a:solidFill>
                            <a:srgbClr val="FFFFFF"/>
                          </a:solidFill>
                        </a:rPr>
                        <a:t>&lt;td&gt; … &lt;/td&gt;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zh-TW">
                          <a:solidFill>
                            <a:srgbClr val="FFFFFF"/>
                          </a:solidFill>
                        </a:rPr>
                        <a:t>在&lt;tr&gt; … &lt;/tr&gt;中建立儲存格</a:t>
                      </a:r>
                      <a:endParaRPr>
                        <a:solidFill>
                          <a:srgbClr val="FFFFFF"/>
                        </a:solidFill>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CSS (Cascading Stylesheets)</a:t>
            </a:r>
            <a:endParaRPr/>
          </a:p>
        </p:txBody>
      </p:sp>
      <p:sp>
        <p:nvSpPr>
          <p:cNvPr id="264" name="Google Shape;264;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CSS 既非標準程式語言，也不是標記語言, 而是一種風格頁面語言（style sheet language）：它能讓你在 HTML 文件中的元素（element）上套用不同的頁面樣式（style）。</a:t>
            </a:r>
            <a:endParaRPr/>
          </a:p>
          <a:p>
            <a:pPr indent="0" lvl="0" marL="0" rtl="0" algn="l">
              <a:spcBef>
                <a:spcPts val="1600"/>
              </a:spcBef>
              <a:spcAft>
                <a:spcPts val="0"/>
              </a:spcAft>
              <a:buNone/>
            </a:pPr>
            <a:r>
              <a:rPr b="1" lang="zh-TW"/>
              <a:t>框架推薦</a:t>
            </a:r>
            <a:r>
              <a:rPr b="1" lang="zh-TW">
                <a:solidFill>
                  <a:srgbClr val="FFFFFF"/>
                </a:solidFill>
              </a:rPr>
              <a:t>: </a:t>
            </a:r>
            <a:r>
              <a:rPr b="1" lang="zh-TW">
                <a:solidFill>
                  <a:srgbClr val="FFFFFF"/>
                </a:solidFill>
                <a:highlight>
                  <a:srgbClr val="674EA7"/>
                </a:highlight>
              </a:rPr>
              <a:t>Bootstrap4</a:t>
            </a:r>
            <a:endParaRPr b="1">
              <a:solidFill>
                <a:srgbClr val="FFFFFF"/>
              </a:solidFill>
              <a:highlight>
                <a:srgbClr val="674EA7"/>
              </a:highlight>
            </a:endParaRPr>
          </a:p>
          <a:p>
            <a:pPr indent="0" lvl="0" marL="0" rtl="0" algn="l">
              <a:spcBef>
                <a:spcPts val="1600"/>
              </a:spcBef>
              <a:spcAft>
                <a:spcPts val="0"/>
              </a:spcAft>
              <a:buNone/>
            </a:pPr>
            <a:r>
              <a:rPr lang="zh-TW"/>
              <a:t>學習資源:</a:t>
            </a:r>
            <a:endParaRPr/>
          </a:p>
          <a:p>
            <a:pPr indent="457200" lvl="0" marL="0" rtl="0" algn="l">
              <a:spcBef>
                <a:spcPts val="1600"/>
              </a:spcBef>
              <a:spcAft>
                <a:spcPts val="0"/>
              </a:spcAft>
              <a:buNone/>
            </a:pPr>
            <a:r>
              <a:rPr lang="zh-TW" sz="1100" u="sng">
                <a:solidFill>
                  <a:schemeClr val="accent5"/>
                </a:solidFill>
                <a:latin typeface="Arial"/>
                <a:ea typeface="Arial"/>
                <a:cs typeface="Arial"/>
                <a:sym typeface="Arial"/>
                <a:hlinkClick r:id="rId3"/>
              </a:rPr>
              <a:t>https://www.w3schools.com/bootstrap4/</a:t>
            </a:r>
            <a:r>
              <a:rPr lang="zh-TW"/>
              <a:t>                &lt;=新手村 (</a:t>
            </a:r>
            <a:r>
              <a:rPr b="1" lang="zh-TW">
                <a:highlight>
                  <a:srgbClr val="FF0000"/>
                </a:highlight>
              </a:rPr>
              <a:t>必看</a:t>
            </a:r>
            <a:r>
              <a:rPr lang="zh-TW"/>
              <a:t>)</a:t>
            </a:r>
            <a:r>
              <a:rPr lang="zh-TW"/>
              <a:t> </a:t>
            </a:r>
            <a:endParaRPr/>
          </a:p>
          <a:p>
            <a:pPr indent="457200" lvl="0" marL="0" rtl="0" algn="l">
              <a:spcBef>
                <a:spcPts val="1600"/>
              </a:spcBef>
              <a:spcAft>
                <a:spcPts val="0"/>
              </a:spcAft>
              <a:buNone/>
            </a:pPr>
            <a:r>
              <a:rPr lang="zh-TW" sz="1100" u="sng">
                <a:solidFill>
                  <a:schemeClr val="hlink"/>
                </a:solidFill>
                <a:latin typeface="Arial"/>
                <a:ea typeface="Arial"/>
                <a:cs typeface="Arial"/>
                <a:sym typeface="Arial"/>
                <a:hlinkClick r:id="rId4"/>
              </a:rPr>
              <a:t>https://developer.mozilla.org/zh-TW/docs/Learn/Getting_started_with_the_web/CSS_basics</a:t>
            </a:r>
            <a:endParaRPr/>
          </a:p>
          <a:p>
            <a:pPr indent="457200" lvl="0" marL="0" rtl="0" algn="l">
              <a:spcBef>
                <a:spcPts val="1600"/>
              </a:spcBef>
              <a:spcAft>
                <a:spcPts val="0"/>
              </a:spcAft>
              <a:buNone/>
            </a:pPr>
            <a:r>
              <a:rPr lang="zh-TW" sz="1100" u="sng">
                <a:solidFill>
                  <a:schemeClr val="hlink"/>
                </a:solidFill>
                <a:latin typeface="Arial"/>
                <a:ea typeface="Arial"/>
                <a:cs typeface="Arial"/>
                <a:sym typeface="Arial"/>
                <a:hlinkClick r:id="rId5"/>
              </a:rPr>
              <a:t>https://getbootstrap.com/docs/4.4/components/alerts/</a:t>
            </a:r>
            <a:endParaRPr/>
          </a:p>
          <a:p>
            <a:pPr indent="0" lvl="0" marL="0" rtl="0" algn="l">
              <a:spcBef>
                <a:spcPts val="1600"/>
              </a:spcBef>
              <a:spcAft>
                <a:spcPts val="0"/>
              </a:spcAft>
              <a:buNone/>
            </a:pPr>
            <a:r>
              <a:t/>
            </a:r>
            <a:endParaRPr/>
          </a:p>
          <a:p>
            <a:pPr indent="45720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JavaScript  (JS)</a:t>
            </a:r>
            <a:endParaRPr/>
          </a:p>
        </p:txBody>
      </p:sp>
      <p:sp>
        <p:nvSpPr>
          <p:cNvPr id="270" name="Google Shape;270;p34"/>
          <p:cNvSpPr txBox="1"/>
          <p:nvPr>
            <p:ph idx="1" type="body"/>
          </p:nvPr>
        </p:nvSpPr>
        <p:spPr>
          <a:xfrm>
            <a:off x="1297500" y="1002050"/>
            <a:ext cx="7038900" cy="3476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zh-TW"/>
              <a:t>Java ? JavaScript   </a:t>
            </a:r>
            <a:endParaRPr/>
          </a:p>
          <a:p>
            <a:pPr indent="0" lvl="0" marL="457200" rtl="0" algn="l">
              <a:spcBef>
                <a:spcPts val="1600"/>
              </a:spcBef>
              <a:spcAft>
                <a:spcPts val="0"/>
              </a:spcAft>
              <a:buNone/>
            </a:pPr>
            <a:r>
              <a:rPr b="1" lang="zh-TW"/>
              <a:t>InfoWorld:</a:t>
            </a:r>
            <a:r>
              <a:rPr lang="zh-TW"/>
              <a:t> As I understand it, JavaScript started out as Mocha, then became LiveScript and then became JavaScript when Netscape and Sun got together. But it actually has nothing to do with Java or not much to do with it, correct?</a:t>
            </a:r>
            <a:endParaRPr/>
          </a:p>
          <a:p>
            <a:pPr indent="0" lvl="0" marL="457200" rtl="0" algn="l">
              <a:spcBef>
                <a:spcPts val="1600"/>
              </a:spcBef>
              <a:spcAft>
                <a:spcPts val="0"/>
              </a:spcAft>
              <a:buNone/>
            </a:pPr>
            <a:r>
              <a:rPr b="1" lang="zh-TW"/>
              <a:t>Eich: </a:t>
            </a:r>
            <a:r>
              <a:rPr lang="zh-TW"/>
              <a:t>That’s right. It was all within six months from May till December (1995) that it was Mocha and then LiveScript. And then in early December, Netscape and Sun did a license agreement and it became JavaScript. And the idea was to </a:t>
            </a:r>
            <a:r>
              <a:rPr b="1" lang="zh-TW">
                <a:solidFill>
                  <a:srgbClr val="FF0000"/>
                </a:solidFill>
              </a:rPr>
              <a:t>make it a complementary scripting language to go with Java</a:t>
            </a:r>
            <a:r>
              <a:rPr lang="zh-TW"/>
              <a:t>, with the compiled language.</a:t>
            </a:r>
            <a:endParaRPr/>
          </a:p>
          <a:p>
            <a:pPr indent="-311150" lvl="0" marL="457200" rtl="0" algn="l">
              <a:spcBef>
                <a:spcPts val="1600"/>
              </a:spcBef>
              <a:spcAft>
                <a:spcPts val="0"/>
              </a:spcAft>
              <a:buSzPts val="1300"/>
              <a:buChar char="●"/>
            </a:pPr>
            <a:r>
              <a:rPr lang="zh-TW"/>
              <a:t>直譯式語言，寫法與結構性較鬆散(相比於Java)。</a:t>
            </a:r>
            <a:endParaRPr/>
          </a:p>
          <a:p>
            <a:pPr indent="-311150" lvl="0" marL="457200" rtl="0" algn="l">
              <a:spcBef>
                <a:spcPts val="0"/>
              </a:spcBef>
              <a:spcAft>
                <a:spcPts val="0"/>
              </a:spcAft>
              <a:buSzPts val="1300"/>
              <a:buChar char="●"/>
            </a:pPr>
            <a:r>
              <a:rPr lang="zh-TW"/>
              <a:t>處理HTML文檔的互動性</a:t>
            </a:r>
            <a:endParaRPr/>
          </a:p>
          <a:p>
            <a:pPr indent="-311150" lvl="0" marL="457200" rtl="0" algn="l">
              <a:spcBef>
                <a:spcPts val="0"/>
              </a:spcBef>
              <a:spcAft>
                <a:spcPts val="0"/>
              </a:spcAft>
              <a:buSzPts val="1300"/>
              <a:buChar char="●"/>
            </a:pPr>
            <a:r>
              <a:rPr lang="zh-TW"/>
              <a:t>與JS有關的名詞: ES5(大部分瀏覽器支援)、ES6(ES2015)、TypeScript 等...</a:t>
            </a:r>
            <a:endParaRPr/>
          </a:p>
          <a:p>
            <a:pPr indent="-311150" lvl="0" marL="457200" rtl="0" algn="l">
              <a:spcBef>
                <a:spcPts val="0"/>
              </a:spcBef>
              <a:spcAft>
                <a:spcPts val="0"/>
              </a:spcAft>
              <a:buSzPts val="1300"/>
              <a:buChar char="●"/>
            </a:pPr>
            <a:r>
              <a:rPr lang="zh-TW"/>
              <a:t>入門教學: </a:t>
            </a:r>
            <a:r>
              <a:rPr lang="zh-TW" sz="1100" u="sng">
                <a:solidFill>
                  <a:schemeClr val="hlink"/>
                </a:solidFill>
                <a:latin typeface="Arial"/>
                <a:ea typeface="Arial"/>
                <a:cs typeface="Arial"/>
                <a:sym typeface="Arial"/>
                <a:hlinkClick r:id="rId3"/>
              </a:rPr>
              <a:t>https://www.w3schools.com/js/default.asp</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JavaScript 常用框架</a:t>
            </a:r>
            <a:endParaRPr/>
          </a:p>
        </p:txBody>
      </p:sp>
      <p:sp>
        <p:nvSpPr>
          <p:cNvPr id="276" name="Google Shape;276;p35"/>
          <p:cNvSpPr txBox="1"/>
          <p:nvPr>
            <p:ph idx="1" type="body"/>
          </p:nvPr>
        </p:nvSpPr>
        <p:spPr>
          <a:xfrm>
            <a:off x="172350" y="1524700"/>
            <a:ext cx="2067300" cy="3123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zh-TW"/>
              <a:t>          </a:t>
            </a:r>
            <a:r>
              <a:rPr b="1" lang="zh-TW">
                <a:solidFill>
                  <a:srgbClr val="FF0000"/>
                </a:solidFill>
              </a:rPr>
              <a:t>初學建議 </a:t>
            </a:r>
            <a:r>
              <a:rPr lang="zh-TW"/>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914400" rtl="0" algn="l">
              <a:spcBef>
                <a:spcPts val="1600"/>
              </a:spcBef>
              <a:spcAft>
                <a:spcPts val="1600"/>
              </a:spcAft>
              <a:buNone/>
            </a:pPr>
            <a:r>
              <a:rPr b="1" lang="zh-TW"/>
              <a:t>主流  </a:t>
            </a:r>
            <a:endParaRPr b="1"/>
          </a:p>
        </p:txBody>
      </p:sp>
      <p:pic>
        <p:nvPicPr>
          <p:cNvPr id="277" name="Google Shape;277;p35"/>
          <p:cNvPicPr preferRelativeResize="0"/>
          <p:nvPr/>
        </p:nvPicPr>
        <p:blipFill>
          <a:blip r:embed="rId3">
            <a:alphaModFix/>
          </a:blip>
          <a:stretch>
            <a:fillRect/>
          </a:stretch>
        </p:blipFill>
        <p:spPr>
          <a:xfrm>
            <a:off x="2386050" y="1226489"/>
            <a:ext cx="2786100" cy="1088086"/>
          </a:xfrm>
          <a:prstGeom prst="rect">
            <a:avLst/>
          </a:prstGeom>
          <a:noFill/>
          <a:ln>
            <a:noFill/>
          </a:ln>
        </p:spPr>
      </p:pic>
      <p:pic>
        <p:nvPicPr>
          <p:cNvPr id="278" name="Google Shape;278;p35"/>
          <p:cNvPicPr preferRelativeResize="0"/>
          <p:nvPr/>
        </p:nvPicPr>
        <p:blipFill>
          <a:blip r:embed="rId4">
            <a:alphaModFix/>
          </a:blip>
          <a:stretch>
            <a:fillRect/>
          </a:stretch>
        </p:blipFill>
        <p:spPr>
          <a:xfrm>
            <a:off x="1914550" y="2698775"/>
            <a:ext cx="4067174" cy="2327675"/>
          </a:xfrm>
          <a:prstGeom prst="rect">
            <a:avLst/>
          </a:prstGeom>
          <a:noFill/>
          <a:ln>
            <a:noFill/>
          </a:ln>
        </p:spPr>
      </p:pic>
      <p:sp>
        <p:nvSpPr>
          <p:cNvPr id="279" name="Google Shape;279;p35"/>
          <p:cNvSpPr txBox="1"/>
          <p:nvPr/>
        </p:nvSpPr>
        <p:spPr>
          <a:xfrm>
            <a:off x="6150775" y="1103700"/>
            <a:ext cx="2786100" cy="15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solidFill>
                  <a:srgbClr val="FFFFFF"/>
                </a:solidFill>
                <a:latin typeface="Lato"/>
                <a:ea typeface="Lato"/>
                <a:cs typeface="Lato"/>
                <a:sym typeface="Lato"/>
              </a:rPr>
              <a:t>優點: 簡單、好用、上手容易、適合小型專案。</a:t>
            </a:r>
            <a:endParaRPr>
              <a:solidFill>
                <a:srgbClr val="FFFFFF"/>
              </a:solidFill>
              <a:latin typeface="Lato"/>
              <a:ea typeface="Lato"/>
              <a:cs typeface="Lato"/>
              <a:sym typeface="Lato"/>
            </a:endParaRPr>
          </a:p>
          <a:p>
            <a:pPr indent="0" lvl="0" marL="0" rtl="0" algn="l">
              <a:spcBef>
                <a:spcPts val="0"/>
              </a:spcBef>
              <a:spcAft>
                <a:spcPts val="0"/>
              </a:spcAft>
              <a:buNone/>
            </a:pPr>
            <a:r>
              <a:rPr lang="zh-TW">
                <a:solidFill>
                  <a:srgbClr val="FFFFFF"/>
                </a:solidFill>
                <a:latin typeface="Lato"/>
                <a:ea typeface="Lato"/>
                <a:cs typeface="Lato"/>
                <a:sym typeface="Lato"/>
              </a:rPr>
              <a:t>缺點: 當系統龐大時則不易維護，</a:t>
            </a:r>
            <a:r>
              <a:rPr lang="zh-TW">
                <a:solidFill>
                  <a:srgbClr val="FFFFFF"/>
                </a:solidFill>
              </a:rPr>
              <a:t>資料分散，太過依賴元素內容</a:t>
            </a:r>
            <a:r>
              <a:rPr lang="zh-TW">
                <a:solidFill>
                  <a:srgbClr val="FFFFFF"/>
                </a:solidFill>
                <a:latin typeface="Lato"/>
                <a:ea typeface="Lato"/>
                <a:cs typeface="Lato"/>
                <a:sym typeface="Lato"/>
              </a:rPr>
              <a:t>。</a:t>
            </a:r>
            <a:endParaRPr>
              <a:solidFill>
                <a:srgbClr val="FFFFFF"/>
              </a:solidFill>
              <a:latin typeface="Lato"/>
              <a:ea typeface="Lato"/>
              <a:cs typeface="Lato"/>
              <a:sym typeface="Lato"/>
            </a:endParaRPr>
          </a:p>
        </p:txBody>
      </p:sp>
      <p:sp>
        <p:nvSpPr>
          <p:cNvPr id="280" name="Google Shape;280;p35"/>
          <p:cNvSpPr txBox="1"/>
          <p:nvPr/>
        </p:nvSpPr>
        <p:spPr>
          <a:xfrm>
            <a:off x="6150775" y="2698775"/>
            <a:ext cx="2885100" cy="15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solidFill>
                  <a:srgbClr val="FFFFFF"/>
                </a:solidFill>
                <a:latin typeface="Lato"/>
                <a:ea typeface="Lato"/>
                <a:cs typeface="Lato"/>
                <a:sym typeface="Lato"/>
              </a:rPr>
              <a:t>優點: </a:t>
            </a:r>
            <a:r>
              <a:rPr lang="zh-TW">
                <a:solidFill>
                  <a:srgbClr val="FFFFFF"/>
                </a:solidFill>
                <a:latin typeface="Lato"/>
                <a:ea typeface="Lato"/>
                <a:cs typeface="Lato"/>
                <a:sym typeface="Lato"/>
              </a:rPr>
              <a:t>適合多人、大型系統、前後端分離</a:t>
            </a:r>
            <a:r>
              <a:rPr lang="zh-TW">
                <a:solidFill>
                  <a:schemeClr val="lt1"/>
                </a:solidFill>
                <a:latin typeface="Lato"/>
                <a:ea typeface="Lato"/>
                <a:cs typeface="Lato"/>
                <a:sym typeface="Lato"/>
              </a:rPr>
              <a:t>開發</a:t>
            </a:r>
            <a:r>
              <a:rPr lang="zh-TW">
                <a:solidFill>
                  <a:srgbClr val="FFFFFF"/>
                </a:solidFill>
                <a:latin typeface="Lato"/>
                <a:ea typeface="Lato"/>
                <a:cs typeface="Lato"/>
                <a:sym typeface="Lato"/>
              </a:rPr>
              <a:t>。</a:t>
            </a:r>
            <a:endParaRPr>
              <a:solidFill>
                <a:srgbClr val="FFFFFF"/>
              </a:solidFill>
              <a:latin typeface="Lato"/>
              <a:ea typeface="Lato"/>
              <a:cs typeface="Lato"/>
              <a:sym typeface="Lato"/>
            </a:endParaRPr>
          </a:p>
          <a:p>
            <a:pPr indent="0" lvl="0" marL="0" rtl="0" algn="l">
              <a:spcBef>
                <a:spcPts val="0"/>
              </a:spcBef>
              <a:spcAft>
                <a:spcPts val="0"/>
              </a:spcAft>
              <a:buNone/>
            </a:pPr>
            <a:r>
              <a:rPr lang="zh-TW">
                <a:solidFill>
                  <a:srgbClr val="FFFFFF"/>
                </a:solidFill>
                <a:latin typeface="Lato"/>
                <a:ea typeface="Lato"/>
                <a:cs typeface="Lato"/>
                <a:sym typeface="Lato"/>
              </a:rPr>
              <a:t>缺點: </a:t>
            </a:r>
            <a:r>
              <a:rPr lang="zh-TW">
                <a:solidFill>
                  <a:srgbClr val="FFFFFF"/>
                </a:solidFill>
                <a:latin typeface="Lato"/>
                <a:ea typeface="Lato"/>
                <a:cs typeface="Lato"/>
                <a:sym typeface="Lato"/>
              </a:rPr>
              <a:t>需有ES5、ES6基礎、對網頁開發有充分了解。</a:t>
            </a:r>
            <a:endParaRPr>
              <a:solidFill>
                <a:srgbClr val="FFFFFF"/>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作業內容與評分標準</a:t>
            </a:r>
            <a:endParaRPr/>
          </a:p>
        </p:txBody>
      </p:sp>
      <p:sp>
        <p:nvSpPr>
          <p:cNvPr id="286" name="Google Shape;286;p36"/>
          <p:cNvSpPr txBox="1"/>
          <p:nvPr>
            <p:ph idx="1" type="body"/>
          </p:nvPr>
        </p:nvSpPr>
        <p:spPr>
          <a:xfrm>
            <a:off x="1297500" y="1057350"/>
            <a:ext cx="7038900" cy="24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sz="1400"/>
              <a:t>作業內容: </a:t>
            </a:r>
            <a:r>
              <a:rPr lang="zh-TW" sz="1400"/>
              <a:t>製作出一個個人簡歷html檔  (可以將CSS、JS分離成不同檔案)</a:t>
            </a:r>
            <a:endParaRPr sz="1400"/>
          </a:p>
          <a:p>
            <a:pPr indent="0" lvl="0" marL="0" rtl="0" algn="l">
              <a:lnSpc>
                <a:spcPct val="100000"/>
              </a:lnSpc>
              <a:spcBef>
                <a:spcPts val="1600"/>
              </a:spcBef>
              <a:spcAft>
                <a:spcPts val="0"/>
              </a:spcAft>
              <a:buNone/>
            </a:pPr>
            <a:r>
              <a:rPr b="1" lang="zh-TW" sz="1400">
                <a:latin typeface="Montserrat"/>
                <a:ea typeface="Montserrat"/>
                <a:cs typeface="Montserrat"/>
                <a:sym typeface="Montserrat"/>
              </a:rPr>
              <a:t>評分標準:</a:t>
            </a:r>
            <a:endParaRPr b="1" sz="1400"/>
          </a:p>
          <a:p>
            <a:pPr indent="0" lvl="0" marL="457200" rtl="0" algn="l">
              <a:spcBef>
                <a:spcPts val="0"/>
              </a:spcBef>
              <a:spcAft>
                <a:spcPts val="0"/>
              </a:spcAft>
              <a:buNone/>
            </a:pPr>
            <a:r>
              <a:rPr lang="zh-TW" sz="1400"/>
              <a:t>純文字無排版  70~80分   (看用心程度 70不是最低)</a:t>
            </a:r>
            <a:endParaRPr sz="1400"/>
          </a:p>
          <a:p>
            <a:pPr indent="0" lvl="0" marL="457200" rtl="0" algn="l">
              <a:spcBef>
                <a:spcPts val="1600"/>
              </a:spcBef>
              <a:spcAft>
                <a:spcPts val="0"/>
              </a:spcAft>
              <a:buNone/>
            </a:pPr>
            <a:r>
              <a:rPr lang="zh-TW" sz="1400"/>
              <a:t>放圖片 +1~+3</a:t>
            </a:r>
            <a:endParaRPr sz="1400"/>
          </a:p>
          <a:p>
            <a:pPr indent="0" lvl="0" marL="457200" rtl="0" algn="l">
              <a:spcBef>
                <a:spcPts val="1600"/>
              </a:spcBef>
              <a:spcAft>
                <a:spcPts val="0"/>
              </a:spcAft>
              <a:buNone/>
            </a:pPr>
            <a:r>
              <a:rPr lang="zh-TW" sz="1400"/>
              <a:t>排版和設計(CSS 或 Bootstrap)  +1 ~ +7</a:t>
            </a:r>
            <a:endParaRPr sz="1400"/>
          </a:p>
          <a:p>
            <a:pPr indent="0" lvl="0" marL="457200" rtl="0" algn="l">
              <a:spcBef>
                <a:spcPts val="1600"/>
              </a:spcBef>
              <a:spcAft>
                <a:spcPts val="0"/>
              </a:spcAft>
              <a:buNone/>
            </a:pPr>
            <a:r>
              <a:rPr lang="zh-TW" sz="1400"/>
              <a:t>互動性</a:t>
            </a:r>
            <a:r>
              <a:rPr lang="zh-TW" sz="1400"/>
              <a:t>(JS 或 JQuery 或Bootstrap內建的js) +1 ~ +10   </a:t>
            </a:r>
            <a:r>
              <a:rPr lang="zh-TW" sz="1400">
                <a:solidFill>
                  <a:srgbClr val="FF0000"/>
                </a:solidFill>
              </a:rPr>
              <a:t>請標註功能 </a:t>
            </a:r>
            <a:endParaRPr sz="1400">
              <a:solidFill>
                <a:srgbClr val="FF0000"/>
              </a:solidFill>
            </a:endParaRPr>
          </a:p>
          <a:p>
            <a:pPr indent="0" lvl="0" marL="0" rtl="0" algn="l">
              <a:spcBef>
                <a:spcPts val="1600"/>
              </a:spcBef>
              <a:spcAft>
                <a:spcPts val="0"/>
              </a:spcAft>
              <a:buNone/>
            </a:pPr>
            <a:r>
              <a:t/>
            </a:r>
            <a:endParaRPr sz="1400">
              <a:solidFill>
                <a:srgbClr val="FF0000"/>
              </a:solidFill>
            </a:endParaRPr>
          </a:p>
          <a:p>
            <a:pPr indent="0" lvl="0" marL="0" rtl="0" algn="l">
              <a:spcBef>
                <a:spcPts val="1600"/>
              </a:spcBef>
              <a:spcAft>
                <a:spcPts val="0"/>
              </a:spcAft>
              <a:buNone/>
            </a:pPr>
            <a:r>
              <a:t/>
            </a:r>
            <a:endParaRPr>
              <a:solidFill>
                <a:srgbClr val="FF0000"/>
              </a:solidFill>
            </a:endParaRPr>
          </a:p>
          <a:p>
            <a:pPr indent="0" lvl="0" marL="0" rtl="0" algn="l">
              <a:spcBef>
                <a:spcPts val="1600"/>
              </a:spcBef>
              <a:spcAft>
                <a:spcPts val="1600"/>
              </a:spcAft>
              <a:buNone/>
            </a:pPr>
            <a:r>
              <a:t/>
            </a:r>
            <a:endParaRPr b="1" sz="6000">
              <a:solidFill>
                <a:srgbClr val="FF0000"/>
              </a:solidFill>
            </a:endParaRPr>
          </a:p>
        </p:txBody>
      </p:sp>
      <p:sp>
        <p:nvSpPr>
          <p:cNvPr id="287" name="Google Shape;287;p36"/>
          <p:cNvSpPr txBox="1"/>
          <p:nvPr/>
        </p:nvSpPr>
        <p:spPr>
          <a:xfrm>
            <a:off x="0" y="3530250"/>
            <a:ext cx="9144000" cy="1377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zh-TW" sz="4800">
                <a:solidFill>
                  <a:srgbClr val="FF0000"/>
                </a:solidFill>
                <a:latin typeface="Lato"/>
                <a:ea typeface="Lato"/>
                <a:cs typeface="Lato"/>
                <a:sym typeface="Lato"/>
              </a:rPr>
              <a:t>請勿直接使用現成模板</a:t>
            </a:r>
            <a:endParaRPr b="1" sz="4800">
              <a:solidFill>
                <a:srgbClr val="FF0000"/>
              </a:solidFill>
              <a:latin typeface="Lato"/>
              <a:ea typeface="Lato"/>
              <a:cs typeface="Lato"/>
              <a:sym typeface="Lato"/>
            </a:endParaRPr>
          </a:p>
          <a:p>
            <a:pPr indent="0" lvl="0" marL="0" rtl="0" algn="r">
              <a:lnSpc>
                <a:spcPct val="115000"/>
              </a:lnSpc>
              <a:spcBef>
                <a:spcPts val="1600"/>
              </a:spcBef>
              <a:spcAft>
                <a:spcPts val="1600"/>
              </a:spcAft>
              <a:buNone/>
            </a:pPr>
            <a:r>
              <a:rPr b="1" lang="zh-TW" sz="1800">
                <a:solidFill>
                  <a:srgbClr val="FF0000"/>
                </a:solidFill>
                <a:latin typeface="Lato"/>
                <a:ea typeface="Lato"/>
                <a:cs typeface="Lato"/>
                <a:sym typeface="Lato"/>
              </a:rPr>
              <a:t>可參考，但別全部照抄只改文字</a:t>
            </a:r>
            <a:endParaRPr b="1" sz="1800">
              <a:solidFill>
                <a:srgbClr val="FF0000"/>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7"/>
          <p:cNvSpPr txBox="1"/>
          <p:nvPr>
            <p:ph type="title"/>
          </p:nvPr>
        </p:nvSpPr>
        <p:spPr>
          <a:xfrm>
            <a:off x="1297500" y="393750"/>
            <a:ext cx="30513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75分</a:t>
            </a:r>
            <a:r>
              <a:rPr lang="zh-TW"/>
              <a:t>左右</a:t>
            </a:r>
            <a:r>
              <a:rPr lang="zh-TW"/>
              <a:t> </a:t>
            </a:r>
            <a:endParaRPr/>
          </a:p>
        </p:txBody>
      </p:sp>
      <p:sp>
        <p:nvSpPr>
          <p:cNvPr id="293" name="Google Shape;293;p37"/>
          <p:cNvSpPr txBox="1"/>
          <p:nvPr>
            <p:ph idx="1" type="body"/>
          </p:nvPr>
        </p:nvSpPr>
        <p:spPr>
          <a:xfrm>
            <a:off x="1297500" y="1073800"/>
            <a:ext cx="3120000" cy="388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無排版</a:t>
            </a:r>
            <a:endParaRPr/>
          </a:p>
          <a:p>
            <a:pPr indent="0" lvl="0" marL="0" rtl="0" algn="l">
              <a:spcBef>
                <a:spcPts val="1600"/>
              </a:spcBef>
              <a:spcAft>
                <a:spcPts val="0"/>
              </a:spcAft>
              <a:buNone/>
            </a:pPr>
            <a:r>
              <a:rPr lang="zh-TW"/>
              <a:t>無圖片</a:t>
            </a:r>
            <a:endParaRPr/>
          </a:p>
          <a:p>
            <a:pPr indent="0" lvl="0" marL="0" rtl="0" algn="l">
              <a:spcBef>
                <a:spcPts val="1600"/>
              </a:spcBef>
              <a:spcAft>
                <a:spcPts val="1600"/>
              </a:spcAft>
              <a:buNone/>
            </a:pPr>
            <a:r>
              <a:rPr lang="zh-TW"/>
              <a:t>但內容充足。</a:t>
            </a:r>
            <a:endParaRPr/>
          </a:p>
        </p:txBody>
      </p:sp>
      <p:pic>
        <p:nvPicPr>
          <p:cNvPr id="294" name="Google Shape;294;p37"/>
          <p:cNvPicPr preferRelativeResize="0"/>
          <p:nvPr/>
        </p:nvPicPr>
        <p:blipFill rotWithShape="1">
          <a:blip r:embed="rId3">
            <a:alphaModFix/>
          </a:blip>
          <a:srcRect b="0" l="3883" r="0" t="6472"/>
          <a:stretch/>
        </p:blipFill>
        <p:spPr>
          <a:xfrm>
            <a:off x="4572000" y="0"/>
            <a:ext cx="3825975"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38"/>
          <p:cNvSpPr txBox="1"/>
          <p:nvPr>
            <p:ph type="title"/>
          </p:nvPr>
        </p:nvSpPr>
        <p:spPr>
          <a:xfrm>
            <a:off x="1297500" y="393750"/>
            <a:ext cx="30513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80~85</a:t>
            </a:r>
            <a:r>
              <a:rPr lang="zh-TW"/>
              <a:t>分 </a:t>
            </a:r>
            <a:endParaRPr/>
          </a:p>
        </p:txBody>
      </p:sp>
      <p:sp>
        <p:nvSpPr>
          <p:cNvPr id="300" name="Google Shape;300;p38"/>
          <p:cNvSpPr txBox="1"/>
          <p:nvPr>
            <p:ph idx="1" type="body"/>
          </p:nvPr>
        </p:nvSpPr>
        <p:spPr>
          <a:xfrm>
            <a:off x="1297500" y="1073800"/>
            <a:ext cx="3120000" cy="388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若內容豐富底分則可以達80。</a:t>
            </a:r>
            <a:endParaRPr/>
          </a:p>
          <a:p>
            <a:pPr indent="0" lvl="0" marL="0" rtl="0" algn="l">
              <a:spcBef>
                <a:spcPts val="1600"/>
              </a:spcBef>
              <a:spcAft>
                <a:spcPts val="0"/>
              </a:spcAft>
              <a:buNone/>
            </a:pPr>
            <a:r>
              <a:rPr lang="zh-TW"/>
              <a:t>排版 、</a:t>
            </a:r>
            <a:r>
              <a:rPr lang="zh-TW"/>
              <a:t>設計性 +2~4</a:t>
            </a:r>
            <a:endParaRPr/>
          </a:p>
          <a:p>
            <a:pPr indent="0" lvl="0" marL="0" rtl="0" algn="l">
              <a:spcBef>
                <a:spcPts val="1600"/>
              </a:spcBef>
              <a:spcAft>
                <a:spcPts val="0"/>
              </a:spcAft>
              <a:buNone/>
            </a:pPr>
            <a:r>
              <a:rPr lang="zh-TW"/>
              <a:t>一張</a:t>
            </a:r>
            <a:r>
              <a:rPr lang="zh-TW"/>
              <a:t>圖片 +1</a:t>
            </a:r>
            <a:endParaRPr/>
          </a:p>
          <a:p>
            <a:pPr indent="0" lvl="0" marL="0" rtl="0" algn="l">
              <a:spcBef>
                <a:spcPts val="1600"/>
              </a:spcBef>
              <a:spcAft>
                <a:spcPts val="1600"/>
              </a:spcAft>
              <a:buNone/>
            </a:pPr>
            <a:r>
              <a:t/>
            </a:r>
            <a:endParaRPr/>
          </a:p>
        </p:txBody>
      </p:sp>
      <p:pic>
        <p:nvPicPr>
          <p:cNvPr id="301" name="Google Shape;301;p38"/>
          <p:cNvPicPr preferRelativeResize="0"/>
          <p:nvPr/>
        </p:nvPicPr>
        <p:blipFill>
          <a:blip r:embed="rId3">
            <a:alphaModFix/>
          </a:blip>
          <a:stretch>
            <a:fillRect/>
          </a:stretch>
        </p:blipFill>
        <p:spPr>
          <a:xfrm>
            <a:off x="4569900" y="0"/>
            <a:ext cx="3739350" cy="51435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39"/>
          <p:cNvSpPr txBox="1"/>
          <p:nvPr>
            <p:ph type="title"/>
          </p:nvPr>
        </p:nvSpPr>
        <p:spPr>
          <a:xfrm>
            <a:off x="1297500" y="393750"/>
            <a:ext cx="30513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85~90分 </a:t>
            </a:r>
            <a:endParaRPr/>
          </a:p>
        </p:txBody>
      </p:sp>
      <p:sp>
        <p:nvSpPr>
          <p:cNvPr id="307" name="Google Shape;307;p39"/>
          <p:cNvSpPr txBox="1"/>
          <p:nvPr>
            <p:ph idx="1" type="body"/>
          </p:nvPr>
        </p:nvSpPr>
        <p:spPr>
          <a:xfrm>
            <a:off x="1297500" y="1073800"/>
            <a:ext cx="3120000" cy="388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若內容豐富底分則可以達80。</a:t>
            </a:r>
            <a:endParaRPr/>
          </a:p>
          <a:p>
            <a:pPr indent="0" lvl="0" marL="0" rtl="0" algn="l">
              <a:spcBef>
                <a:spcPts val="1600"/>
              </a:spcBef>
              <a:spcAft>
                <a:spcPts val="0"/>
              </a:spcAft>
              <a:buNone/>
            </a:pPr>
            <a:r>
              <a:rPr lang="zh-TW"/>
              <a:t>排版  、設計性 、</a:t>
            </a:r>
            <a:r>
              <a:rPr lang="zh-TW"/>
              <a:t>顏色highlight 等... +5~7</a:t>
            </a:r>
            <a:endParaRPr/>
          </a:p>
          <a:p>
            <a:pPr indent="0" lvl="0" marL="0" rtl="0" algn="l">
              <a:spcBef>
                <a:spcPts val="1600"/>
              </a:spcBef>
              <a:spcAft>
                <a:spcPts val="0"/>
              </a:spcAft>
              <a:buNone/>
            </a:pPr>
            <a:r>
              <a:rPr lang="zh-TW"/>
              <a:t>多張圖片(頭貼、小icon等)</a:t>
            </a:r>
            <a:r>
              <a:rPr lang="zh-TW"/>
              <a:t> +3</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zh-TW"/>
              <a:t>剩下的10分需含互動性</a:t>
            </a:r>
            <a:endParaRPr/>
          </a:p>
          <a:p>
            <a:pPr indent="0" lvl="0" marL="0" rtl="0" algn="l">
              <a:spcBef>
                <a:spcPts val="1600"/>
              </a:spcBef>
              <a:spcAft>
                <a:spcPts val="1600"/>
              </a:spcAft>
              <a:buNone/>
            </a:pPr>
            <a:r>
              <a:t/>
            </a:r>
            <a:endParaRPr/>
          </a:p>
        </p:txBody>
      </p:sp>
      <p:pic>
        <p:nvPicPr>
          <p:cNvPr id="308" name="Google Shape;308;p39"/>
          <p:cNvPicPr preferRelativeResize="0"/>
          <p:nvPr/>
        </p:nvPicPr>
        <p:blipFill>
          <a:blip r:embed="rId3">
            <a:alphaModFix/>
          </a:blip>
          <a:stretch>
            <a:fillRect/>
          </a:stretch>
        </p:blipFill>
        <p:spPr>
          <a:xfrm>
            <a:off x="4569900" y="0"/>
            <a:ext cx="3700725" cy="51435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0"/>
          <p:cNvSpPr txBox="1"/>
          <p:nvPr>
            <p:ph type="title"/>
          </p:nvPr>
        </p:nvSpPr>
        <p:spPr>
          <a:xfrm>
            <a:off x="1297500" y="393750"/>
            <a:ext cx="7050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zh-TW">
                <a:latin typeface="Lato"/>
                <a:ea typeface="Lato"/>
                <a:cs typeface="Lato"/>
                <a:sym typeface="Lato"/>
              </a:rPr>
              <a:t>互動性 (</a:t>
            </a:r>
            <a:r>
              <a:rPr lang="zh-TW" sz="1800">
                <a:latin typeface="Lato"/>
                <a:ea typeface="Lato"/>
                <a:cs typeface="Lato"/>
                <a:sym typeface="Lato"/>
              </a:rPr>
              <a:t> 可以使用Bootstrap內建的 或 JS 或 JQuery</a:t>
            </a:r>
            <a:r>
              <a:rPr lang="zh-TW">
                <a:latin typeface="Lato"/>
                <a:ea typeface="Lato"/>
                <a:cs typeface="Lato"/>
                <a:sym typeface="Lato"/>
              </a:rPr>
              <a:t>)</a:t>
            </a:r>
            <a:endParaRPr/>
          </a:p>
        </p:txBody>
      </p:sp>
      <p:sp>
        <p:nvSpPr>
          <p:cNvPr id="314" name="Google Shape;314;p40"/>
          <p:cNvSpPr txBox="1"/>
          <p:nvPr>
            <p:ph idx="1" type="body"/>
          </p:nvPr>
        </p:nvSpPr>
        <p:spPr>
          <a:xfrm>
            <a:off x="1297500" y="1073800"/>
            <a:ext cx="6984600" cy="3887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sz="1800"/>
              <a:t>互動性   (</a:t>
            </a:r>
            <a:r>
              <a:rPr lang="zh-TW" sz="1800">
                <a:solidFill>
                  <a:srgbClr val="FF0000"/>
                </a:solidFill>
              </a:rPr>
              <a:t>請註記加了什麼，方便評分</a:t>
            </a:r>
            <a:r>
              <a:rPr lang="zh-TW" sz="1800"/>
              <a:t>)</a:t>
            </a:r>
            <a:endParaRPr sz="1800"/>
          </a:p>
          <a:p>
            <a:pPr indent="-342900" lvl="1" marL="914400" rtl="0" algn="l">
              <a:spcBef>
                <a:spcPts val="0"/>
              </a:spcBef>
              <a:spcAft>
                <a:spcPts val="0"/>
              </a:spcAft>
              <a:buSzPts val="1800"/>
              <a:buChar char="○"/>
            </a:pPr>
            <a:r>
              <a:rPr lang="zh-TW" sz="1800"/>
              <a:t>Carousel    </a:t>
            </a:r>
            <a:endParaRPr sz="1800"/>
          </a:p>
          <a:p>
            <a:pPr indent="-342900" lvl="1" marL="914400" rtl="0" algn="l">
              <a:spcBef>
                <a:spcPts val="0"/>
              </a:spcBef>
              <a:spcAft>
                <a:spcPts val="0"/>
              </a:spcAft>
              <a:buSzPts val="1800"/>
              <a:buChar char="○"/>
            </a:pPr>
            <a:r>
              <a:rPr lang="zh-TW" sz="1800"/>
              <a:t>Popover     </a:t>
            </a:r>
            <a:endParaRPr sz="1800"/>
          </a:p>
          <a:p>
            <a:pPr indent="-342900" lvl="1" marL="914400" rtl="0" algn="l">
              <a:spcBef>
                <a:spcPts val="0"/>
              </a:spcBef>
              <a:spcAft>
                <a:spcPts val="0"/>
              </a:spcAft>
              <a:buSzPts val="1800"/>
              <a:buChar char="○"/>
            </a:pPr>
            <a:r>
              <a:rPr lang="zh-TW" sz="1800"/>
              <a:t>視差式背景</a:t>
            </a:r>
            <a:endParaRPr sz="1800"/>
          </a:p>
          <a:p>
            <a:pPr indent="-342900" lvl="1" marL="914400" rtl="0" algn="l">
              <a:spcBef>
                <a:spcPts val="0"/>
              </a:spcBef>
              <a:spcAft>
                <a:spcPts val="0"/>
              </a:spcAft>
              <a:buSzPts val="1800"/>
              <a:buChar char="○"/>
            </a:pPr>
            <a:r>
              <a:rPr lang="zh-TW" sz="1800"/>
              <a:t>圖片放大縮小</a:t>
            </a:r>
            <a:endParaRPr sz="1800"/>
          </a:p>
          <a:p>
            <a:pPr indent="-342900" lvl="1" marL="914400" rtl="0" algn="l">
              <a:spcBef>
                <a:spcPts val="0"/>
              </a:spcBef>
              <a:spcAft>
                <a:spcPts val="0"/>
              </a:spcAft>
              <a:buSzPts val="1800"/>
              <a:buChar char="○"/>
            </a:pPr>
            <a:r>
              <a:rPr lang="zh-TW" sz="1800"/>
              <a:t>點擊button置換內容   </a:t>
            </a:r>
            <a:endParaRPr sz="1800"/>
          </a:p>
          <a:p>
            <a:pPr indent="-342900" lvl="1" marL="914400" rtl="0" algn="l">
              <a:spcBef>
                <a:spcPts val="0"/>
              </a:spcBef>
              <a:spcAft>
                <a:spcPts val="0"/>
              </a:spcAft>
              <a:buSzPts val="1800"/>
              <a:buChar char="○"/>
            </a:pPr>
            <a:r>
              <a:rPr lang="zh-TW" sz="1800"/>
              <a:t>根據滑動的位置顯示特定內容</a:t>
            </a:r>
            <a:endParaRPr sz="1800"/>
          </a:p>
          <a:p>
            <a:pPr indent="-342900" lvl="1" marL="914400" rtl="0" algn="l">
              <a:spcBef>
                <a:spcPts val="0"/>
              </a:spcBef>
              <a:spcAft>
                <a:spcPts val="0"/>
              </a:spcAft>
              <a:buSzPts val="1800"/>
              <a:buChar char="○"/>
            </a:pPr>
            <a:r>
              <a:rPr lang="zh-TW" sz="1800"/>
              <a:t>scroll to top</a:t>
            </a:r>
            <a:endParaRPr sz="1800"/>
          </a:p>
          <a:p>
            <a:pPr indent="-342900" lvl="1" marL="914400" rtl="0" algn="l">
              <a:spcBef>
                <a:spcPts val="0"/>
              </a:spcBef>
              <a:spcAft>
                <a:spcPts val="0"/>
              </a:spcAft>
              <a:buSzPts val="1800"/>
              <a:buChar char="○"/>
            </a:pPr>
            <a:r>
              <a:rPr lang="zh-TW" sz="1800"/>
              <a:t>動態更改class  (如:更換背景顏色、新增CSS動畫 等...)</a:t>
            </a:r>
            <a:endParaRPr sz="1800"/>
          </a:p>
          <a:p>
            <a:pPr indent="-342900" lvl="1" marL="914400" rtl="0" algn="l">
              <a:spcBef>
                <a:spcPts val="0"/>
              </a:spcBef>
              <a:spcAft>
                <a:spcPts val="0"/>
              </a:spcAft>
              <a:buSzPts val="1800"/>
              <a:buChar char="○"/>
            </a:pPr>
            <a:r>
              <a:rPr lang="zh-TW" sz="1800"/>
              <a:t>Navigation Bar  </a:t>
            </a:r>
            <a:endParaRPr sz="1800"/>
          </a:p>
          <a:p>
            <a:pPr indent="-342900" lvl="1" marL="914400" rtl="0" algn="l">
              <a:spcBef>
                <a:spcPts val="0"/>
              </a:spcBef>
              <a:spcAft>
                <a:spcPts val="0"/>
              </a:spcAft>
              <a:buSzPts val="1800"/>
              <a:buChar char="○"/>
            </a:pPr>
            <a:r>
              <a:rPr lang="zh-TW" sz="1800"/>
              <a:t>...</a:t>
            </a:r>
            <a:endParaRPr sz="1800"/>
          </a:p>
          <a:p>
            <a:pPr indent="0" lvl="0" marL="457200" rtl="0" algn="l">
              <a:spcBef>
                <a:spcPts val="1600"/>
              </a:spcBef>
              <a:spcAft>
                <a:spcPts val="1600"/>
              </a:spcAft>
              <a:buNone/>
            </a:pPr>
            <a:r>
              <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學習資源</a:t>
            </a:r>
            <a:endParaRPr/>
          </a:p>
        </p:txBody>
      </p:sp>
      <p:sp>
        <p:nvSpPr>
          <p:cNvPr id="320" name="Google Shape;320;p4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zh-TW" sz="1100" u="sng">
                <a:solidFill>
                  <a:schemeClr val="hlink"/>
                </a:solidFill>
                <a:latin typeface="Arial"/>
                <a:ea typeface="Arial"/>
                <a:cs typeface="Arial"/>
                <a:sym typeface="Arial"/>
                <a:hlinkClick r:id="rId3"/>
              </a:rPr>
              <a:t>https://www.w3schools.com/html/default.asp</a:t>
            </a:r>
            <a:r>
              <a:rPr lang="zh-TW"/>
              <a:t>				</a:t>
            </a:r>
            <a:endParaRPr/>
          </a:p>
          <a:p>
            <a:pPr indent="-298450" lvl="0" marL="457200" rtl="0" algn="l">
              <a:spcBef>
                <a:spcPts val="0"/>
              </a:spcBef>
              <a:spcAft>
                <a:spcPts val="0"/>
              </a:spcAft>
              <a:buSzPts val="1100"/>
              <a:buFont typeface="Arial"/>
              <a:buAutoNum type="arabicPeriod"/>
            </a:pPr>
            <a:r>
              <a:rPr lang="zh-TW" sz="1100" u="sng">
                <a:solidFill>
                  <a:schemeClr val="hlink"/>
                </a:solidFill>
                <a:latin typeface="Arial"/>
                <a:ea typeface="Arial"/>
                <a:cs typeface="Arial"/>
                <a:sym typeface="Arial"/>
                <a:hlinkClick r:id="rId4"/>
              </a:rPr>
              <a:t>https://www.w3schools.com/bootstrap4/bootstrap_grid_basic.asp</a:t>
            </a:r>
            <a:endParaRPr/>
          </a:p>
          <a:p>
            <a:pPr indent="-298450" lvl="0" marL="457200" rtl="0" algn="l">
              <a:spcBef>
                <a:spcPts val="0"/>
              </a:spcBef>
              <a:spcAft>
                <a:spcPts val="0"/>
              </a:spcAft>
              <a:buSzPts val="1100"/>
              <a:buFont typeface="Arial"/>
              <a:buAutoNum type="arabicPeriod"/>
            </a:pPr>
            <a:r>
              <a:rPr lang="zh-TW" sz="1100" u="sng">
                <a:solidFill>
                  <a:schemeClr val="hlink"/>
                </a:solidFill>
                <a:latin typeface="Arial"/>
                <a:ea typeface="Arial"/>
                <a:cs typeface="Arial"/>
                <a:sym typeface="Arial"/>
                <a:hlinkClick r:id="rId5"/>
              </a:rPr>
              <a:t>https://www.w3schools.com/js/default.asp</a:t>
            </a:r>
            <a:endParaRPr/>
          </a:p>
          <a:p>
            <a:pPr indent="-298450" lvl="0" marL="457200" rtl="0" algn="l">
              <a:spcBef>
                <a:spcPts val="0"/>
              </a:spcBef>
              <a:spcAft>
                <a:spcPts val="0"/>
              </a:spcAft>
              <a:buSzPts val="1100"/>
              <a:buFont typeface="Arial"/>
              <a:buAutoNum type="arabicPeriod"/>
            </a:pPr>
            <a:r>
              <a:rPr lang="zh-TW" sz="1100" u="sng">
                <a:solidFill>
                  <a:schemeClr val="hlink"/>
                </a:solidFill>
                <a:latin typeface="Arial"/>
                <a:ea typeface="Arial"/>
                <a:cs typeface="Arial"/>
                <a:sym typeface="Arial"/>
                <a:hlinkClick r:id="rId6"/>
              </a:rPr>
              <a:t>https://www.w3schools.com/jquery/default.asp</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zh-TW"/>
              <a:t>註: </a:t>
            </a:r>
            <a:r>
              <a:rPr b="1" lang="zh-TW"/>
              <a:t>1+2 看完為主</a:t>
            </a:r>
            <a:r>
              <a:rPr lang="zh-TW"/>
              <a:t>，3、4為輔。</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3600">
                <a:solidFill>
                  <a:srgbClr val="FFFFFF"/>
                </a:solidFill>
                <a:latin typeface="Microsoft JhengHei"/>
                <a:ea typeface="Microsoft JhengHei"/>
                <a:cs typeface="Microsoft JhengHei"/>
                <a:sym typeface="Microsoft JhengHei"/>
              </a:rPr>
              <a:t>期末Project 題目</a:t>
            </a:r>
            <a:endParaRPr sz="3600">
              <a:solidFill>
                <a:srgbClr val="FFFFFF"/>
              </a:solidFill>
            </a:endParaRPr>
          </a:p>
        </p:txBody>
      </p:sp>
      <p:sp>
        <p:nvSpPr>
          <p:cNvPr id="146" name="Google Shape;146;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zh-TW" sz="2400">
                <a:solidFill>
                  <a:srgbClr val="FFFFFF"/>
                </a:solidFill>
                <a:latin typeface="Microsoft JhengHei"/>
                <a:ea typeface="Microsoft JhengHei"/>
                <a:cs typeface="Microsoft JhengHei"/>
                <a:sym typeface="Microsoft JhengHei"/>
              </a:rPr>
              <a:t>要求：</a:t>
            </a:r>
            <a:endParaRPr sz="2400">
              <a:solidFill>
                <a:srgbClr val="FFFFFF"/>
              </a:solidFill>
              <a:latin typeface="Microsoft JhengHei"/>
              <a:ea typeface="Microsoft JhengHei"/>
              <a:cs typeface="Microsoft JhengHei"/>
              <a:sym typeface="Microsoft JhengHei"/>
            </a:endParaRPr>
          </a:p>
          <a:p>
            <a:pPr indent="0" lvl="0" marL="0" rtl="0" algn="l">
              <a:lnSpc>
                <a:spcPct val="90000"/>
              </a:lnSpc>
              <a:spcBef>
                <a:spcPts val="0"/>
              </a:spcBef>
              <a:spcAft>
                <a:spcPts val="0"/>
              </a:spcAft>
              <a:buNone/>
            </a:pPr>
            <a:r>
              <a:rPr lang="zh-TW" sz="2400">
                <a:solidFill>
                  <a:srgbClr val="FFFFFF"/>
                </a:solidFill>
                <a:latin typeface="Arial"/>
                <a:ea typeface="Arial"/>
                <a:cs typeface="Arial"/>
                <a:sym typeface="Arial"/>
              </a:rPr>
              <a:t>•</a:t>
            </a:r>
            <a:r>
              <a:rPr lang="zh-TW" sz="2400">
                <a:solidFill>
                  <a:srgbClr val="FFFFFF"/>
                </a:solidFill>
                <a:latin typeface="Microsoft JhengHei"/>
                <a:ea typeface="Microsoft JhengHei"/>
                <a:cs typeface="Microsoft JhengHei"/>
                <a:sym typeface="Microsoft JhengHei"/>
              </a:rPr>
              <a:t>任何使用到資料庫的應用</a:t>
            </a:r>
            <a:endParaRPr sz="2400">
              <a:solidFill>
                <a:srgbClr val="FFFFFF"/>
              </a:solidFill>
              <a:latin typeface="Microsoft JhengHei"/>
              <a:ea typeface="Microsoft JhengHei"/>
              <a:cs typeface="Microsoft JhengHei"/>
              <a:sym typeface="Microsoft JhengHei"/>
            </a:endParaRPr>
          </a:p>
          <a:p>
            <a:pPr indent="0" lvl="0" marL="0" rtl="0" algn="l">
              <a:lnSpc>
                <a:spcPct val="90000"/>
              </a:lnSpc>
              <a:spcBef>
                <a:spcPts val="0"/>
              </a:spcBef>
              <a:spcAft>
                <a:spcPts val="0"/>
              </a:spcAft>
              <a:buNone/>
            </a:pPr>
            <a:r>
              <a:rPr lang="zh-TW" sz="2400">
                <a:solidFill>
                  <a:srgbClr val="FFFFFF"/>
                </a:solidFill>
                <a:latin typeface="Arial"/>
                <a:ea typeface="Arial"/>
                <a:cs typeface="Arial"/>
                <a:sym typeface="Arial"/>
              </a:rPr>
              <a:t>•</a:t>
            </a:r>
            <a:r>
              <a:rPr lang="zh-TW" sz="2400">
                <a:solidFill>
                  <a:srgbClr val="FFFFFF"/>
                </a:solidFill>
                <a:latin typeface="Microsoft JhengHei"/>
                <a:ea typeface="Microsoft JhengHei"/>
                <a:cs typeface="Microsoft JhengHei"/>
                <a:sym typeface="Microsoft JhengHei"/>
              </a:rPr>
              <a:t>必須使用SQL語法進行資料查詢、修改、刪除</a:t>
            </a:r>
            <a:endParaRPr sz="2400">
              <a:solidFill>
                <a:srgbClr val="FFFFFF"/>
              </a:solidFill>
              <a:latin typeface="Microsoft JhengHei"/>
              <a:ea typeface="Microsoft JhengHei"/>
              <a:cs typeface="Microsoft JhengHei"/>
              <a:sym typeface="Microsoft JhengHei"/>
            </a:endParaRPr>
          </a:p>
          <a:p>
            <a:pPr indent="0" lvl="0" marL="0" rtl="0" algn="l">
              <a:lnSpc>
                <a:spcPct val="90000"/>
              </a:lnSpc>
              <a:spcBef>
                <a:spcPts val="0"/>
              </a:spcBef>
              <a:spcAft>
                <a:spcPts val="0"/>
              </a:spcAft>
              <a:buNone/>
            </a:pPr>
            <a:r>
              <a:rPr lang="zh-TW" sz="2400">
                <a:solidFill>
                  <a:srgbClr val="FFFFFF"/>
                </a:solidFill>
                <a:latin typeface="Arial"/>
                <a:ea typeface="Arial"/>
                <a:cs typeface="Arial"/>
                <a:sym typeface="Arial"/>
              </a:rPr>
              <a:t>•</a:t>
            </a:r>
            <a:r>
              <a:rPr lang="zh-TW" sz="2400">
                <a:solidFill>
                  <a:srgbClr val="FFFFFF"/>
                </a:solidFill>
                <a:latin typeface="Microsoft JhengHei"/>
                <a:ea typeface="Microsoft JhengHei"/>
                <a:cs typeface="Microsoft JhengHei"/>
                <a:sym typeface="Microsoft JhengHei"/>
              </a:rPr>
              <a:t>至少三種功能(例如:會員管理、商品管理、留言管理)</a:t>
            </a:r>
            <a:endParaRPr sz="2400">
              <a:solidFill>
                <a:srgbClr val="FFFFFF"/>
              </a:solidFill>
              <a:latin typeface="Microsoft JhengHei"/>
              <a:ea typeface="Microsoft JhengHei"/>
              <a:cs typeface="Microsoft JhengHei"/>
              <a:sym typeface="Microsoft JhengHei"/>
            </a:endParaRPr>
          </a:p>
          <a:p>
            <a:pPr indent="0" lvl="0" marL="0" rtl="0" algn="l">
              <a:spcBef>
                <a:spcPts val="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4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網頁</a:t>
            </a:r>
            <a:r>
              <a:rPr lang="zh-TW"/>
              <a:t>後端</a:t>
            </a:r>
            <a:endParaRPr/>
          </a:p>
          <a:p>
            <a:pPr indent="0" lvl="0" marL="0" rtl="0" algn="l">
              <a:spcBef>
                <a:spcPts val="0"/>
              </a:spcBef>
              <a:spcAft>
                <a:spcPts val="0"/>
              </a:spcAft>
              <a:buNone/>
            </a:pPr>
            <a:r>
              <a:rPr lang="zh-TW"/>
              <a:t>(以PHP為例)</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PHP  (</a:t>
            </a:r>
            <a:r>
              <a:rPr lang="zh-TW">
                <a:solidFill>
                  <a:srgbClr val="FFFFFF"/>
                </a:solidFill>
                <a:latin typeface="Arial"/>
                <a:ea typeface="Arial"/>
                <a:cs typeface="Arial"/>
                <a:sym typeface="Arial"/>
              </a:rPr>
              <a:t>Hypertext Preprocessor</a:t>
            </a:r>
            <a:r>
              <a:rPr lang="zh-TW"/>
              <a:t>)</a:t>
            </a:r>
            <a:endParaRPr/>
          </a:p>
        </p:txBody>
      </p:sp>
      <p:sp>
        <p:nvSpPr>
          <p:cNvPr id="331" name="Google Shape;331;p43"/>
          <p:cNvSpPr txBox="1"/>
          <p:nvPr>
            <p:ph idx="1" type="body"/>
          </p:nvPr>
        </p:nvSpPr>
        <p:spPr>
          <a:xfrm>
            <a:off x="1074650" y="1097700"/>
            <a:ext cx="7410000" cy="404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400">
                <a:solidFill>
                  <a:srgbClr val="FFFFFF"/>
                </a:solidFill>
                <a:latin typeface="Arial"/>
                <a:ea typeface="Arial"/>
                <a:cs typeface="Arial"/>
                <a:sym typeface="Arial"/>
              </a:rPr>
              <a:t>歷史悠久，成熟度高，網路上也有很多現成範例與教學資源，對於初學者來說十分方便。</a:t>
            </a:r>
            <a:endParaRPr sz="1400">
              <a:solidFill>
                <a:srgbClr val="FFFFFF"/>
              </a:solidFill>
              <a:latin typeface="Arial"/>
              <a:ea typeface="Arial"/>
              <a:cs typeface="Arial"/>
              <a:sym typeface="Arial"/>
            </a:endParaRPr>
          </a:p>
          <a:p>
            <a:pPr indent="0" lvl="0" marL="0" rtl="0" algn="l">
              <a:spcBef>
                <a:spcPts val="1600"/>
              </a:spcBef>
              <a:spcAft>
                <a:spcPts val="0"/>
              </a:spcAft>
              <a:buNone/>
            </a:pPr>
            <a:r>
              <a:rPr lang="zh-TW" sz="1400">
                <a:solidFill>
                  <a:srgbClr val="FFFFFF"/>
                </a:solidFill>
                <a:latin typeface="Arial"/>
                <a:ea typeface="Arial"/>
                <a:cs typeface="Arial"/>
                <a:sym typeface="Arial"/>
              </a:rPr>
              <a:t>語法吸收了C、Java和Perl的特點，利於學習，使用廣泛，主要適用於Web開發領域。</a:t>
            </a:r>
            <a:endParaRPr sz="1400">
              <a:solidFill>
                <a:srgbClr val="FFFFFF"/>
              </a:solidFill>
              <a:latin typeface="Arial"/>
              <a:ea typeface="Arial"/>
              <a:cs typeface="Arial"/>
              <a:sym typeface="Arial"/>
            </a:endParaRPr>
          </a:p>
          <a:p>
            <a:pPr indent="0" lvl="0" marL="0" rtl="0" algn="l">
              <a:spcBef>
                <a:spcPts val="1600"/>
              </a:spcBef>
              <a:spcAft>
                <a:spcPts val="0"/>
              </a:spcAft>
              <a:buNone/>
            </a:pPr>
            <a:r>
              <a:rPr lang="zh-TW" sz="1400">
                <a:solidFill>
                  <a:srgbClr val="FFFFFF"/>
                </a:solidFill>
                <a:latin typeface="Arial"/>
                <a:ea typeface="Arial"/>
                <a:cs typeface="Arial"/>
                <a:sym typeface="Arial"/>
              </a:rPr>
              <a:t>PHP不像HTML、CSS、JavaScript一樣寫完拖到瀏覽器打開後就可以直接執行，在學習PHP語言之前，我們要先搭建一個開發環境，去協助解決我們編譯、執行、除錯的問題，如之前所介紹到的XAMPP。</a:t>
            </a:r>
            <a:endParaRPr sz="1400">
              <a:solidFill>
                <a:srgbClr val="FFFFFF"/>
              </a:solidFill>
              <a:latin typeface="Arial"/>
              <a:ea typeface="Arial"/>
              <a:cs typeface="Arial"/>
              <a:sym typeface="Arial"/>
            </a:endParaRPr>
          </a:p>
          <a:p>
            <a:pPr indent="0" lvl="0" marL="0" rtl="0" algn="l">
              <a:spcBef>
                <a:spcPts val="1600"/>
              </a:spcBef>
              <a:spcAft>
                <a:spcPts val="0"/>
              </a:spcAft>
              <a:buNone/>
            </a:pPr>
            <a:r>
              <a:rPr lang="zh-TW" sz="1400">
                <a:solidFill>
                  <a:srgbClr val="FFFFFF"/>
                </a:solidFill>
                <a:latin typeface="Arial"/>
                <a:ea typeface="Arial"/>
                <a:cs typeface="Arial"/>
                <a:sym typeface="Arial"/>
              </a:rPr>
              <a:t>優點:資源多、學習容易、支援多種資料庫、成熟物件導向體系、可運行於各種平台（Windows, Linux, Unix, Mac OS X 等等）。</a:t>
            </a:r>
            <a:endParaRPr sz="1400">
              <a:solidFill>
                <a:srgbClr val="FFFFFF"/>
              </a:solidFill>
              <a:latin typeface="Arial"/>
              <a:ea typeface="Arial"/>
              <a:cs typeface="Arial"/>
              <a:sym typeface="Arial"/>
            </a:endParaRPr>
          </a:p>
          <a:p>
            <a:pPr indent="0" lvl="0" marL="0" rtl="0" algn="l">
              <a:spcBef>
                <a:spcPts val="1600"/>
              </a:spcBef>
              <a:spcAft>
                <a:spcPts val="0"/>
              </a:spcAft>
              <a:buNone/>
            </a:pPr>
            <a:r>
              <a:rPr lang="zh-TW" sz="1400">
                <a:solidFill>
                  <a:srgbClr val="FFFFFF"/>
                </a:solidFill>
                <a:latin typeface="Arial"/>
                <a:ea typeface="Arial"/>
                <a:cs typeface="Arial"/>
                <a:sym typeface="Arial"/>
              </a:rPr>
              <a:t>缺點:語法不太嚴謹、語言特型相比於C而言程式碼會冗長許多。</a:t>
            </a:r>
            <a:endParaRPr sz="1400">
              <a:solidFill>
                <a:srgbClr val="FFFFFF"/>
              </a:solidFill>
              <a:latin typeface="Arial"/>
              <a:ea typeface="Arial"/>
              <a:cs typeface="Arial"/>
              <a:sym typeface="Arial"/>
            </a:endParaRPr>
          </a:p>
          <a:p>
            <a:pPr indent="0" lvl="0" marL="0" rtl="0" algn="l">
              <a:spcBef>
                <a:spcPts val="1600"/>
              </a:spcBef>
              <a:spcAft>
                <a:spcPts val="0"/>
              </a:spcAft>
              <a:buNone/>
            </a:pPr>
            <a:r>
              <a:rPr lang="zh-TW" sz="1400">
                <a:solidFill>
                  <a:srgbClr val="FFFFFF"/>
                </a:solidFill>
                <a:latin typeface="Arial"/>
                <a:ea typeface="Arial"/>
                <a:cs typeface="Arial"/>
                <a:sym typeface="Arial"/>
              </a:rPr>
              <a:t>常用框架:Laravel、Phalcon、Symfony</a:t>
            </a:r>
            <a:endParaRPr sz="1400">
              <a:solidFill>
                <a:srgbClr val="FFFFFF"/>
              </a:solidFill>
              <a:latin typeface="Arial"/>
              <a:ea typeface="Arial"/>
              <a:cs typeface="Arial"/>
              <a:sym typeface="Arial"/>
            </a:endParaRPr>
          </a:p>
          <a:p>
            <a:pPr indent="0" lvl="0" marL="0" rtl="0" algn="l">
              <a:spcBef>
                <a:spcPts val="1600"/>
              </a:spcBef>
              <a:spcAft>
                <a:spcPts val="1600"/>
              </a:spcAft>
              <a:buNone/>
            </a:pPr>
            <a:r>
              <a:rPr lang="zh-TW" sz="1400">
                <a:solidFill>
                  <a:srgbClr val="FFFFFF"/>
                </a:solidFill>
                <a:latin typeface="Arial"/>
                <a:ea typeface="Arial"/>
                <a:cs typeface="Arial"/>
                <a:sym typeface="Arial"/>
              </a:rPr>
              <a:t>沙盒環境:</a:t>
            </a:r>
            <a:r>
              <a:rPr lang="zh-TW" sz="1100" u="sng">
                <a:solidFill>
                  <a:schemeClr val="hlink"/>
                </a:solidFill>
                <a:latin typeface="Arial"/>
                <a:ea typeface="Arial"/>
                <a:cs typeface="Arial"/>
                <a:sym typeface="Arial"/>
                <a:hlinkClick r:id="rId3"/>
              </a:rPr>
              <a:t>https://www.w3schools.com/php/phptryit.asp?filename=tryphp_constant1</a:t>
            </a:r>
            <a:endParaRPr sz="1400">
              <a:solidFill>
                <a:srgbClr val="FFFFFF"/>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基本語法   印出</a:t>
            </a:r>
            <a:endParaRPr/>
          </a:p>
        </p:txBody>
      </p:sp>
      <p:sp>
        <p:nvSpPr>
          <p:cNvPr id="337" name="Google Shape;337;p44"/>
          <p:cNvSpPr txBox="1"/>
          <p:nvPr>
            <p:ph idx="1" type="body"/>
          </p:nvPr>
        </p:nvSpPr>
        <p:spPr>
          <a:xfrm>
            <a:off x="1297500" y="1097675"/>
            <a:ext cx="7038900" cy="3865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zh-TW" sz="1000">
                <a:solidFill>
                  <a:srgbClr val="FFFFFF"/>
                </a:solidFill>
                <a:latin typeface="Arial"/>
                <a:ea typeface="Arial"/>
                <a:cs typeface="Arial"/>
                <a:sym typeface="Arial"/>
              </a:rPr>
              <a:t>        </a:t>
            </a:r>
            <a:r>
              <a:rPr lang="zh-TW" sz="1000">
                <a:solidFill>
                  <a:srgbClr val="FFFFFF"/>
                </a:solidFill>
                <a:latin typeface="Arial"/>
                <a:ea typeface="Arial"/>
                <a:cs typeface="Arial"/>
                <a:sym typeface="Arial"/>
              </a:rPr>
              <a:t>&lt;?php</a:t>
            </a:r>
            <a:endParaRPr sz="1000">
              <a:solidFill>
                <a:srgbClr val="FFFFFF"/>
              </a:solidFill>
              <a:latin typeface="Arial"/>
              <a:ea typeface="Arial"/>
              <a:cs typeface="Arial"/>
              <a:sym typeface="Arial"/>
            </a:endParaRPr>
          </a:p>
          <a:p>
            <a:pPr indent="457200" lvl="0" marL="0" rtl="0" algn="l">
              <a:lnSpc>
                <a:spcPct val="100000"/>
              </a:lnSpc>
              <a:spcBef>
                <a:spcPts val="0"/>
              </a:spcBef>
              <a:spcAft>
                <a:spcPts val="0"/>
              </a:spcAft>
              <a:buNone/>
            </a:pPr>
            <a:r>
              <a:rPr lang="zh-TW" sz="1000">
                <a:solidFill>
                  <a:srgbClr val="FFFFFF"/>
                </a:solidFill>
                <a:latin typeface="Arial"/>
                <a:ea typeface="Arial"/>
                <a:cs typeface="Arial"/>
                <a:sym typeface="Arial"/>
              </a:rPr>
              <a:t>$h = "Hello"; </a:t>
            </a:r>
            <a:endParaRPr sz="1000">
              <a:solidFill>
                <a:srgbClr val="FFFFFF"/>
              </a:solidFill>
              <a:latin typeface="Arial"/>
              <a:ea typeface="Arial"/>
              <a:cs typeface="Arial"/>
              <a:sym typeface="Arial"/>
            </a:endParaRPr>
          </a:p>
          <a:p>
            <a:pPr indent="457200" lvl="0" marL="0" rtl="0" algn="l">
              <a:lnSpc>
                <a:spcPct val="100000"/>
              </a:lnSpc>
              <a:spcBef>
                <a:spcPts val="0"/>
              </a:spcBef>
              <a:spcAft>
                <a:spcPts val="0"/>
              </a:spcAft>
              <a:buNone/>
            </a:pPr>
            <a:r>
              <a:rPr lang="zh-TW" sz="1000">
                <a:solidFill>
                  <a:srgbClr val="FFFFFF"/>
                </a:solidFill>
                <a:latin typeface="Arial"/>
                <a:ea typeface="Arial"/>
                <a:cs typeface="Arial"/>
                <a:sym typeface="Arial"/>
              </a:rPr>
              <a:t>echo $h</a:t>
            </a:r>
            <a:r>
              <a:rPr lang="zh-TW" sz="1800">
                <a:solidFill>
                  <a:srgbClr val="FFFFFF"/>
                </a:solidFill>
                <a:latin typeface="Arial"/>
                <a:ea typeface="Arial"/>
                <a:cs typeface="Arial"/>
                <a:sym typeface="Arial"/>
              </a:rPr>
              <a:t>.</a:t>
            </a:r>
            <a:r>
              <a:rPr lang="zh-TW" sz="1000">
                <a:solidFill>
                  <a:srgbClr val="FFFFFF"/>
                </a:solidFill>
                <a:latin typeface="Arial"/>
                <a:ea typeface="Arial"/>
                <a:cs typeface="Arial"/>
                <a:sym typeface="Arial"/>
              </a:rPr>
              <a:t>" world";</a:t>
            </a:r>
            <a:endParaRPr sz="1000">
              <a:solidFill>
                <a:srgbClr val="FFFFFF"/>
              </a:solidFill>
              <a:latin typeface="Arial"/>
              <a:ea typeface="Arial"/>
              <a:cs typeface="Arial"/>
              <a:sym typeface="Arial"/>
            </a:endParaRPr>
          </a:p>
          <a:p>
            <a:pPr indent="457200" lvl="0" marL="0" rtl="0" algn="l">
              <a:lnSpc>
                <a:spcPct val="100000"/>
              </a:lnSpc>
              <a:spcBef>
                <a:spcPts val="0"/>
              </a:spcBef>
              <a:spcAft>
                <a:spcPts val="0"/>
              </a:spcAft>
              <a:buNone/>
            </a:pPr>
            <a:r>
              <a:rPr lang="zh-TW" sz="1000">
                <a:solidFill>
                  <a:srgbClr val="FFFFFF"/>
                </a:solidFill>
                <a:latin typeface="Arial"/>
                <a:ea typeface="Arial"/>
                <a:cs typeface="Arial"/>
                <a:sym typeface="Arial"/>
              </a:rPr>
              <a:t>echo "&lt;br&gt;";  //換行</a:t>
            </a:r>
            <a:endParaRPr sz="1000">
              <a:solidFill>
                <a:srgbClr val="FFFFFF"/>
              </a:solidFill>
              <a:latin typeface="Arial"/>
              <a:ea typeface="Arial"/>
              <a:cs typeface="Arial"/>
              <a:sym typeface="Arial"/>
            </a:endParaRPr>
          </a:p>
          <a:p>
            <a:pPr indent="457200" lvl="0" marL="0" rtl="0" algn="l">
              <a:lnSpc>
                <a:spcPct val="100000"/>
              </a:lnSpc>
              <a:spcBef>
                <a:spcPts val="0"/>
              </a:spcBef>
              <a:spcAft>
                <a:spcPts val="0"/>
              </a:spcAft>
              <a:buNone/>
            </a:pPr>
            <a:r>
              <a:rPr lang="zh-TW" sz="1000">
                <a:solidFill>
                  <a:srgbClr val="FFFFFF"/>
                </a:solidFill>
                <a:latin typeface="Arial"/>
                <a:ea typeface="Arial"/>
                <a:cs typeface="Arial"/>
                <a:sym typeface="Arial"/>
              </a:rPr>
              <a:t>var_dump($h." world");</a:t>
            </a:r>
            <a:endParaRPr sz="1000">
              <a:solidFill>
                <a:srgbClr val="FFFFFF"/>
              </a:solidFill>
              <a:latin typeface="Arial"/>
              <a:ea typeface="Arial"/>
              <a:cs typeface="Arial"/>
              <a:sym typeface="Arial"/>
            </a:endParaRPr>
          </a:p>
          <a:p>
            <a:pPr indent="457200" lvl="0" marL="0" rtl="0" algn="l">
              <a:lnSpc>
                <a:spcPct val="100000"/>
              </a:lnSpc>
              <a:spcBef>
                <a:spcPts val="0"/>
              </a:spcBef>
              <a:spcAft>
                <a:spcPts val="0"/>
              </a:spcAft>
              <a:buNone/>
            </a:pPr>
            <a:r>
              <a:t/>
            </a:r>
            <a:endParaRPr sz="10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zh-TW" sz="1000">
                <a:solidFill>
                  <a:srgbClr val="FFFFFF"/>
                </a:solidFill>
                <a:latin typeface="Arial"/>
                <a:ea typeface="Arial"/>
                <a:cs typeface="Arial"/>
                <a:sym typeface="Arial"/>
              </a:rPr>
              <a:t>        ?&gt;</a:t>
            </a:r>
            <a:endParaRPr sz="10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0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zh-TW" sz="1400">
                <a:solidFill>
                  <a:srgbClr val="FFFFFF"/>
                </a:solidFill>
                <a:latin typeface="Arial"/>
                <a:ea typeface="Arial"/>
                <a:cs typeface="Arial"/>
                <a:sym typeface="Arial"/>
              </a:rPr>
              <a:t>印出:   </a:t>
            </a:r>
            <a:endParaRPr sz="1400">
              <a:solidFill>
                <a:srgbClr val="FFFFFF"/>
              </a:solidFill>
              <a:latin typeface="Arial"/>
              <a:ea typeface="Arial"/>
              <a:cs typeface="Arial"/>
              <a:sym typeface="Arial"/>
            </a:endParaRPr>
          </a:p>
          <a:p>
            <a:pPr indent="457200" lvl="0" marL="0" rtl="0" algn="l">
              <a:lnSpc>
                <a:spcPct val="100000"/>
              </a:lnSpc>
              <a:spcBef>
                <a:spcPts val="0"/>
              </a:spcBef>
              <a:spcAft>
                <a:spcPts val="0"/>
              </a:spcAft>
              <a:buNone/>
            </a:pPr>
            <a:r>
              <a:rPr lang="zh-TW" sz="1400">
                <a:solidFill>
                  <a:srgbClr val="FFFFFF"/>
                </a:solidFill>
                <a:latin typeface="Arial"/>
                <a:ea typeface="Arial"/>
                <a:cs typeface="Arial"/>
                <a:sym typeface="Arial"/>
              </a:rPr>
              <a:t>Hello world</a:t>
            </a:r>
            <a:endParaRPr sz="1400">
              <a:solidFill>
                <a:srgbClr val="FFFFFF"/>
              </a:solidFill>
              <a:latin typeface="Arial"/>
              <a:ea typeface="Arial"/>
              <a:cs typeface="Arial"/>
              <a:sym typeface="Arial"/>
            </a:endParaRPr>
          </a:p>
          <a:p>
            <a:pPr indent="457200" lvl="0" marL="0" rtl="0" algn="l">
              <a:lnSpc>
                <a:spcPct val="100000"/>
              </a:lnSpc>
              <a:spcBef>
                <a:spcPts val="0"/>
              </a:spcBef>
              <a:spcAft>
                <a:spcPts val="0"/>
              </a:spcAft>
              <a:buNone/>
            </a:pPr>
            <a:r>
              <a:rPr lang="zh-TW" sz="1400">
                <a:solidFill>
                  <a:srgbClr val="FFFFFF"/>
                </a:solidFill>
                <a:latin typeface="Arial"/>
                <a:ea typeface="Arial"/>
                <a:cs typeface="Arial"/>
                <a:sym typeface="Arial"/>
              </a:rPr>
              <a:t>string(11) "Hello world" </a:t>
            </a:r>
            <a:endParaRPr sz="1400">
              <a:solidFill>
                <a:srgbClr val="FFFFFF"/>
              </a:solidFill>
              <a:latin typeface="Arial"/>
              <a:ea typeface="Arial"/>
              <a:cs typeface="Arial"/>
              <a:sym typeface="Arial"/>
            </a:endParaRPr>
          </a:p>
          <a:p>
            <a:pPr indent="457200" lvl="0" marL="0" rtl="0" algn="l">
              <a:lnSpc>
                <a:spcPct val="100000"/>
              </a:lnSpc>
              <a:spcBef>
                <a:spcPts val="0"/>
              </a:spcBef>
              <a:spcAft>
                <a:spcPts val="0"/>
              </a:spcAft>
              <a:buNone/>
            </a:pPr>
            <a:r>
              <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zh-TW" sz="1400">
                <a:solidFill>
                  <a:srgbClr val="FFFFFF"/>
                </a:solidFill>
                <a:latin typeface="Arial"/>
                <a:ea typeface="Arial"/>
                <a:cs typeface="Arial"/>
                <a:sym typeface="Arial"/>
              </a:rPr>
              <a:t>錢字號 $ 後方帶英文可以當成一個存值用的『</a:t>
            </a:r>
            <a:r>
              <a:rPr b="1" lang="zh-TW" sz="1400">
                <a:solidFill>
                  <a:srgbClr val="FFFFFF"/>
                </a:solidFill>
                <a:latin typeface="Arial"/>
                <a:ea typeface="Arial"/>
                <a:cs typeface="Arial"/>
                <a:sym typeface="Arial"/>
              </a:rPr>
              <a:t>變數</a:t>
            </a:r>
            <a:r>
              <a:rPr lang="zh-TW" sz="1400">
                <a:solidFill>
                  <a:srgbClr val="FFFFFF"/>
                </a:solidFill>
                <a:latin typeface="Arial"/>
                <a:ea typeface="Arial"/>
                <a:cs typeface="Arial"/>
                <a:sym typeface="Arial"/>
              </a:rPr>
              <a:t>』把資料裝在裡面</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zh-TW" sz="1400">
                <a:solidFill>
                  <a:srgbClr val="FFFFFF"/>
                </a:solidFill>
                <a:latin typeface="Arial"/>
                <a:ea typeface="Arial"/>
                <a:cs typeface="Arial"/>
                <a:sym typeface="Arial"/>
              </a:rPr>
              <a:t>echo 為印出字串，var_dump()為印出變數。</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zh-TW" sz="1400">
                <a:solidFill>
                  <a:srgbClr val="FFFFFF"/>
                </a:solidFill>
                <a:latin typeface="Arial"/>
                <a:ea typeface="Arial"/>
                <a:cs typeface="Arial"/>
                <a:sym typeface="Arial"/>
              </a:rPr>
              <a:t>在 PHP 裡面 字串可以用 一個『.』來連接</a:t>
            </a:r>
            <a:endParaRPr sz="1400">
              <a:solidFill>
                <a:srgbClr val="FFFFFF"/>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資料型態</a:t>
            </a:r>
            <a:endParaRPr/>
          </a:p>
        </p:txBody>
      </p:sp>
      <p:sp>
        <p:nvSpPr>
          <p:cNvPr id="343" name="Google Shape;343;p45"/>
          <p:cNvSpPr txBox="1"/>
          <p:nvPr>
            <p:ph idx="1" type="body"/>
          </p:nvPr>
        </p:nvSpPr>
        <p:spPr>
          <a:xfrm>
            <a:off x="1149700" y="1090300"/>
            <a:ext cx="2493600" cy="3866400"/>
          </a:xfrm>
          <a:prstGeom prst="rect">
            <a:avLst/>
          </a:prstGeom>
          <a:effectLst>
            <a:reflection blurRad="0" dir="5400000" dist="38100" endA="0" fadeDir="5400012" kx="0" rotWithShape="0" algn="bl" stPos="0" sy="-100000" ky="0"/>
          </a:effectLst>
        </p:spPr>
        <p:txBody>
          <a:bodyPr anchorCtr="0" anchor="t" bIns="91425" lIns="90000" spcFirstLastPara="1" rIns="91425" wrap="square" tIns="91425">
            <a:noAutofit/>
          </a:bodyPr>
          <a:lstStyle/>
          <a:p>
            <a:pPr indent="0" lvl="0" marL="0" rtl="0" algn="l">
              <a:lnSpc>
                <a:spcPct val="100000"/>
              </a:lnSpc>
              <a:spcBef>
                <a:spcPts val="0"/>
              </a:spcBef>
              <a:spcAft>
                <a:spcPts val="0"/>
              </a:spcAft>
              <a:buNone/>
            </a:pPr>
            <a:r>
              <a:rPr lang="zh-TW" sz="1000">
                <a:solidFill>
                  <a:srgbClr val="FFFFFF"/>
                </a:solidFill>
                <a:latin typeface="Arial"/>
                <a:ea typeface="Arial"/>
                <a:cs typeface="Arial"/>
                <a:sym typeface="Arial"/>
              </a:rPr>
              <a:t>      &lt;?php </a:t>
            </a:r>
            <a:endParaRPr sz="1000">
              <a:solidFill>
                <a:srgbClr val="FFFFFF"/>
              </a:solidFill>
              <a:latin typeface="Arial"/>
              <a:ea typeface="Arial"/>
              <a:cs typeface="Arial"/>
              <a:sym typeface="Arial"/>
            </a:endParaRPr>
          </a:p>
          <a:p>
            <a:pPr indent="0" lvl="0" marL="457200" rtl="0" algn="l">
              <a:lnSpc>
                <a:spcPct val="100000"/>
              </a:lnSpc>
              <a:spcBef>
                <a:spcPts val="0"/>
              </a:spcBef>
              <a:spcAft>
                <a:spcPts val="0"/>
              </a:spcAft>
              <a:buNone/>
            </a:pPr>
            <a:r>
              <a:rPr lang="zh-TW" sz="1000">
                <a:solidFill>
                  <a:srgbClr val="FF0000"/>
                </a:solidFill>
                <a:latin typeface="Arial"/>
                <a:ea typeface="Arial"/>
                <a:cs typeface="Arial"/>
                <a:sym typeface="Arial"/>
              </a:rPr>
              <a:t>$x </a:t>
            </a:r>
            <a:r>
              <a:rPr lang="zh-TW" sz="1000">
                <a:solidFill>
                  <a:srgbClr val="FFFFFF"/>
                </a:solidFill>
                <a:latin typeface="Arial"/>
                <a:ea typeface="Arial"/>
                <a:cs typeface="Arial"/>
                <a:sym typeface="Arial"/>
              </a:rPr>
              <a:t>= "Hello world!";  //字串</a:t>
            </a:r>
            <a:endParaRPr sz="1000">
              <a:solidFill>
                <a:srgbClr val="FFFFFF"/>
              </a:solidFill>
              <a:latin typeface="Arial"/>
              <a:ea typeface="Arial"/>
              <a:cs typeface="Arial"/>
              <a:sym typeface="Arial"/>
            </a:endParaRPr>
          </a:p>
          <a:p>
            <a:pPr indent="0" lvl="0" marL="457200" rtl="0" algn="l">
              <a:lnSpc>
                <a:spcPct val="100000"/>
              </a:lnSpc>
              <a:spcBef>
                <a:spcPts val="0"/>
              </a:spcBef>
              <a:spcAft>
                <a:spcPts val="0"/>
              </a:spcAft>
              <a:buNone/>
            </a:pPr>
            <a:r>
              <a:rPr lang="zh-TW" sz="1000">
                <a:solidFill>
                  <a:srgbClr val="FFFFFF"/>
                </a:solidFill>
                <a:latin typeface="Arial"/>
                <a:ea typeface="Arial"/>
                <a:cs typeface="Arial"/>
                <a:sym typeface="Arial"/>
              </a:rPr>
              <a:t>echo $x;</a:t>
            </a:r>
            <a:endParaRPr sz="1000">
              <a:solidFill>
                <a:srgbClr val="FFFFFF"/>
              </a:solidFill>
              <a:latin typeface="Arial"/>
              <a:ea typeface="Arial"/>
              <a:cs typeface="Arial"/>
              <a:sym typeface="Arial"/>
            </a:endParaRPr>
          </a:p>
          <a:p>
            <a:pPr indent="0" lvl="0" marL="457200" rtl="0" algn="l">
              <a:lnSpc>
                <a:spcPct val="100000"/>
              </a:lnSpc>
              <a:spcBef>
                <a:spcPts val="0"/>
              </a:spcBef>
              <a:spcAft>
                <a:spcPts val="0"/>
              </a:spcAft>
              <a:buNone/>
            </a:pPr>
            <a:r>
              <a:rPr lang="zh-TW" sz="1000">
                <a:solidFill>
                  <a:srgbClr val="FFFFFF"/>
                </a:solidFill>
                <a:latin typeface="Arial"/>
                <a:ea typeface="Arial"/>
                <a:cs typeface="Arial"/>
                <a:sym typeface="Arial"/>
              </a:rPr>
              <a:t>echo "&lt;br&gt;"; // 換行</a:t>
            </a:r>
            <a:endParaRPr sz="1000">
              <a:solidFill>
                <a:srgbClr val="FFFFFF"/>
              </a:solidFill>
              <a:latin typeface="Arial"/>
              <a:ea typeface="Arial"/>
              <a:cs typeface="Arial"/>
              <a:sym typeface="Arial"/>
            </a:endParaRPr>
          </a:p>
          <a:p>
            <a:pPr indent="0" lvl="0" marL="457200" rtl="0" algn="l">
              <a:lnSpc>
                <a:spcPct val="100000"/>
              </a:lnSpc>
              <a:spcBef>
                <a:spcPts val="0"/>
              </a:spcBef>
              <a:spcAft>
                <a:spcPts val="0"/>
              </a:spcAft>
              <a:buNone/>
            </a:pPr>
            <a:r>
              <a:t/>
            </a:r>
            <a:endParaRPr sz="1000">
              <a:solidFill>
                <a:srgbClr val="FFFFFF"/>
              </a:solidFill>
              <a:latin typeface="Arial"/>
              <a:ea typeface="Arial"/>
              <a:cs typeface="Arial"/>
              <a:sym typeface="Arial"/>
            </a:endParaRPr>
          </a:p>
          <a:p>
            <a:pPr indent="0" lvl="0" marL="457200" rtl="0" algn="l">
              <a:lnSpc>
                <a:spcPct val="100000"/>
              </a:lnSpc>
              <a:spcBef>
                <a:spcPts val="0"/>
              </a:spcBef>
              <a:spcAft>
                <a:spcPts val="0"/>
              </a:spcAft>
              <a:buNone/>
            </a:pPr>
            <a:r>
              <a:rPr lang="zh-TW" sz="1000">
                <a:solidFill>
                  <a:srgbClr val="FF0000"/>
                </a:solidFill>
                <a:latin typeface="Arial"/>
                <a:ea typeface="Arial"/>
                <a:cs typeface="Arial"/>
                <a:sym typeface="Arial"/>
              </a:rPr>
              <a:t>$x</a:t>
            </a:r>
            <a:r>
              <a:rPr lang="zh-TW" sz="1000">
                <a:solidFill>
                  <a:srgbClr val="FFFFFF"/>
                </a:solidFill>
                <a:latin typeface="Arial"/>
                <a:ea typeface="Arial"/>
                <a:cs typeface="Arial"/>
                <a:sym typeface="Arial"/>
              </a:rPr>
              <a:t> = 5985;  // 數字</a:t>
            </a:r>
            <a:endParaRPr sz="1000">
              <a:solidFill>
                <a:srgbClr val="FFFFFF"/>
              </a:solidFill>
              <a:latin typeface="Arial"/>
              <a:ea typeface="Arial"/>
              <a:cs typeface="Arial"/>
              <a:sym typeface="Arial"/>
            </a:endParaRPr>
          </a:p>
          <a:p>
            <a:pPr indent="0" lvl="0" marL="457200" rtl="0" algn="l">
              <a:lnSpc>
                <a:spcPct val="100000"/>
              </a:lnSpc>
              <a:spcBef>
                <a:spcPts val="0"/>
              </a:spcBef>
              <a:spcAft>
                <a:spcPts val="0"/>
              </a:spcAft>
              <a:buNone/>
            </a:pPr>
            <a:r>
              <a:rPr lang="zh-TW" sz="1000">
                <a:solidFill>
                  <a:srgbClr val="FFFFFF"/>
                </a:solidFill>
                <a:latin typeface="Arial"/>
                <a:ea typeface="Arial"/>
                <a:cs typeface="Arial"/>
                <a:sym typeface="Arial"/>
              </a:rPr>
              <a:t>echo $x;</a:t>
            </a:r>
            <a:endParaRPr sz="1000">
              <a:solidFill>
                <a:srgbClr val="FFFFFF"/>
              </a:solidFill>
              <a:latin typeface="Arial"/>
              <a:ea typeface="Arial"/>
              <a:cs typeface="Arial"/>
              <a:sym typeface="Arial"/>
            </a:endParaRPr>
          </a:p>
          <a:p>
            <a:pPr indent="0" lvl="0" marL="457200" rtl="0" algn="l">
              <a:lnSpc>
                <a:spcPct val="100000"/>
              </a:lnSpc>
              <a:spcBef>
                <a:spcPts val="0"/>
              </a:spcBef>
              <a:spcAft>
                <a:spcPts val="0"/>
              </a:spcAft>
              <a:buNone/>
            </a:pPr>
            <a:r>
              <a:rPr lang="zh-TW" sz="1000">
                <a:solidFill>
                  <a:srgbClr val="FFFFFF"/>
                </a:solidFill>
                <a:latin typeface="Arial"/>
                <a:ea typeface="Arial"/>
                <a:cs typeface="Arial"/>
                <a:sym typeface="Arial"/>
              </a:rPr>
              <a:t>echo "&lt;br&gt;"; </a:t>
            </a:r>
            <a:endParaRPr sz="1000">
              <a:solidFill>
                <a:srgbClr val="FFFFFF"/>
              </a:solidFill>
              <a:latin typeface="Arial"/>
              <a:ea typeface="Arial"/>
              <a:cs typeface="Arial"/>
              <a:sym typeface="Arial"/>
            </a:endParaRPr>
          </a:p>
          <a:p>
            <a:pPr indent="0" lvl="0" marL="457200" rtl="0" algn="l">
              <a:lnSpc>
                <a:spcPct val="100000"/>
              </a:lnSpc>
              <a:spcBef>
                <a:spcPts val="0"/>
              </a:spcBef>
              <a:spcAft>
                <a:spcPts val="0"/>
              </a:spcAft>
              <a:buNone/>
            </a:pPr>
            <a:r>
              <a:t/>
            </a:r>
            <a:endParaRPr sz="1000">
              <a:solidFill>
                <a:srgbClr val="FFFFFF"/>
              </a:solidFill>
              <a:latin typeface="Arial"/>
              <a:ea typeface="Arial"/>
              <a:cs typeface="Arial"/>
              <a:sym typeface="Arial"/>
            </a:endParaRPr>
          </a:p>
          <a:p>
            <a:pPr indent="0" lvl="0" marL="457200" rtl="0" algn="l">
              <a:lnSpc>
                <a:spcPct val="100000"/>
              </a:lnSpc>
              <a:spcBef>
                <a:spcPts val="0"/>
              </a:spcBef>
              <a:spcAft>
                <a:spcPts val="0"/>
              </a:spcAft>
              <a:buNone/>
            </a:pPr>
            <a:r>
              <a:rPr lang="zh-TW" sz="1000">
                <a:solidFill>
                  <a:srgbClr val="FF0000"/>
                </a:solidFill>
                <a:latin typeface="Arial"/>
                <a:ea typeface="Arial"/>
                <a:cs typeface="Arial"/>
                <a:sym typeface="Arial"/>
              </a:rPr>
              <a:t>$x</a:t>
            </a:r>
            <a:r>
              <a:rPr lang="zh-TW" sz="1000">
                <a:solidFill>
                  <a:srgbClr val="FFFFFF"/>
                </a:solidFill>
                <a:latin typeface="Arial"/>
                <a:ea typeface="Arial"/>
                <a:cs typeface="Arial"/>
                <a:sym typeface="Arial"/>
              </a:rPr>
              <a:t> = array("a","b","c");  // 陣列</a:t>
            </a:r>
            <a:endParaRPr sz="1000">
              <a:solidFill>
                <a:srgbClr val="FFFFFF"/>
              </a:solidFill>
              <a:latin typeface="Arial"/>
              <a:ea typeface="Arial"/>
              <a:cs typeface="Arial"/>
              <a:sym typeface="Arial"/>
            </a:endParaRPr>
          </a:p>
          <a:p>
            <a:pPr indent="0" lvl="0" marL="457200" rtl="0" algn="l">
              <a:lnSpc>
                <a:spcPct val="100000"/>
              </a:lnSpc>
              <a:spcBef>
                <a:spcPts val="0"/>
              </a:spcBef>
              <a:spcAft>
                <a:spcPts val="0"/>
              </a:spcAft>
              <a:buNone/>
            </a:pPr>
            <a:r>
              <a:rPr lang="zh-TW" sz="1000">
                <a:solidFill>
                  <a:srgbClr val="FFFFFF"/>
                </a:solidFill>
                <a:latin typeface="Arial"/>
                <a:ea typeface="Arial"/>
                <a:cs typeface="Arial"/>
                <a:sym typeface="Arial"/>
              </a:rPr>
              <a:t>var_dump($x);</a:t>
            </a:r>
            <a:endParaRPr sz="1000">
              <a:solidFill>
                <a:srgbClr val="FFFFFF"/>
              </a:solidFill>
              <a:latin typeface="Arial"/>
              <a:ea typeface="Arial"/>
              <a:cs typeface="Arial"/>
              <a:sym typeface="Arial"/>
            </a:endParaRPr>
          </a:p>
          <a:p>
            <a:pPr indent="0" lvl="0" marL="457200" rtl="0" algn="l">
              <a:lnSpc>
                <a:spcPct val="100000"/>
              </a:lnSpc>
              <a:spcBef>
                <a:spcPts val="0"/>
              </a:spcBef>
              <a:spcAft>
                <a:spcPts val="0"/>
              </a:spcAft>
              <a:buNone/>
            </a:pPr>
            <a:r>
              <a:rPr lang="zh-TW" sz="1000">
                <a:solidFill>
                  <a:srgbClr val="FFFFFF"/>
                </a:solidFill>
                <a:latin typeface="Arial"/>
                <a:ea typeface="Arial"/>
                <a:cs typeface="Arial"/>
                <a:sym typeface="Arial"/>
              </a:rPr>
              <a:t>echo "&lt;br&gt;"; </a:t>
            </a:r>
            <a:endParaRPr sz="1000">
              <a:solidFill>
                <a:srgbClr val="FFFFFF"/>
              </a:solidFill>
              <a:latin typeface="Arial"/>
              <a:ea typeface="Arial"/>
              <a:cs typeface="Arial"/>
              <a:sym typeface="Arial"/>
            </a:endParaRPr>
          </a:p>
          <a:p>
            <a:pPr indent="0" lvl="0" marL="457200" rtl="0" algn="l">
              <a:lnSpc>
                <a:spcPct val="100000"/>
              </a:lnSpc>
              <a:spcBef>
                <a:spcPts val="0"/>
              </a:spcBef>
              <a:spcAft>
                <a:spcPts val="0"/>
              </a:spcAft>
              <a:buNone/>
            </a:pPr>
            <a:r>
              <a:t/>
            </a:r>
            <a:endParaRPr sz="1000">
              <a:solidFill>
                <a:srgbClr val="FFFFFF"/>
              </a:solidFill>
              <a:latin typeface="Arial"/>
              <a:ea typeface="Arial"/>
              <a:cs typeface="Arial"/>
              <a:sym typeface="Arial"/>
            </a:endParaRPr>
          </a:p>
          <a:p>
            <a:pPr indent="0" lvl="0" marL="457200" rtl="0" algn="l">
              <a:lnSpc>
                <a:spcPct val="100000"/>
              </a:lnSpc>
              <a:spcBef>
                <a:spcPts val="0"/>
              </a:spcBef>
              <a:spcAft>
                <a:spcPts val="0"/>
              </a:spcAft>
              <a:buNone/>
            </a:pPr>
            <a:r>
              <a:rPr lang="zh-TW" sz="1000">
                <a:solidFill>
                  <a:srgbClr val="FF0000"/>
                </a:solidFill>
                <a:latin typeface="Arial"/>
                <a:ea typeface="Arial"/>
                <a:cs typeface="Arial"/>
                <a:sym typeface="Arial"/>
              </a:rPr>
              <a:t>$x </a:t>
            </a:r>
            <a:r>
              <a:rPr lang="zh-TW" sz="1000">
                <a:solidFill>
                  <a:srgbClr val="FFFFFF"/>
                </a:solidFill>
                <a:latin typeface="Arial"/>
                <a:ea typeface="Arial"/>
                <a:cs typeface="Arial"/>
                <a:sym typeface="Arial"/>
              </a:rPr>
              <a:t>=  [</a:t>
            </a:r>
            <a:endParaRPr sz="1000">
              <a:solidFill>
                <a:srgbClr val="FFFFFF"/>
              </a:solidFill>
              <a:latin typeface="Arial"/>
              <a:ea typeface="Arial"/>
              <a:cs typeface="Arial"/>
              <a:sym typeface="Arial"/>
            </a:endParaRPr>
          </a:p>
          <a:p>
            <a:pPr indent="0" lvl="0" marL="457200" rtl="0" algn="l">
              <a:lnSpc>
                <a:spcPct val="100000"/>
              </a:lnSpc>
              <a:spcBef>
                <a:spcPts val="0"/>
              </a:spcBef>
              <a:spcAft>
                <a:spcPts val="0"/>
              </a:spcAft>
              <a:buNone/>
            </a:pPr>
            <a:r>
              <a:rPr lang="zh-TW" sz="1000">
                <a:solidFill>
                  <a:srgbClr val="FFFFFF"/>
                </a:solidFill>
                <a:latin typeface="Arial"/>
                <a:ea typeface="Arial"/>
                <a:cs typeface="Arial"/>
                <a:sym typeface="Arial"/>
              </a:rPr>
              <a:t>  'first' =&gt; 'P',</a:t>
            </a:r>
            <a:endParaRPr sz="1000">
              <a:solidFill>
                <a:srgbClr val="FFFFFF"/>
              </a:solidFill>
              <a:latin typeface="Arial"/>
              <a:ea typeface="Arial"/>
              <a:cs typeface="Arial"/>
              <a:sym typeface="Arial"/>
            </a:endParaRPr>
          </a:p>
          <a:p>
            <a:pPr indent="0" lvl="0" marL="457200" rtl="0" algn="l">
              <a:lnSpc>
                <a:spcPct val="100000"/>
              </a:lnSpc>
              <a:spcBef>
                <a:spcPts val="0"/>
              </a:spcBef>
              <a:spcAft>
                <a:spcPts val="0"/>
              </a:spcAft>
              <a:buNone/>
            </a:pPr>
            <a:r>
              <a:rPr lang="zh-TW" sz="1000">
                <a:solidFill>
                  <a:srgbClr val="FFFFFF"/>
                </a:solidFill>
                <a:latin typeface="Arial"/>
                <a:ea typeface="Arial"/>
                <a:cs typeface="Arial"/>
                <a:sym typeface="Arial"/>
              </a:rPr>
              <a:t>  'last'  =&gt; 'E',</a:t>
            </a:r>
            <a:endParaRPr sz="1000">
              <a:solidFill>
                <a:srgbClr val="FFFFFF"/>
              </a:solidFill>
              <a:latin typeface="Arial"/>
              <a:ea typeface="Arial"/>
              <a:cs typeface="Arial"/>
              <a:sym typeface="Arial"/>
            </a:endParaRPr>
          </a:p>
          <a:p>
            <a:pPr indent="0" lvl="0" marL="457200" rtl="0" algn="l">
              <a:lnSpc>
                <a:spcPct val="100000"/>
              </a:lnSpc>
              <a:spcBef>
                <a:spcPts val="0"/>
              </a:spcBef>
              <a:spcAft>
                <a:spcPts val="0"/>
              </a:spcAft>
              <a:buNone/>
            </a:pPr>
            <a:r>
              <a:rPr lang="zh-TW" sz="1000">
                <a:solidFill>
                  <a:srgbClr val="FFFFFF"/>
                </a:solidFill>
                <a:latin typeface="Arial"/>
                <a:ea typeface="Arial"/>
                <a:cs typeface="Arial"/>
                <a:sym typeface="Arial"/>
              </a:rPr>
              <a:t>];  // 物件(dictionary)</a:t>
            </a:r>
            <a:endParaRPr sz="1000">
              <a:solidFill>
                <a:srgbClr val="FFFFFF"/>
              </a:solidFill>
              <a:latin typeface="Arial"/>
              <a:ea typeface="Arial"/>
              <a:cs typeface="Arial"/>
              <a:sym typeface="Arial"/>
            </a:endParaRPr>
          </a:p>
          <a:p>
            <a:pPr indent="0" lvl="0" marL="457200" rtl="0" algn="l">
              <a:lnSpc>
                <a:spcPct val="100000"/>
              </a:lnSpc>
              <a:spcBef>
                <a:spcPts val="0"/>
              </a:spcBef>
              <a:spcAft>
                <a:spcPts val="0"/>
              </a:spcAft>
              <a:buNone/>
            </a:pPr>
            <a:r>
              <a:rPr lang="zh-TW" sz="1000">
                <a:solidFill>
                  <a:srgbClr val="FFFFFF"/>
                </a:solidFill>
                <a:latin typeface="Arial"/>
                <a:ea typeface="Arial"/>
                <a:cs typeface="Arial"/>
                <a:sym typeface="Arial"/>
              </a:rPr>
              <a:t>var_dump($x);</a:t>
            </a:r>
            <a:endParaRPr sz="1000">
              <a:solidFill>
                <a:srgbClr val="FFFFFF"/>
              </a:solidFill>
              <a:latin typeface="Arial"/>
              <a:ea typeface="Arial"/>
              <a:cs typeface="Arial"/>
              <a:sym typeface="Arial"/>
            </a:endParaRPr>
          </a:p>
          <a:p>
            <a:pPr indent="0" lvl="0" marL="457200" rtl="0" algn="l">
              <a:lnSpc>
                <a:spcPct val="100000"/>
              </a:lnSpc>
              <a:spcBef>
                <a:spcPts val="0"/>
              </a:spcBef>
              <a:spcAft>
                <a:spcPts val="0"/>
              </a:spcAft>
              <a:buNone/>
            </a:pPr>
            <a:r>
              <a:rPr lang="zh-TW" sz="1000">
                <a:solidFill>
                  <a:srgbClr val="FFFFFF"/>
                </a:solidFill>
                <a:latin typeface="Arial"/>
                <a:ea typeface="Arial"/>
                <a:cs typeface="Arial"/>
                <a:sym typeface="Arial"/>
              </a:rPr>
              <a:t>echo "&lt;br&gt;";  </a:t>
            </a:r>
            <a:endParaRPr sz="10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zh-TW" sz="1000">
                <a:solidFill>
                  <a:srgbClr val="FFFFFF"/>
                </a:solidFill>
                <a:latin typeface="Arial"/>
                <a:ea typeface="Arial"/>
                <a:cs typeface="Arial"/>
                <a:sym typeface="Arial"/>
              </a:rPr>
              <a:t>        ?&gt;</a:t>
            </a:r>
            <a:endParaRPr sz="10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0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000">
              <a:solidFill>
                <a:srgbClr val="FFFFFF"/>
              </a:solidFill>
              <a:latin typeface="Arial"/>
              <a:ea typeface="Arial"/>
              <a:cs typeface="Arial"/>
              <a:sym typeface="Arial"/>
            </a:endParaRPr>
          </a:p>
          <a:p>
            <a:pPr indent="0" lvl="0" marL="0" rtl="0" algn="l">
              <a:spcBef>
                <a:spcPts val="0"/>
              </a:spcBef>
              <a:spcAft>
                <a:spcPts val="0"/>
              </a:spcAft>
              <a:buNone/>
            </a:pPr>
            <a:r>
              <a:t/>
            </a:r>
            <a:endParaRPr sz="1400">
              <a:solidFill>
                <a:srgbClr val="FFFFFF"/>
              </a:solidFill>
              <a:latin typeface="Arial"/>
              <a:ea typeface="Arial"/>
              <a:cs typeface="Arial"/>
              <a:sym typeface="Arial"/>
            </a:endParaRPr>
          </a:p>
          <a:p>
            <a:pPr indent="0" lvl="0" marL="0" rtl="0" algn="l">
              <a:spcBef>
                <a:spcPts val="1600"/>
              </a:spcBef>
              <a:spcAft>
                <a:spcPts val="0"/>
              </a:spcAft>
              <a:buNone/>
            </a:pPr>
            <a:r>
              <a:t/>
            </a:r>
            <a:endParaRPr sz="1400">
              <a:solidFill>
                <a:srgbClr val="FFFFFF"/>
              </a:solidFill>
              <a:latin typeface="Arial"/>
              <a:ea typeface="Arial"/>
              <a:cs typeface="Arial"/>
              <a:sym typeface="Arial"/>
            </a:endParaRPr>
          </a:p>
          <a:p>
            <a:pPr indent="0" lvl="0" marL="0" rtl="0" algn="l">
              <a:spcBef>
                <a:spcPts val="1600"/>
              </a:spcBef>
              <a:spcAft>
                <a:spcPts val="1600"/>
              </a:spcAft>
              <a:buNone/>
            </a:pPr>
            <a:r>
              <a:t/>
            </a:r>
            <a:endParaRPr sz="1400">
              <a:solidFill>
                <a:srgbClr val="FFFFFF"/>
              </a:solidFill>
              <a:latin typeface="Arial"/>
              <a:ea typeface="Arial"/>
              <a:cs typeface="Arial"/>
              <a:sym typeface="Arial"/>
            </a:endParaRPr>
          </a:p>
        </p:txBody>
      </p:sp>
      <p:sp>
        <p:nvSpPr>
          <p:cNvPr id="344" name="Google Shape;344;p45"/>
          <p:cNvSpPr txBox="1"/>
          <p:nvPr/>
        </p:nvSpPr>
        <p:spPr>
          <a:xfrm>
            <a:off x="3901975" y="1148700"/>
            <a:ext cx="4700100" cy="32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solidFill>
                  <a:srgbClr val="FFFFFF"/>
                </a:solidFill>
                <a:latin typeface="Lato"/>
                <a:ea typeface="Lato"/>
                <a:cs typeface="Lato"/>
                <a:sym typeface="Lato"/>
              </a:rPr>
              <a:t>印出:</a:t>
            </a:r>
            <a:endParaRPr>
              <a:solidFill>
                <a:srgbClr val="FFFFFF"/>
              </a:solidFill>
              <a:latin typeface="Lato"/>
              <a:ea typeface="Lato"/>
              <a:cs typeface="Lato"/>
              <a:sym typeface="Lato"/>
            </a:endParaRPr>
          </a:p>
          <a:p>
            <a:pPr indent="0" lvl="0" marL="0" rtl="0" algn="l">
              <a:spcBef>
                <a:spcPts val="0"/>
              </a:spcBef>
              <a:spcAft>
                <a:spcPts val="0"/>
              </a:spcAft>
              <a:buNone/>
            </a:pPr>
            <a:r>
              <a:rPr lang="zh-TW">
                <a:solidFill>
                  <a:srgbClr val="FFFFFF"/>
                </a:solidFill>
                <a:latin typeface="Lato"/>
                <a:ea typeface="Lato"/>
                <a:cs typeface="Lato"/>
                <a:sym typeface="Lato"/>
              </a:rPr>
              <a:t>	</a:t>
            </a:r>
            <a:r>
              <a:rPr lang="zh-TW" sz="1200">
                <a:solidFill>
                  <a:srgbClr val="FFFFFF"/>
                </a:solidFill>
                <a:latin typeface="Lato"/>
                <a:ea typeface="Lato"/>
                <a:cs typeface="Lato"/>
                <a:sym typeface="Lato"/>
              </a:rPr>
              <a:t>Hello world!</a:t>
            </a:r>
            <a:endParaRPr sz="1200">
              <a:solidFill>
                <a:srgbClr val="FFFFFF"/>
              </a:solidFill>
              <a:latin typeface="Lato"/>
              <a:ea typeface="Lato"/>
              <a:cs typeface="Lato"/>
              <a:sym typeface="Lato"/>
            </a:endParaRPr>
          </a:p>
          <a:p>
            <a:pPr indent="0" lvl="0" marL="457200" rtl="0" algn="l">
              <a:spcBef>
                <a:spcPts val="0"/>
              </a:spcBef>
              <a:spcAft>
                <a:spcPts val="0"/>
              </a:spcAft>
              <a:buNone/>
            </a:pPr>
            <a:r>
              <a:rPr lang="zh-TW" sz="1200">
                <a:solidFill>
                  <a:srgbClr val="FFFFFF"/>
                </a:solidFill>
                <a:latin typeface="Lato"/>
                <a:ea typeface="Lato"/>
                <a:cs typeface="Lato"/>
                <a:sym typeface="Lato"/>
              </a:rPr>
              <a:t>5985</a:t>
            </a:r>
            <a:endParaRPr sz="1200">
              <a:solidFill>
                <a:srgbClr val="FFFFFF"/>
              </a:solidFill>
              <a:latin typeface="Lato"/>
              <a:ea typeface="Lato"/>
              <a:cs typeface="Lato"/>
              <a:sym typeface="Lato"/>
            </a:endParaRPr>
          </a:p>
          <a:p>
            <a:pPr indent="0" lvl="0" marL="457200" rtl="0" algn="l">
              <a:spcBef>
                <a:spcPts val="0"/>
              </a:spcBef>
              <a:spcAft>
                <a:spcPts val="0"/>
              </a:spcAft>
              <a:buNone/>
            </a:pPr>
            <a:r>
              <a:rPr lang="zh-TW" sz="1200">
                <a:solidFill>
                  <a:srgbClr val="FFFFFF"/>
                </a:solidFill>
                <a:latin typeface="Lato"/>
                <a:ea typeface="Lato"/>
                <a:cs typeface="Lato"/>
                <a:sym typeface="Lato"/>
              </a:rPr>
              <a:t>array(3) { [0]=&gt; string(1) "a" [1]=&gt; string(1) "b" [2]=&gt; string(1) "c" }</a:t>
            </a:r>
            <a:endParaRPr sz="1200">
              <a:solidFill>
                <a:srgbClr val="FFFFFF"/>
              </a:solidFill>
              <a:latin typeface="Lato"/>
              <a:ea typeface="Lato"/>
              <a:cs typeface="Lato"/>
              <a:sym typeface="Lato"/>
            </a:endParaRPr>
          </a:p>
          <a:p>
            <a:pPr indent="0" lvl="0" marL="457200" rtl="0" algn="l">
              <a:spcBef>
                <a:spcPts val="0"/>
              </a:spcBef>
              <a:spcAft>
                <a:spcPts val="0"/>
              </a:spcAft>
              <a:buNone/>
            </a:pPr>
            <a:r>
              <a:rPr lang="zh-TW" sz="1200">
                <a:solidFill>
                  <a:srgbClr val="FFFFFF"/>
                </a:solidFill>
                <a:latin typeface="Lato"/>
                <a:ea typeface="Lato"/>
                <a:cs typeface="Lato"/>
                <a:sym typeface="Lato"/>
              </a:rPr>
              <a:t>array(2) { ["first"]=&gt; string(1) "P" ["last"]=&gt; string(1) "E" }</a:t>
            </a:r>
            <a:endParaRPr sz="1200">
              <a:solidFill>
                <a:srgbClr val="FFFFFF"/>
              </a:solidFill>
              <a:latin typeface="Lato"/>
              <a:ea typeface="Lato"/>
              <a:cs typeface="Lato"/>
              <a:sym typeface="Lato"/>
            </a:endParaRPr>
          </a:p>
          <a:p>
            <a:pPr indent="0" lvl="0" marL="0" rtl="0" algn="l">
              <a:spcBef>
                <a:spcPts val="0"/>
              </a:spcBef>
              <a:spcAft>
                <a:spcPts val="0"/>
              </a:spcAft>
              <a:buNone/>
            </a:pPr>
            <a:r>
              <a:t/>
            </a:r>
            <a:endParaRPr sz="1200">
              <a:solidFill>
                <a:srgbClr val="FFFFFF"/>
              </a:solidFill>
              <a:latin typeface="Lato"/>
              <a:ea typeface="Lato"/>
              <a:cs typeface="Lato"/>
              <a:sym typeface="Lato"/>
            </a:endParaRPr>
          </a:p>
          <a:p>
            <a:pPr indent="-304800" lvl="0" marL="457200" rtl="0" algn="l">
              <a:spcBef>
                <a:spcPts val="0"/>
              </a:spcBef>
              <a:spcAft>
                <a:spcPts val="0"/>
              </a:spcAft>
              <a:buClr>
                <a:srgbClr val="FFFFFF"/>
              </a:buClr>
              <a:buSzPts val="1200"/>
              <a:buFont typeface="Lato"/>
              <a:buChar char="●"/>
            </a:pPr>
            <a:r>
              <a:rPr lang="zh-TW" sz="1200">
                <a:solidFill>
                  <a:srgbClr val="FFFFFF"/>
                </a:solidFill>
                <a:latin typeface="Lato"/>
                <a:ea typeface="Lato"/>
                <a:cs typeface="Lato"/>
                <a:sym typeface="Lato"/>
              </a:rPr>
              <a:t>變數可以複寫掉原本的型態(</a:t>
            </a:r>
            <a:r>
              <a:rPr lang="zh-TW" sz="1000">
                <a:solidFill>
                  <a:srgbClr val="FFFFFF"/>
                </a:solidFill>
              </a:rPr>
              <a:t>$x 從字串變為數字、陣列最後變為物件</a:t>
            </a:r>
            <a:r>
              <a:rPr lang="zh-TW" sz="1200">
                <a:solidFill>
                  <a:srgbClr val="FFFFFF"/>
                </a:solidFill>
                <a:latin typeface="Lato"/>
                <a:ea typeface="Lato"/>
                <a:cs typeface="Lato"/>
                <a:sym typeface="Lato"/>
              </a:rPr>
              <a:t>)</a:t>
            </a:r>
            <a:endParaRPr sz="1200">
              <a:solidFill>
                <a:srgbClr val="FFFFFF"/>
              </a:solidFill>
              <a:latin typeface="Lato"/>
              <a:ea typeface="Lato"/>
              <a:cs typeface="Lato"/>
              <a:sym typeface="Lato"/>
            </a:endParaRPr>
          </a:p>
          <a:p>
            <a:pPr indent="0" lvl="0" marL="0" rtl="0" algn="l">
              <a:spcBef>
                <a:spcPts val="0"/>
              </a:spcBef>
              <a:spcAft>
                <a:spcPts val="0"/>
              </a:spcAft>
              <a:buNone/>
            </a:pPr>
            <a:r>
              <a:t/>
            </a:r>
            <a:endParaRPr sz="1200">
              <a:solidFill>
                <a:srgbClr val="FFFFFF"/>
              </a:solidFill>
              <a:latin typeface="Lato"/>
              <a:ea typeface="Lato"/>
              <a:cs typeface="Lato"/>
              <a:sym typeface="Lato"/>
            </a:endParaRPr>
          </a:p>
          <a:p>
            <a:pPr indent="0" lvl="0" marL="0" rtl="0" algn="l">
              <a:spcBef>
                <a:spcPts val="0"/>
              </a:spcBef>
              <a:spcAft>
                <a:spcPts val="0"/>
              </a:spcAft>
              <a:buNone/>
            </a:pPr>
            <a:r>
              <a:rPr lang="zh-TW" sz="1200">
                <a:solidFill>
                  <a:srgbClr val="FFFFFF"/>
                </a:solidFill>
                <a:latin typeface="Lato"/>
                <a:ea typeface="Lato"/>
                <a:cs typeface="Lato"/>
                <a:sym typeface="Lato"/>
              </a:rPr>
              <a:t> </a:t>
            </a:r>
            <a:endParaRPr sz="1200">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Function</a:t>
            </a:r>
            <a:endParaRPr/>
          </a:p>
        </p:txBody>
      </p:sp>
      <p:sp>
        <p:nvSpPr>
          <p:cNvPr id="350" name="Google Shape;350;p46"/>
          <p:cNvSpPr txBox="1"/>
          <p:nvPr>
            <p:ph idx="1" type="body"/>
          </p:nvPr>
        </p:nvSpPr>
        <p:spPr>
          <a:xfrm>
            <a:off x="1297500" y="1097675"/>
            <a:ext cx="7038900" cy="3865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zh-TW" sz="1000">
                <a:solidFill>
                  <a:srgbClr val="FFFFFF"/>
                </a:solidFill>
                <a:latin typeface="Arial"/>
                <a:ea typeface="Arial"/>
                <a:cs typeface="Arial"/>
                <a:sym typeface="Arial"/>
              </a:rPr>
              <a:t>        &lt;?php</a:t>
            </a:r>
            <a:endParaRPr sz="1000">
              <a:solidFill>
                <a:srgbClr val="FFFFFF"/>
              </a:solidFill>
              <a:latin typeface="Arial"/>
              <a:ea typeface="Arial"/>
              <a:cs typeface="Arial"/>
              <a:sym typeface="Arial"/>
            </a:endParaRPr>
          </a:p>
          <a:p>
            <a:pPr indent="0" lvl="0" marL="457200" rtl="0" algn="l">
              <a:lnSpc>
                <a:spcPct val="100000"/>
              </a:lnSpc>
              <a:spcBef>
                <a:spcPts val="0"/>
              </a:spcBef>
              <a:spcAft>
                <a:spcPts val="0"/>
              </a:spcAft>
              <a:buNone/>
            </a:pPr>
            <a:r>
              <a:rPr lang="zh-TW" sz="1000">
                <a:solidFill>
                  <a:srgbClr val="FFFFFF"/>
                </a:solidFill>
                <a:latin typeface="Arial"/>
                <a:ea typeface="Arial"/>
                <a:cs typeface="Arial"/>
                <a:sym typeface="Arial"/>
              </a:rPr>
              <a:t>function addNumbers(int $a, int $b) {</a:t>
            </a:r>
            <a:endParaRPr sz="1000">
              <a:solidFill>
                <a:srgbClr val="FFFFFF"/>
              </a:solidFill>
              <a:latin typeface="Arial"/>
              <a:ea typeface="Arial"/>
              <a:cs typeface="Arial"/>
              <a:sym typeface="Arial"/>
            </a:endParaRPr>
          </a:p>
          <a:p>
            <a:pPr indent="0" lvl="0" marL="457200" rtl="0" algn="l">
              <a:lnSpc>
                <a:spcPct val="100000"/>
              </a:lnSpc>
              <a:spcBef>
                <a:spcPts val="0"/>
              </a:spcBef>
              <a:spcAft>
                <a:spcPts val="0"/>
              </a:spcAft>
              <a:buNone/>
            </a:pPr>
            <a:r>
              <a:rPr lang="zh-TW" sz="1000">
                <a:solidFill>
                  <a:srgbClr val="FFFFFF"/>
                </a:solidFill>
                <a:latin typeface="Arial"/>
                <a:ea typeface="Arial"/>
                <a:cs typeface="Arial"/>
                <a:sym typeface="Arial"/>
              </a:rPr>
              <a:t>    return $a + $b;</a:t>
            </a:r>
            <a:endParaRPr sz="1000">
              <a:solidFill>
                <a:srgbClr val="FFFFFF"/>
              </a:solidFill>
              <a:latin typeface="Arial"/>
              <a:ea typeface="Arial"/>
              <a:cs typeface="Arial"/>
              <a:sym typeface="Arial"/>
            </a:endParaRPr>
          </a:p>
          <a:p>
            <a:pPr indent="0" lvl="0" marL="457200" rtl="0" algn="l">
              <a:lnSpc>
                <a:spcPct val="100000"/>
              </a:lnSpc>
              <a:spcBef>
                <a:spcPts val="0"/>
              </a:spcBef>
              <a:spcAft>
                <a:spcPts val="0"/>
              </a:spcAft>
              <a:buNone/>
            </a:pPr>
            <a:r>
              <a:rPr lang="zh-TW" sz="1000">
                <a:solidFill>
                  <a:srgbClr val="FFFFFF"/>
                </a:solidFill>
                <a:latin typeface="Arial"/>
                <a:ea typeface="Arial"/>
                <a:cs typeface="Arial"/>
                <a:sym typeface="Arial"/>
              </a:rPr>
              <a:t>}</a:t>
            </a:r>
            <a:endParaRPr sz="1000">
              <a:solidFill>
                <a:srgbClr val="FFFFFF"/>
              </a:solidFill>
              <a:latin typeface="Arial"/>
              <a:ea typeface="Arial"/>
              <a:cs typeface="Arial"/>
              <a:sym typeface="Arial"/>
            </a:endParaRPr>
          </a:p>
          <a:p>
            <a:pPr indent="0" lvl="0" marL="457200" rtl="0" algn="l">
              <a:lnSpc>
                <a:spcPct val="100000"/>
              </a:lnSpc>
              <a:spcBef>
                <a:spcPts val="0"/>
              </a:spcBef>
              <a:spcAft>
                <a:spcPts val="0"/>
              </a:spcAft>
              <a:buNone/>
            </a:pPr>
            <a:r>
              <a:rPr lang="zh-TW" sz="1000">
                <a:solidFill>
                  <a:srgbClr val="FFFFFF"/>
                </a:solidFill>
                <a:latin typeface="Arial"/>
                <a:ea typeface="Arial"/>
                <a:cs typeface="Arial"/>
                <a:sym typeface="Arial"/>
              </a:rPr>
              <a:t>echo addNumbers(5, "5 days"); </a:t>
            </a:r>
            <a:endParaRPr sz="10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zh-TW" sz="1000">
                <a:solidFill>
                  <a:srgbClr val="FFFFFF"/>
                </a:solidFill>
                <a:latin typeface="Arial"/>
                <a:ea typeface="Arial"/>
                <a:cs typeface="Arial"/>
                <a:sym typeface="Arial"/>
              </a:rPr>
              <a:t>        ?&gt;</a:t>
            </a:r>
            <a:endParaRPr sz="10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0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0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0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zh-TW" sz="1400">
                <a:solidFill>
                  <a:srgbClr val="FFFFFF"/>
                </a:solidFill>
                <a:latin typeface="Arial"/>
                <a:ea typeface="Arial"/>
                <a:cs typeface="Arial"/>
                <a:sym typeface="Arial"/>
              </a:rPr>
              <a:t>印出:   </a:t>
            </a:r>
            <a:endParaRPr sz="1400">
              <a:solidFill>
                <a:srgbClr val="FFFFFF"/>
              </a:solidFill>
              <a:latin typeface="Arial"/>
              <a:ea typeface="Arial"/>
              <a:cs typeface="Arial"/>
              <a:sym typeface="Arial"/>
            </a:endParaRPr>
          </a:p>
          <a:p>
            <a:pPr indent="457200" lvl="0" marL="0" rtl="0" algn="l">
              <a:lnSpc>
                <a:spcPct val="100000"/>
              </a:lnSpc>
              <a:spcBef>
                <a:spcPts val="0"/>
              </a:spcBef>
              <a:spcAft>
                <a:spcPts val="0"/>
              </a:spcAft>
              <a:buNone/>
            </a:pPr>
            <a:r>
              <a:rPr lang="zh-TW" sz="1400">
                <a:solidFill>
                  <a:srgbClr val="FFFFFF"/>
                </a:solidFill>
                <a:latin typeface="Arial"/>
                <a:ea typeface="Arial"/>
                <a:cs typeface="Arial"/>
                <a:sym typeface="Arial"/>
              </a:rPr>
              <a:t>10</a:t>
            </a:r>
            <a:r>
              <a:rPr lang="zh-TW" sz="1400">
                <a:solidFill>
                  <a:srgbClr val="FFFFFF"/>
                </a:solidFill>
                <a:latin typeface="Arial"/>
                <a:ea typeface="Arial"/>
                <a:cs typeface="Arial"/>
                <a:sym typeface="Arial"/>
              </a:rPr>
              <a:t> </a:t>
            </a:r>
            <a:endParaRPr sz="1400">
              <a:solidFill>
                <a:srgbClr val="FFFFFF"/>
              </a:solidFill>
              <a:latin typeface="Arial"/>
              <a:ea typeface="Arial"/>
              <a:cs typeface="Arial"/>
              <a:sym typeface="Arial"/>
            </a:endParaRPr>
          </a:p>
          <a:p>
            <a:pPr indent="457200" lvl="0" marL="0" rtl="0" algn="l">
              <a:lnSpc>
                <a:spcPct val="100000"/>
              </a:lnSpc>
              <a:spcBef>
                <a:spcPts val="0"/>
              </a:spcBef>
              <a:spcAft>
                <a:spcPts val="0"/>
              </a:spcAft>
              <a:buNone/>
            </a:pPr>
            <a:r>
              <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zh-TW" sz="1400">
                <a:solidFill>
                  <a:srgbClr val="FFFFFF"/>
                </a:solidFill>
                <a:latin typeface="Arial"/>
                <a:ea typeface="Arial"/>
                <a:cs typeface="Arial"/>
                <a:sym typeface="Arial"/>
              </a:rPr>
              <a:t>"5 days"非整數，在function內因為第一個字為數字而被轉為數字5，其餘捨去。</a:t>
            </a:r>
            <a:endParaRPr sz="1400">
              <a:solidFill>
                <a:srgbClr val="FFFFFF"/>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4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Comparison Operators</a:t>
            </a:r>
            <a:endParaRPr/>
          </a:p>
        </p:txBody>
      </p:sp>
      <p:sp>
        <p:nvSpPr>
          <p:cNvPr id="356" name="Google Shape;356;p4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57" name="Google Shape;357;p47"/>
          <p:cNvPicPr preferRelativeResize="0"/>
          <p:nvPr/>
        </p:nvPicPr>
        <p:blipFill rotWithShape="1">
          <a:blip r:embed="rId3">
            <a:alphaModFix/>
          </a:blip>
          <a:srcRect b="0" l="0" r="3072" t="0"/>
          <a:stretch/>
        </p:blipFill>
        <p:spPr>
          <a:xfrm>
            <a:off x="717850" y="1112875"/>
            <a:ext cx="7711574" cy="3691100"/>
          </a:xfrm>
          <a:prstGeom prst="rect">
            <a:avLst/>
          </a:prstGeom>
          <a:noFill/>
          <a:ln>
            <a:noFill/>
          </a:ln>
        </p:spPr>
      </p:pic>
      <p:sp>
        <p:nvSpPr>
          <p:cNvPr id="358" name="Google Shape;358;p47"/>
          <p:cNvSpPr/>
          <p:nvPr/>
        </p:nvSpPr>
        <p:spPr>
          <a:xfrm>
            <a:off x="769675" y="1724375"/>
            <a:ext cx="7585800" cy="4143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7"/>
          <p:cNvSpPr/>
          <p:nvPr/>
        </p:nvSpPr>
        <p:spPr>
          <a:xfrm>
            <a:off x="769675" y="2648300"/>
            <a:ext cx="7585800" cy="4143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4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Logical Operators</a:t>
            </a:r>
            <a:endParaRPr/>
          </a:p>
        </p:txBody>
      </p:sp>
      <p:pic>
        <p:nvPicPr>
          <p:cNvPr id="365" name="Google Shape;365;p48"/>
          <p:cNvPicPr preferRelativeResize="0"/>
          <p:nvPr/>
        </p:nvPicPr>
        <p:blipFill>
          <a:blip r:embed="rId3">
            <a:alphaModFix/>
          </a:blip>
          <a:stretch>
            <a:fillRect/>
          </a:stretch>
        </p:blipFill>
        <p:spPr>
          <a:xfrm>
            <a:off x="658650" y="1529512"/>
            <a:ext cx="7990475" cy="20844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49"/>
          <p:cNvSpPr txBox="1"/>
          <p:nvPr>
            <p:ph type="title"/>
          </p:nvPr>
        </p:nvSpPr>
        <p:spPr>
          <a:xfrm>
            <a:off x="1052550" y="3730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Codecademy- </a:t>
            </a:r>
            <a:r>
              <a:rPr lang="zh-TW"/>
              <a:t>【Learn PHP】課程</a:t>
            </a:r>
            <a:r>
              <a:rPr lang="zh-TW"/>
              <a:t> </a:t>
            </a:r>
            <a:endParaRPr/>
          </a:p>
        </p:txBody>
      </p:sp>
      <p:sp>
        <p:nvSpPr>
          <p:cNvPr id="371" name="Google Shape;371;p49"/>
          <p:cNvSpPr txBox="1"/>
          <p:nvPr>
            <p:ph idx="1" type="body"/>
          </p:nvPr>
        </p:nvSpPr>
        <p:spPr>
          <a:xfrm>
            <a:off x="1297500" y="1101525"/>
            <a:ext cx="7038900" cy="33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100" u="sng">
                <a:solidFill>
                  <a:schemeClr val="hlink"/>
                </a:solidFill>
                <a:latin typeface="Arial"/>
                <a:ea typeface="Arial"/>
                <a:cs typeface="Arial"/>
                <a:sym typeface="Arial"/>
                <a:hlinkClick r:id="rId3"/>
              </a:rPr>
              <a:t>https://www.codecademy.com/search?query=learn%20PHP</a:t>
            </a:r>
            <a:endParaRPr/>
          </a:p>
          <a:p>
            <a:pPr indent="0" lvl="0" marL="0" rtl="0" algn="l">
              <a:spcBef>
                <a:spcPts val="1600"/>
              </a:spcBef>
              <a:spcAft>
                <a:spcPts val="1600"/>
              </a:spcAft>
              <a:buNone/>
            </a:pPr>
            <a:r>
              <a:t/>
            </a:r>
            <a:endParaRPr/>
          </a:p>
        </p:txBody>
      </p:sp>
      <p:pic>
        <p:nvPicPr>
          <p:cNvPr id="372" name="Google Shape;372;p49"/>
          <p:cNvPicPr preferRelativeResize="0"/>
          <p:nvPr/>
        </p:nvPicPr>
        <p:blipFill>
          <a:blip r:embed="rId4">
            <a:alphaModFix/>
          </a:blip>
          <a:stretch>
            <a:fillRect/>
          </a:stretch>
        </p:blipFill>
        <p:spPr>
          <a:xfrm>
            <a:off x="1164275" y="1685648"/>
            <a:ext cx="6815450" cy="345784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5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開發工具推薦</a:t>
            </a:r>
            <a:endParaRPr/>
          </a:p>
        </p:txBody>
      </p:sp>
      <p:sp>
        <p:nvSpPr>
          <p:cNvPr id="378" name="Google Shape;378;p50"/>
          <p:cNvSpPr txBox="1"/>
          <p:nvPr>
            <p:ph idx="1" type="body"/>
          </p:nvPr>
        </p:nvSpPr>
        <p:spPr>
          <a:xfrm>
            <a:off x="1297500" y="15746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400"/>
              <a:t>Visual Studio Code</a:t>
            </a:r>
            <a:endParaRPr sz="2400"/>
          </a:p>
          <a:p>
            <a:pPr indent="0" lvl="0" marL="0" rtl="0" algn="l">
              <a:spcBef>
                <a:spcPts val="1600"/>
              </a:spcBef>
              <a:spcAft>
                <a:spcPts val="0"/>
              </a:spcAft>
              <a:buNone/>
            </a:pPr>
            <a:r>
              <a:t/>
            </a:r>
            <a:endParaRPr sz="2400"/>
          </a:p>
          <a:p>
            <a:pPr indent="0" lvl="0" marL="0" rtl="0" algn="l">
              <a:spcBef>
                <a:spcPts val="1600"/>
              </a:spcBef>
              <a:spcAft>
                <a:spcPts val="1600"/>
              </a:spcAft>
              <a:buNone/>
            </a:pPr>
            <a:r>
              <a:rPr lang="zh-TW" sz="2400"/>
              <a:t>Sublime</a:t>
            </a:r>
            <a:endParaRPr sz="2400"/>
          </a:p>
        </p:txBody>
      </p:sp>
      <p:pic>
        <p:nvPicPr>
          <p:cNvPr id="379" name="Google Shape;379;p50"/>
          <p:cNvPicPr preferRelativeResize="0"/>
          <p:nvPr/>
        </p:nvPicPr>
        <p:blipFill>
          <a:blip r:embed="rId3">
            <a:alphaModFix/>
          </a:blip>
          <a:stretch>
            <a:fillRect/>
          </a:stretch>
        </p:blipFill>
        <p:spPr>
          <a:xfrm>
            <a:off x="4244675" y="1264699"/>
            <a:ext cx="1144551" cy="1144551"/>
          </a:xfrm>
          <a:prstGeom prst="rect">
            <a:avLst/>
          </a:prstGeom>
          <a:noFill/>
          <a:ln>
            <a:noFill/>
          </a:ln>
        </p:spPr>
      </p:pic>
      <p:pic>
        <p:nvPicPr>
          <p:cNvPr id="380" name="Google Shape;380;p50"/>
          <p:cNvPicPr preferRelativeResize="0"/>
          <p:nvPr/>
        </p:nvPicPr>
        <p:blipFill>
          <a:blip r:embed="rId4">
            <a:alphaModFix/>
          </a:blip>
          <a:stretch>
            <a:fillRect/>
          </a:stretch>
        </p:blipFill>
        <p:spPr>
          <a:xfrm>
            <a:off x="4208375" y="2501100"/>
            <a:ext cx="1180850" cy="11808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5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總結</a:t>
            </a:r>
            <a:endParaRPr/>
          </a:p>
        </p:txBody>
      </p:sp>
      <p:sp>
        <p:nvSpPr>
          <p:cNvPr id="386" name="Google Shape;386;p5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必須具備的技能:</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zh-TW"/>
              <a:t>	</a:t>
            </a:r>
            <a:r>
              <a:rPr b="1" lang="zh-TW" sz="3000"/>
              <a:t>google的能力</a:t>
            </a:r>
            <a:endParaRPr b="1"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3600">
                <a:solidFill>
                  <a:srgbClr val="FFFFFF"/>
                </a:solidFill>
                <a:latin typeface="Microsoft JhengHei"/>
                <a:ea typeface="Microsoft JhengHei"/>
                <a:cs typeface="Microsoft JhengHei"/>
                <a:sym typeface="Microsoft JhengHei"/>
              </a:rPr>
              <a:t>期末Project 步驟</a:t>
            </a:r>
            <a:endParaRPr sz="3600">
              <a:solidFill>
                <a:srgbClr val="FFFFFF"/>
              </a:solidFill>
            </a:endParaRPr>
          </a:p>
        </p:txBody>
      </p:sp>
      <p:sp>
        <p:nvSpPr>
          <p:cNvPr id="152" name="Google Shape;152;p16"/>
          <p:cNvSpPr txBox="1"/>
          <p:nvPr>
            <p:ph idx="1" type="body"/>
          </p:nvPr>
        </p:nvSpPr>
        <p:spPr>
          <a:xfrm>
            <a:off x="1297500" y="1594475"/>
            <a:ext cx="7038900" cy="2911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FFFFFF"/>
              </a:buClr>
              <a:buSzPts val="1800"/>
              <a:buFont typeface="Microsoft JhengHei"/>
              <a:buChar char="●"/>
            </a:pPr>
            <a:r>
              <a:rPr lang="zh-TW" sz="1800">
                <a:solidFill>
                  <a:srgbClr val="FFFFFF"/>
                </a:solidFill>
                <a:latin typeface="Microsoft JhengHei"/>
                <a:ea typeface="Microsoft JhengHei"/>
                <a:cs typeface="Microsoft JhengHei"/>
                <a:sym typeface="Microsoft JhengHei"/>
              </a:rPr>
              <a:t>了解DB System concepts、ER-Model</a:t>
            </a:r>
            <a:endParaRPr sz="1800">
              <a:solidFill>
                <a:srgbClr val="FFFFFF"/>
              </a:solidFill>
              <a:latin typeface="Microsoft JhengHei"/>
              <a:ea typeface="Microsoft JhengHei"/>
              <a:cs typeface="Microsoft JhengHei"/>
              <a:sym typeface="Microsoft JhengHei"/>
            </a:endParaRPr>
          </a:p>
          <a:p>
            <a:pPr indent="-342900" lvl="0" marL="457200" rtl="0" algn="l">
              <a:lnSpc>
                <a:spcPct val="100000"/>
              </a:lnSpc>
              <a:spcBef>
                <a:spcPts val="0"/>
              </a:spcBef>
              <a:spcAft>
                <a:spcPts val="0"/>
              </a:spcAft>
              <a:buClr>
                <a:srgbClr val="FFFFFF"/>
              </a:buClr>
              <a:buSzPts val="1800"/>
              <a:buFont typeface="Microsoft JhengHei"/>
              <a:buChar char="●"/>
            </a:pPr>
            <a:r>
              <a:rPr lang="zh-TW" sz="1800">
                <a:solidFill>
                  <a:srgbClr val="FFFFFF"/>
                </a:solidFill>
                <a:latin typeface="Microsoft JhengHei"/>
                <a:ea typeface="Microsoft JhengHei"/>
                <a:cs typeface="Microsoft JhengHei"/>
                <a:sym typeface="Microsoft JhengHei"/>
              </a:rPr>
              <a:t>討論選定一個有趣的題目</a:t>
            </a:r>
            <a:endParaRPr sz="1800">
              <a:solidFill>
                <a:srgbClr val="FFFFFF"/>
              </a:solidFill>
              <a:latin typeface="Microsoft JhengHei"/>
              <a:ea typeface="Microsoft JhengHei"/>
              <a:cs typeface="Microsoft JhengHei"/>
              <a:sym typeface="Microsoft JhengHei"/>
            </a:endParaRPr>
          </a:p>
          <a:p>
            <a:pPr indent="-342900" lvl="0" marL="457200" rtl="0" algn="l">
              <a:lnSpc>
                <a:spcPct val="100000"/>
              </a:lnSpc>
              <a:spcBef>
                <a:spcPts val="0"/>
              </a:spcBef>
              <a:spcAft>
                <a:spcPts val="0"/>
              </a:spcAft>
              <a:buClr>
                <a:srgbClr val="FFFFFF"/>
              </a:buClr>
              <a:buSzPts val="1800"/>
              <a:buFont typeface="Microsoft JhengHei"/>
              <a:buChar char="●"/>
            </a:pPr>
            <a:r>
              <a:rPr lang="zh-TW" sz="1800">
                <a:solidFill>
                  <a:srgbClr val="FFFFFF"/>
                </a:solidFill>
                <a:latin typeface="Microsoft JhengHei"/>
                <a:ea typeface="Microsoft JhengHei"/>
                <a:cs typeface="Microsoft JhengHei"/>
                <a:sym typeface="Microsoft JhengHei"/>
              </a:rPr>
              <a:t>蒐集資料</a:t>
            </a:r>
            <a:endParaRPr sz="1800">
              <a:solidFill>
                <a:srgbClr val="FFFFFF"/>
              </a:solidFill>
              <a:latin typeface="Microsoft JhengHei"/>
              <a:ea typeface="Microsoft JhengHei"/>
              <a:cs typeface="Microsoft JhengHei"/>
              <a:sym typeface="Microsoft JhengHei"/>
            </a:endParaRPr>
          </a:p>
          <a:p>
            <a:pPr indent="-342900" lvl="0" marL="457200" rtl="0" algn="l">
              <a:lnSpc>
                <a:spcPct val="100000"/>
              </a:lnSpc>
              <a:spcBef>
                <a:spcPts val="0"/>
              </a:spcBef>
              <a:spcAft>
                <a:spcPts val="0"/>
              </a:spcAft>
              <a:buClr>
                <a:srgbClr val="FFFFFF"/>
              </a:buClr>
              <a:buSzPts val="1800"/>
              <a:buFont typeface="Microsoft JhengHei"/>
              <a:buChar char="●"/>
            </a:pPr>
            <a:r>
              <a:rPr lang="zh-TW" sz="1800">
                <a:solidFill>
                  <a:srgbClr val="FFFFFF"/>
                </a:solidFill>
                <a:latin typeface="Microsoft JhengHei"/>
                <a:ea typeface="Microsoft JhengHei"/>
                <a:cs typeface="Microsoft JhengHei"/>
                <a:sym typeface="Microsoft JhengHei"/>
              </a:rPr>
              <a:t>依資料特性決定資料庫架構並畫出ER-Model</a:t>
            </a:r>
            <a:endParaRPr sz="1800">
              <a:solidFill>
                <a:srgbClr val="FFFFFF"/>
              </a:solidFill>
              <a:latin typeface="Microsoft JhengHei"/>
              <a:ea typeface="Microsoft JhengHei"/>
              <a:cs typeface="Microsoft JhengHei"/>
              <a:sym typeface="Microsoft JhengHei"/>
            </a:endParaRPr>
          </a:p>
          <a:p>
            <a:pPr indent="-342900" lvl="0" marL="457200" rtl="0" algn="l">
              <a:lnSpc>
                <a:spcPct val="100000"/>
              </a:lnSpc>
              <a:spcBef>
                <a:spcPts val="0"/>
              </a:spcBef>
              <a:spcAft>
                <a:spcPts val="0"/>
              </a:spcAft>
              <a:buClr>
                <a:srgbClr val="FFFFFF"/>
              </a:buClr>
              <a:buSzPts val="1800"/>
              <a:buFont typeface="Microsoft JhengHei"/>
              <a:buChar char="●"/>
            </a:pPr>
            <a:r>
              <a:rPr lang="zh-TW" sz="1800">
                <a:solidFill>
                  <a:srgbClr val="FFFFFF"/>
                </a:solidFill>
                <a:latin typeface="Microsoft JhengHei"/>
                <a:ea typeface="Microsoft JhengHei"/>
                <a:cs typeface="Microsoft JhengHei"/>
                <a:sym typeface="Microsoft JhengHei"/>
              </a:rPr>
              <a:t>安裝資料庫軟體、架設資料庫</a:t>
            </a:r>
            <a:endParaRPr sz="1800">
              <a:solidFill>
                <a:srgbClr val="FFFFFF"/>
              </a:solidFill>
              <a:latin typeface="Microsoft JhengHei"/>
              <a:ea typeface="Microsoft JhengHei"/>
              <a:cs typeface="Microsoft JhengHei"/>
              <a:sym typeface="Microsoft JhengHei"/>
            </a:endParaRPr>
          </a:p>
          <a:p>
            <a:pPr indent="-342900" lvl="0" marL="457200" rtl="0" algn="l">
              <a:lnSpc>
                <a:spcPct val="100000"/>
              </a:lnSpc>
              <a:spcBef>
                <a:spcPts val="0"/>
              </a:spcBef>
              <a:spcAft>
                <a:spcPts val="0"/>
              </a:spcAft>
              <a:buClr>
                <a:srgbClr val="FFFFFF"/>
              </a:buClr>
              <a:buSzPts val="1800"/>
              <a:buFont typeface="Microsoft JhengHei"/>
              <a:buChar char="●"/>
            </a:pPr>
            <a:r>
              <a:rPr lang="zh-TW" sz="1800">
                <a:solidFill>
                  <a:srgbClr val="FFFFFF"/>
                </a:solidFill>
                <a:latin typeface="Microsoft JhengHei"/>
                <a:ea typeface="Microsoft JhengHei"/>
                <a:cs typeface="Microsoft JhengHei"/>
                <a:sym typeface="Microsoft JhengHei"/>
              </a:rPr>
              <a:t>設計系統功能與頁面</a:t>
            </a:r>
            <a:endParaRPr sz="1800">
              <a:solidFill>
                <a:srgbClr val="FFFFFF"/>
              </a:solidFill>
              <a:latin typeface="Microsoft JhengHei"/>
              <a:ea typeface="Microsoft JhengHei"/>
              <a:cs typeface="Microsoft JhengHei"/>
              <a:sym typeface="Microsoft JhengHei"/>
            </a:endParaRPr>
          </a:p>
          <a:p>
            <a:pPr indent="-342900" lvl="0" marL="457200" rtl="0" algn="l">
              <a:lnSpc>
                <a:spcPct val="100000"/>
              </a:lnSpc>
              <a:spcBef>
                <a:spcPts val="0"/>
              </a:spcBef>
              <a:spcAft>
                <a:spcPts val="0"/>
              </a:spcAft>
              <a:buClr>
                <a:srgbClr val="FFFFFF"/>
              </a:buClr>
              <a:buSzPts val="1800"/>
              <a:buFont typeface="Microsoft JhengHei"/>
              <a:buChar char="●"/>
            </a:pPr>
            <a:r>
              <a:rPr lang="zh-TW" sz="1800">
                <a:solidFill>
                  <a:srgbClr val="FFFFFF"/>
                </a:solidFill>
                <a:latin typeface="Microsoft JhengHei"/>
                <a:ea typeface="Microsoft JhengHei"/>
                <a:cs typeface="Microsoft JhengHei"/>
                <a:sym typeface="Microsoft JhengHei"/>
              </a:rPr>
              <a:t>建構資料庫網站</a:t>
            </a:r>
            <a:endParaRPr sz="1800">
              <a:solidFill>
                <a:srgbClr val="FFFFFF"/>
              </a:solidFill>
              <a:latin typeface="Microsoft JhengHei"/>
              <a:ea typeface="Microsoft JhengHei"/>
              <a:cs typeface="Microsoft JhengHei"/>
              <a:sym typeface="Microsoft JhengHei"/>
            </a:endParaRPr>
          </a:p>
          <a:p>
            <a:pPr indent="-342900" lvl="0" marL="457200" rtl="0" algn="l">
              <a:lnSpc>
                <a:spcPct val="100000"/>
              </a:lnSpc>
              <a:spcBef>
                <a:spcPts val="0"/>
              </a:spcBef>
              <a:spcAft>
                <a:spcPts val="0"/>
              </a:spcAft>
              <a:buClr>
                <a:srgbClr val="FFFFFF"/>
              </a:buClr>
              <a:buSzPts val="1800"/>
              <a:buFont typeface="Microsoft JhengHei"/>
              <a:buChar char="●"/>
            </a:pPr>
            <a:r>
              <a:rPr lang="zh-TW" sz="1800">
                <a:solidFill>
                  <a:srgbClr val="FFFFFF"/>
                </a:solidFill>
                <a:latin typeface="Microsoft JhengHei"/>
                <a:ea typeface="Microsoft JhengHei"/>
                <a:cs typeface="Microsoft JhengHei"/>
                <a:sym typeface="Microsoft JhengHei"/>
              </a:rPr>
              <a:t>Demo並呈交書面報告</a:t>
            </a:r>
            <a:endParaRPr sz="1800">
              <a:solidFill>
                <a:srgbClr val="FFFFFF"/>
              </a:solidFill>
              <a:latin typeface="Microsoft JhengHei"/>
              <a:ea typeface="Microsoft JhengHei"/>
              <a:cs typeface="Microsoft JhengHei"/>
              <a:sym typeface="Microsoft JhengHei"/>
            </a:endParaRPr>
          </a:p>
          <a:p>
            <a:pPr indent="0" lvl="0" marL="0" rtl="0" algn="l">
              <a:spcBef>
                <a:spcPts val="1600"/>
              </a:spcBef>
              <a:spcAft>
                <a:spcPts val="0"/>
              </a:spcAft>
              <a:buNone/>
            </a:pPr>
            <a:r>
              <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3600">
                <a:latin typeface="Microsoft JhengHei"/>
                <a:ea typeface="Microsoft JhengHei"/>
                <a:cs typeface="Microsoft JhengHei"/>
                <a:sym typeface="Microsoft JhengHei"/>
              </a:rPr>
              <a:t>期末</a:t>
            </a:r>
            <a:r>
              <a:rPr lang="zh-TW" sz="3600">
                <a:solidFill>
                  <a:srgbClr val="FFFFFF"/>
                </a:solidFill>
                <a:latin typeface="Microsoft JhengHei"/>
                <a:ea typeface="Microsoft JhengHei"/>
                <a:cs typeface="Microsoft JhengHei"/>
                <a:sym typeface="Microsoft JhengHei"/>
              </a:rPr>
              <a:t>Project驗收時間 （暫訂）</a:t>
            </a:r>
            <a:endParaRPr sz="3600">
              <a:solidFill>
                <a:srgbClr val="FFFFFF"/>
              </a:solidFill>
              <a:latin typeface="Microsoft JhengHei"/>
              <a:ea typeface="Microsoft JhengHei"/>
              <a:cs typeface="Microsoft JhengHei"/>
              <a:sym typeface="Microsoft JhengHei"/>
            </a:endParaRPr>
          </a:p>
        </p:txBody>
      </p:sp>
      <p:sp>
        <p:nvSpPr>
          <p:cNvPr id="158" name="Google Shape;158;p17"/>
          <p:cNvSpPr txBox="1"/>
          <p:nvPr>
            <p:ph idx="1" type="body"/>
          </p:nvPr>
        </p:nvSpPr>
        <p:spPr>
          <a:xfrm>
            <a:off x="1297500" y="117320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Microsoft JhengHei"/>
              <a:buChar char="●"/>
            </a:pPr>
            <a:r>
              <a:rPr lang="zh-TW" sz="1800">
                <a:solidFill>
                  <a:srgbClr val="FFFFFF"/>
                </a:solidFill>
                <a:latin typeface="Microsoft JhengHei"/>
                <a:ea typeface="Microsoft JhengHei"/>
                <a:cs typeface="Microsoft JhengHei"/>
                <a:sym typeface="Microsoft JhengHei"/>
              </a:rPr>
              <a:t>3/22 (日)  分組截止</a:t>
            </a:r>
            <a:endParaRPr sz="1800">
              <a:solidFill>
                <a:srgbClr val="FFFFFF"/>
              </a:solidFill>
              <a:latin typeface="Microsoft JhengHei"/>
              <a:ea typeface="Microsoft JhengHei"/>
              <a:cs typeface="Microsoft JhengHei"/>
              <a:sym typeface="Microsoft JhengHei"/>
            </a:endParaRPr>
          </a:p>
          <a:p>
            <a:pPr indent="-342900" lvl="0" marL="457200" rtl="0" algn="l">
              <a:spcBef>
                <a:spcPts val="0"/>
              </a:spcBef>
              <a:spcAft>
                <a:spcPts val="0"/>
              </a:spcAft>
              <a:buClr>
                <a:srgbClr val="FFFFFF"/>
              </a:buClr>
              <a:buSzPts val="1800"/>
              <a:buFont typeface="Microsoft JhengHei"/>
              <a:buChar char="●"/>
            </a:pPr>
            <a:r>
              <a:rPr lang="zh-TW" sz="1800">
                <a:solidFill>
                  <a:srgbClr val="FFFFFF"/>
                </a:solidFill>
                <a:latin typeface="Microsoft JhengHei"/>
                <a:ea typeface="Microsoft JhengHei"/>
                <a:cs typeface="Microsoft JhengHei"/>
                <a:sym typeface="Microsoft JhengHei"/>
              </a:rPr>
              <a:t>3/30(一)完成Codecademy PHP課程</a:t>
            </a:r>
            <a:endParaRPr sz="1800">
              <a:solidFill>
                <a:srgbClr val="FFFFFF"/>
              </a:solidFill>
              <a:latin typeface="Microsoft JhengHei"/>
              <a:ea typeface="Microsoft JhengHei"/>
              <a:cs typeface="Microsoft JhengHei"/>
              <a:sym typeface="Microsoft JhengHei"/>
            </a:endParaRPr>
          </a:p>
          <a:p>
            <a:pPr indent="-342900" lvl="0" marL="457200" rtl="0" algn="l">
              <a:spcBef>
                <a:spcPts val="0"/>
              </a:spcBef>
              <a:spcAft>
                <a:spcPts val="0"/>
              </a:spcAft>
              <a:buClr>
                <a:srgbClr val="FFFFFF"/>
              </a:buClr>
              <a:buSzPts val="1800"/>
              <a:buFont typeface="Microsoft JhengHei"/>
              <a:buChar char="●"/>
            </a:pPr>
            <a:r>
              <a:rPr lang="zh-TW" sz="1800">
                <a:solidFill>
                  <a:srgbClr val="FFFFFF"/>
                </a:solidFill>
                <a:latin typeface="Microsoft JhengHei"/>
                <a:ea typeface="Microsoft JhengHei"/>
                <a:cs typeface="Microsoft JhengHei"/>
                <a:sym typeface="Microsoft JhengHei"/>
              </a:rPr>
              <a:t>4/6 (一)第一次作業23:55截止：個人簡介頁面(個人作業)</a:t>
            </a:r>
            <a:endParaRPr sz="1800">
              <a:solidFill>
                <a:srgbClr val="FFFFFF"/>
              </a:solidFill>
              <a:latin typeface="Microsoft JhengHei"/>
              <a:ea typeface="Microsoft JhengHei"/>
              <a:cs typeface="Microsoft JhengHei"/>
              <a:sym typeface="Microsoft JhengHei"/>
            </a:endParaRPr>
          </a:p>
          <a:p>
            <a:pPr indent="-342900" lvl="0" marL="457200" rtl="0" algn="l">
              <a:spcBef>
                <a:spcPts val="0"/>
              </a:spcBef>
              <a:spcAft>
                <a:spcPts val="0"/>
              </a:spcAft>
              <a:buClr>
                <a:srgbClr val="FFFFFF"/>
              </a:buClr>
              <a:buSzPts val="1800"/>
              <a:buFont typeface="Microsoft JhengHei"/>
              <a:buChar char="●"/>
            </a:pPr>
            <a:r>
              <a:rPr lang="zh-TW" sz="1800">
                <a:solidFill>
                  <a:srgbClr val="FFFFFF"/>
                </a:solidFill>
                <a:latin typeface="Microsoft JhengHei"/>
                <a:ea typeface="Microsoft JhengHei"/>
                <a:cs typeface="Microsoft JhengHei"/>
                <a:sym typeface="Microsoft JhengHei"/>
              </a:rPr>
              <a:t>第二次助教課</a:t>
            </a:r>
            <a:endParaRPr sz="1800">
              <a:solidFill>
                <a:srgbClr val="FFFFFF"/>
              </a:solidFill>
              <a:latin typeface="Microsoft JhengHei"/>
              <a:ea typeface="Microsoft JhengHei"/>
              <a:cs typeface="Microsoft JhengHei"/>
              <a:sym typeface="Microsoft JhengHei"/>
            </a:endParaRPr>
          </a:p>
          <a:p>
            <a:pPr indent="-342900" lvl="0" marL="457200" rtl="0" algn="l">
              <a:spcBef>
                <a:spcPts val="0"/>
              </a:spcBef>
              <a:spcAft>
                <a:spcPts val="0"/>
              </a:spcAft>
              <a:buClr>
                <a:srgbClr val="FFFFFF"/>
              </a:buClr>
              <a:buSzPts val="1800"/>
              <a:buFont typeface="Microsoft JhengHei"/>
              <a:buChar char="●"/>
            </a:pPr>
            <a:r>
              <a:rPr lang="zh-TW" sz="1800">
                <a:solidFill>
                  <a:srgbClr val="FFFFFF"/>
                </a:solidFill>
                <a:latin typeface="Microsoft JhengHei"/>
                <a:ea typeface="Microsoft JhengHei"/>
                <a:cs typeface="Microsoft JhengHei"/>
                <a:sym typeface="Microsoft JhengHei"/>
              </a:rPr>
              <a:t>第二次作業：架設環境、放上首頁+會員系統(註冊＋登入)</a:t>
            </a:r>
            <a:endParaRPr sz="1800">
              <a:solidFill>
                <a:srgbClr val="FFFFFF"/>
              </a:solidFill>
              <a:latin typeface="Microsoft JhengHei"/>
              <a:ea typeface="Microsoft JhengHei"/>
              <a:cs typeface="Microsoft JhengHei"/>
              <a:sym typeface="Microsoft JhengHei"/>
            </a:endParaRPr>
          </a:p>
          <a:p>
            <a:pPr indent="-342900" lvl="0" marL="457200" rtl="0" algn="l">
              <a:spcBef>
                <a:spcPts val="0"/>
              </a:spcBef>
              <a:spcAft>
                <a:spcPts val="0"/>
              </a:spcAft>
              <a:buClr>
                <a:srgbClr val="FFFFFF"/>
              </a:buClr>
              <a:buSzPts val="1800"/>
              <a:buFont typeface="Microsoft JhengHei"/>
              <a:buChar char="●"/>
            </a:pPr>
            <a:r>
              <a:rPr lang="zh-TW" sz="1800">
                <a:solidFill>
                  <a:srgbClr val="FFFFFF"/>
                </a:solidFill>
                <a:latin typeface="Microsoft JhengHei"/>
                <a:ea typeface="Microsoft JhengHei"/>
                <a:cs typeface="Microsoft JhengHei"/>
                <a:sym typeface="Microsoft JhengHei"/>
              </a:rPr>
              <a:t>繳交企劃書： Final project Proposal</a:t>
            </a:r>
            <a:endParaRPr sz="1800">
              <a:solidFill>
                <a:srgbClr val="FFFFFF"/>
              </a:solidFill>
              <a:latin typeface="Microsoft JhengHei"/>
              <a:ea typeface="Microsoft JhengHei"/>
              <a:cs typeface="Microsoft JhengHei"/>
              <a:sym typeface="Microsoft JhengHei"/>
            </a:endParaRPr>
          </a:p>
          <a:p>
            <a:pPr indent="-342900" lvl="0" marL="457200" rtl="0" algn="l">
              <a:spcBef>
                <a:spcPts val="0"/>
              </a:spcBef>
              <a:spcAft>
                <a:spcPts val="0"/>
              </a:spcAft>
              <a:buClr>
                <a:srgbClr val="FFFFFF"/>
              </a:buClr>
              <a:buSzPts val="1800"/>
              <a:buFont typeface="Microsoft JhengHei"/>
              <a:buChar char="●"/>
            </a:pPr>
            <a:r>
              <a:rPr lang="zh-TW" sz="1800">
                <a:solidFill>
                  <a:srgbClr val="FFFFFF"/>
                </a:solidFill>
                <a:latin typeface="Microsoft JhengHei"/>
                <a:ea typeface="Microsoft JhengHei"/>
                <a:cs typeface="Microsoft JhengHei"/>
                <a:sym typeface="Microsoft JhengHei"/>
              </a:rPr>
              <a:t>第一次驗收：進度 30%</a:t>
            </a:r>
            <a:endParaRPr sz="1800">
              <a:solidFill>
                <a:srgbClr val="FFFFFF"/>
              </a:solidFill>
              <a:latin typeface="Microsoft JhengHei"/>
              <a:ea typeface="Microsoft JhengHei"/>
              <a:cs typeface="Microsoft JhengHei"/>
              <a:sym typeface="Microsoft JhengHei"/>
            </a:endParaRPr>
          </a:p>
          <a:p>
            <a:pPr indent="-342900" lvl="0" marL="457200" rtl="0" algn="l">
              <a:spcBef>
                <a:spcPts val="0"/>
              </a:spcBef>
              <a:spcAft>
                <a:spcPts val="0"/>
              </a:spcAft>
              <a:buClr>
                <a:srgbClr val="FFFFFF"/>
              </a:buClr>
              <a:buSzPts val="1800"/>
              <a:buFont typeface="Microsoft JhengHei"/>
              <a:buChar char="●"/>
            </a:pPr>
            <a:r>
              <a:rPr lang="zh-TW" sz="1800">
                <a:solidFill>
                  <a:srgbClr val="FFFFFF"/>
                </a:solidFill>
                <a:latin typeface="Microsoft JhengHei"/>
                <a:ea typeface="Microsoft JhengHei"/>
                <a:cs typeface="Microsoft JhengHei"/>
                <a:sym typeface="Microsoft JhengHei"/>
              </a:rPr>
              <a:t>第二次驗收：進度 80% </a:t>
            </a:r>
            <a:endParaRPr sz="1800">
              <a:solidFill>
                <a:srgbClr val="FFFFFF"/>
              </a:solidFill>
              <a:latin typeface="Microsoft JhengHei"/>
              <a:ea typeface="Microsoft JhengHei"/>
              <a:cs typeface="Microsoft JhengHei"/>
              <a:sym typeface="Microsoft JhengHei"/>
            </a:endParaRPr>
          </a:p>
          <a:p>
            <a:pPr indent="-342900" lvl="0" marL="457200" rtl="0" algn="l">
              <a:spcBef>
                <a:spcPts val="0"/>
              </a:spcBef>
              <a:spcAft>
                <a:spcPts val="0"/>
              </a:spcAft>
              <a:buClr>
                <a:srgbClr val="FFFFFF"/>
              </a:buClr>
              <a:buSzPts val="1800"/>
              <a:buFont typeface="Microsoft JhengHei"/>
              <a:buChar char="●"/>
            </a:pPr>
            <a:r>
              <a:rPr lang="zh-TW" sz="1800">
                <a:solidFill>
                  <a:srgbClr val="FFFFFF"/>
                </a:solidFill>
                <a:latin typeface="Microsoft JhengHei"/>
                <a:ea typeface="Microsoft JhengHei"/>
                <a:cs typeface="Microsoft JhengHei"/>
                <a:sym typeface="Microsoft JhengHei"/>
              </a:rPr>
              <a:t>期末考後一週  上課報告成果驗收：成品(DEMO所有功能+書面)</a:t>
            </a:r>
            <a:endParaRPr sz="1800">
              <a:solidFill>
                <a:srgbClr val="FFFFFF"/>
              </a:solidFill>
              <a:latin typeface="Microsoft JhengHei"/>
              <a:ea typeface="Microsoft JhengHei"/>
              <a:cs typeface="Microsoft JhengHei"/>
              <a:sym typeface="Microsoft JhengHei"/>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3000">
                <a:latin typeface="Microsoft JhengHei"/>
                <a:ea typeface="Microsoft JhengHei"/>
                <a:cs typeface="Microsoft JhengHei"/>
                <a:sym typeface="Microsoft JhengHei"/>
              </a:rPr>
              <a:t>期末Project分組</a:t>
            </a:r>
            <a:endParaRPr sz="3000">
              <a:latin typeface="Microsoft JhengHei"/>
              <a:ea typeface="Microsoft JhengHei"/>
              <a:cs typeface="Microsoft JhengHei"/>
              <a:sym typeface="Microsoft JhengHei"/>
            </a:endParaRPr>
          </a:p>
          <a:p>
            <a:pPr indent="0" lvl="0" marL="0" rtl="0" algn="l">
              <a:spcBef>
                <a:spcPts val="0"/>
              </a:spcBef>
              <a:spcAft>
                <a:spcPts val="0"/>
              </a:spcAft>
              <a:buNone/>
            </a:pPr>
            <a:r>
              <a:t/>
            </a:r>
            <a:endParaRPr/>
          </a:p>
        </p:txBody>
      </p:sp>
      <p:sp>
        <p:nvSpPr>
          <p:cNvPr id="164" name="Google Shape;164;p18"/>
          <p:cNvSpPr txBox="1"/>
          <p:nvPr>
            <p:ph idx="1" type="body"/>
          </p:nvPr>
        </p:nvSpPr>
        <p:spPr>
          <a:xfrm>
            <a:off x="1391500" y="11161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u="sng">
                <a:solidFill>
                  <a:schemeClr val="hlink"/>
                </a:solidFill>
                <a:hlinkClick r:id="rId3"/>
              </a:rPr>
              <a:t>https://docs.google.com/spreadsheets/d/1WomUFEues750sfciZotxTBynBlkocaR72iIXQGzzgAg/edit?usp=sharing</a:t>
            </a:r>
            <a:endParaRPr/>
          </a:p>
          <a:p>
            <a:pPr indent="0" lvl="0" marL="0" rtl="0" algn="l">
              <a:spcBef>
                <a:spcPts val="1600"/>
              </a:spcBef>
              <a:spcAft>
                <a:spcPts val="1600"/>
              </a:spcAft>
              <a:buNone/>
            </a:pPr>
            <a:r>
              <a:t/>
            </a:r>
            <a:endParaRPr/>
          </a:p>
        </p:txBody>
      </p:sp>
      <p:pic>
        <p:nvPicPr>
          <p:cNvPr id="165" name="Google Shape;165;p18"/>
          <p:cNvPicPr preferRelativeResize="0"/>
          <p:nvPr/>
        </p:nvPicPr>
        <p:blipFill>
          <a:blip r:embed="rId4">
            <a:alphaModFix/>
          </a:blip>
          <a:stretch>
            <a:fillRect/>
          </a:stretch>
        </p:blipFill>
        <p:spPr>
          <a:xfrm>
            <a:off x="4934589" y="1764289"/>
            <a:ext cx="2990550" cy="2990550"/>
          </a:xfrm>
          <a:prstGeom prst="rect">
            <a:avLst/>
          </a:prstGeom>
          <a:noFill/>
          <a:ln>
            <a:noFill/>
          </a:ln>
        </p:spPr>
      </p:pic>
      <p:sp>
        <p:nvSpPr>
          <p:cNvPr id="166" name="Google Shape;166;p18"/>
          <p:cNvSpPr txBox="1"/>
          <p:nvPr/>
        </p:nvSpPr>
        <p:spPr>
          <a:xfrm>
            <a:off x="1391500" y="2175600"/>
            <a:ext cx="2990700" cy="173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2400">
                <a:solidFill>
                  <a:srgbClr val="FFFFFF"/>
                </a:solidFill>
                <a:latin typeface="Microsoft JhengHei"/>
                <a:ea typeface="Microsoft JhengHei"/>
                <a:cs typeface="Microsoft JhengHei"/>
                <a:sym typeface="Microsoft JhengHei"/>
              </a:rPr>
              <a:t>5~6人一組</a:t>
            </a:r>
            <a:endParaRPr sz="2400">
              <a:solidFill>
                <a:srgbClr val="FFFFFF"/>
              </a:solidFill>
              <a:latin typeface="Microsoft JhengHei"/>
              <a:ea typeface="Microsoft JhengHei"/>
              <a:cs typeface="Microsoft JhengHei"/>
              <a:sym typeface="Microsoft JhengHei"/>
            </a:endParaRPr>
          </a:p>
          <a:p>
            <a:pPr indent="0" lvl="0" marL="0" rtl="0" algn="l">
              <a:spcBef>
                <a:spcPts val="0"/>
              </a:spcBef>
              <a:spcAft>
                <a:spcPts val="0"/>
              </a:spcAft>
              <a:buNone/>
            </a:pPr>
            <a:r>
              <a:rPr lang="zh-TW" sz="2400">
                <a:solidFill>
                  <a:srgbClr val="FFFFFF"/>
                </a:solidFill>
                <a:latin typeface="Microsoft JhengHei"/>
                <a:ea typeface="Microsoft JhengHei"/>
                <a:cs typeface="Microsoft JhengHei"/>
                <a:sym typeface="Microsoft JhengHei"/>
              </a:rPr>
              <a:t>3/22(日)前分好組</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3600">
                <a:latin typeface="Microsoft JhengHei"/>
                <a:ea typeface="Microsoft JhengHei"/>
                <a:cs typeface="Microsoft JhengHei"/>
                <a:sym typeface="Microsoft JhengHei"/>
              </a:rPr>
              <a:t>期末Project</a:t>
            </a:r>
            <a:r>
              <a:rPr lang="zh-TW" sz="3600">
                <a:latin typeface="Microsoft JhengHei"/>
                <a:ea typeface="Microsoft JhengHei"/>
                <a:cs typeface="Microsoft JhengHei"/>
                <a:sym typeface="Microsoft JhengHei"/>
              </a:rPr>
              <a:t>環境設定</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安裝XAMPP</a:t>
            </a:r>
            <a:endParaRPr/>
          </a:p>
        </p:txBody>
      </p:sp>
      <p:sp>
        <p:nvSpPr>
          <p:cNvPr id="177" name="Google Shape;177;p20"/>
          <p:cNvSpPr txBox="1"/>
          <p:nvPr>
            <p:ph idx="1" type="body"/>
          </p:nvPr>
        </p:nvSpPr>
        <p:spPr>
          <a:xfrm>
            <a:off x="459525" y="944500"/>
            <a:ext cx="3097800" cy="39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zh-TW"/>
              <a:t>到官網: </a:t>
            </a:r>
            <a:r>
              <a:rPr lang="zh-TW" u="sng">
                <a:solidFill>
                  <a:schemeClr val="hlink"/>
                </a:solidFill>
                <a:hlinkClick r:id="rId3"/>
              </a:rPr>
              <a:t>https://www.apachefriends.org/zh_tw/index.html</a:t>
            </a:r>
            <a:r>
              <a:rPr lang="zh-TW"/>
              <a:t> </a:t>
            </a:r>
            <a:endParaRPr/>
          </a:p>
          <a:p>
            <a:pPr indent="0" lvl="0" marL="0" rtl="0" algn="l">
              <a:spcBef>
                <a:spcPts val="1600"/>
              </a:spcBef>
              <a:spcAft>
                <a:spcPts val="1600"/>
              </a:spcAft>
              <a:buNone/>
            </a:pPr>
            <a:r>
              <a:rPr lang="zh-TW"/>
              <a:t>下載安裝檔</a:t>
            </a:r>
            <a:endParaRPr/>
          </a:p>
        </p:txBody>
      </p:sp>
      <p:pic>
        <p:nvPicPr>
          <p:cNvPr id="178" name="Google Shape;178;p20"/>
          <p:cNvPicPr preferRelativeResize="0"/>
          <p:nvPr/>
        </p:nvPicPr>
        <p:blipFill>
          <a:blip r:embed="rId4">
            <a:alphaModFix/>
          </a:blip>
          <a:stretch>
            <a:fillRect/>
          </a:stretch>
        </p:blipFill>
        <p:spPr>
          <a:xfrm>
            <a:off x="3639000" y="903262"/>
            <a:ext cx="5472150" cy="4040075"/>
          </a:xfrm>
          <a:prstGeom prst="rect">
            <a:avLst/>
          </a:prstGeom>
          <a:noFill/>
          <a:ln>
            <a:noFill/>
          </a:ln>
        </p:spPr>
      </p:pic>
      <p:sp>
        <p:nvSpPr>
          <p:cNvPr id="179" name="Google Shape;179;p20"/>
          <p:cNvSpPr/>
          <p:nvPr/>
        </p:nvSpPr>
        <p:spPr>
          <a:xfrm>
            <a:off x="4239300" y="3001600"/>
            <a:ext cx="4224600" cy="5706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下載完安裝檔後執行安裝</a:t>
            </a:r>
            <a:endParaRPr/>
          </a:p>
        </p:txBody>
      </p:sp>
      <p:sp>
        <p:nvSpPr>
          <p:cNvPr id="185" name="Google Shape;185;p21"/>
          <p:cNvSpPr txBox="1"/>
          <p:nvPr>
            <p:ph idx="1" type="body"/>
          </p:nvPr>
        </p:nvSpPr>
        <p:spPr>
          <a:xfrm>
            <a:off x="1297500" y="1567550"/>
            <a:ext cx="7038900" cy="310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下載完成XAMPP安裝套件後就執行安裝程式，一開始先跳出一個警告視窗：</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zh-TW"/>
              <a:t>因為</a:t>
            </a:r>
            <a:r>
              <a:rPr lang="zh-TW"/>
              <a:t>UAC(使用者帳戶控制)</a:t>
            </a:r>
            <a:r>
              <a:rPr lang="zh-TW"/>
              <a:t>的原因要</a:t>
            </a:r>
            <a:r>
              <a:rPr lang="zh-TW">
                <a:solidFill>
                  <a:srgbClr val="FF0000"/>
                </a:solidFill>
              </a:rPr>
              <a:t>避免</a:t>
            </a:r>
            <a:r>
              <a:rPr lang="zh-TW"/>
              <a:t>把XAMPP安裝到C:\Program File(x86)的資料夾中，以免因權限問題造成XAMPP執行上的問題，由是，安裝到C:\XAMPP資料夾會是最佳選擇，稍後在安裝過程中，會預設安裝到C:\XAMPP資料夾中。看完警告訊息，按[OK]繼續。</a:t>
            </a:r>
            <a:endParaRPr/>
          </a:p>
        </p:txBody>
      </p:sp>
      <p:pic>
        <p:nvPicPr>
          <p:cNvPr id="186" name="Google Shape;186;p21"/>
          <p:cNvPicPr preferRelativeResize="0"/>
          <p:nvPr/>
        </p:nvPicPr>
        <p:blipFill>
          <a:blip r:embed="rId3">
            <a:alphaModFix/>
          </a:blip>
          <a:stretch>
            <a:fillRect/>
          </a:stretch>
        </p:blipFill>
        <p:spPr>
          <a:xfrm>
            <a:off x="2728875" y="2100173"/>
            <a:ext cx="3865175" cy="1178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