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 id="2147483676" r:id="rId3"/>
  </p:sldMasterIdLst>
  <p:notesMasterIdLst>
    <p:notesMasterId r:id="rId44"/>
  </p:notesMasterIdLst>
  <p:sldIdLst>
    <p:sldId id="256" r:id="rId4"/>
    <p:sldId id="259" r:id="rId5"/>
    <p:sldId id="314" r:id="rId6"/>
    <p:sldId id="260" r:id="rId7"/>
    <p:sldId id="264" r:id="rId8"/>
    <p:sldId id="284" r:id="rId9"/>
    <p:sldId id="310" r:id="rId10"/>
    <p:sldId id="271" r:id="rId11"/>
    <p:sldId id="278" r:id="rId12"/>
    <p:sldId id="288" r:id="rId13"/>
    <p:sldId id="291" r:id="rId14"/>
    <p:sldId id="296" r:id="rId15"/>
    <p:sldId id="297" r:id="rId16"/>
    <p:sldId id="262" r:id="rId17"/>
    <p:sldId id="294" r:id="rId18"/>
    <p:sldId id="293" r:id="rId19"/>
    <p:sldId id="268" r:id="rId20"/>
    <p:sldId id="290" r:id="rId21"/>
    <p:sldId id="289" r:id="rId22"/>
    <p:sldId id="299" r:id="rId23"/>
    <p:sldId id="267" r:id="rId24"/>
    <p:sldId id="286" r:id="rId25"/>
    <p:sldId id="287" r:id="rId26"/>
    <p:sldId id="298" r:id="rId27"/>
    <p:sldId id="325" r:id="rId28"/>
    <p:sldId id="326" r:id="rId29"/>
    <p:sldId id="318" r:id="rId30"/>
    <p:sldId id="317" r:id="rId31"/>
    <p:sldId id="276" r:id="rId32"/>
    <p:sldId id="300" r:id="rId33"/>
    <p:sldId id="279" r:id="rId34"/>
    <p:sldId id="315" r:id="rId35"/>
    <p:sldId id="308" r:id="rId36"/>
    <p:sldId id="301" r:id="rId37"/>
    <p:sldId id="303" r:id="rId38"/>
    <p:sldId id="319" r:id="rId39"/>
    <p:sldId id="302" r:id="rId40"/>
    <p:sldId id="281" r:id="rId41"/>
    <p:sldId id="304" r:id="rId42"/>
    <p:sldId id="283" r:id="rId43"/>
  </p:sldIdLst>
  <p:sldSz cx="12192000" cy="6858000"/>
  <p:notesSz cx="6858000" cy="9144000"/>
  <p:embeddedFontLst>
    <p:embeddedFont>
      <p:font typeface="Aharoni" panose="02010803020104030203" pitchFamily="2" charset="-79"/>
      <p:bold r:id="rId45"/>
    </p:embeddedFont>
    <p:embeddedFont>
      <p:font typeface="Roboto" pitchFamily="2" charset="0"/>
      <p:regular r:id="rId46"/>
      <p:bold r:id="rId47"/>
      <p:italic r:id="rId48"/>
      <p:boldItalic r:id="rId49"/>
    </p:embeddedFont>
    <p:embeddedFont>
      <p:font typeface="Wide Latin" panose="020A0A07050505020404" pitchFamily="18"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秉茂 黃" initials="秉茂" lastIdx="1" clrIdx="0">
    <p:extLst>
      <p:ext uri="{19B8F6BF-5375-455C-9EA6-DF929625EA0E}">
        <p15:presenceInfo xmlns:p15="http://schemas.microsoft.com/office/powerpoint/2012/main" userId="53e18684a9350b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C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4.fntdata"/><Relationship Id="rId8" Type="http://schemas.openxmlformats.org/officeDocument/2006/relationships/slide" Target="slides/slide5.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21T05:00:02.32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445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548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3909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51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73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88f7579b2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g88f7579b2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58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882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f7579b2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88f7579b2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f7579b2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88f7579b2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115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8f7579b2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g88f7579b2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93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9010bfd1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89010bfd1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8f7579b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g88f7579b2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35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94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6585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58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9010bfd1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89010bfd1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021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3" name="Google Shape;7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9010bfd1c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89010bfd1c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8f7579b23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1" name="Google Shape;531;g88f7579b23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7818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a:buNone/>
            </a:pPr>
            <a:endParaRPr sz="300" dirty="0"/>
          </a:p>
        </p:txBody>
      </p:sp>
      <p:sp>
        <p:nvSpPr>
          <p:cNvPr id="417" name="Google Shape;4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80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957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spTree>
      <p:nvGrpSpPr>
        <p:cNvPr id="1" name="Shape 7"/>
        <p:cNvGrpSpPr/>
        <p:nvPr/>
      </p:nvGrpSpPr>
      <p:grpSpPr>
        <a:xfrm>
          <a:off x="0" y="0"/>
          <a:ext cx="0" cy="0"/>
          <a:chOff x="0" y="0"/>
          <a:chExt cx="0" cy="0"/>
        </a:xfrm>
      </p:grpSpPr>
      <p:sp>
        <p:nvSpPr>
          <p:cNvPr id="8" name="Google Shape;8;p2"/>
          <p:cNvSpPr/>
          <p:nvPr/>
        </p:nvSpPr>
        <p:spPr>
          <a:xfrm>
            <a:off x="0" y="0"/>
            <a:ext cx="1219700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 name="Google Shape;9;p2"/>
          <p:cNvSpPr/>
          <p:nvPr/>
        </p:nvSpPr>
        <p:spPr>
          <a:xfrm>
            <a:off x="0" y="0"/>
            <a:ext cx="12197005" cy="4351918"/>
          </a:xfrm>
          <a:custGeom>
            <a:avLst/>
            <a:gdLst/>
            <a:ahLst/>
            <a:cxnLst/>
            <a:rect l="l" t="t" r="r" b="b"/>
            <a:pathLst>
              <a:path w="12197005" h="4351918" extrusionOk="0">
                <a:moveTo>
                  <a:pt x="0" y="0"/>
                </a:moveTo>
                <a:lnTo>
                  <a:pt x="12197005" y="0"/>
                </a:lnTo>
                <a:lnTo>
                  <a:pt x="12197005" y="4351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 name="Google Shape;10;p2"/>
          <p:cNvSpPr txBox="1">
            <a:spLocks noGrp="1"/>
          </p:cNvSpPr>
          <p:nvPr>
            <p:ph type="body" idx="1"/>
          </p:nvPr>
        </p:nvSpPr>
        <p:spPr>
          <a:xfrm>
            <a:off x="466725" y="4124325"/>
            <a:ext cx="8610600" cy="1609725"/>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80000"/>
              </a:lnSpc>
              <a:spcBef>
                <a:spcPts val="1000"/>
              </a:spcBef>
              <a:spcAft>
                <a:spcPts val="0"/>
              </a:spcAft>
              <a:buClr>
                <a:schemeClr val="accent1"/>
              </a:buClr>
              <a:buSzPts val="5400"/>
              <a:buFont typeface="Arial"/>
              <a:buNone/>
              <a:defRPr sz="5400" b="0" i="0" u="none" strike="noStrike" cap="none">
                <a:solidFill>
                  <a:schemeClr val="accen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 name="Google Shape;11;p2"/>
          <p:cNvSpPr txBox="1">
            <a:spLocks noGrp="1"/>
          </p:cNvSpPr>
          <p:nvPr>
            <p:ph type="body" idx="2"/>
          </p:nvPr>
        </p:nvSpPr>
        <p:spPr>
          <a:xfrm>
            <a:off x="466577" y="5723746"/>
            <a:ext cx="8610600" cy="43204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accent1"/>
              </a:buClr>
              <a:buSzPts val="1800"/>
              <a:buFont typeface="Arial"/>
              <a:buNone/>
              <a:defRPr sz="1800" b="0" i="0" u="none" strike="noStrike" cap="none">
                <a:solidFill>
                  <a:schemeClr val="accen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2" name="Google Shape;12;p2"/>
          <p:cNvPicPr preferRelativeResize="0"/>
          <p:nvPr/>
        </p:nvPicPr>
        <p:blipFill rotWithShape="1">
          <a:blip r:embed="rId2">
            <a:alphaModFix/>
          </a:blip>
          <a:srcRect/>
          <a:stretch/>
        </p:blipFill>
        <p:spPr>
          <a:xfrm>
            <a:off x="5832531" y="367739"/>
            <a:ext cx="5824583" cy="4590155"/>
          </a:xfrm>
          <a:prstGeom prst="rect">
            <a:avLst/>
          </a:prstGeom>
          <a:noFill/>
          <a:ln>
            <a:noFill/>
          </a:ln>
        </p:spPr>
      </p:pic>
      <p:sp>
        <p:nvSpPr>
          <p:cNvPr id="13" name="Google Shape;13;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4_Images &amp; Contents Layout">
  <p:cSld name="34_Images &amp; Contents Layout">
    <p:spTree>
      <p:nvGrpSpPr>
        <p:cNvPr id="1" name="Shape 87"/>
        <p:cNvGrpSpPr/>
        <p:nvPr/>
      </p:nvGrpSpPr>
      <p:grpSpPr>
        <a:xfrm>
          <a:off x="0" y="0"/>
          <a:ext cx="0" cy="0"/>
          <a:chOff x="0" y="0"/>
          <a:chExt cx="0" cy="0"/>
        </a:xfrm>
      </p:grpSpPr>
      <p:sp>
        <p:nvSpPr>
          <p:cNvPr id="88" name="Google Shape;88;p15"/>
          <p:cNvSpPr>
            <a:spLocks noGrp="1"/>
          </p:cNvSpPr>
          <p:nvPr>
            <p:ph type="pic" idx="2"/>
          </p:nvPr>
        </p:nvSpPr>
        <p:spPr>
          <a:xfrm>
            <a:off x="4092000" y="0"/>
            <a:ext cx="8100000" cy="3960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9" name="Google Shape;89;p15"/>
          <p:cNvSpPr>
            <a:spLocks noGrp="1"/>
          </p:cNvSpPr>
          <p:nvPr>
            <p:ph type="pic" idx="3"/>
          </p:nvPr>
        </p:nvSpPr>
        <p:spPr>
          <a:xfrm>
            <a:off x="0" y="3960000"/>
            <a:ext cx="4092000" cy="289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0" name="Google Shape;90;p15"/>
          <p:cNvSpPr/>
          <p:nvPr/>
        </p:nvSpPr>
        <p:spPr>
          <a:xfrm>
            <a:off x="4200000" y="4050000"/>
            <a:ext cx="7992000" cy="280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a:solidFill>
                <a:schemeClr val="lt1"/>
              </a:solidFill>
              <a:latin typeface="Arial"/>
              <a:ea typeface="Arial"/>
              <a:cs typeface="Arial"/>
              <a:sym typeface="Arial"/>
            </a:endParaRPr>
          </a:p>
        </p:txBody>
      </p:sp>
      <p:sp>
        <p:nvSpPr>
          <p:cNvPr id="91" name="Google Shape;91;p1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5_Images &amp; Contents Layout">
  <p:cSld name="35_Images &amp; Contents Layout">
    <p:bg>
      <p:bgPr>
        <a:solidFill>
          <a:schemeClr val="lt1"/>
        </a:solidFill>
        <a:effectLst/>
      </p:bgPr>
    </p:bg>
    <p:spTree>
      <p:nvGrpSpPr>
        <p:cNvPr id="1" name="Shape 92"/>
        <p:cNvGrpSpPr/>
        <p:nvPr/>
      </p:nvGrpSpPr>
      <p:grpSpPr>
        <a:xfrm>
          <a:off x="0" y="0"/>
          <a:ext cx="0" cy="0"/>
          <a:chOff x="0" y="0"/>
          <a:chExt cx="0" cy="0"/>
        </a:xfrm>
      </p:grpSpPr>
      <p:sp>
        <p:nvSpPr>
          <p:cNvPr id="93" name="Google Shape;93;p16"/>
          <p:cNvSpPr/>
          <p:nvPr/>
        </p:nvSpPr>
        <p:spPr>
          <a:xfrm>
            <a:off x="0" y="1883908"/>
            <a:ext cx="3311691" cy="424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4" name="Google Shape;94;p16"/>
          <p:cNvSpPr>
            <a:spLocks noGrp="1"/>
          </p:cNvSpPr>
          <p:nvPr>
            <p:ph type="pic" idx="2"/>
          </p:nvPr>
        </p:nvSpPr>
        <p:spPr>
          <a:xfrm>
            <a:off x="8988492" y="1883908"/>
            <a:ext cx="2639616" cy="424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5" name="Google Shape;95;p16"/>
          <p:cNvSpPr>
            <a:spLocks noGrp="1"/>
          </p:cNvSpPr>
          <p:nvPr>
            <p:ph type="pic" idx="3"/>
          </p:nvPr>
        </p:nvSpPr>
        <p:spPr>
          <a:xfrm>
            <a:off x="6216353" y="1883908"/>
            <a:ext cx="2639616" cy="424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6" name="Google Shape;96;p16"/>
          <p:cNvSpPr>
            <a:spLocks noGrp="1"/>
          </p:cNvSpPr>
          <p:nvPr>
            <p:ph type="pic" idx="4"/>
          </p:nvPr>
        </p:nvSpPr>
        <p:spPr>
          <a:xfrm>
            <a:off x="3444214" y="1883908"/>
            <a:ext cx="2639616" cy="424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97" name="Google Shape;97;p16"/>
          <p:cNvSpPr/>
          <p:nvPr/>
        </p:nvSpPr>
        <p:spPr>
          <a:xfrm>
            <a:off x="11760629" y="1883908"/>
            <a:ext cx="431371" cy="424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8" name="Google Shape;98;p16"/>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9" name="Google Shape;99;p16"/>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0" name="Google Shape;100;p16"/>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01" name="Google Shape;101;p16"/>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102" name="Google Shape;102;p16"/>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1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_IMAGES LAYOUT">
  <p:cSld name="5_IMAGES LAYOUT">
    <p:spTree>
      <p:nvGrpSpPr>
        <p:cNvPr id="1" name="Shape 104"/>
        <p:cNvGrpSpPr/>
        <p:nvPr/>
      </p:nvGrpSpPr>
      <p:grpSpPr>
        <a:xfrm>
          <a:off x="0" y="0"/>
          <a:ext cx="0" cy="0"/>
          <a:chOff x="0" y="0"/>
          <a:chExt cx="0" cy="0"/>
        </a:xfrm>
      </p:grpSpPr>
      <p:grpSp>
        <p:nvGrpSpPr>
          <p:cNvPr id="105" name="Google Shape;105;p17"/>
          <p:cNvGrpSpPr/>
          <p:nvPr/>
        </p:nvGrpSpPr>
        <p:grpSpPr>
          <a:xfrm>
            <a:off x="0" y="2063013"/>
            <a:ext cx="8404456" cy="3883620"/>
            <a:chOff x="0" y="1992982"/>
            <a:chExt cx="3096864" cy="3380234"/>
          </a:xfrm>
        </p:grpSpPr>
        <p:sp>
          <p:nvSpPr>
            <p:cNvPr id="106" name="Google Shape;106;p17"/>
            <p:cNvSpPr/>
            <p:nvPr/>
          </p:nvSpPr>
          <p:spPr>
            <a:xfrm>
              <a:off x="0" y="1992982"/>
              <a:ext cx="3025109" cy="33802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7"/>
            <p:cNvSpPr/>
            <p:nvPr/>
          </p:nvSpPr>
          <p:spPr>
            <a:xfrm>
              <a:off x="3051145" y="1992982"/>
              <a:ext cx="45719" cy="33802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108" name="Google Shape;108;p17"/>
          <p:cNvPicPr preferRelativeResize="0"/>
          <p:nvPr/>
        </p:nvPicPr>
        <p:blipFill rotWithShape="1">
          <a:blip r:embed="rId2">
            <a:alphaModFix/>
          </a:blip>
          <a:srcRect/>
          <a:stretch/>
        </p:blipFill>
        <p:spPr>
          <a:xfrm>
            <a:off x="8846485" y="1905138"/>
            <a:ext cx="2779457" cy="4555221"/>
          </a:xfrm>
          <a:prstGeom prst="rect">
            <a:avLst/>
          </a:prstGeom>
          <a:noFill/>
          <a:ln>
            <a:noFill/>
          </a:ln>
        </p:spPr>
      </p:pic>
      <p:sp>
        <p:nvSpPr>
          <p:cNvPr id="109" name="Google Shape;109;p17"/>
          <p:cNvSpPr>
            <a:spLocks noGrp="1"/>
          </p:cNvSpPr>
          <p:nvPr>
            <p:ph type="pic" idx="2"/>
          </p:nvPr>
        </p:nvSpPr>
        <p:spPr>
          <a:xfrm>
            <a:off x="9294319" y="2487575"/>
            <a:ext cx="1952494" cy="293387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0" name="Google Shape;110;p17"/>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7"/>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7"/>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13" name="Google Shape;113;p17"/>
          <p:cNvPicPr preferRelativeResize="0"/>
          <p:nvPr/>
        </p:nvPicPr>
        <p:blipFill rotWithShape="1">
          <a:blip r:embed="rId3">
            <a:alphaModFix/>
          </a:blip>
          <a:srcRect/>
          <a:stretch/>
        </p:blipFill>
        <p:spPr>
          <a:xfrm>
            <a:off x="10204207" y="197468"/>
            <a:ext cx="1451883" cy="1150628"/>
          </a:xfrm>
          <a:prstGeom prst="rect">
            <a:avLst/>
          </a:prstGeom>
          <a:noFill/>
          <a:ln>
            <a:noFill/>
          </a:ln>
        </p:spPr>
      </p:pic>
      <p:sp>
        <p:nvSpPr>
          <p:cNvPr id="114" name="Google Shape;114;p17"/>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0_Images &amp; Contents Layout">
  <p:cSld name="10_Images &amp; Contents Layout">
    <p:bg>
      <p:bgPr>
        <a:solidFill>
          <a:schemeClr val="lt1"/>
        </a:solidFill>
        <a:effectLst/>
      </p:bgPr>
    </p:bg>
    <p:spTree>
      <p:nvGrpSpPr>
        <p:cNvPr id="1" name="Shape 116"/>
        <p:cNvGrpSpPr/>
        <p:nvPr/>
      </p:nvGrpSpPr>
      <p:grpSpPr>
        <a:xfrm>
          <a:off x="0" y="0"/>
          <a:ext cx="0" cy="0"/>
          <a:chOff x="0" y="0"/>
          <a:chExt cx="0" cy="0"/>
        </a:xfrm>
      </p:grpSpPr>
      <p:sp>
        <p:nvSpPr>
          <p:cNvPr id="117" name="Google Shape;117;p18"/>
          <p:cNvSpPr/>
          <p:nvPr/>
        </p:nvSpPr>
        <p:spPr>
          <a:xfrm>
            <a:off x="6318915" y="593002"/>
            <a:ext cx="5113965" cy="5671996"/>
          </a:xfrm>
          <a:prstGeom prst="rect">
            <a:avLst/>
          </a:prstGeom>
          <a:noFill/>
          <a:ln w="762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8" name="Google Shape;118;p18"/>
          <p:cNvSpPr>
            <a:spLocks noGrp="1"/>
          </p:cNvSpPr>
          <p:nvPr>
            <p:ph type="pic" idx="2"/>
          </p:nvPr>
        </p:nvSpPr>
        <p:spPr>
          <a:xfrm>
            <a:off x="6800167" y="0"/>
            <a:ext cx="4151461"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4E4E4E"/>
              </a:buClr>
              <a:buSzPts val="1200"/>
              <a:buFont typeface="Arial"/>
              <a:buNone/>
              <a:defRPr sz="1200" b="0" i="0" u="none" strike="noStrike" cap="none">
                <a:solidFill>
                  <a:srgbClr val="4E4E4E"/>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19" name="Google Shape;119;p1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2_Images &amp; Contents Layout">
  <p:cSld name="22_Images &amp; Contents Layout">
    <p:bg>
      <p:bgPr>
        <a:solidFill>
          <a:schemeClr val="accent1"/>
        </a:solidFill>
        <a:effectLst/>
      </p:bgPr>
    </p:bg>
    <p:spTree>
      <p:nvGrpSpPr>
        <p:cNvPr id="1" name="Shape 120"/>
        <p:cNvGrpSpPr/>
        <p:nvPr/>
      </p:nvGrpSpPr>
      <p:grpSpPr>
        <a:xfrm>
          <a:off x="0" y="0"/>
          <a:ext cx="0" cy="0"/>
          <a:chOff x="0" y="0"/>
          <a:chExt cx="0" cy="0"/>
        </a:xfrm>
      </p:grpSpPr>
      <p:sp>
        <p:nvSpPr>
          <p:cNvPr id="121" name="Google Shape;121;p19"/>
          <p:cNvSpPr/>
          <p:nvPr/>
        </p:nvSpPr>
        <p:spPr>
          <a:xfrm flipH="1">
            <a:off x="4313430" y="555801"/>
            <a:ext cx="3600000" cy="313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2" name="Google Shape;122;p19"/>
          <p:cNvSpPr>
            <a:spLocks noGrp="1"/>
          </p:cNvSpPr>
          <p:nvPr>
            <p:ph type="pic" idx="2"/>
          </p:nvPr>
        </p:nvSpPr>
        <p:spPr>
          <a:xfrm>
            <a:off x="3416061"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19"/>
          <p:cNvSpPr>
            <a:spLocks noGrp="1"/>
          </p:cNvSpPr>
          <p:nvPr>
            <p:ph type="pic" idx="3"/>
          </p:nvPr>
        </p:nvSpPr>
        <p:spPr>
          <a:xfrm>
            <a:off x="721322"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4" name="Google Shape;124;p19"/>
          <p:cNvSpPr>
            <a:spLocks noGrp="1"/>
          </p:cNvSpPr>
          <p:nvPr>
            <p:ph type="pic" idx="4"/>
          </p:nvPr>
        </p:nvSpPr>
        <p:spPr>
          <a:xfrm>
            <a:off x="8805539"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5" name="Google Shape;125;p19"/>
          <p:cNvSpPr>
            <a:spLocks noGrp="1"/>
          </p:cNvSpPr>
          <p:nvPr>
            <p:ph type="pic" idx="5"/>
          </p:nvPr>
        </p:nvSpPr>
        <p:spPr>
          <a:xfrm>
            <a:off x="6110800" y="3681312"/>
            <a:ext cx="2700000" cy="2628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6" name="Google Shape;126;p19"/>
          <p:cNvSpPr>
            <a:spLocks noGrp="1"/>
          </p:cNvSpPr>
          <p:nvPr>
            <p:ph type="pic" idx="6"/>
          </p:nvPr>
        </p:nvSpPr>
        <p:spPr>
          <a:xfrm>
            <a:off x="721322" y="555801"/>
            <a:ext cx="3600000" cy="3132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7" name="Google Shape;127;p19"/>
          <p:cNvSpPr>
            <a:spLocks noGrp="1"/>
          </p:cNvSpPr>
          <p:nvPr>
            <p:ph type="pic" idx="7"/>
          </p:nvPr>
        </p:nvSpPr>
        <p:spPr>
          <a:xfrm>
            <a:off x="7905539" y="555801"/>
            <a:ext cx="3600000" cy="3132000"/>
          </a:xfrm>
          <a:prstGeom prst="rect">
            <a:avLst/>
          </a:prstGeom>
          <a:solidFill>
            <a:srgbClr val="F2F2F2"/>
          </a:solidFill>
          <a:ln>
            <a:noFill/>
          </a:ln>
        </p:spPr>
        <p:txBody>
          <a:bodyPr spcFirstLastPara="1" wrap="square" lIns="108000" tIns="3600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8" name="Google Shape;128;p1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Images &amp; Contents Layout">
  <p:cSld name="11_Images &amp; Contents Layout">
    <p:spTree>
      <p:nvGrpSpPr>
        <p:cNvPr id="1" name="Shape 129"/>
        <p:cNvGrpSpPr/>
        <p:nvPr/>
      </p:nvGrpSpPr>
      <p:grpSpPr>
        <a:xfrm>
          <a:off x="0" y="0"/>
          <a:ext cx="0" cy="0"/>
          <a:chOff x="0" y="0"/>
          <a:chExt cx="0" cy="0"/>
        </a:xfrm>
      </p:grpSpPr>
      <p:sp>
        <p:nvSpPr>
          <p:cNvPr id="130" name="Google Shape;130;p20"/>
          <p:cNvSpPr/>
          <p:nvPr/>
        </p:nvSpPr>
        <p:spPr>
          <a:xfrm>
            <a:off x="4032000" y="0"/>
            <a:ext cx="4128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20"/>
          <p:cNvSpPr>
            <a:spLocks noGrp="1"/>
          </p:cNvSpPr>
          <p:nvPr>
            <p:ph type="pic" idx="2"/>
          </p:nvPr>
        </p:nvSpPr>
        <p:spPr>
          <a:xfrm>
            <a:off x="0" y="0"/>
            <a:ext cx="4032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2" name="Google Shape;132;p20"/>
          <p:cNvSpPr>
            <a:spLocks noGrp="1"/>
          </p:cNvSpPr>
          <p:nvPr>
            <p:ph type="pic" idx="3"/>
          </p:nvPr>
        </p:nvSpPr>
        <p:spPr>
          <a:xfrm>
            <a:off x="8160000" y="0"/>
            <a:ext cx="4032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33" name="Google Shape;133;p20"/>
          <p:cNvSpPr/>
          <p:nvPr/>
        </p:nvSpPr>
        <p:spPr>
          <a:xfrm>
            <a:off x="5380236" y="0"/>
            <a:ext cx="1440160" cy="1886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4" name="Google Shape;134;p20"/>
          <p:cNvSpPr/>
          <p:nvPr/>
        </p:nvSpPr>
        <p:spPr>
          <a:xfrm>
            <a:off x="5380236" y="6619664"/>
            <a:ext cx="1440160" cy="23833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5" name="Google Shape;135;p2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tyle slide layout">
  <p:cSld name="1_Style slide layout">
    <p:bg>
      <p:bgPr>
        <a:blipFill>
          <a:blip r:embed="rId2">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1"/>
          <p:cNvSpPr/>
          <p:nvPr/>
        </p:nvSpPr>
        <p:spPr>
          <a:xfrm>
            <a:off x="0" y="0"/>
            <a:ext cx="12192000" cy="6858000"/>
          </a:xfrm>
          <a:prstGeom prst="rect">
            <a:avLst/>
          </a:prstGeom>
          <a:solidFill>
            <a:schemeClr val="dk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8" name="Google Shape;138;p2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Style slide layout">
  <p:cSld name="2_Style slide layout">
    <p:bg>
      <p:bgPr>
        <a:blipFill>
          <a:blip r:embed="rId2">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spTree>
      <p:nvGrpSpPr>
        <p:cNvPr id="1" name="Shape 141"/>
        <p:cNvGrpSpPr/>
        <p:nvPr/>
      </p:nvGrpSpPr>
      <p:grpSpPr>
        <a:xfrm>
          <a:off x="0" y="0"/>
          <a:ext cx="0" cy="0"/>
          <a:chOff x="0" y="0"/>
          <a:chExt cx="0" cy="0"/>
        </a:xfrm>
      </p:grpSpPr>
      <p:sp>
        <p:nvSpPr>
          <p:cNvPr id="142" name="Google Shape;142;p23"/>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23"/>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4" name="Google Shape;144;p23"/>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45" name="Google Shape;145;p23"/>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146" name="Google Shape;146;p23"/>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7" name="Google Shape;147;p23"/>
          <p:cNvSpPr>
            <a:spLocks noGrp="1"/>
          </p:cNvSpPr>
          <p:nvPr>
            <p:ph type="pic" idx="2"/>
          </p:nvPr>
        </p:nvSpPr>
        <p:spPr>
          <a:xfrm>
            <a:off x="8402315" y="1689340"/>
            <a:ext cx="3078484" cy="351211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8" name="Google Shape;148;p23"/>
          <p:cNvSpPr/>
          <p:nvPr/>
        </p:nvSpPr>
        <p:spPr>
          <a:xfrm>
            <a:off x="8400258" y="5201452"/>
            <a:ext cx="3087849" cy="1056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9" name="Google Shape;149;p23"/>
          <p:cNvSpPr>
            <a:spLocks noGrp="1"/>
          </p:cNvSpPr>
          <p:nvPr>
            <p:ph type="pic" idx="3"/>
          </p:nvPr>
        </p:nvSpPr>
        <p:spPr>
          <a:xfrm>
            <a:off x="4561888" y="1698785"/>
            <a:ext cx="3078484" cy="351211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0" name="Google Shape;150;p23"/>
          <p:cNvSpPr/>
          <p:nvPr/>
        </p:nvSpPr>
        <p:spPr>
          <a:xfrm>
            <a:off x="4559832" y="5210897"/>
            <a:ext cx="3087849" cy="1056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1" name="Google Shape;151;p23"/>
          <p:cNvSpPr>
            <a:spLocks noGrp="1"/>
          </p:cNvSpPr>
          <p:nvPr>
            <p:ph type="pic" idx="4"/>
          </p:nvPr>
        </p:nvSpPr>
        <p:spPr>
          <a:xfrm>
            <a:off x="721462" y="1708230"/>
            <a:ext cx="3078484" cy="3512112"/>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2" name="Google Shape;152;p23"/>
          <p:cNvSpPr/>
          <p:nvPr/>
        </p:nvSpPr>
        <p:spPr>
          <a:xfrm>
            <a:off x="719405" y="5220342"/>
            <a:ext cx="3087849" cy="1056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2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bg>
      <p:bgPr>
        <a:solidFill>
          <a:schemeClr val="accent1">
            <a:alpha val="89803"/>
          </a:schemeClr>
        </a:solidFill>
        <a:effectLst/>
      </p:bgPr>
    </p:bg>
    <p:spTree>
      <p:nvGrpSpPr>
        <p:cNvPr id="1" name="Shape 154"/>
        <p:cNvGrpSpPr/>
        <p:nvPr/>
      </p:nvGrpSpPr>
      <p:grpSpPr>
        <a:xfrm>
          <a:off x="0" y="0"/>
          <a:ext cx="0" cy="0"/>
          <a:chOff x="0" y="0"/>
          <a:chExt cx="0" cy="0"/>
        </a:xfrm>
      </p:grpSpPr>
      <p:sp>
        <p:nvSpPr>
          <p:cNvPr id="155" name="Google Shape;155;p24"/>
          <p:cNvSpPr/>
          <p:nvPr/>
        </p:nvSpPr>
        <p:spPr>
          <a:xfrm>
            <a:off x="0" y="3212976"/>
            <a:ext cx="12192000" cy="310634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24"/>
          <p:cNvSpPr txBox="1">
            <a:spLocks noGrp="1"/>
          </p:cNvSpPr>
          <p:nvPr>
            <p:ph type="title"/>
          </p:nvPr>
        </p:nvSpPr>
        <p:spPr>
          <a:xfrm>
            <a:off x="0" y="269852"/>
            <a:ext cx="12192000" cy="71087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accent4"/>
              </a:buClr>
              <a:buSzPts val="4400"/>
              <a:buFont typeface="Arial"/>
              <a:buNone/>
              <a:defRPr sz="4400" b="0" i="0" u="none" strike="noStrike" cap="none">
                <a:solidFill>
                  <a:schemeClr val="accent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57" name="Google Shape;157;p24"/>
          <p:cNvGrpSpPr/>
          <p:nvPr/>
        </p:nvGrpSpPr>
        <p:grpSpPr>
          <a:xfrm>
            <a:off x="2187927" y="902493"/>
            <a:ext cx="7356667" cy="3751977"/>
            <a:chOff x="-612576" y="1705002"/>
            <a:chExt cx="5688632" cy="2537858"/>
          </a:xfrm>
        </p:grpSpPr>
        <p:sp>
          <p:nvSpPr>
            <p:cNvPr id="158" name="Google Shape;158;p24"/>
            <p:cNvSpPr/>
            <p:nvPr/>
          </p:nvSpPr>
          <p:spPr>
            <a:xfrm>
              <a:off x="-612576" y="3738804"/>
              <a:ext cx="5688632" cy="504056"/>
            </a:xfrm>
            <a:prstGeom prst="ellipse">
              <a:avLst/>
            </a:prstGeom>
            <a:solidFill>
              <a:srgbClr val="9797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9" name="Google Shape;159;p24" descr="E:\002-KIMS BUSINESS\000-B-KIMS-소스 분류-2014\00-kims-작업건별-재료모음\002-일러-모니터-모바일-타블렛\laptop-01.png"/>
            <p:cNvPicPr preferRelativeResize="0"/>
            <p:nvPr/>
          </p:nvPicPr>
          <p:blipFill rotWithShape="1">
            <a:blip r:embed="rId2">
              <a:alphaModFix/>
            </a:blip>
            <a:srcRect/>
            <a:stretch/>
          </p:blipFill>
          <p:spPr>
            <a:xfrm>
              <a:off x="43358" y="1705002"/>
              <a:ext cx="4456634" cy="2516513"/>
            </a:xfrm>
            <a:prstGeom prst="rect">
              <a:avLst/>
            </a:prstGeom>
            <a:noFill/>
            <a:ln>
              <a:noFill/>
            </a:ln>
          </p:spPr>
        </p:pic>
      </p:grpSp>
      <p:sp>
        <p:nvSpPr>
          <p:cNvPr id="160" name="Google Shape;160;p24"/>
          <p:cNvSpPr>
            <a:spLocks noGrp="1"/>
          </p:cNvSpPr>
          <p:nvPr>
            <p:ph type="pic" idx="2"/>
          </p:nvPr>
        </p:nvSpPr>
        <p:spPr>
          <a:xfrm>
            <a:off x="4170667" y="1367063"/>
            <a:ext cx="3536161" cy="265187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61" name="Google Shape;161;p2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4"/>
        <p:cNvGrpSpPr/>
        <p:nvPr/>
      </p:nvGrpSpPr>
      <p:grpSpPr>
        <a:xfrm>
          <a:off x="0" y="0"/>
          <a:ext cx="0" cy="0"/>
          <a:chOff x="0" y="0"/>
          <a:chExt cx="0" cy="0"/>
        </a:xfrm>
      </p:grpSpPr>
      <p:sp>
        <p:nvSpPr>
          <p:cNvPr id="15" name="Google Shape;15;p3"/>
          <p:cNvSpPr/>
          <p:nvPr/>
        </p:nvSpPr>
        <p:spPr>
          <a:xfrm>
            <a:off x="3524250" y="0"/>
            <a:ext cx="51435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3"/>
          <p:cNvSpPr/>
          <p:nvPr/>
        </p:nvSpPr>
        <p:spPr>
          <a:xfrm>
            <a:off x="4772024" y="0"/>
            <a:ext cx="2647952"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17;p3"/>
          <p:cNvSpPr txBox="1">
            <a:spLocks noGrp="1"/>
          </p:cNvSpPr>
          <p:nvPr>
            <p:ph type="body" idx="1"/>
          </p:nvPr>
        </p:nvSpPr>
        <p:spPr>
          <a:xfrm>
            <a:off x="0" y="4764014"/>
            <a:ext cx="12192000" cy="5760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 name="Google Shape;18;p3"/>
          <p:cNvSpPr txBox="1">
            <a:spLocks noGrp="1"/>
          </p:cNvSpPr>
          <p:nvPr>
            <p:ph type="body" idx="2"/>
          </p:nvPr>
        </p:nvSpPr>
        <p:spPr>
          <a:xfrm>
            <a:off x="-148" y="5340078"/>
            <a:ext cx="12192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9" name="Google Shape;19;p3"/>
          <p:cNvPicPr preferRelativeResize="0"/>
          <p:nvPr/>
        </p:nvPicPr>
        <p:blipFill rotWithShape="1">
          <a:blip r:embed="rId2">
            <a:alphaModFix/>
          </a:blip>
          <a:srcRect/>
          <a:stretch/>
        </p:blipFill>
        <p:spPr>
          <a:xfrm>
            <a:off x="3042458" y="644576"/>
            <a:ext cx="5079430" cy="4002926"/>
          </a:xfrm>
          <a:prstGeom prst="rect">
            <a:avLst/>
          </a:prstGeom>
          <a:noFill/>
          <a:ln>
            <a:noFill/>
          </a:ln>
        </p:spPr>
      </p:pic>
      <p:sp>
        <p:nvSpPr>
          <p:cNvPr id="20" name="Google Shape;20;p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NG sets layout">
  <p:cSld name="PNG sets layout">
    <p:bg>
      <p:bgPr>
        <a:blipFill>
          <a:blip r:embed="rId2">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body" idx="1"/>
          </p:nvPr>
        </p:nvSpPr>
        <p:spPr>
          <a:xfrm>
            <a:off x="323528"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787878"/>
              </a:buClr>
              <a:buSzPts val="5400"/>
              <a:buFont typeface="Arial"/>
              <a:buNone/>
              <a:defRPr sz="5400" b="0" i="0" u="none" strike="noStrike" cap="none">
                <a:solidFill>
                  <a:srgbClr val="78787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4" name="Google Shape;164;p2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787878"/>
                </a:solidFill>
              </a:defRPr>
            </a:lvl1pPr>
            <a:lvl2pPr lvl="1">
              <a:buNone/>
              <a:defRPr>
                <a:solidFill>
                  <a:srgbClr val="787878"/>
                </a:solidFill>
              </a:defRPr>
            </a:lvl2pPr>
            <a:lvl3pPr lvl="2">
              <a:buNone/>
              <a:defRPr>
                <a:solidFill>
                  <a:srgbClr val="787878"/>
                </a:solidFill>
              </a:defRPr>
            </a:lvl3pPr>
            <a:lvl4pPr lvl="3">
              <a:buNone/>
              <a:defRPr>
                <a:solidFill>
                  <a:srgbClr val="787878"/>
                </a:solidFill>
              </a:defRPr>
            </a:lvl4pPr>
            <a:lvl5pPr lvl="4">
              <a:buNone/>
              <a:defRPr>
                <a:solidFill>
                  <a:srgbClr val="787878"/>
                </a:solidFill>
              </a:defRPr>
            </a:lvl5pPr>
            <a:lvl6pPr lvl="5">
              <a:buNone/>
              <a:defRPr>
                <a:solidFill>
                  <a:srgbClr val="787878"/>
                </a:solidFill>
              </a:defRPr>
            </a:lvl6pPr>
            <a:lvl7pPr lvl="6">
              <a:buNone/>
              <a:defRPr>
                <a:solidFill>
                  <a:srgbClr val="787878"/>
                </a:solidFill>
              </a:defRPr>
            </a:lvl7pPr>
            <a:lvl8pPr lvl="7">
              <a:buNone/>
              <a:defRPr>
                <a:solidFill>
                  <a:srgbClr val="787878"/>
                </a:solidFill>
              </a:defRPr>
            </a:lvl8pPr>
            <a:lvl9pPr lvl="8">
              <a:buNone/>
              <a:defRPr>
                <a:solidFill>
                  <a:srgbClr val="78787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323528" y="123478"/>
            <a:ext cx="11573197" cy="724247"/>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787878"/>
              </a:buClr>
              <a:buSzPts val="5400"/>
              <a:buFont typeface="Arial"/>
              <a:buNone/>
              <a:defRPr sz="5400" b="0" i="0" u="none" strike="noStrike" cap="none">
                <a:solidFill>
                  <a:srgbClr val="78787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7" name="Google Shape;167;p26"/>
          <p:cNvSpPr/>
          <p:nvPr/>
        </p:nvSpPr>
        <p:spPr>
          <a:xfrm>
            <a:off x="354009" y="1131590"/>
            <a:ext cx="3560767" cy="5402561"/>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68" name="Google Shape;168;p26"/>
          <p:cNvSpPr/>
          <p:nvPr/>
        </p:nvSpPr>
        <p:spPr>
          <a:xfrm>
            <a:off x="531933" y="1347500"/>
            <a:ext cx="153868" cy="5015200"/>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lt1"/>
              </a:solidFill>
              <a:latin typeface="Arial"/>
              <a:ea typeface="Arial"/>
              <a:cs typeface="Arial"/>
              <a:sym typeface="Arial"/>
            </a:endParaRPr>
          </a:p>
        </p:txBody>
      </p:sp>
      <p:sp>
        <p:nvSpPr>
          <p:cNvPr id="169" name="Google Shape;169;p26"/>
          <p:cNvSpPr/>
          <p:nvPr/>
        </p:nvSpPr>
        <p:spPr>
          <a:xfrm rot="5400000">
            <a:off x="3057176" y="1276653"/>
            <a:ext cx="685849" cy="685148"/>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chemeClr val="dk1"/>
              </a:solidFill>
              <a:latin typeface="Arial"/>
              <a:ea typeface="Arial"/>
              <a:cs typeface="Arial"/>
              <a:sym typeface="Arial"/>
            </a:endParaRPr>
          </a:p>
        </p:txBody>
      </p:sp>
      <p:sp>
        <p:nvSpPr>
          <p:cNvPr id="170" name="Google Shape;170;p26"/>
          <p:cNvSpPr txBox="1"/>
          <p:nvPr/>
        </p:nvSpPr>
        <p:spPr>
          <a:xfrm>
            <a:off x="711704" y="1637213"/>
            <a:ext cx="2232248" cy="5232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Resize without losing quality</a:t>
            </a:r>
            <a:endParaRPr sz="1400" b="1">
              <a:solidFill>
                <a:schemeClr val="lt1"/>
              </a:solidFill>
              <a:latin typeface="Arial"/>
              <a:ea typeface="Arial"/>
              <a:cs typeface="Arial"/>
              <a:sym typeface="Arial"/>
            </a:endParaRPr>
          </a:p>
        </p:txBody>
      </p:sp>
      <p:sp>
        <p:nvSpPr>
          <p:cNvPr id="171" name="Google Shape;171;p26"/>
          <p:cNvSpPr txBox="1"/>
          <p:nvPr/>
        </p:nvSpPr>
        <p:spPr>
          <a:xfrm>
            <a:off x="711704" y="2127462"/>
            <a:ext cx="2232248" cy="7386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1">
                <a:solidFill>
                  <a:schemeClr val="lt1"/>
                </a:solidFill>
                <a:latin typeface="Arial"/>
                <a:ea typeface="Arial"/>
                <a:cs typeface="Arial"/>
                <a:sym typeface="Arial"/>
              </a:rPr>
              <a:t>You can Change Fill Color &amp;</a:t>
            </a:r>
            <a:endParaRPr/>
          </a:p>
          <a:p>
            <a:pPr marL="0" marR="0" lvl="0" indent="0" algn="l" rtl="0">
              <a:spcBef>
                <a:spcPts val="0"/>
              </a:spcBef>
              <a:spcAft>
                <a:spcPts val="0"/>
              </a:spcAft>
              <a:buNone/>
            </a:pPr>
            <a:r>
              <a:rPr lang="en-US" sz="1400" b="1">
                <a:solidFill>
                  <a:schemeClr val="lt1"/>
                </a:solidFill>
                <a:latin typeface="Arial"/>
                <a:ea typeface="Arial"/>
                <a:cs typeface="Arial"/>
                <a:sym typeface="Arial"/>
              </a:rPr>
              <a:t>Line Color</a:t>
            </a:r>
            <a:endParaRPr sz="1400" b="1">
              <a:solidFill>
                <a:schemeClr val="lt1"/>
              </a:solidFill>
              <a:latin typeface="Arial"/>
              <a:ea typeface="Arial"/>
              <a:cs typeface="Arial"/>
              <a:sym typeface="Arial"/>
            </a:endParaRPr>
          </a:p>
        </p:txBody>
      </p:sp>
      <p:sp>
        <p:nvSpPr>
          <p:cNvPr id="172" name="Google Shape;172;p26"/>
          <p:cNvSpPr txBox="1"/>
          <p:nvPr/>
        </p:nvSpPr>
        <p:spPr>
          <a:xfrm>
            <a:off x="721229" y="5808438"/>
            <a:ext cx="2232000" cy="30777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173" name="Google Shape;173;p26"/>
          <p:cNvSpPr txBox="1"/>
          <p:nvPr/>
        </p:nvSpPr>
        <p:spPr>
          <a:xfrm>
            <a:off x="721229" y="4450323"/>
            <a:ext cx="2717296" cy="138499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a:solidFill>
                  <a:schemeClr val="lt1"/>
                </a:solidFill>
                <a:latin typeface="Arial"/>
                <a:ea typeface="Arial"/>
                <a:cs typeface="Arial"/>
                <a:sym typeface="Arial"/>
              </a:rPr>
              <a:t>FREE </a:t>
            </a:r>
            <a:endParaRPr/>
          </a:p>
          <a:p>
            <a:pPr marL="0" marR="0" lvl="0" indent="0" algn="l" rtl="0">
              <a:spcBef>
                <a:spcPts val="0"/>
              </a:spcBef>
              <a:spcAft>
                <a:spcPts val="0"/>
              </a:spcAft>
              <a:buNone/>
            </a:pPr>
            <a:r>
              <a:rPr lang="en-US" sz="2800" b="1">
                <a:solidFill>
                  <a:schemeClr val="lt1"/>
                </a:solidFill>
                <a:latin typeface="Arial"/>
                <a:ea typeface="Arial"/>
                <a:cs typeface="Arial"/>
                <a:sym typeface="Arial"/>
              </a:rPr>
              <a:t>PPT TEMPLATES</a:t>
            </a:r>
            <a:endParaRPr/>
          </a:p>
        </p:txBody>
      </p:sp>
      <p:sp>
        <p:nvSpPr>
          <p:cNvPr id="174" name="Google Shape;174;p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787878"/>
                </a:solidFill>
              </a:defRPr>
            </a:lvl1pPr>
            <a:lvl2pPr lvl="1">
              <a:buNone/>
              <a:defRPr>
                <a:solidFill>
                  <a:srgbClr val="787878"/>
                </a:solidFill>
              </a:defRPr>
            </a:lvl2pPr>
            <a:lvl3pPr lvl="2">
              <a:buNone/>
              <a:defRPr>
                <a:solidFill>
                  <a:srgbClr val="787878"/>
                </a:solidFill>
              </a:defRPr>
            </a:lvl3pPr>
            <a:lvl4pPr lvl="3">
              <a:buNone/>
              <a:defRPr>
                <a:solidFill>
                  <a:srgbClr val="787878"/>
                </a:solidFill>
              </a:defRPr>
            </a:lvl4pPr>
            <a:lvl5pPr lvl="4">
              <a:buNone/>
              <a:defRPr>
                <a:solidFill>
                  <a:srgbClr val="787878"/>
                </a:solidFill>
              </a:defRPr>
            </a:lvl5pPr>
            <a:lvl6pPr lvl="5">
              <a:buNone/>
              <a:defRPr>
                <a:solidFill>
                  <a:srgbClr val="787878"/>
                </a:solidFill>
              </a:defRPr>
            </a:lvl6pPr>
            <a:lvl7pPr lvl="6">
              <a:buNone/>
              <a:defRPr>
                <a:solidFill>
                  <a:srgbClr val="787878"/>
                </a:solidFill>
              </a:defRPr>
            </a:lvl7pPr>
            <a:lvl8pPr lvl="7">
              <a:buNone/>
              <a:defRPr>
                <a:solidFill>
                  <a:srgbClr val="787878"/>
                </a:solidFill>
              </a:defRPr>
            </a:lvl8pPr>
            <a:lvl9pPr lvl="8">
              <a:buNone/>
              <a:defRPr>
                <a:solidFill>
                  <a:srgbClr val="78787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77"/>
        <p:cNvGrpSpPr/>
        <p:nvPr/>
      </p:nvGrpSpPr>
      <p:grpSpPr>
        <a:xfrm>
          <a:off x="0" y="0"/>
          <a:ext cx="0" cy="0"/>
          <a:chOff x="0" y="0"/>
          <a:chExt cx="0" cy="0"/>
        </a:xfrm>
      </p:grpSpPr>
      <p:sp>
        <p:nvSpPr>
          <p:cNvPr id="178" name="Google Shape;178;p28"/>
          <p:cNvSpPr/>
          <p:nvPr/>
        </p:nvSpPr>
        <p:spPr>
          <a:xfrm>
            <a:off x="0" y="1762125"/>
            <a:ext cx="2952750" cy="3276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28"/>
          <p:cNvSpPr/>
          <p:nvPr/>
        </p:nvSpPr>
        <p:spPr>
          <a:xfrm>
            <a:off x="2743200" y="1762125"/>
            <a:ext cx="9448800" cy="3276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28"/>
          <p:cNvSpPr txBox="1">
            <a:spLocks noGrp="1"/>
          </p:cNvSpPr>
          <p:nvPr>
            <p:ph type="body" idx="1"/>
          </p:nvPr>
        </p:nvSpPr>
        <p:spPr>
          <a:xfrm>
            <a:off x="5953125" y="2847975"/>
            <a:ext cx="6238875" cy="71551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5400"/>
              <a:buFont typeface="Arial"/>
              <a:buNone/>
              <a:defRPr sz="54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1" name="Google Shape;181;p28"/>
          <p:cNvSpPr txBox="1">
            <a:spLocks noGrp="1"/>
          </p:cNvSpPr>
          <p:nvPr>
            <p:ph type="body" idx="2"/>
          </p:nvPr>
        </p:nvSpPr>
        <p:spPr>
          <a:xfrm>
            <a:off x="5953125" y="3563491"/>
            <a:ext cx="6238875" cy="28803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2" name="Google Shape;182;p28"/>
          <p:cNvPicPr preferRelativeResize="0"/>
          <p:nvPr/>
        </p:nvPicPr>
        <p:blipFill rotWithShape="1">
          <a:blip r:embed="rId2">
            <a:alphaModFix/>
          </a:blip>
          <a:srcRect/>
          <a:stretch/>
        </p:blipFill>
        <p:spPr>
          <a:xfrm>
            <a:off x="781050" y="1687066"/>
            <a:ext cx="3810000" cy="3752850"/>
          </a:xfrm>
          <a:prstGeom prst="rect">
            <a:avLst/>
          </a:prstGeom>
          <a:noFill/>
          <a:ln>
            <a:noFill/>
          </a:ln>
        </p:spPr>
      </p:pic>
      <p:sp>
        <p:nvSpPr>
          <p:cNvPr id="183" name="Google Shape;183;p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2"/>
                </a:solidFill>
              </a:defRPr>
            </a:lvl1pPr>
            <a:lvl2pPr lvl="1">
              <a:buNone/>
              <a:defRPr>
                <a:solidFill>
                  <a:schemeClr val="lt2"/>
                </a:solidFill>
              </a:defRPr>
            </a:lvl2pPr>
            <a:lvl3pPr lvl="2">
              <a:buNone/>
              <a:defRPr>
                <a:solidFill>
                  <a:schemeClr val="lt2"/>
                </a:solidFill>
              </a:defRPr>
            </a:lvl3pPr>
            <a:lvl4pPr lvl="3">
              <a:buNone/>
              <a:defRPr>
                <a:solidFill>
                  <a:schemeClr val="lt2"/>
                </a:solidFill>
              </a:defRPr>
            </a:lvl4pPr>
            <a:lvl5pPr lvl="4">
              <a:buNone/>
              <a:defRPr>
                <a:solidFill>
                  <a:schemeClr val="lt2"/>
                </a:solidFill>
              </a:defRPr>
            </a:lvl5pPr>
            <a:lvl6pPr lvl="5">
              <a:buNone/>
              <a:defRPr>
                <a:solidFill>
                  <a:schemeClr val="lt2"/>
                </a:solidFill>
              </a:defRPr>
            </a:lvl6pPr>
            <a:lvl7pPr lvl="6">
              <a:buNone/>
              <a:defRPr>
                <a:solidFill>
                  <a:schemeClr val="lt2"/>
                </a:solidFill>
              </a:defRPr>
            </a:lvl7pPr>
            <a:lvl8pPr lvl="7">
              <a:buNone/>
              <a:defRPr>
                <a:solidFill>
                  <a:schemeClr val="lt2"/>
                </a:solidFill>
              </a:defRPr>
            </a:lvl8pPr>
            <a:lvl9pPr lvl="8">
              <a:buNone/>
              <a:defRPr>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21467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AND CONTENTS LAYOUT_12">
  <p:cSld name="IMAGE AND CONTENTS LAYOUT_12">
    <p:spTree>
      <p:nvGrpSpPr>
        <p:cNvPr id="1" name="Shape 47"/>
        <p:cNvGrpSpPr/>
        <p:nvPr/>
      </p:nvGrpSpPr>
      <p:grpSpPr>
        <a:xfrm>
          <a:off x="0" y="0"/>
          <a:ext cx="0" cy="0"/>
          <a:chOff x="0" y="0"/>
          <a:chExt cx="0" cy="0"/>
        </a:xfrm>
      </p:grpSpPr>
      <p:sp>
        <p:nvSpPr>
          <p:cNvPr id="48" name="Google Shape;48;p9"/>
          <p:cNvSpPr>
            <a:spLocks noGrp="1"/>
          </p:cNvSpPr>
          <p:nvPr>
            <p:ph type="pic" idx="2"/>
          </p:nvPr>
        </p:nvSpPr>
        <p:spPr>
          <a:xfrm>
            <a:off x="1875633" y="1897457"/>
            <a:ext cx="9593277" cy="2645996"/>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9"/>
          <p:cNvSpPr/>
          <p:nvPr/>
        </p:nvSpPr>
        <p:spPr>
          <a:xfrm>
            <a:off x="-1" y="1897457"/>
            <a:ext cx="1875635" cy="23899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9"/>
          <p:cNvSpPr>
            <a:spLocks noGrp="1"/>
          </p:cNvSpPr>
          <p:nvPr>
            <p:ph type="pic" idx="3"/>
          </p:nvPr>
        </p:nvSpPr>
        <p:spPr>
          <a:xfrm>
            <a:off x="9615413" y="4475359"/>
            <a:ext cx="1853497" cy="167044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9"/>
          <p:cNvSpPr>
            <a:spLocks noGrp="1"/>
          </p:cNvSpPr>
          <p:nvPr>
            <p:ph type="pic" idx="4"/>
          </p:nvPr>
        </p:nvSpPr>
        <p:spPr>
          <a:xfrm>
            <a:off x="7570712" y="4475359"/>
            <a:ext cx="1853497" cy="1670440"/>
          </a:xfrm>
          <a:prstGeom prst="rect">
            <a:avLst/>
          </a:prstGeom>
          <a:solidFill>
            <a:srgbClr val="F2F2F2"/>
          </a:solidFill>
          <a:ln>
            <a:noFill/>
          </a:ln>
        </p:spPr>
        <p:txBody>
          <a:bodyPr spcFirstLastPara="1" wrap="square" lIns="91425" tIns="45700" rIns="91425" bIns="45700" anchor="ctr" anchorCtr="0">
            <a:noAutofit/>
          </a:bodyPr>
          <a:lstStyle>
            <a:lvl1pPr marR="0" lvl="0" algn="l"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9"/>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9"/>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9"/>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55" name="Google Shape;55;p9"/>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56" name="Google Shape;56;p9"/>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2147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spTree>
      <p:nvGrpSpPr>
        <p:cNvPr id="1" name="Shape 177"/>
        <p:cNvGrpSpPr/>
        <p:nvPr/>
      </p:nvGrpSpPr>
      <p:grpSpPr>
        <a:xfrm>
          <a:off x="0" y="0"/>
          <a:ext cx="0" cy="0"/>
          <a:chOff x="0" y="0"/>
          <a:chExt cx="0" cy="0"/>
        </a:xfrm>
      </p:grpSpPr>
      <p:sp>
        <p:nvSpPr>
          <p:cNvPr id="178" name="Google Shape;178;p28"/>
          <p:cNvSpPr/>
          <p:nvPr/>
        </p:nvSpPr>
        <p:spPr>
          <a:xfrm>
            <a:off x="0" y="1762125"/>
            <a:ext cx="2952750" cy="3276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9" name="Google Shape;179;p28"/>
          <p:cNvSpPr/>
          <p:nvPr/>
        </p:nvSpPr>
        <p:spPr>
          <a:xfrm>
            <a:off x="2743200" y="1762125"/>
            <a:ext cx="9448800" cy="3276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0" name="Google Shape;180;p28"/>
          <p:cNvSpPr txBox="1">
            <a:spLocks noGrp="1"/>
          </p:cNvSpPr>
          <p:nvPr>
            <p:ph type="body" idx="1"/>
          </p:nvPr>
        </p:nvSpPr>
        <p:spPr>
          <a:xfrm>
            <a:off x="5953125" y="2847975"/>
            <a:ext cx="6238875" cy="71551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5400"/>
              <a:buFont typeface="Arial"/>
              <a:buNone/>
              <a:defRPr sz="54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1" name="Google Shape;181;p28"/>
          <p:cNvSpPr txBox="1">
            <a:spLocks noGrp="1"/>
          </p:cNvSpPr>
          <p:nvPr>
            <p:ph type="body" idx="2"/>
          </p:nvPr>
        </p:nvSpPr>
        <p:spPr>
          <a:xfrm>
            <a:off x="5953125" y="3563491"/>
            <a:ext cx="6238875" cy="28803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82" name="Google Shape;182;p28"/>
          <p:cNvPicPr preferRelativeResize="0"/>
          <p:nvPr/>
        </p:nvPicPr>
        <p:blipFill rotWithShape="1">
          <a:blip r:embed="rId2">
            <a:alphaModFix/>
          </a:blip>
          <a:srcRect/>
          <a:stretch/>
        </p:blipFill>
        <p:spPr>
          <a:xfrm>
            <a:off x="781050" y="1687066"/>
            <a:ext cx="3810000" cy="3752850"/>
          </a:xfrm>
          <a:prstGeom prst="rect">
            <a:avLst/>
          </a:prstGeom>
          <a:noFill/>
          <a:ln>
            <a:noFill/>
          </a:ln>
        </p:spPr>
      </p:pic>
      <p:sp>
        <p:nvSpPr>
          <p:cNvPr id="183" name="Google Shape;183;p2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2"/>
                </a:solidFill>
              </a:defRPr>
            </a:lvl1pPr>
            <a:lvl2pPr lvl="1">
              <a:buNone/>
              <a:defRPr>
                <a:solidFill>
                  <a:schemeClr val="lt2"/>
                </a:solidFill>
              </a:defRPr>
            </a:lvl2pPr>
            <a:lvl3pPr lvl="2">
              <a:buNone/>
              <a:defRPr>
                <a:solidFill>
                  <a:schemeClr val="lt2"/>
                </a:solidFill>
              </a:defRPr>
            </a:lvl3pPr>
            <a:lvl4pPr lvl="3">
              <a:buNone/>
              <a:defRPr>
                <a:solidFill>
                  <a:schemeClr val="lt2"/>
                </a:solidFill>
              </a:defRPr>
            </a:lvl4pPr>
            <a:lvl5pPr lvl="4">
              <a:buNone/>
              <a:defRPr>
                <a:solidFill>
                  <a:schemeClr val="lt2"/>
                </a:solidFill>
              </a:defRPr>
            </a:lvl5pPr>
            <a:lvl6pPr lvl="5">
              <a:buNone/>
              <a:defRPr>
                <a:solidFill>
                  <a:schemeClr val="lt2"/>
                </a:solidFill>
              </a:defRPr>
            </a:lvl6pPr>
            <a:lvl7pPr lvl="6">
              <a:buNone/>
              <a:defRPr>
                <a:solidFill>
                  <a:schemeClr val="lt2"/>
                </a:solidFill>
              </a:defRPr>
            </a:lvl7pPr>
            <a:lvl8pPr lvl="7">
              <a:buNone/>
              <a:defRPr>
                <a:solidFill>
                  <a:schemeClr val="lt2"/>
                </a:solidFill>
              </a:defRPr>
            </a:lvl8pPr>
            <a:lvl9pPr lvl="8">
              <a:buNone/>
              <a:defRPr>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yle slide layout">
  <p:cSld name="Style slide layout">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8"/>
        <p:cNvGrpSpPr/>
        <p:nvPr/>
      </p:nvGrpSpPr>
      <p:grpSpPr>
        <a:xfrm>
          <a:off x="0" y="0"/>
          <a:ext cx="0" cy="0"/>
          <a:chOff x="0" y="0"/>
          <a:chExt cx="0" cy="0"/>
        </a:xfrm>
      </p:grpSpPr>
      <p:sp>
        <p:nvSpPr>
          <p:cNvPr id="29" name="Google Shape;29;p7"/>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7"/>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 name="Google Shape;31;p7"/>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32" name="Google Shape;32;p7"/>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33" name="Google Shape;33;p7"/>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 name="Google Shape;34;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spTree>
      <p:nvGrpSpPr>
        <p:cNvPr id="1" name="Shape 58"/>
        <p:cNvGrpSpPr/>
        <p:nvPr/>
      </p:nvGrpSpPr>
      <p:grpSpPr>
        <a:xfrm>
          <a:off x="0" y="0"/>
          <a:ext cx="0" cy="0"/>
          <a:chOff x="0" y="0"/>
          <a:chExt cx="0" cy="0"/>
        </a:xfrm>
      </p:grpSpPr>
      <p:sp>
        <p:nvSpPr>
          <p:cNvPr id="59" name="Google Shape;59;p10"/>
          <p:cNvSpPr/>
          <p:nvPr/>
        </p:nvSpPr>
        <p:spPr>
          <a:xfrm>
            <a:off x="0" y="0"/>
            <a:ext cx="565484"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60" name="Google Shape;60;p10"/>
          <p:cNvPicPr preferRelativeResize="0"/>
          <p:nvPr/>
        </p:nvPicPr>
        <p:blipFill rotWithShape="1">
          <a:blip r:embed="rId2">
            <a:alphaModFix/>
          </a:blip>
          <a:srcRect/>
          <a:stretch/>
        </p:blipFill>
        <p:spPr>
          <a:xfrm>
            <a:off x="0" y="168444"/>
            <a:ext cx="2081463" cy="1977390"/>
          </a:xfrm>
          <a:prstGeom prst="rect">
            <a:avLst/>
          </a:prstGeom>
          <a:noFill/>
          <a:ln>
            <a:noFill/>
          </a:ln>
        </p:spPr>
      </p:pic>
      <p:sp>
        <p:nvSpPr>
          <p:cNvPr id="61" name="Google Shape;61;p10"/>
          <p:cNvSpPr txBox="1">
            <a:spLocks noGrp="1"/>
          </p:cNvSpPr>
          <p:nvPr>
            <p:ph type="body" idx="1"/>
          </p:nvPr>
        </p:nvSpPr>
        <p:spPr>
          <a:xfrm>
            <a:off x="2322095" y="556614"/>
            <a:ext cx="9574630"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ontents slide layout">
  <p:cSld name="1_Contents slide layout">
    <p:spTree>
      <p:nvGrpSpPr>
        <p:cNvPr id="1" name="Shape 63"/>
        <p:cNvGrpSpPr/>
        <p:nvPr/>
      </p:nvGrpSpPr>
      <p:grpSpPr>
        <a:xfrm>
          <a:off x="0" y="0"/>
          <a:ext cx="0" cy="0"/>
          <a:chOff x="0" y="0"/>
          <a:chExt cx="0" cy="0"/>
        </a:xfrm>
      </p:grpSpPr>
      <p:sp>
        <p:nvSpPr>
          <p:cNvPr id="64" name="Google Shape;64;p11"/>
          <p:cNvSpPr/>
          <p:nvPr/>
        </p:nvSpPr>
        <p:spPr>
          <a:xfrm>
            <a:off x="11113169" y="255822"/>
            <a:ext cx="1078831"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1"/>
          <p:cNvSpPr/>
          <p:nvPr/>
        </p:nvSpPr>
        <p:spPr>
          <a:xfrm>
            <a:off x="0" y="252664"/>
            <a:ext cx="11113169" cy="8477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1"/>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67" name="Google Shape;67;p11"/>
          <p:cNvPicPr preferRelativeResize="0"/>
          <p:nvPr/>
        </p:nvPicPr>
        <p:blipFill rotWithShape="1">
          <a:blip r:embed="rId2">
            <a:alphaModFix/>
          </a:blip>
          <a:srcRect/>
          <a:stretch/>
        </p:blipFill>
        <p:spPr>
          <a:xfrm>
            <a:off x="10204207" y="197468"/>
            <a:ext cx="1451883" cy="1150628"/>
          </a:xfrm>
          <a:prstGeom prst="rect">
            <a:avLst/>
          </a:prstGeom>
          <a:noFill/>
          <a:ln>
            <a:noFill/>
          </a:ln>
        </p:spPr>
      </p:pic>
      <p:sp>
        <p:nvSpPr>
          <p:cNvPr id="68" name="Google Shape;68;p11"/>
          <p:cNvSpPr/>
          <p:nvPr/>
        </p:nvSpPr>
        <p:spPr>
          <a:xfrm>
            <a:off x="4011" y="252425"/>
            <a:ext cx="212557" cy="8477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1"/>
          <p:cNvSpPr>
            <a:spLocks noGrp="1"/>
          </p:cNvSpPr>
          <p:nvPr>
            <p:ph type="pic" idx="2"/>
          </p:nvPr>
        </p:nvSpPr>
        <p:spPr>
          <a:xfrm>
            <a:off x="5019011" y="1801398"/>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11"/>
          <p:cNvSpPr>
            <a:spLocks noGrp="1"/>
          </p:cNvSpPr>
          <p:nvPr>
            <p:ph type="pic" idx="3"/>
          </p:nvPr>
        </p:nvSpPr>
        <p:spPr>
          <a:xfrm>
            <a:off x="7489506" y="1801398"/>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11"/>
          <p:cNvSpPr>
            <a:spLocks noGrp="1"/>
          </p:cNvSpPr>
          <p:nvPr>
            <p:ph type="pic" idx="4"/>
          </p:nvPr>
        </p:nvSpPr>
        <p:spPr>
          <a:xfrm>
            <a:off x="9960000" y="1801398"/>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Google Shape;72;p11"/>
          <p:cNvSpPr>
            <a:spLocks noGrp="1"/>
          </p:cNvSpPr>
          <p:nvPr>
            <p:ph type="pic" idx="5"/>
          </p:nvPr>
        </p:nvSpPr>
        <p:spPr>
          <a:xfrm>
            <a:off x="2548517" y="4003565"/>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3" name="Google Shape;73;p11"/>
          <p:cNvSpPr>
            <a:spLocks noGrp="1"/>
          </p:cNvSpPr>
          <p:nvPr>
            <p:ph type="pic" idx="6"/>
          </p:nvPr>
        </p:nvSpPr>
        <p:spPr>
          <a:xfrm>
            <a:off x="5019011" y="4003565"/>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4" name="Google Shape;74;p11"/>
          <p:cNvSpPr>
            <a:spLocks noGrp="1"/>
          </p:cNvSpPr>
          <p:nvPr>
            <p:ph type="pic" idx="7"/>
          </p:nvPr>
        </p:nvSpPr>
        <p:spPr>
          <a:xfrm>
            <a:off x="9960000" y="4003565"/>
            <a:ext cx="2232000" cy="2052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5" name="Google Shape;75;p11"/>
          <p:cNvSpPr/>
          <p:nvPr/>
        </p:nvSpPr>
        <p:spPr>
          <a:xfrm>
            <a:off x="7489505" y="4003565"/>
            <a:ext cx="2232000" cy="205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11"/>
          <p:cNvSpPr/>
          <p:nvPr/>
        </p:nvSpPr>
        <p:spPr>
          <a:xfrm>
            <a:off x="1" y="1801398"/>
            <a:ext cx="4780516" cy="2052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7" name="Google Shape;77;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7_Images &amp; Contents Layout">
  <p:cSld name="37_Images &amp; Contents Layout">
    <p:spTree>
      <p:nvGrpSpPr>
        <p:cNvPr id="1" name="Shape 78"/>
        <p:cNvGrpSpPr/>
        <p:nvPr/>
      </p:nvGrpSpPr>
      <p:grpSpPr>
        <a:xfrm>
          <a:off x="0" y="0"/>
          <a:ext cx="0" cy="0"/>
          <a:chOff x="0" y="0"/>
          <a:chExt cx="0" cy="0"/>
        </a:xfrm>
      </p:grpSpPr>
      <p:sp>
        <p:nvSpPr>
          <p:cNvPr id="79" name="Google Shape;79;p12"/>
          <p:cNvSpPr>
            <a:spLocks noGrp="1"/>
          </p:cNvSpPr>
          <p:nvPr>
            <p:ph type="pic" idx="2"/>
          </p:nvPr>
        </p:nvSpPr>
        <p:spPr>
          <a:xfrm>
            <a:off x="3529660" y="130766"/>
            <a:ext cx="8564608" cy="6596467"/>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640592" y="238552"/>
            <a:ext cx="5568619" cy="165618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636363"/>
              </a:buClr>
              <a:buSzPts val="4400"/>
              <a:buFont typeface="Arial"/>
              <a:buNone/>
              <a:defRPr sz="4400" b="0" i="0" u="none" strike="noStrike" cap="none">
                <a:solidFill>
                  <a:srgbClr val="63636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3"/>
          <p:cNvSpPr>
            <a:spLocks noGrp="1"/>
          </p:cNvSpPr>
          <p:nvPr>
            <p:ph type="pic" idx="2"/>
          </p:nvPr>
        </p:nvSpPr>
        <p:spPr>
          <a:xfrm>
            <a:off x="5724525" y="0"/>
            <a:ext cx="6467475"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636363"/>
              </a:buClr>
              <a:buSzPts val="1200"/>
              <a:buFont typeface="Arial"/>
              <a:buNone/>
              <a:defRPr sz="1200" b="0" i="0" u="none" strike="noStrike" cap="none">
                <a:solidFill>
                  <a:srgbClr val="636363"/>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4" name="Google Shape;84;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636363"/>
                </a:solidFill>
              </a:defRPr>
            </a:lvl1pPr>
            <a:lvl2pPr lvl="1">
              <a:buNone/>
              <a:defRPr>
                <a:solidFill>
                  <a:srgbClr val="636363"/>
                </a:solidFill>
              </a:defRPr>
            </a:lvl2pPr>
            <a:lvl3pPr lvl="2">
              <a:buNone/>
              <a:defRPr>
                <a:solidFill>
                  <a:srgbClr val="636363"/>
                </a:solidFill>
              </a:defRPr>
            </a:lvl3pPr>
            <a:lvl4pPr lvl="3">
              <a:buNone/>
              <a:defRPr>
                <a:solidFill>
                  <a:srgbClr val="636363"/>
                </a:solidFill>
              </a:defRPr>
            </a:lvl4pPr>
            <a:lvl5pPr lvl="4">
              <a:buNone/>
              <a:defRPr>
                <a:solidFill>
                  <a:srgbClr val="636363"/>
                </a:solidFill>
              </a:defRPr>
            </a:lvl5pPr>
            <a:lvl6pPr lvl="5">
              <a:buNone/>
              <a:defRPr>
                <a:solidFill>
                  <a:srgbClr val="636363"/>
                </a:solidFill>
              </a:defRPr>
            </a:lvl6pPr>
            <a:lvl7pPr lvl="6">
              <a:buNone/>
              <a:defRPr>
                <a:solidFill>
                  <a:srgbClr val="636363"/>
                </a:solidFill>
              </a:defRPr>
            </a:lvl7pPr>
            <a:lvl8pPr lvl="7">
              <a:buNone/>
              <a:defRPr>
                <a:solidFill>
                  <a:srgbClr val="636363"/>
                </a:solidFill>
              </a:defRPr>
            </a:lvl8pPr>
            <a:lvl9pPr lvl="8">
              <a:buNone/>
              <a:defRPr>
                <a:solidFill>
                  <a:srgbClr val="63636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7" r:id="rId20"/>
    <p:sldLayoutId id="214748367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27"/>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rofile/Martin_Sedlmayr/publication/221200937_Unterstutzung_medizinischer_Leitlinien_-_Von_der_zielorientierten_Modellierung_zur_proaktiven_Assistenz/links/0a85e531c2277cd61d000000.pdf#page=275" TargetMode="External"/><Relationship Id="rId2" Type="http://schemas.openxmlformats.org/officeDocument/2006/relationships/hyperlink" Target="https://www.sciencedirect.com/science/article/pii/S0957417418305761" TargetMode="External"/><Relationship Id="rId1" Type="http://schemas.openxmlformats.org/officeDocument/2006/relationships/slideLayout" Target="../slideLayouts/slideLayout4.xml"/><Relationship Id="rId5" Type="http://schemas.openxmlformats.org/officeDocument/2006/relationships/hyperlink" Target="https://www.sciencedirect.com/science/article/pii/S0957417414004473" TargetMode="External"/><Relationship Id="rId4" Type="http://schemas.openxmlformats.org/officeDocument/2006/relationships/hyperlink" Target="https://arxiv.org/ftp/arxiv/papers/1402/1402.7351.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矩形: 圓角 2">
            <a:extLst>
              <a:ext uri="{FF2B5EF4-FFF2-40B4-BE49-F238E27FC236}">
                <a16:creationId xmlns:a16="http://schemas.microsoft.com/office/drawing/2014/main" id="{6EC28BBB-3B92-405B-9EBF-874E90355703}"/>
              </a:ext>
            </a:extLst>
          </p:cNvPr>
          <p:cNvSpPr/>
          <p:nvPr/>
        </p:nvSpPr>
        <p:spPr>
          <a:xfrm>
            <a:off x="405974" y="3088330"/>
            <a:ext cx="5962215" cy="2976465"/>
          </a:xfrm>
          <a:prstGeom prst="roundRect">
            <a:avLst/>
          </a:prstGeom>
          <a:solidFill>
            <a:srgbClr val="30C7E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5" name="Google Shape;195;p30"/>
          <p:cNvSpPr txBox="1">
            <a:spLocks noGrp="1"/>
          </p:cNvSpPr>
          <p:nvPr>
            <p:ph type="body" idx="2"/>
          </p:nvPr>
        </p:nvSpPr>
        <p:spPr>
          <a:xfrm>
            <a:off x="485239" y="4360539"/>
            <a:ext cx="8610600" cy="432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1800"/>
              <a:buNone/>
            </a:pPr>
            <a:r>
              <a:rPr lang="zh-TW" altLang="en-US" sz="4800" dirty="0">
                <a:solidFill>
                  <a:schemeClr val="bg1"/>
                </a:solidFill>
              </a:rPr>
              <a:t>機器學習與金融科技</a:t>
            </a:r>
            <a:endParaRPr lang="en-US" altLang="zh-TW" sz="4800" dirty="0">
              <a:solidFill>
                <a:schemeClr val="bg1"/>
              </a:solidFill>
            </a:endParaRPr>
          </a:p>
          <a:p>
            <a:pPr marL="0" lvl="0" indent="0" algn="l" rtl="0">
              <a:lnSpc>
                <a:spcPct val="90000"/>
              </a:lnSpc>
              <a:spcBef>
                <a:spcPts val="0"/>
              </a:spcBef>
              <a:spcAft>
                <a:spcPts val="0"/>
              </a:spcAft>
              <a:buClr>
                <a:schemeClr val="accent1"/>
              </a:buClr>
              <a:buSzPts val="1800"/>
              <a:buNone/>
            </a:pPr>
            <a:endParaRPr lang="en-US" altLang="zh-TW" sz="4800" dirty="0">
              <a:solidFill>
                <a:schemeClr val="bg1"/>
              </a:solidFill>
            </a:endParaRPr>
          </a:p>
          <a:p>
            <a:pPr marL="0" lvl="0" indent="0" algn="l" rtl="0">
              <a:lnSpc>
                <a:spcPct val="90000"/>
              </a:lnSpc>
              <a:spcBef>
                <a:spcPts val="0"/>
              </a:spcBef>
              <a:spcAft>
                <a:spcPts val="0"/>
              </a:spcAft>
              <a:buClr>
                <a:schemeClr val="accent1"/>
              </a:buClr>
              <a:buSzPts val="1800"/>
              <a:buNone/>
            </a:pPr>
            <a:endParaRPr dirty="0"/>
          </a:p>
        </p:txBody>
      </p:sp>
      <p:sp>
        <p:nvSpPr>
          <p:cNvPr id="198" name="Google Shape;198;p30"/>
          <p:cNvSpPr txBox="1"/>
          <p:nvPr/>
        </p:nvSpPr>
        <p:spPr>
          <a:xfrm>
            <a:off x="7980045" y="5524788"/>
            <a:ext cx="3429000" cy="6310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900" dirty="0">
                <a:solidFill>
                  <a:srgbClr val="FFFFFF"/>
                </a:solidFill>
              </a:rPr>
              <a:t>0616098 </a:t>
            </a:r>
            <a:r>
              <a:rPr lang="en-US" sz="2900" dirty="0" err="1">
                <a:solidFill>
                  <a:srgbClr val="FFFFFF"/>
                </a:solidFill>
              </a:rPr>
              <a:t>黃秉茂</a:t>
            </a:r>
            <a:endParaRPr sz="2900" dirty="0">
              <a:solidFill>
                <a:srgbClr val="FFFFFF"/>
              </a:solidFill>
            </a:endParaRPr>
          </a:p>
          <a:p>
            <a:pPr marL="0" lvl="0" indent="0" algn="l" rtl="0">
              <a:spcBef>
                <a:spcPts val="0"/>
              </a:spcBef>
              <a:spcAft>
                <a:spcPts val="0"/>
              </a:spcAft>
              <a:buNone/>
            </a:pPr>
            <a:endParaRPr sz="2800" dirty="0">
              <a:solidFill>
                <a:srgbClr val="FFFFFF"/>
              </a:solidFill>
            </a:endParaRPr>
          </a:p>
        </p:txBody>
      </p:sp>
      <p:sp>
        <p:nvSpPr>
          <p:cNvPr id="199" name="Google Shape;199;p3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2" name="文字方塊 1">
            <a:extLst>
              <a:ext uri="{FF2B5EF4-FFF2-40B4-BE49-F238E27FC236}">
                <a16:creationId xmlns:a16="http://schemas.microsoft.com/office/drawing/2014/main" id="{D7CAD9FC-8588-4204-865A-0A795CA4F307}"/>
              </a:ext>
            </a:extLst>
          </p:cNvPr>
          <p:cNvSpPr txBox="1"/>
          <p:nvPr/>
        </p:nvSpPr>
        <p:spPr>
          <a:xfrm>
            <a:off x="1082351" y="4557486"/>
            <a:ext cx="4404049" cy="523220"/>
          </a:xfrm>
          <a:prstGeom prst="rect">
            <a:avLst/>
          </a:prstGeom>
          <a:noFill/>
        </p:spPr>
        <p:txBody>
          <a:bodyPr wrap="square" rtlCol="0">
            <a:spAutoFit/>
          </a:bodyPr>
          <a:lstStyle/>
          <a:p>
            <a:r>
              <a:rPr lang="zh-TW" altLang="en-US" sz="2800" dirty="0">
                <a:solidFill>
                  <a:schemeClr val="bg1"/>
                </a:solidFill>
              </a:rPr>
              <a:t>股票分析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attribute</a:t>
            </a:r>
            <a:endParaRPr dirty="0"/>
          </a:p>
        </p:txBody>
      </p:sp>
      <p:sp>
        <p:nvSpPr>
          <p:cNvPr id="578" name="Google Shape;578;p52"/>
          <p:cNvSpPr/>
          <p:nvPr/>
        </p:nvSpPr>
        <p:spPr>
          <a:xfrm>
            <a:off x="0" y="1900321"/>
            <a:ext cx="12191999" cy="4445681"/>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79" name="Google Shape;579;p52"/>
          <p:cNvGrpSpPr/>
          <p:nvPr/>
        </p:nvGrpSpPr>
        <p:grpSpPr>
          <a:xfrm>
            <a:off x="7848319" y="1188615"/>
            <a:ext cx="2191781" cy="5869091"/>
            <a:chOff x="6348617" y="627534"/>
            <a:chExt cx="1545031" cy="4422160"/>
          </a:xfrm>
        </p:grpSpPr>
        <p:sp>
          <p:nvSpPr>
            <p:cNvPr id="580" name="Google Shape;580;p52"/>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81" name="Google Shape;581;p52"/>
            <p:cNvGrpSpPr/>
            <p:nvPr/>
          </p:nvGrpSpPr>
          <p:grpSpPr>
            <a:xfrm>
              <a:off x="6588224" y="627534"/>
              <a:ext cx="1091041" cy="3865265"/>
              <a:chOff x="1962627" y="587921"/>
              <a:chExt cx="1606904" cy="5692831"/>
            </a:xfrm>
          </p:grpSpPr>
          <p:sp>
            <p:nvSpPr>
              <p:cNvPr id="582" name="Google Shape;582;p52"/>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583" name="Google Shape;583;p52"/>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4" name="Google Shape;584;p52"/>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5" name="Google Shape;585;p52"/>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6" name="Google Shape;586;p52"/>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7" name="Google Shape;587;p52"/>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8" name="Google Shape;588;p52"/>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9" name="Google Shape;589;p52"/>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0" name="Google Shape;590;p52"/>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1" name="Google Shape;591;p52"/>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2" name="Google Shape;592;p52"/>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3" name="Google Shape;593;p52"/>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52"/>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595" name="Google Shape;595;p52"/>
          <p:cNvGrpSpPr/>
          <p:nvPr/>
        </p:nvGrpSpPr>
        <p:grpSpPr>
          <a:xfrm>
            <a:off x="10637385" y="5867561"/>
            <a:ext cx="720406" cy="803619"/>
            <a:chOff x="5111839" y="5139075"/>
            <a:chExt cx="1080000" cy="1204749"/>
          </a:xfrm>
        </p:grpSpPr>
        <p:sp>
          <p:nvSpPr>
            <p:cNvPr id="596" name="Google Shape;596;p52"/>
            <p:cNvSpPr/>
            <p:nvPr/>
          </p:nvSpPr>
          <p:spPr>
            <a:xfrm>
              <a:off x="5111839" y="5139075"/>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7" name="Google Shape;597;p52"/>
            <p:cNvSpPr/>
            <p:nvPr/>
          </p:nvSpPr>
          <p:spPr>
            <a:xfrm>
              <a:off x="5111839" y="5383808"/>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8" name="Google Shape;598;p52"/>
            <p:cNvSpPr/>
            <p:nvPr/>
          </p:nvSpPr>
          <p:spPr>
            <a:xfrm>
              <a:off x="5111839" y="5628541"/>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9" name="Google Shape;599;p52"/>
            <p:cNvSpPr/>
            <p:nvPr/>
          </p:nvSpPr>
          <p:spPr>
            <a:xfrm rot="-2233447">
              <a:off x="5324020" y="5615837"/>
              <a:ext cx="698218" cy="575412"/>
            </a:xfrm>
            <a:custGeom>
              <a:avLst/>
              <a:gdLst/>
              <a:ahLst/>
              <a:cxnLst/>
              <a:rect l="l" t="t" r="r" b="b"/>
              <a:pathLst>
                <a:path w="808567" h="666352" extrusionOk="0">
                  <a:moveTo>
                    <a:pt x="11238" y="0"/>
                  </a:moveTo>
                  <a:lnTo>
                    <a:pt x="808567" y="605735"/>
                  </a:lnTo>
                  <a:cubicBezTo>
                    <a:pt x="631295" y="696452"/>
                    <a:pt x="413578" y="686352"/>
                    <a:pt x="241904" y="568647"/>
                  </a:cubicBezTo>
                  <a:cubicBezTo>
                    <a:pt x="54716" y="440307"/>
                    <a:pt x="-32876" y="214793"/>
                    <a:pt x="112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00" name="Google Shape;600;p52"/>
          <p:cNvGrpSpPr/>
          <p:nvPr/>
        </p:nvGrpSpPr>
        <p:grpSpPr>
          <a:xfrm>
            <a:off x="9967954" y="3682632"/>
            <a:ext cx="2039641" cy="2039641"/>
            <a:chOff x="331023" y="414040"/>
            <a:chExt cx="5704886" cy="5704886"/>
          </a:xfrm>
        </p:grpSpPr>
        <p:sp>
          <p:nvSpPr>
            <p:cNvPr id="601" name="Google Shape;601;p52"/>
            <p:cNvSpPr/>
            <p:nvPr/>
          </p:nvSpPr>
          <p:spPr>
            <a:xfrm>
              <a:off x="331023" y="414040"/>
              <a:ext cx="5704886" cy="5704886"/>
            </a:xfrm>
            <a:prstGeom prst="ellipse">
              <a:avLst/>
            </a:prstGeom>
            <a:solidFill>
              <a:srgbClr val="F79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52"/>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10</a:t>
            </a:fld>
            <a:endParaRPr>
              <a:solidFill>
                <a:srgbClr val="000000"/>
              </a:solidFill>
            </a:endParaRPr>
          </a:p>
        </p:txBody>
      </p:sp>
      <p:sp>
        <p:nvSpPr>
          <p:cNvPr id="2" name="文字方塊 1">
            <a:extLst>
              <a:ext uri="{FF2B5EF4-FFF2-40B4-BE49-F238E27FC236}">
                <a16:creationId xmlns:a16="http://schemas.microsoft.com/office/drawing/2014/main" id="{34BE14AB-7CD6-4C0F-921A-24D3F15EC310}"/>
              </a:ext>
            </a:extLst>
          </p:cNvPr>
          <p:cNvSpPr txBox="1"/>
          <p:nvPr/>
        </p:nvSpPr>
        <p:spPr>
          <a:xfrm>
            <a:off x="2122151" y="1539097"/>
            <a:ext cx="3902595" cy="4524315"/>
          </a:xfrm>
          <a:prstGeom prst="rect">
            <a:avLst/>
          </a:prstGeom>
          <a:noFill/>
        </p:spPr>
        <p:txBody>
          <a:bodyPr wrap="square" rtlCol="0">
            <a:spAutoFit/>
          </a:bodyPr>
          <a:lstStyle/>
          <a:p>
            <a:r>
              <a:rPr lang="en-US" altLang="zh-TW" sz="1800" dirty="0"/>
              <a:t>CO_ID: </a:t>
            </a:r>
            <a:r>
              <a:rPr lang="zh-TW" altLang="en-US" sz="1800" dirty="0"/>
              <a:t>公司代碼</a:t>
            </a:r>
          </a:p>
          <a:p>
            <a:r>
              <a:rPr lang="en-US" altLang="zh-TW" sz="1800" dirty="0"/>
              <a:t>Date: </a:t>
            </a:r>
            <a:r>
              <a:rPr lang="zh-TW" altLang="en-US" sz="1800" dirty="0"/>
              <a:t>年月日</a:t>
            </a:r>
          </a:p>
          <a:p>
            <a:r>
              <a:rPr lang="en-US" altLang="zh-TW" sz="1800" dirty="0"/>
              <a:t>Open(NTD): </a:t>
            </a:r>
            <a:r>
              <a:rPr lang="zh-TW" altLang="en-US" sz="1800" dirty="0"/>
              <a:t>開盤價</a:t>
            </a:r>
            <a:r>
              <a:rPr lang="en-US" altLang="zh-TW" sz="1800" dirty="0"/>
              <a:t>(</a:t>
            </a:r>
            <a:r>
              <a:rPr lang="zh-TW" altLang="en-US" sz="1800" dirty="0"/>
              <a:t>元</a:t>
            </a:r>
            <a:r>
              <a:rPr lang="en-US" altLang="zh-TW" sz="1800" dirty="0"/>
              <a:t>)</a:t>
            </a:r>
          </a:p>
          <a:p>
            <a:r>
              <a:rPr lang="en-US" altLang="zh-TW" sz="1800" dirty="0"/>
              <a:t>High(NTD): </a:t>
            </a:r>
            <a:r>
              <a:rPr lang="zh-TW" altLang="en-US" sz="1800" dirty="0"/>
              <a:t>最高價</a:t>
            </a:r>
            <a:r>
              <a:rPr lang="en-US" altLang="zh-TW" sz="1800" dirty="0"/>
              <a:t>(</a:t>
            </a:r>
            <a:r>
              <a:rPr lang="zh-TW" altLang="en-US" sz="1800" dirty="0"/>
              <a:t>元</a:t>
            </a:r>
            <a:r>
              <a:rPr lang="en-US" altLang="zh-TW" sz="1800" dirty="0"/>
              <a:t>)</a:t>
            </a:r>
          </a:p>
          <a:p>
            <a:r>
              <a:rPr lang="en-US" altLang="zh-TW" sz="1800" dirty="0"/>
              <a:t>Low(NTD): </a:t>
            </a:r>
            <a:r>
              <a:rPr lang="zh-TW" altLang="en-US" sz="1800" dirty="0"/>
              <a:t>最低價</a:t>
            </a:r>
            <a:r>
              <a:rPr lang="en-US" altLang="zh-TW" sz="1800" dirty="0"/>
              <a:t>(</a:t>
            </a:r>
            <a:r>
              <a:rPr lang="zh-TW" altLang="en-US" sz="1800" dirty="0"/>
              <a:t>元</a:t>
            </a:r>
            <a:r>
              <a:rPr lang="en-US" altLang="zh-TW" sz="1800" dirty="0"/>
              <a:t>)</a:t>
            </a:r>
          </a:p>
          <a:p>
            <a:r>
              <a:rPr lang="en-US" altLang="zh-TW" sz="1800" dirty="0"/>
              <a:t>Close(NTD): </a:t>
            </a:r>
            <a:r>
              <a:rPr lang="zh-TW" altLang="en-US" sz="1800" dirty="0"/>
              <a:t>收盤價</a:t>
            </a:r>
            <a:r>
              <a:rPr lang="en-US" altLang="zh-TW" sz="1800" dirty="0"/>
              <a:t>(</a:t>
            </a:r>
            <a:r>
              <a:rPr lang="zh-TW" altLang="en-US" sz="1800" dirty="0"/>
              <a:t>元</a:t>
            </a:r>
            <a:r>
              <a:rPr lang="en-US" altLang="zh-TW" sz="1800" dirty="0"/>
              <a:t>)</a:t>
            </a:r>
          </a:p>
          <a:p>
            <a:r>
              <a:rPr lang="en-US" altLang="zh-TW" sz="1800" dirty="0"/>
              <a:t>Volume(1000S): </a:t>
            </a:r>
            <a:r>
              <a:rPr lang="zh-TW" altLang="en-US" sz="1800" dirty="0"/>
              <a:t>成交量</a:t>
            </a:r>
            <a:r>
              <a:rPr lang="en-US" altLang="zh-TW" sz="1800" dirty="0"/>
              <a:t>(</a:t>
            </a:r>
            <a:r>
              <a:rPr lang="zh-TW" altLang="en-US" sz="1800" dirty="0"/>
              <a:t>千股</a:t>
            </a:r>
            <a:r>
              <a:rPr lang="en-US" altLang="zh-TW" sz="1800" dirty="0"/>
              <a:t>)</a:t>
            </a:r>
          </a:p>
          <a:p>
            <a:r>
              <a:rPr lang="en-US" altLang="zh-TW" sz="1800" dirty="0"/>
              <a:t>Amount(NTD1000): </a:t>
            </a:r>
            <a:r>
              <a:rPr lang="zh-TW" altLang="en-US" sz="1800" dirty="0"/>
              <a:t>成交值</a:t>
            </a:r>
            <a:r>
              <a:rPr lang="en-US" altLang="zh-TW" sz="1800" dirty="0"/>
              <a:t>(</a:t>
            </a:r>
            <a:r>
              <a:rPr lang="zh-TW" altLang="en-US" sz="1800" dirty="0"/>
              <a:t>千元</a:t>
            </a:r>
            <a:r>
              <a:rPr lang="en-US" altLang="zh-TW" sz="1800" dirty="0"/>
              <a:t>)</a:t>
            </a:r>
          </a:p>
          <a:p>
            <a:r>
              <a:rPr lang="en-US" altLang="zh-TW" sz="1800" dirty="0"/>
              <a:t>AVG CLOSE: </a:t>
            </a:r>
            <a:r>
              <a:rPr lang="zh-TW" altLang="en-US" sz="1800" dirty="0"/>
              <a:t>當日均價</a:t>
            </a:r>
            <a:r>
              <a:rPr lang="en-US" altLang="zh-TW" sz="1800" dirty="0"/>
              <a:t>(</a:t>
            </a:r>
            <a:r>
              <a:rPr lang="zh-TW" altLang="en-US" sz="1800" dirty="0"/>
              <a:t>元</a:t>
            </a:r>
            <a:r>
              <a:rPr lang="en-US" altLang="zh-TW" sz="1800" dirty="0"/>
              <a:t>)</a:t>
            </a:r>
          </a:p>
          <a:p>
            <a:r>
              <a:rPr lang="en-US" altLang="zh-TW" sz="1800" dirty="0"/>
              <a:t>AVG CLOSE 5D: 5</a:t>
            </a:r>
            <a:r>
              <a:rPr lang="zh-TW" altLang="en-US" sz="1800" dirty="0"/>
              <a:t>日均價</a:t>
            </a:r>
            <a:r>
              <a:rPr lang="en-US" altLang="zh-TW" sz="1800" dirty="0"/>
              <a:t>(</a:t>
            </a:r>
            <a:r>
              <a:rPr lang="zh-TW" altLang="en-US" sz="1800" dirty="0"/>
              <a:t>元</a:t>
            </a:r>
            <a:r>
              <a:rPr lang="en-US" altLang="zh-TW" sz="1800" dirty="0"/>
              <a:t>)</a:t>
            </a:r>
          </a:p>
          <a:p>
            <a:r>
              <a:rPr lang="en-US" altLang="zh-TW" sz="1800" dirty="0"/>
              <a:t>AVG CLOSE 10D: 10</a:t>
            </a:r>
            <a:r>
              <a:rPr lang="zh-TW" altLang="en-US" sz="1800" dirty="0"/>
              <a:t>日均價</a:t>
            </a:r>
            <a:r>
              <a:rPr lang="en-US" altLang="zh-TW" sz="1800" dirty="0"/>
              <a:t>(</a:t>
            </a:r>
            <a:r>
              <a:rPr lang="zh-TW" altLang="en-US" sz="1800" dirty="0"/>
              <a:t>元</a:t>
            </a:r>
            <a:r>
              <a:rPr lang="en-US" altLang="zh-TW" sz="1800" dirty="0"/>
              <a:t>)</a:t>
            </a:r>
          </a:p>
          <a:p>
            <a:r>
              <a:rPr lang="en-US" altLang="zh-TW" sz="1800" dirty="0"/>
              <a:t>AVG CLOSE 20D: 20</a:t>
            </a:r>
            <a:r>
              <a:rPr lang="zh-TW" altLang="en-US" sz="1800" dirty="0"/>
              <a:t>日均價</a:t>
            </a:r>
            <a:r>
              <a:rPr lang="en-US" altLang="zh-TW" sz="1800" dirty="0"/>
              <a:t>(</a:t>
            </a:r>
            <a:r>
              <a:rPr lang="zh-TW" altLang="en-US" sz="1800" dirty="0"/>
              <a:t>元</a:t>
            </a:r>
            <a:r>
              <a:rPr lang="en-US" altLang="zh-TW" sz="1800" dirty="0"/>
              <a:t>)</a:t>
            </a:r>
          </a:p>
          <a:p>
            <a:r>
              <a:rPr lang="en-US" altLang="zh-TW" sz="1800" dirty="0"/>
              <a:t>AVG Vol 5D: 5</a:t>
            </a:r>
            <a:r>
              <a:rPr lang="zh-TW" altLang="en-US" sz="1800" dirty="0"/>
              <a:t>日均量</a:t>
            </a:r>
          </a:p>
          <a:p>
            <a:r>
              <a:rPr lang="en-US" altLang="zh-TW" sz="1800" dirty="0"/>
              <a:t>AVG Vol 10D: 10</a:t>
            </a:r>
            <a:r>
              <a:rPr lang="zh-TW" altLang="en-US" sz="1800" dirty="0"/>
              <a:t>日均量</a:t>
            </a:r>
          </a:p>
          <a:p>
            <a:r>
              <a:rPr lang="en-US" altLang="zh-TW" sz="1800" dirty="0"/>
              <a:t>AVG Vol 20D: 20</a:t>
            </a:r>
            <a:r>
              <a:rPr lang="zh-TW" altLang="en-US" sz="1800" dirty="0"/>
              <a:t>日均量</a:t>
            </a:r>
          </a:p>
          <a:p>
            <a:endParaRPr lang="zh-TW" altLang="en-US" sz="1800" dirty="0"/>
          </a:p>
        </p:txBody>
      </p:sp>
    </p:spTree>
    <p:extLst>
      <p:ext uri="{BB962C8B-B14F-4D97-AF65-F5344CB8AC3E}">
        <p14:creationId xmlns:p14="http://schemas.microsoft.com/office/powerpoint/2010/main" val="30539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attribute</a:t>
            </a:r>
            <a:endParaRPr dirty="0"/>
          </a:p>
        </p:txBody>
      </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11</a:t>
            </a:fld>
            <a:endParaRPr>
              <a:solidFill>
                <a:srgbClr val="000000"/>
              </a:solidFill>
            </a:endParaRPr>
          </a:p>
        </p:txBody>
      </p:sp>
      <p:sp>
        <p:nvSpPr>
          <p:cNvPr id="3" name="文字方塊 2">
            <a:extLst>
              <a:ext uri="{FF2B5EF4-FFF2-40B4-BE49-F238E27FC236}">
                <a16:creationId xmlns:a16="http://schemas.microsoft.com/office/drawing/2014/main" id="{00C3C84E-734B-4676-8969-6FAE2BA4D5CF}"/>
              </a:ext>
            </a:extLst>
          </p:cNvPr>
          <p:cNvSpPr txBox="1"/>
          <p:nvPr/>
        </p:nvSpPr>
        <p:spPr>
          <a:xfrm>
            <a:off x="2622782" y="1908628"/>
            <a:ext cx="3683456" cy="3983693"/>
          </a:xfrm>
          <a:prstGeom prst="rect">
            <a:avLst/>
          </a:prstGeom>
          <a:noFill/>
        </p:spPr>
        <p:txBody>
          <a:bodyPr wrap="square" rtlCol="0">
            <a:spAutoFit/>
          </a:bodyPr>
          <a:lstStyle/>
          <a:p>
            <a:r>
              <a:rPr lang="en-US" altLang="zh-TW" sz="1800" dirty="0"/>
              <a:t>ROI%: </a:t>
            </a:r>
            <a:r>
              <a:rPr lang="zh-TW" altLang="en-US" sz="1800" dirty="0"/>
              <a:t>報酬率％</a:t>
            </a:r>
          </a:p>
          <a:p>
            <a:r>
              <a:rPr lang="en-US" altLang="zh-TW" sz="1800" dirty="0"/>
              <a:t>Shares(1000S): </a:t>
            </a:r>
            <a:r>
              <a:rPr lang="zh-TW" altLang="en-US" sz="1800" dirty="0"/>
              <a:t>流通在外股數</a:t>
            </a:r>
            <a:r>
              <a:rPr lang="en-US" altLang="zh-TW" sz="1800" dirty="0"/>
              <a:t>(</a:t>
            </a:r>
            <a:r>
              <a:rPr lang="zh-TW" altLang="en-US" sz="1800" dirty="0"/>
              <a:t>千股</a:t>
            </a:r>
            <a:r>
              <a:rPr lang="en-US" altLang="zh-TW" sz="1800" dirty="0"/>
              <a:t>)</a:t>
            </a:r>
          </a:p>
          <a:p>
            <a:r>
              <a:rPr lang="en-US" altLang="zh-TW" sz="1800" dirty="0"/>
              <a:t>Market Cap.(NTD MN): </a:t>
            </a:r>
            <a:r>
              <a:rPr lang="zh-TW" altLang="en-US" sz="1800" dirty="0"/>
              <a:t>市值</a:t>
            </a:r>
            <a:r>
              <a:rPr lang="en-US" altLang="zh-TW" sz="1800" dirty="0"/>
              <a:t>(</a:t>
            </a:r>
            <a:r>
              <a:rPr lang="zh-TW" altLang="en-US" sz="1800" dirty="0"/>
              <a:t>百萬元</a:t>
            </a:r>
            <a:r>
              <a:rPr lang="en-US" altLang="zh-TW" sz="1800" dirty="0"/>
              <a:t>)</a:t>
            </a:r>
          </a:p>
          <a:p>
            <a:r>
              <a:rPr lang="en-US" altLang="zh-TW" sz="1800" dirty="0"/>
              <a:t>P/E-TEJ: </a:t>
            </a:r>
            <a:r>
              <a:rPr lang="zh-TW" altLang="en-US" sz="1800" dirty="0"/>
              <a:t>本益比</a:t>
            </a:r>
            <a:r>
              <a:rPr lang="en-US" altLang="zh-TW" sz="1800" dirty="0"/>
              <a:t>-TEJ</a:t>
            </a:r>
          </a:p>
          <a:p>
            <a:r>
              <a:rPr lang="en-US" altLang="zh-TW" sz="1800" dirty="0"/>
              <a:t>P/B-TEJ: </a:t>
            </a:r>
            <a:r>
              <a:rPr lang="zh-TW" altLang="en-US" sz="1800" dirty="0"/>
              <a:t>股價淨值比</a:t>
            </a:r>
            <a:r>
              <a:rPr lang="en-US" altLang="zh-TW" sz="1800" dirty="0"/>
              <a:t>-TEJ</a:t>
            </a:r>
          </a:p>
          <a:p>
            <a:r>
              <a:rPr lang="en-US" altLang="zh-TW" sz="1800" dirty="0" err="1"/>
              <a:t>Dividend_Yield</a:t>
            </a:r>
            <a:r>
              <a:rPr lang="en-US" altLang="zh-TW" sz="1800" dirty="0"/>
              <a:t>%: </a:t>
            </a:r>
            <a:r>
              <a:rPr lang="zh-TW" altLang="en-US" sz="1800" dirty="0"/>
              <a:t>股利殖利率</a:t>
            </a:r>
          </a:p>
          <a:p>
            <a:r>
              <a:rPr lang="en-US" altLang="zh-TW" sz="1800" dirty="0" err="1"/>
              <a:t>Cash_Dividend</a:t>
            </a:r>
            <a:r>
              <a:rPr lang="en-US" altLang="zh-TW" sz="1800" dirty="0"/>
              <a:t>%: </a:t>
            </a:r>
            <a:r>
              <a:rPr lang="zh-TW" altLang="en-US" sz="1800" dirty="0"/>
              <a:t>現金股利率</a:t>
            </a:r>
          </a:p>
          <a:p>
            <a:r>
              <a:rPr lang="en-US" altLang="zh-TW" sz="1800" dirty="0" err="1"/>
              <a:t>Price_Change</a:t>
            </a:r>
            <a:r>
              <a:rPr lang="en-US" altLang="zh-TW" sz="1800" dirty="0"/>
              <a:t>(NTD): </a:t>
            </a:r>
            <a:r>
              <a:rPr lang="zh-TW" altLang="en-US" sz="1800" dirty="0"/>
              <a:t>股價漲跌</a:t>
            </a:r>
            <a:r>
              <a:rPr lang="en-US" altLang="zh-TW" sz="1800" dirty="0"/>
              <a:t>(</a:t>
            </a:r>
            <a:r>
              <a:rPr lang="zh-TW" altLang="en-US" sz="1800" dirty="0"/>
              <a:t>元</a:t>
            </a:r>
            <a:r>
              <a:rPr lang="en-US" altLang="zh-TW" sz="1800" dirty="0"/>
              <a:t>)</a:t>
            </a:r>
          </a:p>
          <a:p>
            <a:r>
              <a:rPr lang="en-US" altLang="zh-TW" sz="1800" dirty="0"/>
              <a:t>High minus Low %: </a:t>
            </a:r>
            <a:r>
              <a:rPr lang="zh-TW" altLang="en-US" sz="1800" dirty="0"/>
              <a:t>高低價差</a:t>
            </a:r>
            <a:r>
              <a:rPr lang="en-US" altLang="zh-TW" sz="1800" dirty="0"/>
              <a:t>%</a:t>
            </a:r>
          </a:p>
          <a:p>
            <a:r>
              <a:rPr lang="en-US" altLang="zh-TW" sz="1800" dirty="0"/>
              <a:t>Market: </a:t>
            </a:r>
            <a:r>
              <a:rPr lang="zh-TW" altLang="en-US" sz="1800" dirty="0"/>
              <a:t>上市別</a:t>
            </a:r>
          </a:p>
          <a:p>
            <a:r>
              <a:rPr lang="en-US" altLang="zh-TW" sz="1800" dirty="0"/>
              <a:t>Capital: </a:t>
            </a:r>
            <a:r>
              <a:rPr lang="zh-TW" altLang="en-US" sz="1800" dirty="0"/>
              <a:t>資本</a:t>
            </a:r>
          </a:p>
          <a:p>
            <a:r>
              <a:rPr lang="en-US" altLang="zh-TW" sz="1800" dirty="0" err="1"/>
              <a:t>No.of</a:t>
            </a:r>
            <a:r>
              <a:rPr lang="en-US" altLang="zh-TW" sz="1800" dirty="0"/>
              <a:t> Employee: </a:t>
            </a:r>
            <a:r>
              <a:rPr lang="zh-TW" altLang="en-US" sz="1800" dirty="0"/>
              <a:t>員工人數</a:t>
            </a:r>
          </a:p>
        </p:txBody>
      </p:sp>
      <p:grpSp>
        <p:nvGrpSpPr>
          <p:cNvPr id="31" name="Google Shape;322;p39">
            <a:extLst>
              <a:ext uri="{FF2B5EF4-FFF2-40B4-BE49-F238E27FC236}">
                <a16:creationId xmlns:a16="http://schemas.microsoft.com/office/drawing/2014/main" id="{FE639FC7-9E77-4AD3-AF84-5EA2BD0C0263}"/>
              </a:ext>
            </a:extLst>
          </p:cNvPr>
          <p:cNvGrpSpPr/>
          <p:nvPr/>
        </p:nvGrpSpPr>
        <p:grpSpPr>
          <a:xfrm>
            <a:off x="8011957" y="1710485"/>
            <a:ext cx="2347759" cy="3955543"/>
            <a:chOff x="6860100" y="1796029"/>
            <a:chExt cx="1938695" cy="3266345"/>
          </a:xfrm>
        </p:grpSpPr>
        <p:grpSp>
          <p:nvGrpSpPr>
            <p:cNvPr id="32" name="Google Shape;323;p39">
              <a:extLst>
                <a:ext uri="{FF2B5EF4-FFF2-40B4-BE49-F238E27FC236}">
                  <a16:creationId xmlns:a16="http://schemas.microsoft.com/office/drawing/2014/main" id="{19FDAFB2-3819-4385-99B2-228B220E54D9}"/>
                </a:ext>
              </a:extLst>
            </p:cNvPr>
            <p:cNvGrpSpPr/>
            <p:nvPr/>
          </p:nvGrpSpPr>
          <p:grpSpPr>
            <a:xfrm>
              <a:off x="7199061" y="3101711"/>
              <a:ext cx="1302205" cy="1960662"/>
              <a:chOff x="7294247" y="4298740"/>
              <a:chExt cx="1394224" cy="1965773"/>
            </a:xfrm>
          </p:grpSpPr>
          <p:grpSp>
            <p:nvGrpSpPr>
              <p:cNvPr id="41" name="Google Shape;324;p39">
                <a:extLst>
                  <a:ext uri="{FF2B5EF4-FFF2-40B4-BE49-F238E27FC236}">
                    <a16:creationId xmlns:a16="http://schemas.microsoft.com/office/drawing/2014/main" id="{ED0C6E8E-AF72-46D5-9CAE-8189B3CC0DDC}"/>
                  </a:ext>
                </a:extLst>
              </p:cNvPr>
              <p:cNvGrpSpPr/>
              <p:nvPr/>
            </p:nvGrpSpPr>
            <p:grpSpPr>
              <a:xfrm>
                <a:off x="7521110" y="5284855"/>
                <a:ext cx="1137957" cy="979658"/>
                <a:chOff x="7521110" y="5284855"/>
                <a:chExt cx="1137957" cy="979658"/>
              </a:xfrm>
            </p:grpSpPr>
            <p:grpSp>
              <p:nvGrpSpPr>
                <p:cNvPr id="47" name="Google Shape;325;p39">
                  <a:extLst>
                    <a:ext uri="{FF2B5EF4-FFF2-40B4-BE49-F238E27FC236}">
                      <a16:creationId xmlns:a16="http://schemas.microsoft.com/office/drawing/2014/main" id="{61877AAE-BE3C-4062-ABA7-E16CDBD2BB78}"/>
                    </a:ext>
                  </a:extLst>
                </p:cNvPr>
                <p:cNvGrpSpPr/>
                <p:nvPr/>
              </p:nvGrpSpPr>
              <p:grpSpPr>
                <a:xfrm>
                  <a:off x="7521110" y="5284855"/>
                  <a:ext cx="1137957" cy="979658"/>
                  <a:chOff x="5580112" y="4160675"/>
                  <a:chExt cx="2016224" cy="1735751"/>
                </a:xfrm>
              </p:grpSpPr>
              <p:sp>
                <p:nvSpPr>
                  <p:cNvPr id="49" name="Google Shape;326;p39">
                    <a:extLst>
                      <a:ext uri="{FF2B5EF4-FFF2-40B4-BE49-F238E27FC236}">
                        <a16:creationId xmlns:a16="http://schemas.microsoft.com/office/drawing/2014/main" id="{FFFD280D-7F7D-4B08-A600-7FECD3BDE1DA}"/>
                      </a:ext>
                    </a:extLst>
                  </p:cNvPr>
                  <p:cNvSpPr/>
                  <p:nvPr/>
                </p:nvSpPr>
                <p:spPr>
                  <a:xfrm rot="10800000">
                    <a:off x="5796136" y="4653136"/>
                    <a:ext cx="1584176" cy="1243290"/>
                  </a:xfrm>
                  <a:custGeom>
                    <a:avLst/>
                    <a:gdLst/>
                    <a:ahLst/>
                    <a:cxnLst/>
                    <a:rect l="l" t="t" r="r" b="b"/>
                    <a:pathLst>
                      <a:path w="1584176" h="1243290" extrusionOk="0">
                        <a:moveTo>
                          <a:pt x="0" y="1243290"/>
                        </a:moveTo>
                        <a:lnTo>
                          <a:pt x="304038" y="27138"/>
                        </a:lnTo>
                        <a:cubicBezTo>
                          <a:pt x="629405" y="-57"/>
                          <a:pt x="941174" y="-17053"/>
                          <a:pt x="1280138" y="27138"/>
                        </a:cubicBezTo>
                        <a:lnTo>
                          <a:pt x="1584176" y="1243290"/>
                        </a:lnTo>
                        <a:lnTo>
                          <a:pt x="0" y="1243290"/>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327;p39">
                    <a:extLst>
                      <a:ext uri="{FF2B5EF4-FFF2-40B4-BE49-F238E27FC236}">
                        <a16:creationId xmlns:a16="http://schemas.microsoft.com/office/drawing/2014/main" id="{9C4F14DE-F6EB-4756-BFE0-231374F111A6}"/>
                      </a:ext>
                    </a:extLst>
                  </p:cNvPr>
                  <p:cNvSpPr/>
                  <p:nvPr/>
                </p:nvSpPr>
                <p:spPr>
                  <a:xfrm rot="10800000">
                    <a:off x="5580112" y="4312147"/>
                    <a:ext cx="2016224" cy="471979"/>
                  </a:xfrm>
                  <a:custGeom>
                    <a:avLst/>
                    <a:gdLst/>
                    <a:ahLst/>
                    <a:cxnLst/>
                    <a:rect l="l" t="t" r="r" b="b"/>
                    <a:pathLst>
                      <a:path w="2016224" h="471979" extrusionOk="0">
                        <a:moveTo>
                          <a:pt x="0" y="471979"/>
                        </a:moveTo>
                        <a:lnTo>
                          <a:pt x="128109" y="111939"/>
                        </a:lnTo>
                        <a:cubicBezTo>
                          <a:pt x="572010" y="-7034"/>
                          <a:pt x="1260655" y="-64822"/>
                          <a:pt x="1888115" y="111939"/>
                        </a:cubicBezTo>
                        <a:lnTo>
                          <a:pt x="2016224" y="471979"/>
                        </a:lnTo>
                        <a:lnTo>
                          <a:pt x="0" y="471979"/>
                        </a:lnTo>
                        <a:close/>
                      </a:path>
                    </a:pathLst>
                  </a:custGeom>
                  <a:solidFill>
                    <a:schemeClr val="accen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328;p39">
                    <a:extLst>
                      <a:ext uri="{FF2B5EF4-FFF2-40B4-BE49-F238E27FC236}">
                        <a16:creationId xmlns:a16="http://schemas.microsoft.com/office/drawing/2014/main" id="{A6B59326-62EC-4EAD-9F5A-A742962A155E}"/>
                      </a:ext>
                    </a:extLst>
                  </p:cNvPr>
                  <p:cNvSpPr/>
                  <p:nvPr/>
                </p:nvSpPr>
                <p:spPr>
                  <a:xfrm>
                    <a:off x="5580223" y="4160675"/>
                    <a:ext cx="2016000" cy="303000"/>
                  </a:xfrm>
                  <a:prstGeom prst="ellipse">
                    <a:avLst/>
                  </a:prstGeom>
                  <a:solidFill>
                    <a:srgbClr val="18181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8" name="Google Shape;329;p39">
                  <a:extLst>
                    <a:ext uri="{FF2B5EF4-FFF2-40B4-BE49-F238E27FC236}">
                      <a16:creationId xmlns:a16="http://schemas.microsoft.com/office/drawing/2014/main" id="{0C8E3751-C79F-4BA4-9347-370890C4609D}"/>
                    </a:ext>
                  </a:extLst>
                </p:cNvPr>
                <p:cNvSpPr/>
                <p:nvPr/>
              </p:nvSpPr>
              <p:spPr>
                <a:xfrm>
                  <a:off x="7788585" y="5306768"/>
                  <a:ext cx="578548" cy="141946"/>
                </a:xfrm>
                <a:custGeom>
                  <a:avLst/>
                  <a:gdLst/>
                  <a:ahLst/>
                  <a:cxnLst/>
                  <a:rect l="l" t="t" r="r" b="b"/>
                  <a:pathLst>
                    <a:path w="768835" h="188632" extrusionOk="0">
                      <a:moveTo>
                        <a:pt x="0" y="177315"/>
                      </a:moveTo>
                      <a:cubicBezTo>
                        <a:pt x="87950" y="78338"/>
                        <a:pt x="247828" y="-1462"/>
                        <a:pt x="380228" y="21"/>
                      </a:cubicBezTo>
                      <a:cubicBezTo>
                        <a:pt x="512627" y="1505"/>
                        <a:pt x="683125" y="79364"/>
                        <a:pt x="768835" y="180287"/>
                      </a:cubicBezTo>
                      <a:cubicBezTo>
                        <a:pt x="513351" y="189616"/>
                        <a:pt x="257866" y="194180"/>
                        <a:pt x="0" y="1773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2" name="Google Shape;330;p39">
                <a:extLst>
                  <a:ext uri="{FF2B5EF4-FFF2-40B4-BE49-F238E27FC236}">
                    <a16:creationId xmlns:a16="http://schemas.microsoft.com/office/drawing/2014/main" id="{86551173-196E-4E54-AD1E-C45154A9908E}"/>
                  </a:ext>
                </a:extLst>
              </p:cNvPr>
              <p:cNvGrpSpPr/>
              <p:nvPr/>
            </p:nvGrpSpPr>
            <p:grpSpPr>
              <a:xfrm>
                <a:off x="7294247" y="4298740"/>
                <a:ext cx="1394224" cy="1046064"/>
                <a:chOff x="7294247" y="4298740"/>
                <a:chExt cx="1394224" cy="1046064"/>
              </a:xfrm>
            </p:grpSpPr>
            <p:sp>
              <p:nvSpPr>
                <p:cNvPr id="43" name="Google Shape;331;p39">
                  <a:extLst>
                    <a:ext uri="{FF2B5EF4-FFF2-40B4-BE49-F238E27FC236}">
                      <a16:creationId xmlns:a16="http://schemas.microsoft.com/office/drawing/2014/main" id="{DD5FF6C2-843D-421A-ABD9-74467B23AF25}"/>
                    </a:ext>
                  </a:extLst>
                </p:cNvPr>
                <p:cNvSpPr/>
                <p:nvPr/>
              </p:nvSpPr>
              <p:spPr>
                <a:xfrm>
                  <a:off x="7967244" y="4298740"/>
                  <a:ext cx="165292" cy="1040744"/>
                </a:xfrm>
                <a:custGeom>
                  <a:avLst/>
                  <a:gdLst/>
                  <a:ahLst/>
                  <a:cxnLst/>
                  <a:rect l="l" t="t" r="r" b="b"/>
                  <a:pathLst>
                    <a:path w="384400" h="2420336" extrusionOk="0">
                      <a:moveTo>
                        <a:pt x="56941" y="12742"/>
                      </a:moveTo>
                      <a:cubicBezTo>
                        <a:pt x="357106" y="479348"/>
                        <a:pt x="226524" y="709011"/>
                        <a:pt x="169614" y="915386"/>
                      </a:cubicBezTo>
                      <a:cubicBezTo>
                        <a:pt x="62476" y="1189595"/>
                        <a:pt x="-35995" y="1489805"/>
                        <a:pt x="12880" y="1725011"/>
                      </a:cubicBezTo>
                      <a:cubicBezTo>
                        <a:pt x="90539" y="1956786"/>
                        <a:pt x="124862" y="2171226"/>
                        <a:pt x="215523" y="2420336"/>
                      </a:cubicBezTo>
                      <a:lnTo>
                        <a:pt x="384400" y="2399615"/>
                      </a:lnTo>
                      <a:cubicBezTo>
                        <a:pt x="291422" y="2153379"/>
                        <a:pt x="202209" y="1963481"/>
                        <a:pt x="139567" y="1725913"/>
                      </a:cubicBezTo>
                      <a:cubicBezTo>
                        <a:pt x="80011" y="1462388"/>
                        <a:pt x="191096" y="1160926"/>
                        <a:pt x="309219" y="893068"/>
                      </a:cubicBezTo>
                      <a:cubicBezTo>
                        <a:pt x="380273" y="691199"/>
                        <a:pt x="432968" y="342313"/>
                        <a:pt x="173863" y="173"/>
                      </a:cubicBezTo>
                      <a:cubicBezTo>
                        <a:pt x="115826" y="-1859"/>
                        <a:pt x="114978" y="14774"/>
                        <a:pt x="56941" y="127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332;p39">
                  <a:extLst>
                    <a:ext uri="{FF2B5EF4-FFF2-40B4-BE49-F238E27FC236}">
                      <a16:creationId xmlns:a16="http://schemas.microsoft.com/office/drawing/2014/main" id="{A8B73136-326F-40BE-8B8F-1039ED0C9270}"/>
                    </a:ext>
                  </a:extLst>
                </p:cNvPr>
                <p:cNvSpPr/>
                <p:nvPr/>
              </p:nvSpPr>
              <p:spPr>
                <a:xfrm rot="5400000">
                  <a:off x="8263492" y="4321969"/>
                  <a:ext cx="202301" cy="569743"/>
                </a:xfrm>
                <a:custGeom>
                  <a:avLst/>
                  <a:gdLst/>
                  <a:ahLst/>
                  <a:cxnLst/>
                  <a:rect l="l" t="t" r="r" b="b"/>
                  <a:pathLst>
                    <a:path w="582162" h="1639548" extrusionOk="0">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rgbClr val="7B7B7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333;p39">
                  <a:extLst>
                    <a:ext uri="{FF2B5EF4-FFF2-40B4-BE49-F238E27FC236}">
                      <a16:creationId xmlns:a16="http://schemas.microsoft.com/office/drawing/2014/main" id="{BDA8E0DB-42C3-4417-83E8-8653DF26305F}"/>
                    </a:ext>
                  </a:extLst>
                </p:cNvPr>
                <p:cNvSpPr/>
                <p:nvPr/>
              </p:nvSpPr>
              <p:spPr>
                <a:xfrm rot="3756278">
                  <a:off x="8243743" y="4783361"/>
                  <a:ext cx="224576" cy="632476"/>
                </a:xfrm>
                <a:custGeom>
                  <a:avLst/>
                  <a:gdLst/>
                  <a:ahLst/>
                  <a:cxnLst/>
                  <a:rect l="l" t="t" r="r" b="b"/>
                  <a:pathLst>
                    <a:path w="582162" h="1639548" extrusionOk="0">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334;p39">
                  <a:extLst>
                    <a:ext uri="{FF2B5EF4-FFF2-40B4-BE49-F238E27FC236}">
                      <a16:creationId xmlns:a16="http://schemas.microsoft.com/office/drawing/2014/main" id="{8FE69831-A346-4D95-9E45-DE1169BCE6F5}"/>
                    </a:ext>
                  </a:extLst>
                </p:cNvPr>
                <p:cNvSpPr/>
                <p:nvPr/>
              </p:nvSpPr>
              <p:spPr>
                <a:xfrm rot="-4753911" flipH="1">
                  <a:off x="7530122" y="4416800"/>
                  <a:ext cx="241483" cy="680091"/>
                </a:xfrm>
                <a:custGeom>
                  <a:avLst/>
                  <a:gdLst/>
                  <a:ahLst/>
                  <a:cxnLst/>
                  <a:rect l="l" t="t" r="r" b="b"/>
                  <a:pathLst>
                    <a:path w="582162" h="1639548" extrusionOk="0">
                      <a:moveTo>
                        <a:pt x="550099" y="54028"/>
                      </a:moveTo>
                      <a:cubicBezTo>
                        <a:pt x="624739" y="-134938"/>
                        <a:pt x="547056" y="229933"/>
                        <a:pt x="536842" y="262190"/>
                      </a:cubicBezTo>
                      <a:cubicBezTo>
                        <a:pt x="526628" y="294447"/>
                        <a:pt x="489477" y="242030"/>
                        <a:pt x="488816" y="247571"/>
                      </a:cubicBezTo>
                      <a:lnTo>
                        <a:pt x="532877" y="295437"/>
                      </a:lnTo>
                      <a:cubicBezTo>
                        <a:pt x="532967" y="355079"/>
                        <a:pt x="525931" y="381896"/>
                        <a:pt x="526021" y="441538"/>
                      </a:cubicBezTo>
                      <a:lnTo>
                        <a:pt x="440807" y="401237"/>
                      </a:lnTo>
                      <a:lnTo>
                        <a:pt x="518260" y="473456"/>
                      </a:lnTo>
                      <a:lnTo>
                        <a:pt x="498587" y="637602"/>
                      </a:lnTo>
                      <a:lnTo>
                        <a:pt x="372197" y="546012"/>
                      </a:lnTo>
                      <a:lnTo>
                        <a:pt x="498617" y="657667"/>
                      </a:lnTo>
                      <a:cubicBezTo>
                        <a:pt x="498709" y="718576"/>
                        <a:pt x="483958" y="759148"/>
                        <a:pt x="484050" y="820057"/>
                      </a:cubicBezTo>
                      <a:lnTo>
                        <a:pt x="270832" y="673231"/>
                      </a:lnTo>
                      <a:lnTo>
                        <a:pt x="478917" y="852083"/>
                      </a:lnTo>
                      <a:lnTo>
                        <a:pt x="469294" y="1002645"/>
                      </a:lnTo>
                      <a:lnTo>
                        <a:pt x="184579" y="795959"/>
                      </a:lnTo>
                      <a:lnTo>
                        <a:pt x="466579" y="1042397"/>
                      </a:lnTo>
                      <a:lnTo>
                        <a:pt x="459783" y="1179874"/>
                      </a:lnTo>
                      <a:lnTo>
                        <a:pt x="119129" y="943486"/>
                      </a:lnTo>
                      <a:lnTo>
                        <a:pt x="467006" y="1228896"/>
                      </a:lnTo>
                      <a:cubicBezTo>
                        <a:pt x="467092" y="1286367"/>
                        <a:pt x="479997" y="1326381"/>
                        <a:pt x="480083" y="1383852"/>
                      </a:cubicBezTo>
                      <a:lnTo>
                        <a:pt x="184579" y="1186679"/>
                      </a:lnTo>
                      <a:lnTo>
                        <a:pt x="480050" y="1411085"/>
                      </a:lnTo>
                      <a:cubicBezTo>
                        <a:pt x="480132" y="1465879"/>
                        <a:pt x="497607" y="1538525"/>
                        <a:pt x="552481" y="1639356"/>
                      </a:cubicBezTo>
                      <a:cubicBezTo>
                        <a:pt x="331520" y="1644295"/>
                        <a:pt x="189138" y="1553987"/>
                        <a:pt x="103908" y="1411291"/>
                      </a:cubicBezTo>
                      <a:cubicBezTo>
                        <a:pt x="-144138" y="987527"/>
                        <a:pt x="70524" y="647047"/>
                        <a:pt x="550099" y="5402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33" name="Google Shape;335;p39">
              <a:extLst>
                <a:ext uri="{FF2B5EF4-FFF2-40B4-BE49-F238E27FC236}">
                  <a16:creationId xmlns:a16="http://schemas.microsoft.com/office/drawing/2014/main" id="{9A026E3B-A492-4186-B75F-85DCABF27228}"/>
                </a:ext>
              </a:extLst>
            </p:cNvPr>
            <p:cNvGrpSpPr/>
            <p:nvPr/>
          </p:nvGrpSpPr>
          <p:grpSpPr>
            <a:xfrm>
              <a:off x="7557774" y="2499951"/>
              <a:ext cx="617259" cy="617259"/>
              <a:chOff x="331023" y="414040"/>
              <a:chExt cx="5704800" cy="5704800"/>
            </a:xfrm>
          </p:grpSpPr>
          <p:sp>
            <p:nvSpPr>
              <p:cNvPr id="39" name="Google Shape;336;p39">
                <a:extLst>
                  <a:ext uri="{FF2B5EF4-FFF2-40B4-BE49-F238E27FC236}">
                    <a16:creationId xmlns:a16="http://schemas.microsoft.com/office/drawing/2014/main" id="{80DB0BE4-8E11-4D1C-82F2-450AE09CB2E3}"/>
                  </a:ext>
                </a:extLst>
              </p:cNvPr>
              <p:cNvSpPr/>
              <p:nvPr/>
            </p:nvSpPr>
            <p:spPr>
              <a:xfrm>
                <a:off x="331023" y="414040"/>
                <a:ext cx="5704800" cy="5704800"/>
              </a:xfrm>
              <a:prstGeom prst="ellipse">
                <a:avLst/>
              </a:prstGeom>
              <a:solidFill>
                <a:srgbClr val="F79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337;p39">
                <a:extLst>
                  <a:ext uri="{FF2B5EF4-FFF2-40B4-BE49-F238E27FC236}">
                    <a16:creationId xmlns:a16="http://schemas.microsoft.com/office/drawing/2014/main" id="{EBA4B6A4-1F56-4C13-853C-FC007B8038A7}"/>
                  </a:ext>
                </a:extLst>
              </p:cNvPr>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34" name="Google Shape;338;p39">
              <a:extLst>
                <a:ext uri="{FF2B5EF4-FFF2-40B4-BE49-F238E27FC236}">
                  <a16:creationId xmlns:a16="http://schemas.microsoft.com/office/drawing/2014/main" id="{0497D616-4F12-465D-88F1-1DED2CB751F0}"/>
                </a:ext>
              </a:extLst>
            </p:cNvPr>
            <p:cNvSpPr/>
            <p:nvPr/>
          </p:nvSpPr>
          <p:spPr>
            <a:xfrm rot="-5843163">
              <a:off x="7437446" y="1952343"/>
              <a:ext cx="620878" cy="347810"/>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5" name="Google Shape;339;p39">
              <a:extLst>
                <a:ext uri="{FF2B5EF4-FFF2-40B4-BE49-F238E27FC236}">
                  <a16:creationId xmlns:a16="http://schemas.microsoft.com/office/drawing/2014/main" id="{2EA26AA6-E6F4-45CB-99EA-2BE8DF96C4F3}"/>
                </a:ext>
              </a:extLst>
            </p:cNvPr>
            <p:cNvSpPr/>
            <p:nvPr/>
          </p:nvSpPr>
          <p:spPr>
            <a:xfrm rot="-9633598">
              <a:off x="6900009" y="2403864"/>
              <a:ext cx="616676" cy="345456"/>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 name="Google Shape;340;p39">
              <a:extLst>
                <a:ext uri="{FF2B5EF4-FFF2-40B4-BE49-F238E27FC236}">
                  <a16:creationId xmlns:a16="http://schemas.microsoft.com/office/drawing/2014/main" id="{44C1FEB1-03E0-4514-A393-6CDC58519783}"/>
                </a:ext>
              </a:extLst>
            </p:cNvPr>
            <p:cNvSpPr/>
            <p:nvPr/>
          </p:nvSpPr>
          <p:spPr>
            <a:xfrm rot="-2339460">
              <a:off x="7027376" y="3060988"/>
              <a:ext cx="616149" cy="345161"/>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 name="Google Shape;341;p39">
              <a:extLst>
                <a:ext uri="{FF2B5EF4-FFF2-40B4-BE49-F238E27FC236}">
                  <a16:creationId xmlns:a16="http://schemas.microsoft.com/office/drawing/2014/main" id="{B4C6A1E4-2E36-4DE0-B0E8-BE072A42C71A}"/>
                </a:ext>
              </a:extLst>
            </p:cNvPr>
            <p:cNvSpPr/>
            <p:nvPr/>
          </p:nvSpPr>
          <p:spPr>
            <a:xfrm rot="9062940" flipH="1">
              <a:off x="8136710" y="2290639"/>
              <a:ext cx="612445" cy="343086"/>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342;p39">
              <a:extLst>
                <a:ext uri="{FF2B5EF4-FFF2-40B4-BE49-F238E27FC236}">
                  <a16:creationId xmlns:a16="http://schemas.microsoft.com/office/drawing/2014/main" id="{3332D7C6-D0D0-497F-B641-1EC61437818C}"/>
                </a:ext>
              </a:extLst>
            </p:cNvPr>
            <p:cNvSpPr/>
            <p:nvPr/>
          </p:nvSpPr>
          <p:spPr>
            <a:xfrm rot="2339460" flipH="1">
              <a:off x="8142684" y="2988696"/>
              <a:ext cx="616149" cy="345161"/>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2" name="Google Shape;343;p39">
            <a:extLst>
              <a:ext uri="{FF2B5EF4-FFF2-40B4-BE49-F238E27FC236}">
                <a16:creationId xmlns:a16="http://schemas.microsoft.com/office/drawing/2014/main" id="{844FD76A-A2AB-4818-AF31-19B1865F60D1}"/>
              </a:ext>
            </a:extLst>
          </p:cNvPr>
          <p:cNvGrpSpPr/>
          <p:nvPr/>
        </p:nvGrpSpPr>
        <p:grpSpPr>
          <a:xfrm flipH="1">
            <a:off x="8253462" y="5242506"/>
            <a:ext cx="2528130" cy="1234244"/>
            <a:chOff x="1678681" y="2217893"/>
            <a:chExt cx="2022990" cy="987632"/>
          </a:xfrm>
        </p:grpSpPr>
        <p:grpSp>
          <p:nvGrpSpPr>
            <p:cNvPr id="53" name="Google Shape;344;p39">
              <a:extLst>
                <a:ext uri="{FF2B5EF4-FFF2-40B4-BE49-F238E27FC236}">
                  <a16:creationId xmlns:a16="http://schemas.microsoft.com/office/drawing/2014/main" id="{855AB55C-0755-46A0-A783-D9BDF506CA0E}"/>
                </a:ext>
              </a:extLst>
            </p:cNvPr>
            <p:cNvGrpSpPr/>
            <p:nvPr/>
          </p:nvGrpSpPr>
          <p:grpSpPr>
            <a:xfrm>
              <a:off x="1771537" y="2217893"/>
              <a:ext cx="1930134" cy="853561"/>
              <a:chOff x="1771537" y="2217893"/>
              <a:chExt cx="1930134" cy="853561"/>
            </a:xfrm>
          </p:grpSpPr>
          <p:sp>
            <p:nvSpPr>
              <p:cNvPr id="55" name="Google Shape;345;p39">
                <a:extLst>
                  <a:ext uri="{FF2B5EF4-FFF2-40B4-BE49-F238E27FC236}">
                    <a16:creationId xmlns:a16="http://schemas.microsoft.com/office/drawing/2014/main" id="{43687C14-4F2B-465C-B38A-FB389A2B5BDA}"/>
                  </a:ext>
                </a:extLst>
              </p:cNvPr>
              <p:cNvSpPr/>
              <p:nvPr/>
            </p:nvSpPr>
            <p:spPr>
              <a:xfrm flipH="1">
                <a:off x="1771537" y="2350717"/>
                <a:ext cx="1603451" cy="720737"/>
              </a:xfrm>
              <a:custGeom>
                <a:avLst/>
                <a:gdLst/>
                <a:ahLst/>
                <a:cxnLst/>
                <a:rect l="l" t="t" r="r" b="b"/>
                <a:pathLst>
                  <a:path w="3887153" h="1747240" extrusionOk="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346;p39">
                <a:extLst>
                  <a:ext uri="{FF2B5EF4-FFF2-40B4-BE49-F238E27FC236}">
                    <a16:creationId xmlns:a16="http://schemas.microsoft.com/office/drawing/2014/main" id="{F77F6868-5E70-4176-96A8-DCBC5E3676CB}"/>
                  </a:ext>
                </a:extLst>
              </p:cNvPr>
              <p:cNvSpPr/>
              <p:nvPr/>
            </p:nvSpPr>
            <p:spPr>
              <a:xfrm flipH="1">
                <a:off x="2153552" y="2217893"/>
                <a:ext cx="1548119" cy="795979"/>
              </a:xfrm>
              <a:custGeom>
                <a:avLst/>
                <a:gdLst/>
                <a:ahLst/>
                <a:cxnLst/>
                <a:rect l="l" t="t" r="r" b="b"/>
                <a:pathLst>
                  <a:path w="3753016" h="1929647" extrusionOk="0">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4" name="Google Shape;347;p39">
              <a:extLst>
                <a:ext uri="{FF2B5EF4-FFF2-40B4-BE49-F238E27FC236}">
                  <a16:creationId xmlns:a16="http://schemas.microsoft.com/office/drawing/2014/main" id="{9F61A6B6-9005-435A-99B7-E96F967B6919}"/>
                </a:ext>
              </a:extLst>
            </p:cNvPr>
            <p:cNvSpPr/>
            <p:nvPr/>
          </p:nvSpPr>
          <p:spPr>
            <a:xfrm rot="-2860907">
              <a:off x="1894216" y="2506478"/>
              <a:ext cx="285630" cy="709293"/>
            </a:xfrm>
            <a:prstGeom prst="rect">
              <a:avLst/>
            </a:prstGeom>
            <a:solidFill>
              <a:schemeClr val="accent1"/>
            </a:solidFill>
            <a:ln>
              <a:noFill/>
            </a:ln>
            <a:effectLst>
              <a:outerShdw blurRad="50800" dist="50800" dir="5400000" algn="ctr" rotWithShape="0">
                <a:srgbClr val="000000">
                  <a:alpha val="2196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49975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Raw data</a:t>
            </a:r>
            <a:endParaRPr dirty="0"/>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12</a:t>
            </a:fld>
            <a:endParaRPr>
              <a:solidFill>
                <a:srgbClr val="000000"/>
              </a:solidFill>
            </a:endParaRPr>
          </a:p>
        </p:txBody>
      </p:sp>
      <p:pic>
        <p:nvPicPr>
          <p:cNvPr id="5" name="圖片 4">
            <a:extLst>
              <a:ext uri="{FF2B5EF4-FFF2-40B4-BE49-F238E27FC236}">
                <a16:creationId xmlns:a16="http://schemas.microsoft.com/office/drawing/2014/main" id="{F85FAEA0-C190-4A57-83F5-7A182B82DC63}"/>
              </a:ext>
            </a:extLst>
          </p:cNvPr>
          <p:cNvPicPr>
            <a:picLocks noChangeAspect="1"/>
          </p:cNvPicPr>
          <p:nvPr/>
        </p:nvPicPr>
        <p:blipFill>
          <a:blip r:embed="rId3"/>
          <a:stretch>
            <a:fillRect/>
          </a:stretch>
        </p:blipFill>
        <p:spPr>
          <a:xfrm>
            <a:off x="421105" y="2303377"/>
            <a:ext cx="11579290" cy="2548072"/>
          </a:xfrm>
          <a:prstGeom prst="rect">
            <a:avLst/>
          </a:prstGeom>
        </p:spPr>
      </p:pic>
    </p:spTree>
    <p:extLst>
      <p:ext uri="{BB962C8B-B14F-4D97-AF65-F5344CB8AC3E}">
        <p14:creationId xmlns:p14="http://schemas.microsoft.com/office/powerpoint/2010/main" val="25306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Raw data</a:t>
            </a:r>
            <a:endParaRPr dirty="0"/>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13</a:t>
            </a:fld>
            <a:endParaRPr>
              <a:solidFill>
                <a:srgbClr val="000000"/>
              </a:solidFill>
            </a:endParaRPr>
          </a:p>
        </p:txBody>
      </p:sp>
      <p:pic>
        <p:nvPicPr>
          <p:cNvPr id="3" name="圖片 2">
            <a:extLst>
              <a:ext uri="{FF2B5EF4-FFF2-40B4-BE49-F238E27FC236}">
                <a16:creationId xmlns:a16="http://schemas.microsoft.com/office/drawing/2014/main" id="{44674095-7E3F-4D75-818E-023CB9ACC6BA}"/>
              </a:ext>
            </a:extLst>
          </p:cNvPr>
          <p:cNvPicPr>
            <a:picLocks noChangeAspect="1"/>
          </p:cNvPicPr>
          <p:nvPr/>
        </p:nvPicPr>
        <p:blipFill>
          <a:blip r:embed="rId3"/>
          <a:stretch>
            <a:fillRect/>
          </a:stretch>
        </p:blipFill>
        <p:spPr>
          <a:xfrm>
            <a:off x="1470862" y="2312067"/>
            <a:ext cx="9250275" cy="2997050"/>
          </a:xfrm>
          <a:prstGeom prst="rect">
            <a:avLst/>
          </a:prstGeom>
        </p:spPr>
      </p:pic>
    </p:spTree>
    <p:extLst>
      <p:ext uri="{BB962C8B-B14F-4D97-AF65-F5344CB8AC3E}">
        <p14:creationId xmlns:p14="http://schemas.microsoft.com/office/powerpoint/2010/main" val="89735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describe</a:t>
            </a:r>
            <a:endParaRPr dirty="0"/>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14</a:t>
            </a:fld>
            <a:endParaRPr>
              <a:solidFill>
                <a:srgbClr val="000000"/>
              </a:solidFill>
            </a:endParaRPr>
          </a:p>
        </p:txBody>
      </p:sp>
      <p:pic>
        <p:nvPicPr>
          <p:cNvPr id="2" name="圖片 1">
            <a:extLst>
              <a:ext uri="{FF2B5EF4-FFF2-40B4-BE49-F238E27FC236}">
                <a16:creationId xmlns:a16="http://schemas.microsoft.com/office/drawing/2014/main" id="{1FAA4FCD-5265-4B38-9B90-64F25E317AB2}"/>
              </a:ext>
            </a:extLst>
          </p:cNvPr>
          <p:cNvPicPr>
            <a:picLocks noChangeAspect="1"/>
          </p:cNvPicPr>
          <p:nvPr/>
        </p:nvPicPr>
        <p:blipFill>
          <a:blip r:embed="rId3"/>
          <a:stretch>
            <a:fillRect/>
          </a:stretch>
        </p:blipFill>
        <p:spPr>
          <a:xfrm>
            <a:off x="397165" y="2058546"/>
            <a:ext cx="11011880" cy="33158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bar 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15</a:t>
            </a:fld>
            <a:endParaRPr>
              <a:solidFill>
                <a:srgbClr val="000000"/>
              </a:solidFill>
            </a:endParaRPr>
          </a:p>
        </p:txBody>
      </p:sp>
      <p:pic>
        <p:nvPicPr>
          <p:cNvPr id="4" name="圖片 3">
            <a:extLst>
              <a:ext uri="{FF2B5EF4-FFF2-40B4-BE49-F238E27FC236}">
                <a16:creationId xmlns:a16="http://schemas.microsoft.com/office/drawing/2014/main" id="{14812B9E-99E6-4506-B3D5-A690A983FC7B}"/>
              </a:ext>
            </a:extLst>
          </p:cNvPr>
          <p:cNvPicPr>
            <a:picLocks noChangeAspect="1"/>
          </p:cNvPicPr>
          <p:nvPr/>
        </p:nvPicPr>
        <p:blipFill>
          <a:blip r:embed="rId3"/>
          <a:stretch>
            <a:fillRect/>
          </a:stretch>
        </p:blipFill>
        <p:spPr>
          <a:xfrm>
            <a:off x="4983860" y="4188814"/>
            <a:ext cx="4916020" cy="2734225"/>
          </a:xfrm>
          <a:prstGeom prst="rect">
            <a:avLst/>
          </a:prstGeom>
        </p:spPr>
      </p:pic>
      <p:pic>
        <p:nvPicPr>
          <p:cNvPr id="16" name="圖片 15">
            <a:extLst>
              <a:ext uri="{FF2B5EF4-FFF2-40B4-BE49-F238E27FC236}">
                <a16:creationId xmlns:a16="http://schemas.microsoft.com/office/drawing/2014/main" id="{5B095A71-C367-4FDC-A813-69BB7C6E58A7}"/>
              </a:ext>
            </a:extLst>
          </p:cNvPr>
          <p:cNvPicPr>
            <a:picLocks noChangeAspect="1"/>
          </p:cNvPicPr>
          <p:nvPr/>
        </p:nvPicPr>
        <p:blipFill>
          <a:blip r:embed="rId4"/>
          <a:stretch>
            <a:fillRect/>
          </a:stretch>
        </p:blipFill>
        <p:spPr>
          <a:xfrm>
            <a:off x="6645187" y="1302072"/>
            <a:ext cx="4839803" cy="2886741"/>
          </a:xfrm>
          <a:prstGeom prst="rect">
            <a:avLst/>
          </a:prstGeom>
        </p:spPr>
      </p:pic>
      <p:pic>
        <p:nvPicPr>
          <p:cNvPr id="19" name="圖片 18">
            <a:extLst>
              <a:ext uri="{FF2B5EF4-FFF2-40B4-BE49-F238E27FC236}">
                <a16:creationId xmlns:a16="http://schemas.microsoft.com/office/drawing/2014/main" id="{F4C2D067-A970-4C54-AF94-740BA9AF67A9}"/>
              </a:ext>
            </a:extLst>
          </p:cNvPr>
          <p:cNvPicPr>
            <a:picLocks noChangeAspect="1"/>
          </p:cNvPicPr>
          <p:nvPr/>
        </p:nvPicPr>
        <p:blipFill>
          <a:blip r:embed="rId5"/>
          <a:stretch>
            <a:fillRect/>
          </a:stretch>
        </p:blipFill>
        <p:spPr>
          <a:xfrm>
            <a:off x="246694" y="1190182"/>
            <a:ext cx="4839803" cy="4318984"/>
          </a:xfrm>
          <a:prstGeom prst="rect">
            <a:avLst/>
          </a:prstGeom>
        </p:spPr>
      </p:pic>
    </p:spTree>
    <p:extLst>
      <p:ext uri="{BB962C8B-B14F-4D97-AF65-F5344CB8AC3E}">
        <p14:creationId xmlns:p14="http://schemas.microsoft.com/office/powerpoint/2010/main" val="1435402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histograms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16</a:t>
            </a:fld>
            <a:endParaRPr>
              <a:solidFill>
                <a:srgbClr val="000000"/>
              </a:solidFill>
            </a:endParaRPr>
          </a:p>
        </p:txBody>
      </p:sp>
      <p:pic>
        <p:nvPicPr>
          <p:cNvPr id="5" name="圖片 4">
            <a:extLst>
              <a:ext uri="{FF2B5EF4-FFF2-40B4-BE49-F238E27FC236}">
                <a16:creationId xmlns:a16="http://schemas.microsoft.com/office/drawing/2014/main" id="{6515879B-42DD-40FE-A1F3-E49A6AE1446E}"/>
              </a:ext>
            </a:extLst>
          </p:cNvPr>
          <p:cNvPicPr>
            <a:picLocks noChangeAspect="1"/>
          </p:cNvPicPr>
          <p:nvPr/>
        </p:nvPicPr>
        <p:blipFill>
          <a:blip r:embed="rId3"/>
          <a:stretch>
            <a:fillRect/>
          </a:stretch>
        </p:blipFill>
        <p:spPr>
          <a:xfrm>
            <a:off x="4038703" y="1905248"/>
            <a:ext cx="3883831" cy="3797173"/>
          </a:xfrm>
          <a:prstGeom prst="rect">
            <a:avLst/>
          </a:prstGeom>
        </p:spPr>
      </p:pic>
      <p:pic>
        <p:nvPicPr>
          <p:cNvPr id="9" name="圖片 8">
            <a:extLst>
              <a:ext uri="{FF2B5EF4-FFF2-40B4-BE49-F238E27FC236}">
                <a16:creationId xmlns:a16="http://schemas.microsoft.com/office/drawing/2014/main" id="{40FDABA7-BAD7-4566-8A8C-2209242C89C2}"/>
              </a:ext>
            </a:extLst>
          </p:cNvPr>
          <p:cNvPicPr>
            <a:picLocks noChangeAspect="1"/>
          </p:cNvPicPr>
          <p:nvPr/>
        </p:nvPicPr>
        <p:blipFill>
          <a:blip r:embed="rId4"/>
          <a:stretch>
            <a:fillRect/>
          </a:stretch>
        </p:blipFill>
        <p:spPr>
          <a:xfrm>
            <a:off x="118700" y="1905248"/>
            <a:ext cx="3883831" cy="3797173"/>
          </a:xfrm>
          <a:prstGeom prst="rect">
            <a:avLst/>
          </a:prstGeom>
        </p:spPr>
      </p:pic>
      <p:pic>
        <p:nvPicPr>
          <p:cNvPr id="13" name="圖片 12">
            <a:extLst>
              <a:ext uri="{FF2B5EF4-FFF2-40B4-BE49-F238E27FC236}">
                <a16:creationId xmlns:a16="http://schemas.microsoft.com/office/drawing/2014/main" id="{3364BD1C-CF8C-4B09-B991-E707BB0675FF}"/>
              </a:ext>
            </a:extLst>
          </p:cNvPr>
          <p:cNvPicPr>
            <a:picLocks noChangeAspect="1"/>
          </p:cNvPicPr>
          <p:nvPr/>
        </p:nvPicPr>
        <p:blipFill>
          <a:blip r:embed="rId5"/>
          <a:stretch>
            <a:fillRect/>
          </a:stretch>
        </p:blipFill>
        <p:spPr>
          <a:xfrm>
            <a:off x="8189469" y="1905248"/>
            <a:ext cx="3828685" cy="3797173"/>
          </a:xfrm>
          <a:prstGeom prst="rect">
            <a:avLst/>
          </a:prstGeom>
        </p:spPr>
      </p:pic>
    </p:spTree>
    <p:extLst>
      <p:ext uri="{BB962C8B-B14F-4D97-AF65-F5344CB8AC3E}">
        <p14:creationId xmlns:p14="http://schemas.microsoft.com/office/powerpoint/2010/main" val="220624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distribution 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17</a:t>
            </a:fld>
            <a:endParaRPr>
              <a:solidFill>
                <a:srgbClr val="000000"/>
              </a:solidFill>
            </a:endParaRPr>
          </a:p>
        </p:txBody>
      </p:sp>
      <p:pic>
        <p:nvPicPr>
          <p:cNvPr id="5" name="圖片 4">
            <a:extLst>
              <a:ext uri="{FF2B5EF4-FFF2-40B4-BE49-F238E27FC236}">
                <a16:creationId xmlns:a16="http://schemas.microsoft.com/office/drawing/2014/main" id="{D8A572E6-895A-4BE4-B336-A2874BF5EE80}"/>
              </a:ext>
            </a:extLst>
          </p:cNvPr>
          <p:cNvPicPr>
            <a:picLocks noChangeAspect="1"/>
          </p:cNvPicPr>
          <p:nvPr/>
        </p:nvPicPr>
        <p:blipFill>
          <a:blip r:embed="rId3"/>
          <a:stretch>
            <a:fillRect/>
          </a:stretch>
        </p:blipFill>
        <p:spPr>
          <a:xfrm>
            <a:off x="6276340" y="1369805"/>
            <a:ext cx="4916421" cy="4965018"/>
          </a:xfrm>
          <a:prstGeom prst="rect">
            <a:avLst/>
          </a:prstGeom>
        </p:spPr>
      </p:pic>
      <p:pic>
        <p:nvPicPr>
          <p:cNvPr id="6" name="圖片 5">
            <a:extLst>
              <a:ext uri="{FF2B5EF4-FFF2-40B4-BE49-F238E27FC236}">
                <a16:creationId xmlns:a16="http://schemas.microsoft.com/office/drawing/2014/main" id="{6DA91E20-20A7-4658-AEF0-4D2E814CE01A}"/>
              </a:ext>
            </a:extLst>
          </p:cNvPr>
          <p:cNvPicPr>
            <a:picLocks noChangeAspect="1"/>
          </p:cNvPicPr>
          <p:nvPr/>
        </p:nvPicPr>
        <p:blipFill>
          <a:blip r:embed="rId4"/>
          <a:stretch>
            <a:fillRect/>
          </a:stretch>
        </p:blipFill>
        <p:spPr>
          <a:xfrm>
            <a:off x="390339" y="1646937"/>
            <a:ext cx="5669717" cy="4259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pairwise scatterplots</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18</a:t>
            </a:fld>
            <a:endParaRPr>
              <a:solidFill>
                <a:srgbClr val="000000"/>
              </a:solidFill>
            </a:endParaRPr>
          </a:p>
        </p:txBody>
      </p:sp>
      <p:pic>
        <p:nvPicPr>
          <p:cNvPr id="7" name="圖片 6">
            <a:extLst>
              <a:ext uri="{FF2B5EF4-FFF2-40B4-BE49-F238E27FC236}">
                <a16:creationId xmlns:a16="http://schemas.microsoft.com/office/drawing/2014/main" id="{84C14AB0-AC7B-49A7-8AAD-1EBCF524AE0C}"/>
              </a:ext>
            </a:extLst>
          </p:cNvPr>
          <p:cNvPicPr>
            <a:picLocks noChangeAspect="1"/>
          </p:cNvPicPr>
          <p:nvPr/>
        </p:nvPicPr>
        <p:blipFill>
          <a:blip r:embed="rId3"/>
          <a:stretch>
            <a:fillRect/>
          </a:stretch>
        </p:blipFill>
        <p:spPr>
          <a:xfrm>
            <a:off x="1253580" y="1328722"/>
            <a:ext cx="4701947" cy="4663844"/>
          </a:xfrm>
          <a:prstGeom prst="rect">
            <a:avLst/>
          </a:prstGeom>
        </p:spPr>
      </p:pic>
      <p:sp>
        <p:nvSpPr>
          <p:cNvPr id="8" name="Google Shape;629;p53">
            <a:extLst>
              <a:ext uri="{FF2B5EF4-FFF2-40B4-BE49-F238E27FC236}">
                <a16:creationId xmlns:a16="http://schemas.microsoft.com/office/drawing/2014/main" id="{0D6D6A87-EDAE-4E0A-AFE5-A66471D562B0}"/>
              </a:ext>
            </a:extLst>
          </p:cNvPr>
          <p:cNvSpPr/>
          <p:nvPr/>
        </p:nvSpPr>
        <p:spPr>
          <a:xfrm>
            <a:off x="1" y="1872342"/>
            <a:ext cx="12218126" cy="4397829"/>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630;p53">
            <a:extLst>
              <a:ext uri="{FF2B5EF4-FFF2-40B4-BE49-F238E27FC236}">
                <a16:creationId xmlns:a16="http://schemas.microsoft.com/office/drawing/2014/main" id="{9D9C382E-B98B-498E-9609-F34029972A88}"/>
              </a:ext>
            </a:extLst>
          </p:cNvPr>
          <p:cNvSpPr/>
          <p:nvPr/>
        </p:nvSpPr>
        <p:spPr>
          <a:xfrm>
            <a:off x="8372732" y="3110522"/>
            <a:ext cx="3122587" cy="3159649"/>
          </a:xfrm>
          <a:custGeom>
            <a:avLst/>
            <a:gdLst/>
            <a:ahLst/>
            <a:cxnLst/>
            <a:rect l="l" t="t" r="r" b="b"/>
            <a:pathLst>
              <a:path w="2934789" h="2969622" extrusionOk="0">
                <a:moveTo>
                  <a:pt x="2934789" y="0"/>
                </a:moveTo>
                <a:lnTo>
                  <a:pt x="2081349" y="226422"/>
                </a:lnTo>
                <a:lnTo>
                  <a:pt x="1419497" y="1027611"/>
                </a:lnTo>
                <a:lnTo>
                  <a:pt x="1271452" y="1680754"/>
                </a:lnTo>
                <a:lnTo>
                  <a:pt x="165463" y="2438400"/>
                </a:lnTo>
                <a:lnTo>
                  <a:pt x="0" y="2969622"/>
                </a:lnTo>
                <a:lnTo>
                  <a:pt x="2891246" y="2969622"/>
                </a:lnTo>
                <a:lnTo>
                  <a:pt x="2934789"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 name="Google Shape;636;p53">
            <a:extLst>
              <a:ext uri="{FF2B5EF4-FFF2-40B4-BE49-F238E27FC236}">
                <a16:creationId xmlns:a16="http://schemas.microsoft.com/office/drawing/2014/main" id="{08443B12-96E6-4E4F-8627-C7437ADC8CD7}"/>
              </a:ext>
            </a:extLst>
          </p:cNvPr>
          <p:cNvGrpSpPr/>
          <p:nvPr/>
        </p:nvGrpSpPr>
        <p:grpSpPr>
          <a:xfrm>
            <a:off x="6461684" y="4055539"/>
            <a:ext cx="1549353" cy="2329429"/>
            <a:chOff x="6461684" y="4055539"/>
            <a:chExt cx="1549353" cy="2329429"/>
          </a:xfrm>
        </p:grpSpPr>
        <p:sp>
          <p:nvSpPr>
            <p:cNvPr id="11" name="Google Shape;637;p53">
              <a:extLst>
                <a:ext uri="{FF2B5EF4-FFF2-40B4-BE49-F238E27FC236}">
                  <a16:creationId xmlns:a16="http://schemas.microsoft.com/office/drawing/2014/main" id="{4823CB01-1F24-418F-BBFA-5EA26D2F91BB}"/>
                </a:ext>
              </a:extLst>
            </p:cNvPr>
            <p:cNvSpPr/>
            <p:nvPr/>
          </p:nvSpPr>
          <p:spPr>
            <a:xfrm rot="826668" flipH="1">
              <a:off x="6707479" y="4133010"/>
              <a:ext cx="913301" cy="2174487"/>
            </a:xfrm>
            <a:custGeom>
              <a:avLst/>
              <a:gdLst/>
              <a:ahLst/>
              <a:cxnLst/>
              <a:rect l="l" t="t" r="r" b="b"/>
              <a:pathLst>
                <a:path w="913301" h="2174487" extrusionOk="0">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 name="Google Shape;638;p53">
              <a:extLst>
                <a:ext uri="{FF2B5EF4-FFF2-40B4-BE49-F238E27FC236}">
                  <a16:creationId xmlns:a16="http://schemas.microsoft.com/office/drawing/2014/main" id="{4208FE97-D024-4471-9B7B-9E571FAC5FE8}"/>
                </a:ext>
              </a:extLst>
            </p:cNvPr>
            <p:cNvSpPr/>
            <p:nvPr/>
          </p:nvSpPr>
          <p:spPr>
            <a:xfrm rot="-3437011">
              <a:off x="7251630" y="4555333"/>
              <a:ext cx="211547"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639;p53">
              <a:extLst>
                <a:ext uri="{FF2B5EF4-FFF2-40B4-BE49-F238E27FC236}">
                  <a16:creationId xmlns:a16="http://schemas.microsoft.com/office/drawing/2014/main" id="{5BA02D3F-5F49-4A97-8813-5D9AF58D3C78}"/>
                </a:ext>
              </a:extLst>
            </p:cNvPr>
            <p:cNvSpPr/>
            <p:nvPr/>
          </p:nvSpPr>
          <p:spPr>
            <a:xfrm rot="-6295876">
              <a:off x="7633046" y="4614399"/>
              <a:ext cx="171813"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14" name="Google Shape;631;p53">
            <a:extLst>
              <a:ext uri="{FF2B5EF4-FFF2-40B4-BE49-F238E27FC236}">
                <a16:creationId xmlns:a16="http://schemas.microsoft.com/office/drawing/2014/main" id="{2CF0A358-1CF9-445E-AE0F-91304824777D}"/>
              </a:ext>
            </a:extLst>
          </p:cNvPr>
          <p:cNvGrpSpPr/>
          <p:nvPr/>
        </p:nvGrpSpPr>
        <p:grpSpPr>
          <a:xfrm rot="4118366">
            <a:off x="7649493" y="3463576"/>
            <a:ext cx="1284932" cy="1471182"/>
            <a:chOff x="6785797" y="3421890"/>
            <a:chExt cx="1284932" cy="1471182"/>
          </a:xfrm>
        </p:grpSpPr>
        <p:sp>
          <p:nvSpPr>
            <p:cNvPr id="15" name="Google Shape;632;p53">
              <a:extLst>
                <a:ext uri="{FF2B5EF4-FFF2-40B4-BE49-F238E27FC236}">
                  <a16:creationId xmlns:a16="http://schemas.microsoft.com/office/drawing/2014/main" id="{ECDBD25F-1785-4D06-9C85-22117BCE0503}"/>
                </a:ext>
              </a:extLst>
            </p:cNvPr>
            <p:cNvSpPr/>
            <p:nvPr/>
          </p:nvSpPr>
          <p:spPr>
            <a:xfrm rot="-1779533">
              <a:off x="7603145" y="3621314"/>
              <a:ext cx="99159" cy="1334653"/>
            </a:xfrm>
            <a:prstGeom prst="roundRect">
              <a:avLst>
                <a:gd name="adj" fmla="val 33702"/>
              </a:avLst>
            </a:prstGeom>
            <a:gradFill>
              <a:gsLst>
                <a:gs pos="0">
                  <a:srgbClr val="CB7A00"/>
                </a:gs>
                <a:gs pos="100000">
                  <a:srgbClr val="CB7A00"/>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633;p53">
              <a:extLst>
                <a:ext uri="{FF2B5EF4-FFF2-40B4-BE49-F238E27FC236}">
                  <a16:creationId xmlns:a16="http://schemas.microsoft.com/office/drawing/2014/main" id="{AB9A6316-30E5-40D9-A7DE-6F6128857491}"/>
                </a:ext>
              </a:extLst>
            </p:cNvPr>
            <p:cNvSpPr/>
            <p:nvPr/>
          </p:nvSpPr>
          <p:spPr>
            <a:xfrm rot="-1779533">
              <a:off x="7299763" y="3749789"/>
              <a:ext cx="176582" cy="156543"/>
            </a:xfrm>
            <a:prstGeom prst="roundRect">
              <a:avLst>
                <a:gd name="adj" fmla="val 2755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634;p53">
              <a:extLst>
                <a:ext uri="{FF2B5EF4-FFF2-40B4-BE49-F238E27FC236}">
                  <a16:creationId xmlns:a16="http://schemas.microsoft.com/office/drawing/2014/main" id="{67A2CDB6-CAB7-440D-98C1-FD9C3AACC3B4}"/>
                </a:ext>
              </a:extLst>
            </p:cNvPr>
            <p:cNvSpPr/>
            <p:nvPr/>
          </p:nvSpPr>
          <p:spPr>
            <a:xfrm rot="3412889">
              <a:off x="7609207" y="3406218"/>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635;p53">
              <a:extLst>
                <a:ext uri="{FF2B5EF4-FFF2-40B4-BE49-F238E27FC236}">
                  <a16:creationId xmlns:a16="http://schemas.microsoft.com/office/drawing/2014/main" id="{58EDE73D-BF7A-4ECA-BA6D-6AF1841A288D}"/>
                </a:ext>
              </a:extLst>
            </p:cNvPr>
            <p:cNvSpPr/>
            <p:nvPr/>
          </p:nvSpPr>
          <p:spPr>
            <a:xfrm rot="-7177747" flipH="1">
              <a:off x="6969587" y="3789364"/>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1919427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2"/>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heatmap</a:t>
            </a:r>
            <a:endParaRPr dirty="0"/>
          </a:p>
        </p:txBody>
      </p:sp>
      <p:sp>
        <p:nvSpPr>
          <p:cNvPr id="385" name="Google Shape;385;p4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19</a:t>
            </a:fld>
            <a:endParaRPr>
              <a:solidFill>
                <a:srgbClr val="000000"/>
              </a:solidFill>
            </a:endParaRPr>
          </a:p>
        </p:txBody>
      </p:sp>
      <p:pic>
        <p:nvPicPr>
          <p:cNvPr id="7" name="圖片 6">
            <a:extLst>
              <a:ext uri="{FF2B5EF4-FFF2-40B4-BE49-F238E27FC236}">
                <a16:creationId xmlns:a16="http://schemas.microsoft.com/office/drawing/2014/main" id="{897B8E26-42DC-439B-A18D-2766142E5274}"/>
              </a:ext>
            </a:extLst>
          </p:cNvPr>
          <p:cNvPicPr>
            <a:picLocks noChangeAspect="1"/>
          </p:cNvPicPr>
          <p:nvPr/>
        </p:nvPicPr>
        <p:blipFill>
          <a:blip r:embed="rId3"/>
          <a:stretch>
            <a:fillRect/>
          </a:stretch>
        </p:blipFill>
        <p:spPr>
          <a:xfrm>
            <a:off x="5743003" y="1466930"/>
            <a:ext cx="5128704" cy="5128704"/>
          </a:xfrm>
          <a:prstGeom prst="rect">
            <a:avLst/>
          </a:prstGeom>
        </p:spPr>
      </p:pic>
      <p:pic>
        <p:nvPicPr>
          <p:cNvPr id="8" name="Google Shape;457;p46">
            <a:extLst>
              <a:ext uri="{FF2B5EF4-FFF2-40B4-BE49-F238E27FC236}">
                <a16:creationId xmlns:a16="http://schemas.microsoft.com/office/drawing/2014/main" id="{884FD08F-AE58-4A24-A798-DD6CD94200DA}"/>
              </a:ext>
            </a:extLst>
          </p:cNvPr>
          <p:cNvPicPr preferRelativeResize="0"/>
          <p:nvPr/>
        </p:nvPicPr>
        <p:blipFill rotWithShape="1">
          <a:blip r:embed="rId4">
            <a:alphaModFix/>
          </a:blip>
          <a:srcRect/>
          <a:stretch/>
        </p:blipFill>
        <p:spPr>
          <a:xfrm>
            <a:off x="1222412" y="2689014"/>
            <a:ext cx="3041900" cy="2397225"/>
          </a:xfrm>
          <a:prstGeom prst="rect">
            <a:avLst/>
          </a:prstGeom>
          <a:noFill/>
          <a:ln>
            <a:noFill/>
          </a:ln>
        </p:spPr>
      </p:pic>
    </p:spTree>
    <p:extLst>
      <p:ext uri="{BB962C8B-B14F-4D97-AF65-F5344CB8AC3E}">
        <p14:creationId xmlns:p14="http://schemas.microsoft.com/office/powerpoint/2010/main" val="410170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2"/>
        <p:cNvGrpSpPr/>
        <p:nvPr/>
      </p:nvGrpSpPr>
      <p:grpSpPr>
        <a:xfrm>
          <a:off x="0" y="0"/>
          <a:ext cx="0" cy="0"/>
          <a:chOff x="0" y="0"/>
          <a:chExt cx="0" cy="0"/>
        </a:xfrm>
      </p:grpSpPr>
      <p:sp>
        <p:nvSpPr>
          <p:cNvPr id="223" name="Google Shape;223;p33"/>
          <p:cNvSpPr txBox="1"/>
          <p:nvPr/>
        </p:nvSpPr>
        <p:spPr>
          <a:xfrm>
            <a:off x="5572791" y="493377"/>
            <a:ext cx="5705351" cy="923330"/>
          </a:xfrm>
          <a:prstGeom prst="rect">
            <a:avLst/>
          </a:prstGeom>
          <a:noFill/>
          <a:ln>
            <a:noFill/>
          </a:ln>
        </p:spPr>
        <p:txBody>
          <a:bodyPr spcFirstLastPara="1" wrap="square" lIns="91425" tIns="45700" rIns="91425" bIns="45700" anchor="ctr" anchorCtr="0">
            <a:noAutofit/>
          </a:bodyPr>
          <a:lstStyle/>
          <a:p>
            <a:pPr lvl="0"/>
            <a:r>
              <a:rPr lang="en-US" sz="5400">
                <a:solidFill>
                  <a:schemeClr val="accent2"/>
                </a:solidFill>
              </a:rPr>
              <a:t>table of contents</a:t>
            </a:r>
            <a:endParaRPr sz="5400" dirty="0">
              <a:solidFill>
                <a:schemeClr val="accent2"/>
              </a:solidFill>
              <a:latin typeface="Arial"/>
              <a:ea typeface="Arial"/>
              <a:cs typeface="Arial"/>
              <a:sym typeface="Arial"/>
            </a:endParaRPr>
          </a:p>
        </p:txBody>
      </p:sp>
      <p:grpSp>
        <p:nvGrpSpPr>
          <p:cNvPr id="228" name="Google Shape;228;p33"/>
          <p:cNvGrpSpPr/>
          <p:nvPr/>
        </p:nvGrpSpPr>
        <p:grpSpPr>
          <a:xfrm>
            <a:off x="5997915" y="1814429"/>
            <a:ext cx="958096" cy="780795"/>
            <a:chOff x="5324331" y="1449052"/>
            <a:chExt cx="958096" cy="780795"/>
          </a:xfrm>
        </p:grpSpPr>
        <p:sp>
          <p:nvSpPr>
            <p:cNvPr id="229" name="Google Shape;229;p33"/>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0" name="Google Shape;230;p33"/>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01</a:t>
              </a:r>
              <a:endParaRPr sz="3600" b="1" dirty="0">
                <a:solidFill>
                  <a:schemeClr val="accent1"/>
                </a:solidFill>
                <a:latin typeface="Arial"/>
                <a:ea typeface="Arial"/>
                <a:cs typeface="Arial"/>
                <a:sym typeface="Arial"/>
              </a:endParaRPr>
            </a:p>
          </p:txBody>
        </p:sp>
      </p:grpSp>
      <p:grpSp>
        <p:nvGrpSpPr>
          <p:cNvPr id="233" name="Google Shape;233;p33"/>
          <p:cNvGrpSpPr/>
          <p:nvPr/>
        </p:nvGrpSpPr>
        <p:grpSpPr>
          <a:xfrm>
            <a:off x="5997915" y="3773743"/>
            <a:ext cx="958096" cy="780795"/>
            <a:chOff x="5324331" y="1449052"/>
            <a:chExt cx="958096" cy="780795"/>
          </a:xfrm>
        </p:grpSpPr>
        <p:sp>
          <p:nvSpPr>
            <p:cNvPr id="234" name="Google Shape;234;p33"/>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5" name="Google Shape;235;p33"/>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03</a:t>
              </a:r>
              <a:endParaRPr sz="3600" b="1" dirty="0">
                <a:solidFill>
                  <a:schemeClr val="accent1"/>
                </a:solidFill>
                <a:latin typeface="Arial"/>
                <a:ea typeface="Arial"/>
                <a:cs typeface="Arial"/>
                <a:sym typeface="Arial"/>
              </a:endParaRPr>
            </a:p>
          </p:txBody>
        </p:sp>
      </p:grpSp>
      <p:grpSp>
        <p:nvGrpSpPr>
          <p:cNvPr id="236" name="Google Shape;236;p33"/>
          <p:cNvGrpSpPr/>
          <p:nvPr/>
        </p:nvGrpSpPr>
        <p:grpSpPr>
          <a:xfrm>
            <a:off x="6037522" y="2020176"/>
            <a:ext cx="5514939" cy="4541021"/>
            <a:chOff x="4807580" y="-1734613"/>
            <a:chExt cx="5514939" cy="4089458"/>
          </a:xfrm>
        </p:grpSpPr>
        <p:sp>
          <p:nvSpPr>
            <p:cNvPr id="239" name="Google Shape;239;p33"/>
            <p:cNvSpPr txBox="1"/>
            <p:nvPr/>
          </p:nvSpPr>
          <p:spPr>
            <a:xfrm>
              <a:off x="5814719" y="-1734613"/>
              <a:ext cx="4507800" cy="369300"/>
            </a:xfrm>
            <a:prstGeom prst="rect">
              <a:avLst/>
            </a:prstGeom>
            <a:noFill/>
            <a:ln>
              <a:noFill/>
            </a:ln>
          </p:spPr>
          <p:txBody>
            <a:bodyPr spcFirstLastPara="1" wrap="square" lIns="108000" tIns="45700" rIns="108000" bIns="45700" anchor="t" anchorCtr="0">
              <a:noAutofit/>
            </a:bodyPr>
            <a:lstStyle/>
            <a:p>
              <a:pPr lvl="0"/>
              <a:r>
                <a:rPr lang="en-US" altLang="zh-TW" sz="2400" dirty="0">
                  <a:solidFill>
                    <a:schemeClr val="bg1"/>
                  </a:solidFill>
                </a:rPr>
                <a:t>Introduction</a:t>
              </a:r>
              <a:endParaRPr sz="2400" b="1" dirty="0">
                <a:solidFill>
                  <a:schemeClr val="bg1"/>
                </a:solidFill>
                <a:sym typeface="Arial"/>
              </a:endParaRPr>
            </a:p>
          </p:txBody>
        </p:sp>
        <p:grpSp>
          <p:nvGrpSpPr>
            <p:cNvPr id="240" name="Google Shape;240;p33"/>
            <p:cNvGrpSpPr/>
            <p:nvPr/>
          </p:nvGrpSpPr>
          <p:grpSpPr>
            <a:xfrm>
              <a:off x="4807580" y="1620132"/>
              <a:ext cx="878880" cy="734713"/>
              <a:chOff x="5386091" y="1577376"/>
              <a:chExt cx="878880" cy="734713"/>
            </a:xfrm>
          </p:grpSpPr>
          <p:sp>
            <p:nvSpPr>
              <p:cNvPr id="241" name="Google Shape;241;p33"/>
              <p:cNvSpPr/>
              <p:nvPr/>
            </p:nvSpPr>
            <p:spPr>
              <a:xfrm>
                <a:off x="5444569" y="1577376"/>
                <a:ext cx="780795" cy="73471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2" name="Google Shape;242;p33"/>
              <p:cNvSpPr txBox="1"/>
              <p:nvPr/>
            </p:nvSpPr>
            <p:spPr>
              <a:xfrm>
                <a:off x="5386091" y="1654404"/>
                <a:ext cx="878880" cy="582060"/>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05</a:t>
                </a:r>
                <a:endParaRPr sz="3600" b="1" dirty="0">
                  <a:solidFill>
                    <a:schemeClr val="accent1"/>
                  </a:solidFill>
                  <a:latin typeface="Arial"/>
                  <a:ea typeface="Arial"/>
                  <a:cs typeface="Arial"/>
                  <a:sym typeface="Arial"/>
                </a:endParaRPr>
              </a:p>
            </p:txBody>
          </p:sp>
        </p:grpSp>
      </p:grpSp>
      <p:sp>
        <p:nvSpPr>
          <p:cNvPr id="243" name="Google Shape;243;p3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4" name="文字方塊 3">
            <a:extLst>
              <a:ext uri="{FF2B5EF4-FFF2-40B4-BE49-F238E27FC236}">
                <a16:creationId xmlns:a16="http://schemas.microsoft.com/office/drawing/2014/main" id="{702E3017-1223-422A-9E79-AC005D78766C}"/>
              </a:ext>
            </a:extLst>
          </p:cNvPr>
          <p:cNvSpPr txBox="1"/>
          <p:nvPr/>
        </p:nvSpPr>
        <p:spPr>
          <a:xfrm>
            <a:off x="7044661" y="3902354"/>
            <a:ext cx="3004408" cy="461665"/>
          </a:xfrm>
          <a:prstGeom prst="rect">
            <a:avLst/>
          </a:prstGeom>
          <a:noFill/>
        </p:spPr>
        <p:txBody>
          <a:bodyPr wrap="square" rtlCol="0">
            <a:spAutoFit/>
          </a:bodyPr>
          <a:lstStyle/>
          <a:p>
            <a:r>
              <a:rPr lang="en-US" altLang="zh-TW" sz="2400" dirty="0">
                <a:solidFill>
                  <a:schemeClr val="bg1"/>
                </a:solidFill>
              </a:rPr>
              <a:t>Data Analysis</a:t>
            </a:r>
            <a:endParaRPr lang="zh-TW" altLang="en-US" sz="2400" dirty="0">
              <a:solidFill>
                <a:schemeClr val="bg1"/>
              </a:solidFill>
            </a:endParaRPr>
          </a:p>
        </p:txBody>
      </p:sp>
      <p:sp>
        <p:nvSpPr>
          <p:cNvPr id="5" name="文字方塊 4">
            <a:extLst>
              <a:ext uri="{FF2B5EF4-FFF2-40B4-BE49-F238E27FC236}">
                <a16:creationId xmlns:a16="http://schemas.microsoft.com/office/drawing/2014/main" id="{CF5487FD-1932-418A-8019-F38AA0978AA5}"/>
              </a:ext>
            </a:extLst>
          </p:cNvPr>
          <p:cNvSpPr txBox="1"/>
          <p:nvPr/>
        </p:nvSpPr>
        <p:spPr>
          <a:xfrm>
            <a:off x="6974880" y="5922443"/>
            <a:ext cx="2771143" cy="461665"/>
          </a:xfrm>
          <a:prstGeom prst="rect">
            <a:avLst/>
          </a:prstGeom>
          <a:noFill/>
        </p:spPr>
        <p:txBody>
          <a:bodyPr wrap="square" rtlCol="0">
            <a:spAutoFit/>
          </a:bodyPr>
          <a:lstStyle/>
          <a:p>
            <a:r>
              <a:rPr lang="en-US" altLang="zh-TW" sz="2400" dirty="0">
                <a:solidFill>
                  <a:schemeClr val="bg1"/>
                </a:solidFill>
              </a:rPr>
              <a:t>Conclusion </a:t>
            </a:r>
            <a:endParaRPr lang="zh-TW" altLang="en-US" sz="2400" dirty="0">
              <a:solidFill>
                <a:schemeClr val="bg1"/>
              </a:solidFill>
            </a:endParaRPr>
          </a:p>
        </p:txBody>
      </p:sp>
      <p:grpSp>
        <p:nvGrpSpPr>
          <p:cNvPr id="17" name="Google Shape;233;p33">
            <a:extLst>
              <a:ext uri="{FF2B5EF4-FFF2-40B4-BE49-F238E27FC236}">
                <a16:creationId xmlns:a16="http://schemas.microsoft.com/office/drawing/2014/main" id="{73A97134-7E83-4EE4-9B9B-48B9AD40E730}"/>
              </a:ext>
            </a:extLst>
          </p:cNvPr>
          <p:cNvGrpSpPr/>
          <p:nvPr/>
        </p:nvGrpSpPr>
        <p:grpSpPr>
          <a:xfrm>
            <a:off x="5997915" y="2808295"/>
            <a:ext cx="958096" cy="780795"/>
            <a:chOff x="5324331" y="1449052"/>
            <a:chExt cx="958096" cy="780795"/>
          </a:xfrm>
        </p:grpSpPr>
        <p:sp>
          <p:nvSpPr>
            <p:cNvPr id="18" name="Google Shape;234;p33">
              <a:extLst>
                <a:ext uri="{FF2B5EF4-FFF2-40B4-BE49-F238E27FC236}">
                  <a16:creationId xmlns:a16="http://schemas.microsoft.com/office/drawing/2014/main" id="{E835049D-A9E5-4423-88B1-20B3760BE998}"/>
                </a:ext>
              </a:extLst>
            </p:cNvPr>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235;p33">
              <a:extLst>
                <a:ext uri="{FF2B5EF4-FFF2-40B4-BE49-F238E27FC236}">
                  <a16:creationId xmlns:a16="http://schemas.microsoft.com/office/drawing/2014/main" id="{4DE940B2-2AEF-4B0D-A97A-C11B3B761946}"/>
                </a:ext>
              </a:extLst>
            </p:cNvPr>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02</a:t>
              </a:r>
              <a:endParaRPr sz="3600" b="1" dirty="0">
                <a:solidFill>
                  <a:schemeClr val="accent1"/>
                </a:solidFill>
                <a:latin typeface="Arial"/>
                <a:ea typeface="Arial"/>
                <a:cs typeface="Arial"/>
                <a:sym typeface="Arial"/>
              </a:endParaRPr>
            </a:p>
          </p:txBody>
        </p:sp>
      </p:grpSp>
      <p:sp>
        <p:nvSpPr>
          <p:cNvPr id="20" name="文字方塊 19">
            <a:extLst>
              <a:ext uri="{FF2B5EF4-FFF2-40B4-BE49-F238E27FC236}">
                <a16:creationId xmlns:a16="http://schemas.microsoft.com/office/drawing/2014/main" id="{A86656B8-321C-458A-9877-1B463E485764}"/>
              </a:ext>
            </a:extLst>
          </p:cNvPr>
          <p:cNvSpPr txBox="1"/>
          <p:nvPr/>
        </p:nvSpPr>
        <p:spPr>
          <a:xfrm>
            <a:off x="7044661" y="2936906"/>
            <a:ext cx="3004408" cy="461665"/>
          </a:xfrm>
          <a:prstGeom prst="rect">
            <a:avLst/>
          </a:prstGeom>
          <a:noFill/>
        </p:spPr>
        <p:txBody>
          <a:bodyPr wrap="square" rtlCol="0">
            <a:spAutoFit/>
          </a:bodyPr>
          <a:lstStyle/>
          <a:p>
            <a:r>
              <a:rPr lang="en-US" altLang="zh-TW" sz="2400" dirty="0">
                <a:solidFill>
                  <a:schemeClr val="bg1"/>
                </a:solidFill>
              </a:rPr>
              <a:t>Methodology</a:t>
            </a:r>
            <a:endParaRPr lang="zh-TW" altLang="en-US" sz="2400" dirty="0">
              <a:solidFill>
                <a:schemeClr val="bg1"/>
              </a:solidFill>
            </a:endParaRPr>
          </a:p>
        </p:txBody>
      </p:sp>
      <p:grpSp>
        <p:nvGrpSpPr>
          <p:cNvPr id="21" name="Google Shape;233;p33">
            <a:extLst>
              <a:ext uri="{FF2B5EF4-FFF2-40B4-BE49-F238E27FC236}">
                <a16:creationId xmlns:a16="http://schemas.microsoft.com/office/drawing/2014/main" id="{5902292C-EE36-47B9-A87C-E8E2A5804F2F}"/>
              </a:ext>
            </a:extLst>
          </p:cNvPr>
          <p:cNvGrpSpPr/>
          <p:nvPr/>
        </p:nvGrpSpPr>
        <p:grpSpPr>
          <a:xfrm>
            <a:off x="5997915" y="4790359"/>
            <a:ext cx="958096" cy="780795"/>
            <a:chOff x="5324331" y="1449052"/>
            <a:chExt cx="958096" cy="780795"/>
          </a:xfrm>
        </p:grpSpPr>
        <p:sp>
          <p:nvSpPr>
            <p:cNvPr id="22" name="Google Shape;234;p33">
              <a:extLst>
                <a:ext uri="{FF2B5EF4-FFF2-40B4-BE49-F238E27FC236}">
                  <a16:creationId xmlns:a16="http://schemas.microsoft.com/office/drawing/2014/main" id="{98AC4B5E-A4E2-46A2-A7D9-02F4147BEC3B}"/>
                </a:ext>
              </a:extLst>
            </p:cNvPr>
            <p:cNvSpPr/>
            <p:nvPr/>
          </p:nvSpPr>
          <p:spPr>
            <a:xfrm>
              <a:off x="5412981" y="1449052"/>
              <a:ext cx="780795" cy="780795"/>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5;p33">
              <a:extLst>
                <a:ext uri="{FF2B5EF4-FFF2-40B4-BE49-F238E27FC236}">
                  <a16:creationId xmlns:a16="http://schemas.microsoft.com/office/drawing/2014/main" id="{08A872C7-B636-4105-9FA5-C8B6C4FA0D7C}"/>
                </a:ext>
              </a:extLst>
            </p:cNvPr>
            <p:cNvSpPr txBox="1"/>
            <p:nvPr/>
          </p:nvSpPr>
          <p:spPr>
            <a:xfrm>
              <a:off x="5324331" y="1516285"/>
              <a:ext cx="958096" cy="646331"/>
            </a:xfrm>
            <a:prstGeom prst="rect">
              <a:avLst/>
            </a:prstGeom>
            <a:noFill/>
            <a:ln>
              <a:noFill/>
            </a:ln>
          </p:spPr>
          <p:txBody>
            <a:bodyPr spcFirstLastPara="1" wrap="square" lIns="108000" tIns="45700" rIns="108000" bIns="45700" anchor="t" anchorCtr="0">
              <a:noAutofit/>
            </a:bodyPr>
            <a:lstStyle/>
            <a:p>
              <a:pPr marL="0" marR="0" lvl="0" indent="0" algn="ctr" rtl="0">
                <a:spcBef>
                  <a:spcPts val="0"/>
                </a:spcBef>
                <a:spcAft>
                  <a:spcPts val="0"/>
                </a:spcAft>
                <a:buNone/>
              </a:pPr>
              <a:r>
                <a:rPr lang="en-US" sz="3600" b="1" dirty="0">
                  <a:solidFill>
                    <a:schemeClr val="accent1"/>
                  </a:solidFill>
                  <a:latin typeface="Arial"/>
                  <a:ea typeface="Arial"/>
                  <a:cs typeface="Arial"/>
                  <a:sym typeface="Arial"/>
                </a:rPr>
                <a:t>04</a:t>
              </a:r>
              <a:endParaRPr sz="3600" b="1" dirty="0">
                <a:solidFill>
                  <a:schemeClr val="accent1"/>
                </a:solidFill>
                <a:latin typeface="Arial"/>
                <a:ea typeface="Arial"/>
                <a:cs typeface="Arial"/>
                <a:sym typeface="Arial"/>
              </a:endParaRPr>
            </a:p>
          </p:txBody>
        </p:sp>
      </p:grpSp>
      <p:sp>
        <p:nvSpPr>
          <p:cNvPr id="24" name="文字方塊 23">
            <a:extLst>
              <a:ext uri="{FF2B5EF4-FFF2-40B4-BE49-F238E27FC236}">
                <a16:creationId xmlns:a16="http://schemas.microsoft.com/office/drawing/2014/main" id="{2B19A165-4865-4E26-B768-90CE25A9EF5F}"/>
              </a:ext>
            </a:extLst>
          </p:cNvPr>
          <p:cNvSpPr txBox="1"/>
          <p:nvPr/>
        </p:nvSpPr>
        <p:spPr>
          <a:xfrm>
            <a:off x="7044661" y="4868961"/>
            <a:ext cx="3004408" cy="461665"/>
          </a:xfrm>
          <a:prstGeom prst="rect">
            <a:avLst/>
          </a:prstGeom>
          <a:noFill/>
        </p:spPr>
        <p:txBody>
          <a:bodyPr wrap="square" rtlCol="0">
            <a:spAutoFit/>
          </a:bodyPr>
          <a:lstStyle/>
          <a:p>
            <a:r>
              <a:rPr lang="en-US" altLang="zh-TW" sz="2400" dirty="0">
                <a:solidFill>
                  <a:schemeClr val="bg1"/>
                </a:solidFill>
              </a:rPr>
              <a:t>Results</a:t>
            </a:r>
            <a:endParaRPr lang="zh-TW" altLang="en-US" sz="2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Methodology</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20</a:t>
            </a:fld>
            <a:endParaRPr>
              <a:solidFill>
                <a:srgbClr val="000000"/>
              </a:solidFill>
            </a:endParaRPr>
          </a:p>
        </p:txBody>
      </p:sp>
    </p:spTree>
    <p:extLst>
      <p:ext uri="{BB962C8B-B14F-4D97-AF65-F5344CB8AC3E}">
        <p14:creationId xmlns:p14="http://schemas.microsoft.com/office/powerpoint/2010/main" val="2904685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p:nvPr/>
        </p:nvSpPr>
        <p:spPr>
          <a:xfrm>
            <a:off x="3581617" y="2151598"/>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41"/>
          <p:cNvSpPr txBox="1"/>
          <p:nvPr/>
        </p:nvSpPr>
        <p:spPr>
          <a:xfrm>
            <a:off x="4411078" y="2225038"/>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t>起始金額為現金</a:t>
            </a:r>
            <a:r>
              <a:rPr lang="en-US" altLang="zh-TW" sz="2000" dirty="0"/>
              <a:t>10,000</a:t>
            </a:r>
            <a:r>
              <a:rPr lang="zh-TW" altLang="en-US" sz="2000" dirty="0"/>
              <a:t>元，希望最後能賺最多錢</a:t>
            </a:r>
            <a:endParaRPr sz="2000" b="1" dirty="0"/>
          </a:p>
        </p:txBody>
      </p:sp>
      <p:sp>
        <p:nvSpPr>
          <p:cNvPr id="363" name="Google Shape;363;p41"/>
          <p:cNvSpPr/>
          <p:nvPr/>
        </p:nvSpPr>
        <p:spPr>
          <a:xfrm>
            <a:off x="3581617" y="3709359"/>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41"/>
          <p:cNvSpPr txBox="1"/>
          <p:nvPr/>
        </p:nvSpPr>
        <p:spPr>
          <a:xfrm>
            <a:off x="4411078" y="3446162"/>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每天都要判斷買多還是賣多這固定的十檔股票</a:t>
            </a:r>
            <a:r>
              <a:rPr lang="en-US" altLang="zh-TW" sz="2000" dirty="0">
                <a:solidFill>
                  <a:schemeClr val="dk1"/>
                </a:solidFill>
              </a:rPr>
              <a:t>(0050</a:t>
            </a:r>
            <a:r>
              <a:rPr lang="zh-TW" altLang="en-US" sz="2000" dirty="0">
                <a:solidFill>
                  <a:schemeClr val="dk1"/>
                </a:solidFill>
              </a:rPr>
              <a:t>、</a:t>
            </a:r>
            <a:r>
              <a:rPr lang="en-US" altLang="zh-TW" sz="2000" dirty="0">
                <a:solidFill>
                  <a:schemeClr val="dk1"/>
                </a:solidFill>
              </a:rPr>
              <a:t>0056</a:t>
            </a:r>
            <a:r>
              <a:rPr lang="zh-TW" altLang="en-US" sz="2000" dirty="0">
                <a:solidFill>
                  <a:schemeClr val="dk1"/>
                </a:solidFill>
              </a:rPr>
              <a:t>、鴻海、台積電、聯發科、大立光、富邦金、國泰金、玉山金、元大金</a:t>
            </a:r>
            <a:r>
              <a:rPr lang="en-US" altLang="zh-TW" sz="2000" dirty="0">
                <a:solidFill>
                  <a:schemeClr val="dk1"/>
                </a:solidFill>
              </a:rPr>
              <a:t>)</a:t>
            </a:r>
            <a:endParaRPr sz="2000" dirty="0">
              <a:solidFill>
                <a:schemeClr val="dk1"/>
              </a:solidFill>
            </a:endParaRPr>
          </a:p>
        </p:txBody>
      </p:sp>
      <p:sp>
        <p:nvSpPr>
          <p:cNvPr id="365" name="Google Shape;365;p41"/>
          <p:cNvSpPr/>
          <p:nvPr/>
        </p:nvSpPr>
        <p:spPr>
          <a:xfrm>
            <a:off x="3581617" y="5155696"/>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41"/>
          <p:cNvSpPr txBox="1"/>
          <p:nvPr/>
        </p:nvSpPr>
        <p:spPr>
          <a:xfrm>
            <a:off x="4411078" y="4878796"/>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自變數會用先前的開盤價、最高價、最低價、收盤價、成交量、</a:t>
            </a:r>
            <a:r>
              <a:rPr lang="en-US" altLang="zh-TW" sz="2000" dirty="0">
                <a:solidFill>
                  <a:schemeClr val="dk1"/>
                </a:solidFill>
              </a:rPr>
              <a:t>5</a:t>
            </a:r>
            <a:r>
              <a:rPr lang="zh-TW" altLang="en-US" sz="2000" dirty="0">
                <a:solidFill>
                  <a:schemeClr val="dk1"/>
                </a:solidFill>
              </a:rPr>
              <a:t>日均價、</a:t>
            </a:r>
            <a:r>
              <a:rPr lang="en-US" altLang="zh-TW" sz="2000" dirty="0">
                <a:solidFill>
                  <a:schemeClr val="dk1"/>
                </a:solidFill>
              </a:rPr>
              <a:t>20</a:t>
            </a:r>
            <a:r>
              <a:rPr lang="zh-TW" altLang="en-US" sz="2000" dirty="0">
                <a:solidFill>
                  <a:schemeClr val="dk1"/>
                </a:solidFill>
              </a:rPr>
              <a:t>日均價、網路聲量</a:t>
            </a:r>
            <a:r>
              <a:rPr lang="en-US" altLang="zh-TW" sz="2000" dirty="0">
                <a:solidFill>
                  <a:schemeClr val="dk1"/>
                </a:solidFill>
              </a:rPr>
              <a:t>(</a:t>
            </a:r>
            <a:r>
              <a:rPr lang="zh-TW" altLang="en-US" sz="2000" dirty="0">
                <a:solidFill>
                  <a:schemeClr val="dk1"/>
                </a:solidFill>
              </a:rPr>
              <a:t>如果有學會爬蟲的話</a:t>
            </a:r>
            <a:r>
              <a:rPr lang="en-US" altLang="zh-TW" sz="2000" dirty="0">
                <a:solidFill>
                  <a:schemeClr val="dk1"/>
                </a:solidFill>
              </a:rPr>
              <a:t>)</a:t>
            </a:r>
            <a:r>
              <a:rPr lang="zh-TW" altLang="en-US" sz="2000" dirty="0">
                <a:solidFill>
                  <a:schemeClr val="dk1"/>
                </a:solidFill>
              </a:rPr>
              <a:t>等等，而變數就是這十檔分別該買還是賣</a:t>
            </a:r>
            <a:endParaRPr sz="2000" b="1" dirty="0">
              <a:solidFill>
                <a:schemeClr val="dk1"/>
              </a:solidFill>
            </a:endParaRPr>
          </a:p>
        </p:txBody>
      </p:sp>
      <p:sp>
        <p:nvSpPr>
          <p:cNvPr id="369" name="Google Shape;369;p41"/>
          <p:cNvSpPr txBox="1">
            <a:spLocks noGrp="1"/>
          </p:cNvSpPr>
          <p:nvPr>
            <p:ph type="body" idx="1"/>
          </p:nvPr>
        </p:nvSpPr>
        <p:spPr>
          <a:xfrm>
            <a:off x="2322095" y="556614"/>
            <a:ext cx="95745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dirty="0"/>
              <a:t>problem formulation</a:t>
            </a:r>
          </a:p>
        </p:txBody>
      </p:sp>
      <p:sp>
        <p:nvSpPr>
          <p:cNvPr id="370" name="Google Shape;370;p41"/>
          <p:cNvSpPr/>
          <p:nvPr/>
        </p:nvSpPr>
        <p:spPr>
          <a:xfrm>
            <a:off x="2464968" y="1983028"/>
            <a:ext cx="730800" cy="730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1" name="Google Shape;371;p41"/>
          <p:cNvSpPr/>
          <p:nvPr/>
        </p:nvSpPr>
        <p:spPr>
          <a:xfrm>
            <a:off x="2464971" y="3584612"/>
            <a:ext cx="730800" cy="7308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2" name="Google Shape;372;p41"/>
          <p:cNvSpPr/>
          <p:nvPr/>
        </p:nvSpPr>
        <p:spPr>
          <a:xfrm>
            <a:off x="2464971" y="4987165"/>
            <a:ext cx="730800" cy="730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8" name="Google Shape;378;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p:nvPr/>
        </p:nvSpPr>
        <p:spPr>
          <a:xfrm>
            <a:off x="3581617" y="2151598"/>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41"/>
          <p:cNvSpPr txBox="1"/>
          <p:nvPr/>
        </p:nvSpPr>
        <p:spPr>
          <a:xfrm>
            <a:off x="4411078" y="2209978"/>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t>假設想買一定買得到，想脫手一定賣得掉</a:t>
            </a:r>
            <a:endParaRPr sz="2000" b="1" dirty="0"/>
          </a:p>
        </p:txBody>
      </p:sp>
      <p:sp>
        <p:nvSpPr>
          <p:cNvPr id="363" name="Google Shape;363;p41"/>
          <p:cNvSpPr/>
          <p:nvPr/>
        </p:nvSpPr>
        <p:spPr>
          <a:xfrm>
            <a:off x="3581617" y="3247577"/>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41"/>
          <p:cNvSpPr txBox="1"/>
          <p:nvPr/>
        </p:nvSpPr>
        <p:spPr>
          <a:xfrm>
            <a:off x="4411078" y="3184253"/>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假設股票能以前一天的收盤價買進，融券也是以前一天的收盤價為代價</a:t>
            </a:r>
            <a:endParaRPr sz="2000" dirty="0">
              <a:solidFill>
                <a:schemeClr val="dk1"/>
              </a:solidFill>
            </a:endParaRPr>
          </a:p>
        </p:txBody>
      </p:sp>
      <p:sp>
        <p:nvSpPr>
          <p:cNvPr id="365" name="Google Shape;365;p41"/>
          <p:cNvSpPr/>
          <p:nvPr/>
        </p:nvSpPr>
        <p:spPr>
          <a:xfrm>
            <a:off x="3581617" y="4366830"/>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41"/>
          <p:cNvSpPr txBox="1"/>
          <p:nvPr/>
        </p:nvSpPr>
        <p:spPr>
          <a:xfrm>
            <a:off x="4411078" y="4382904"/>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假設手續費為交易金額的</a:t>
            </a:r>
            <a:r>
              <a:rPr lang="en-US" altLang="zh-TW" sz="2000" dirty="0">
                <a:solidFill>
                  <a:schemeClr val="dk1"/>
                </a:solidFill>
              </a:rPr>
              <a:t>0.1%</a:t>
            </a:r>
            <a:endParaRPr sz="2000" b="1" dirty="0">
              <a:solidFill>
                <a:schemeClr val="dk1"/>
              </a:solidFill>
            </a:endParaRPr>
          </a:p>
        </p:txBody>
      </p:sp>
      <p:sp>
        <p:nvSpPr>
          <p:cNvPr id="367" name="Google Shape;367;p41"/>
          <p:cNvSpPr/>
          <p:nvPr/>
        </p:nvSpPr>
        <p:spPr>
          <a:xfrm>
            <a:off x="3581617" y="5509356"/>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8" name="Google Shape;368;p41"/>
          <p:cNvSpPr txBox="1"/>
          <p:nvPr/>
        </p:nvSpPr>
        <p:spPr>
          <a:xfrm>
            <a:off x="4411078" y="5509356"/>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solidFill>
                  <a:schemeClr val="dk1"/>
                </a:solidFill>
              </a:rPr>
              <a:t>可以全部都不買也不賣</a:t>
            </a:r>
            <a:endParaRPr sz="2000" dirty="0">
              <a:solidFill>
                <a:schemeClr val="dk1"/>
              </a:solidFill>
            </a:endParaRPr>
          </a:p>
        </p:txBody>
      </p:sp>
      <p:sp>
        <p:nvSpPr>
          <p:cNvPr id="369" name="Google Shape;369;p41"/>
          <p:cNvSpPr txBox="1">
            <a:spLocks noGrp="1"/>
          </p:cNvSpPr>
          <p:nvPr>
            <p:ph type="body" idx="1"/>
          </p:nvPr>
        </p:nvSpPr>
        <p:spPr>
          <a:xfrm>
            <a:off x="2322095" y="556614"/>
            <a:ext cx="9574500" cy="7242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dirty="0"/>
              <a:t>problem formulation</a:t>
            </a:r>
          </a:p>
        </p:txBody>
      </p:sp>
      <p:sp>
        <p:nvSpPr>
          <p:cNvPr id="370" name="Google Shape;370;p41"/>
          <p:cNvSpPr/>
          <p:nvPr/>
        </p:nvSpPr>
        <p:spPr>
          <a:xfrm>
            <a:off x="2464968" y="1983028"/>
            <a:ext cx="730800" cy="730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1" name="Google Shape;371;p41"/>
          <p:cNvSpPr/>
          <p:nvPr/>
        </p:nvSpPr>
        <p:spPr>
          <a:xfrm>
            <a:off x="2464971" y="3122830"/>
            <a:ext cx="730800" cy="7308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2" name="Google Shape;372;p41"/>
          <p:cNvSpPr/>
          <p:nvPr/>
        </p:nvSpPr>
        <p:spPr>
          <a:xfrm>
            <a:off x="2464971" y="4198299"/>
            <a:ext cx="730800" cy="730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3" name="Google Shape;373;p41"/>
          <p:cNvSpPr/>
          <p:nvPr/>
        </p:nvSpPr>
        <p:spPr>
          <a:xfrm>
            <a:off x="2465049" y="5364592"/>
            <a:ext cx="730800" cy="730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8" name="Google Shape;378;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11469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p:nvPr/>
        </p:nvSpPr>
        <p:spPr>
          <a:xfrm>
            <a:off x="3656262" y="3597570"/>
            <a:ext cx="400200" cy="513300"/>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2" name="Google Shape;362;p41"/>
          <p:cNvSpPr txBox="1"/>
          <p:nvPr/>
        </p:nvSpPr>
        <p:spPr>
          <a:xfrm>
            <a:off x="4439070" y="1926908"/>
            <a:ext cx="5717760" cy="276900"/>
          </a:xfrm>
          <a:prstGeom prst="rect">
            <a:avLst/>
          </a:prstGeom>
          <a:noFill/>
          <a:ln>
            <a:noFill/>
          </a:ln>
        </p:spPr>
        <p:txBody>
          <a:bodyPr spcFirstLastPara="1" wrap="square" lIns="91425" tIns="45700" rIns="91425" bIns="45700" anchor="t" anchorCtr="0">
            <a:noAutofit/>
          </a:bodyPr>
          <a:lstStyle/>
          <a:p>
            <a:pPr lvl="0"/>
            <a:r>
              <a:rPr lang="zh-TW" altLang="en-US" sz="2000" dirty="0"/>
              <a:t>先預測哪些會漲那些會跌之後，先將現金</a:t>
            </a:r>
            <a:r>
              <a:rPr lang="en-US" altLang="zh-TW" sz="2000" dirty="0"/>
              <a:t>10,000</a:t>
            </a:r>
            <a:r>
              <a:rPr lang="zh-TW" altLang="en-US" sz="2000" dirty="0"/>
              <a:t>元保留以備不時之需。在認為漲超過手續費的股票中，覺得投資報酬率最高的投入剩餘現有現金的</a:t>
            </a:r>
            <a:r>
              <a:rPr lang="en-US" altLang="zh-TW" sz="2000" dirty="0"/>
              <a:t>50%</a:t>
            </a:r>
            <a:r>
              <a:rPr lang="zh-TW" altLang="en-US" sz="2000" dirty="0"/>
              <a:t>，第二高的再投入剩餘現有現金的</a:t>
            </a:r>
            <a:r>
              <a:rPr lang="en-US" altLang="zh-TW" sz="2000" dirty="0"/>
              <a:t>50%</a:t>
            </a:r>
            <a:r>
              <a:rPr lang="zh-TW" altLang="en-US" sz="2000" dirty="0"/>
              <a:t>，以此類推，並將剩餘所有的現有現金投入投資報酬率最低但還是認為能漲超過手續費的，然後隔天要將所有持有的股票都賣掉。認為會跌超過手續費的也是按照買股的方式，在認為跌超過手續費的股票中，覺得賣空的投資報酬率最高的就借價值約為現有現金的</a:t>
            </a:r>
            <a:r>
              <a:rPr lang="en-US" altLang="zh-TW" sz="2000" dirty="0"/>
              <a:t>50%</a:t>
            </a:r>
            <a:r>
              <a:rPr lang="zh-TW" altLang="en-US" sz="2000" dirty="0"/>
              <a:t>的券，賣空的投資報酬率第二高的再借價值約為剩餘現有現金的</a:t>
            </a:r>
            <a:r>
              <a:rPr lang="en-US" altLang="zh-TW" sz="2000" dirty="0"/>
              <a:t>25%</a:t>
            </a:r>
            <a:r>
              <a:rPr lang="zh-TW" altLang="en-US" sz="2000" dirty="0"/>
              <a:t>的券，以此類推，並在最後借與前一個同價值但還是認為能跌超過手續費的券，然後隔天也要將所有持有的股票都賣掉。隔天都會平倉。</a:t>
            </a:r>
            <a:endParaRPr sz="2000" b="1" dirty="0"/>
          </a:p>
        </p:txBody>
      </p:sp>
      <p:sp>
        <p:nvSpPr>
          <p:cNvPr id="369" name="Google Shape;369;p41"/>
          <p:cNvSpPr txBox="1">
            <a:spLocks noGrp="1"/>
          </p:cNvSpPr>
          <p:nvPr>
            <p:ph type="body" idx="1"/>
          </p:nvPr>
        </p:nvSpPr>
        <p:spPr>
          <a:xfrm>
            <a:off x="2322095" y="556614"/>
            <a:ext cx="95745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t>problem formulation</a:t>
            </a:r>
          </a:p>
        </p:txBody>
      </p:sp>
      <p:sp>
        <p:nvSpPr>
          <p:cNvPr id="370" name="Google Shape;370;p41"/>
          <p:cNvSpPr/>
          <p:nvPr/>
        </p:nvSpPr>
        <p:spPr>
          <a:xfrm>
            <a:off x="2539613" y="3429000"/>
            <a:ext cx="730800" cy="730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8" name="Google Shape;378;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485261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dirty="0"/>
              <a:t>method</a:t>
            </a:r>
          </a:p>
        </p:txBody>
      </p:sp>
      <p:sp>
        <p:nvSpPr>
          <p:cNvPr id="279" name="Google Shape;279;p36"/>
          <p:cNvSpPr txBox="1"/>
          <p:nvPr/>
        </p:nvSpPr>
        <p:spPr>
          <a:xfrm>
            <a:off x="32825" y="4271067"/>
            <a:ext cx="5934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TW" altLang="en-US" sz="4000" b="1" dirty="0">
                <a:solidFill>
                  <a:schemeClr val="accent1"/>
                </a:solidFill>
              </a:rPr>
              <a:t>用股價跑回歸</a:t>
            </a:r>
            <a:endParaRPr lang="en-US" altLang="zh-TW" sz="4000" b="1" dirty="0">
              <a:solidFill>
                <a:schemeClr val="accent1"/>
              </a:solidFill>
            </a:endParaRPr>
          </a:p>
          <a:p>
            <a:pPr marL="0" marR="0" lvl="0" indent="0" algn="l" rtl="0">
              <a:spcBef>
                <a:spcPts val="0"/>
              </a:spcBef>
              <a:spcAft>
                <a:spcPts val="0"/>
              </a:spcAft>
              <a:buNone/>
            </a:pPr>
            <a:r>
              <a:rPr lang="zh-TW" altLang="en-US" sz="4000" b="1" dirty="0">
                <a:solidFill>
                  <a:schemeClr val="accent1"/>
                </a:solidFill>
              </a:rPr>
              <a:t>預測現在股價與目前股價做比較</a:t>
            </a:r>
            <a:endParaRPr sz="4000" b="1" dirty="0">
              <a:solidFill>
                <a:schemeClr val="accent1"/>
              </a:solidFill>
            </a:endParaRPr>
          </a:p>
        </p:txBody>
      </p:sp>
      <p:sp>
        <p:nvSpPr>
          <p:cNvPr id="280" name="Google Shape;280;p36"/>
          <p:cNvSpPr txBox="1"/>
          <p:nvPr/>
        </p:nvSpPr>
        <p:spPr>
          <a:xfrm>
            <a:off x="6715921" y="1782230"/>
            <a:ext cx="5934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TW" altLang="en-US" sz="4000" b="1" dirty="0">
                <a:solidFill>
                  <a:schemeClr val="accent1"/>
                </a:solidFill>
                <a:latin typeface="Arial"/>
                <a:ea typeface="Arial"/>
                <a:cs typeface="Arial"/>
                <a:sym typeface="Arial"/>
              </a:rPr>
              <a:t>使用機器學習的技術</a:t>
            </a:r>
            <a:endParaRPr lang="en-US" altLang="zh-TW" sz="4000" b="1" dirty="0">
              <a:solidFill>
                <a:schemeClr val="accent1"/>
              </a:solidFill>
              <a:latin typeface="Arial"/>
              <a:ea typeface="Arial"/>
              <a:cs typeface="Arial"/>
              <a:sym typeface="Arial"/>
            </a:endParaRPr>
          </a:p>
          <a:p>
            <a:pPr marL="0" marR="0" lvl="0" indent="0" algn="l" rtl="0">
              <a:spcBef>
                <a:spcPts val="0"/>
              </a:spcBef>
              <a:spcAft>
                <a:spcPts val="0"/>
              </a:spcAft>
              <a:buNone/>
            </a:pPr>
            <a:r>
              <a:rPr lang="zh-TW" altLang="en-US" sz="4000" b="1" dirty="0">
                <a:solidFill>
                  <a:schemeClr val="accent1"/>
                </a:solidFill>
                <a:latin typeface="Arial"/>
                <a:ea typeface="Arial"/>
                <a:cs typeface="Arial"/>
                <a:sym typeface="Arial"/>
              </a:rPr>
              <a:t>如</a:t>
            </a:r>
            <a:r>
              <a:rPr lang="en-US" altLang="zh-TW" sz="4000" b="1" dirty="0">
                <a:solidFill>
                  <a:schemeClr val="accent1"/>
                </a:solidFill>
                <a:latin typeface="Arial"/>
                <a:ea typeface="Arial"/>
                <a:cs typeface="Arial"/>
                <a:sym typeface="Arial"/>
              </a:rPr>
              <a:t>:PCA, </a:t>
            </a:r>
            <a:r>
              <a:rPr lang="en-US" altLang="zh-TW" sz="4000" b="1" dirty="0">
                <a:solidFill>
                  <a:schemeClr val="accent1"/>
                </a:solidFill>
              </a:rPr>
              <a:t>SVM, DNN</a:t>
            </a:r>
            <a:endParaRPr lang="en-US" altLang="zh-TW" sz="4000" b="1" dirty="0">
              <a:solidFill>
                <a:schemeClr val="accent1"/>
              </a:solidFill>
              <a:latin typeface="Arial"/>
              <a:ea typeface="Arial"/>
              <a:cs typeface="Arial"/>
              <a:sym typeface="Arial"/>
            </a:endParaRPr>
          </a:p>
        </p:txBody>
      </p:sp>
      <p:sp>
        <p:nvSpPr>
          <p:cNvPr id="283" name="Google Shape;283;p36"/>
          <p:cNvSpPr/>
          <p:nvPr/>
        </p:nvSpPr>
        <p:spPr>
          <a:xfrm>
            <a:off x="5875025" y="1306275"/>
            <a:ext cx="183600" cy="53883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24</a:t>
            </a:fld>
            <a:endParaRPr>
              <a:solidFill>
                <a:srgbClr val="000000"/>
              </a:solidFill>
            </a:endParaRPr>
          </a:p>
        </p:txBody>
      </p:sp>
      <p:sp>
        <p:nvSpPr>
          <p:cNvPr id="2" name="文字方塊 1">
            <a:extLst>
              <a:ext uri="{FF2B5EF4-FFF2-40B4-BE49-F238E27FC236}">
                <a16:creationId xmlns:a16="http://schemas.microsoft.com/office/drawing/2014/main" id="{14F3D6EC-CB29-44DF-8FBF-57E45724D6CE}"/>
              </a:ext>
            </a:extLst>
          </p:cNvPr>
          <p:cNvSpPr txBox="1"/>
          <p:nvPr/>
        </p:nvSpPr>
        <p:spPr>
          <a:xfrm>
            <a:off x="1101012" y="2155371"/>
            <a:ext cx="3620278" cy="1323439"/>
          </a:xfrm>
          <a:prstGeom prst="rect">
            <a:avLst/>
          </a:prstGeom>
          <a:noFill/>
        </p:spPr>
        <p:txBody>
          <a:bodyPr wrap="square" rtlCol="0">
            <a:spAutoFit/>
          </a:bodyPr>
          <a:lstStyle/>
          <a:p>
            <a:r>
              <a:rPr lang="en-US" altLang="zh-TW" sz="8000" dirty="0"/>
              <a:t>before</a:t>
            </a:r>
            <a:endParaRPr lang="zh-TW" altLang="en-US" sz="8000" dirty="0"/>
          </a:p>
        </p:txBody>
      </p:sp>
      <p:sp>
        <p:nvSpPr>
          <p:cNvPr id="3" name="文字方塊 2">
            <a:extLst>
              <a:ext uri="{FF2B5EF4-FFF2-40B4-BE49-F238E27FC236}">
                <a16:creationId xmlns:a16="http://schemas.microsoft.com/office/drawing/2014/main" id="{D460AE82-C590-4930-866E-5FA6AD4E2D12}"/>
              </a:ext>
            </a:extLst>
          </p:cNvPr>
          <p:cNvSpPr txBox="1"/>
          <p:nvPr/>
        </p:nvSpPr>
        <p:spPr>
          <a:xfrm>
            <a:off x="8276253" y="4552571"/>
            <a:ext cx="2640563" cy="1446550"/>
          </a:xfrm>
          <a:prstGeom prst="rect">
            <a:avLst/>
          </a:prstGeom>
          <a:noFill/>
        </p:spPr>
        <p:txBody>
          <a:bodyPr wrap="square" rtlCol="0">
            <a:spAutoFit/>
          </a:bodyPr>
          <a:lstStyle/>
          <a:p>
            <a:r>
              <a:rPr lang="en-US" altLang="zh-TW" sz="8800" dirty="0"/>
              <a:t>after</a:t>
            </a:r>
            <a:endParaRPr lang="zh-TW" altLang="en-US" sz="8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dirty="0">
                <a:solidFill>
                  <a:schemeClr val="bg1"/>
                </a:solidFill>
              </a:rPr>
              <a:t>Methodology</a:t>
            </a:r>
            <a:r>
              <a:rPr lang="en-US" altLang="zh-TW" dirty="0"/>
              <a:t>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文字方塊 4">
            <a:extLst>
              <a:ext uri="{FF2B5EF4-FFF2-40B4-BE49-F238E27FC236}">
                <a16:creationId xmlns:a16="http://schemas.microsoft.com/office/drawing/2014/main" id="{FDF6294F-40D3-41D0-9423-C1259AD1FB50}"/>
              </a:ext>
            </a:extLst>
          </p:cNvPr>
          <p:cNvSpPr txBox="1"/>
          <p:nvPr/>
        </p:nvSpPr>
        <p:spPr>
          <a:xfrm>
            <a:off x="968828" y="3039925"/>
            <a:ext cx="10254343" cy="3293209"/>
          </a:xfrm>
          <a:prstGeom prst="rect">
            <a:avLst/>
          </a:prstGeom>
          <a:noFill/>
        </p:spPr>
        <p:txBody>
          <a:bodyPr wrap="square" rtlCol="0">
            <a:spAutoFit/>
          </a:bodyPr>
          <a:lstStyle/>
          <a:p>
            <a:r>
              <a:rPr lang="zh-TW" altLang="en-US" sz="4800" dirty="0"/>
              <a:t>預測值 </a:t>
            </a:r>
            <a:r>
              <a:rPr lang="en-US" altLang="zh-TW" sz="4800" dirty="0">
                <a:sym typeface="Wingdings" panose="05000000000000000000" pitchFamily="2" charset="2"/>
              </a:rPr>
              <a:t></a:t>
            </a:r>
            <a:r>
              <a:rPr lang="zh-TW" altLang="en-US" sz="4800" dirty="0">
                <a:sym typeface="Wingdings" panose="05000000000000000000" pitchFamily="2" charset="2"/>
              </a:rPr>
              <a:t> 依照預測的報酬率分類</a:t>
            </a:r>
            <a:endParaRPr lang="en-US" altLang="zh-TW" sz="4800" dirty="0"/>
          </a:p>
          <a:p>
            <a:endParaRPr lang="en-US" altLang="zh-TW" sz="3200" dirty="0"/>
          </a:p>
          <a:p>
            <a:endParaRPr lang="en-US" altLang="zh-TW" sz="3200" dirty="0"/>
          </a:p>
          <a:p>
            <a:r>
              <a:rPr lang="zh-TW" altLang="en-US" sz="3200" dirty="0"/>
              <a:t>預測哪些股票漲，哪些股票跌</a:t>
            </a:r>
          </a:p>
          <a:p>
            <a:r>
              <a:rPr lang="zh-TW" altLang="en-US" sz="3200" dirty="0"/>
              <a:t>預測正值前三高</a:t>
            </a:r>
            <a:r>
              <a:rPr lang="en-US" altLang="zh-TW" sz="3200" dirty="0"/>
              <a:t>return</a:t>
            </a:r>
            <a:r>
              <a:rPr lang="zh-TW" altLang="en-US" sz="3200" dirty="0"/>
              <a:t>的</a:t>
            </a:r>
            <a:r>
              <a:rPr lang="en-US" altLang="zh-TW" sz="3200" dirty="0"/>
              <a:t>stock</a:t>
            </a:r>
            <a:r>
              <a:rPr lang="zh-TW" altLang="en-US" sz="3200" dirty="0"/>
              <a:t>，之後買多。</a:t>
            </a:r>
          </a:p>
          <a:p>
            <a:r>
              <a:rPr lang="zh-TW" altLang="en-US" sz="3200" dirty="0"/>
              <a:t>預測負值前三高</a:t>
            </a:r>
            <a:r>
              <a:rPr lang="en-US" altLang="zh-TW" sz="3200" dirty="0"/>
              <a:t>return</a:t>
            </a:r>
            <a:r>
              <a:rPr lang="zh-TW" altLang="en-US" sz="3200" dirty="0"/>
              <a:t>的</a:t>
            </a:r>
            <a:r>
              <a:rPr lang="en-US" altLang="zh-TW" sz="3200" dirty="0"/>
              <a:t>stock</a:t>
            </a:r>
            <a:r>
              <a:rPr lang="zh-TW" altLang="en-US" sz="3200" dirty="0"/>
              <a:t>，之後賣空。</a:t>
            </a:r>
          </a:p>
        </p:txBody>
      </p:sp>
      <p:sp>
        <p:nvSpPr>
          <p:cNvPr id="4" name="文字方塊 3">
            <a:extLst>
              <a:ext uri="{FF2B5EF4-FFF2-40B4-BE49-F238E27FC236}">
                <a16:creationId xmlns:a16="http://schemas.microsoft.com/office/drawing/2014/main" id="{C616F5E7-FDE5-4A58-9B7E-ED4750BEA3F4}"/>
              </a:ext>
            </a:extLst>
          </p:cNvPr>
          <p:cNvSpPr txBox="1"/>
          <p:nvPr/>
        </p:nvSpPr>
        <p:spPr>
          <a:xfrm>
            <a:off x="1138334" y="1563023"/>
            <a:ext cx="8867274" cy="954107"/>
          </a:xfrm>
          <a:prstGeom prst="rect">
            <a:avLst/>
          </a:prstGeom>
          <a:noFill/>
        </p:spPr>
        <p:txBody>
          <a:bodyPr wrap="square" rtlCol="0">
            <a:spAutoFit/>
          </a:bodyPr>
          <a:lstStyle/>
          <a:p>
            <a:r>
              <a:rPr lang="en-US" altLang="zh-TW" sz="2800" dirty="0"/>
              <a:t>Rolling window</a:t>
            </a:r>
          </a:p>
          <a:p>
            <a:r>
              <a:rPr lang="zh-TW" altLang="en-US" sz="2800" dirty="0"/>
              <a:t>每一次都是研究</a:t>
            </a:r>
            <a:r>
              <a:rPr lang="en-US" altLang="zh-TW" sz="2800" dirty="0"/>
              <a:t>365</a:t>
            </a:r>
            <a:r>
              <a:rPr lang="zh-TW" altLang="en-US" sz="2800" dirty="0"/>
              <a:t>天的資料決定第</a:t>
            </a:r>
            <a:r>
              <a:rPr lang="en-US" altLang="zh-TW" sz="2800" dirty="0"/>
              <a:t>365</a:t>
            </a:r>
            <a:r>
              <a:rPr lang="zh-TW" altLang="en-US" sz="2800" dirty="0"/>
              <a:t>天的買賣</a:t>
            </a:r>
          </a:p>
        </p:txBody>
      </p:sp>
    </p:spTree>
    <p:extLst>
      <p:ext uri="{BB962C8B-B14F-4D97-AF65-F5344CB8AC3E}">
        <p14:creationId xmlns:p14="http://schemas.microsoft.com/office/powerpoint/2010/main" val="1165675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dirty="0"/>
              <a:t>Math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4" name="圖片 3">
            <a:extLst>
              <a:ext uri="{FF2B5EF4-FFF2-40B4-BE49-F238E27FC236}">
                <a16:creationId xmlns:a16="http://schemas.microsoft.com/office/drawing/2014/main" id="{0DD6F368-E716-4EB8-BC39-D00C64FA1B16}"/>
              </a:ext>
            </a:extLst>
          </p:cNvPr>
          <p:cNvPicPr>
            <a:picLocks noChangeAspect="1"/>
          </p:cNvPicPr>
          <p:nvPr/>
        </p:nvPicPr>
        <p:blipFill>
          <a:blip r:embed="rId2"/>
          <a:stretch>
            <a:fillRect/>
          </a:stretch>
        </p:blipFill>
        <p:spPr>
          <a:xfrm>
            <a:off x="525949" y="3117309"/>
            <a:ext cx="6192091" cy="552346"/>
          </a:xfrm>
          <a:prstGeom prst="rect">
            <a:avLst/>
          </a:prstGeom>
        </p:spPr>
      </p:pic>
      <p:sp>
        <p:nvSpPr>
          <p:cNvPr id="13" name="矩形 12">
            <a:extLst>
              <a:ext uri="{FF2B5EF4-FFF2-40B4-BE49-F238E27FC236}">
                <a16:creationId xmlns:a16="http://schemas.microsoft.com/office/drawing/2014/main" id="{A042278D-2A8D-4B09-B805-1F101962462D}"/>
              </a:ext>
            </a:extLst>
          </p:cNvPr>
          <p:cNvSpPr/>
          <p:nvPr/>
        </p:nvSpPr>
        <p:spPr>
          <a:xfrm>
            <a:off x="690465" y="1883796"/>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B39D879E-609E-40A8-969A-B5C413ABBF20}"/>
              </a:ext>
            </a:extLst>
          </p:cNvPr>
          <p:cNvSpPr txBox="1"/>
          <p:nvPr/>
        </p:nvSpPr>
        <p:spPr>
          <a:xfrm>
            <a:off x="1601917" y="2036032"/>
            <a:ext cx="2174033" cy="400110"/>
          </a:xfrm>
          <a:prstGeom prst="rect">
            <a:avLst/>
          </a:prstGeom>
          <a:noFill/>
        </p:spPr>
        <p:txBody>
          <a:bodyPr wrap="square" rtlCol="0">
            <a:spAutoFit/>
          </a:bodyPr>
          <a:lstStyle/>
          <a:p>
            <a:r>
              <a:rPr lang="en-US" altLang="zh-TW" sz="2000" dirty="0">
                <a:solidFill>
                  <a:schemeClr val="bg1"/>
                </a:solidFill>
              </a:rPr>
              <a:t>Linear regression</a:t>
            </a:r>
            <a:endParaRPr lang="zh-TW" altLang="en-US" sz="2000" dirty="0">
              <a:solidFill>
                <a:schemeClr val="bg1"/>
              </a:solidFill>
            </a:endParaRPr>
          </a:p>
        </p:txBody>
      </p:sp>
      <p:pic>
        <p:nvPicPr>
          <p:cNvPr id="19" name="圖片 18">
            <a:extLst>
              <a:ext uri="{FF2B5EF4-FFF2-40B4-BE49-F238E27FC236}">
                <a16:creationId xmlns:a16="http://schemas.microsoft.com/office/drawing/2014/main" id="{4928CEB9-73A5-40D0-93D1-17B780C69EA7}"/>
              </a:ext>
            </a:extLst>
          </p:cNvPr>
          <p:cNvPicPr>
            <a:picLocks noChangeAspect="1"/>
          </p:cNvPicPr>
          <p:nvPr/>
        </p:nvPicPr>
        <p:blipFill>
          <a:blip r:embed="rId3"/>
          <a:stretch>
            <a:fillRect/>
          </a:stretch>
        </p:blipFill>
        <p:spPr>
          <a:xfrm>
            <a:off x="690465" y="5344862"/>
            <a:ext cx="4698950" cy="1067944"/>
          </a:xfrm>
          <a:prstGeom prst="rect">
            <a:avLst/>
          </a:prstGeom>
        </p:spPr>
      </p:pic>
      <p:sp>
        <p:nvSpPr>
          <p:cNvPr id="20" name="矩形 19">
            <a:extLst>
              <a:ext uri="{FF2B5EF4-FFF2-40B4-BE49-F238E27FC236}">
                <a16:creationId xmlns:a16="http://schemas.microsoft.com/office/drawing/2014/main" id="{C3483200-53D5-445C-A1FF-7EFB2094C0EC}"/>
              </a:ext>
            </a:extLst>
          </p:cNvPr>
          <p:cNvSpPr/>
          <p:nvPr/>
        </p:nvSpPr>
        <p:spPr>
          <a:xfrm>
            <a:off x="690465" y="4365147"/>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FD12255D-2DCE-46C9-9DB7-E7AF5E8D703E}"/>
              </a:ext>
            </a:extLst>
          </p:cNvPr>
          <p:cNvSpPr txBox="1"/>
          <p:nvPr/>
        </p:nvSpPr>
        <p:spPr>
          <a:xfrm>
            <a:off x="1601917" y="4517383"/>
            <a:ext cx="2174033" cy="400110"/>
          </a:xfrm>
          <a:prstGeom prst="rect">
            <a:avLst/>
          </a:prstGeom>
          <a:noFill/>
        </p:spPr>
        <p:txBody>
          <a:bodyPr wrap="square" rtlCol="0">
            <a:spAutoFit/>
          </a:bodyPr>
          <a:lstStyle/>
          <a:p>
            <a:pPr algn="ctr"/>
            <a:r>
              <a:rPr lang="en-US" altLang="zh-TW" sz="2000" dirty="0">
                <a:solidFill>
                  <a:schemeClr val="bg1"/>
                </a:solidFill>
              </a:rPr>
              <a:t>PCA</a:t>
            </a:r>
            <a:endParaRPr lang="zh-TW" altLang="en-US" sz="2000" dirty="0">
              <a:solidFill>
                <a:schemeClr val="bg1"/>
              </a:solidFill>
            </a:endParaRPr>
          </a:p>
        </p:txBody>
      </p:sp>
      <p:pic>
        <p:nvPicPr>
          <p:cNvPr id="26" name="圖片 25">
            <a:extLst>
              <a:ext uri="{FF2B5EF4-FFF2-40B4-BE49-F238E27FC236}">
                <a16:creationId xmlns:a16="http://schemas.microsoft.com/office/drawing/2014/main" id="{874D1764-4595-4785-B9CE-A3139BD9F49B}"/>
              </a:ext>
            </a:extLst>
          </p:cNvPr>
          <p:cNvPicPr>
            <a:picLocks noChangeAspect="1"/>
          </p:cNvPicPr>
          <p:nvPr/>
        </p:nvPicPr>
        <p:blipFill>
          <a:blip r:embed="rId4"/>
          <a:stretch>
            <a:fillRect/>
          </a:stretch>
        </p:blipFill>
        <p:spPr>
          <a:xfrm>
            <a:off x="7398811" y="1610745"/>
            <a:ext cx="3657738" cy="2286988"/>
          </a:xfrm>
          <a:prstGeom prst="rect">
            <a:avLst/>
          </a:prstGeom>
        </p:spPr>
      </p:pic>
      <p:pic>
        <p:nvPicPr>
          <p:cNvPr id="27" name="圖片 26">
            <a:extLst>
              <a:ext uri="{FF2B5EF4-FFF2-40B4-BE49-F238E27FC236}">
                <a16:creationId xmlns:a16="http://schemas.microsoft.com/office/drawing/2014/main" id="{8F7A29B6-014C-4298-A327-969B5ADD066C}"/>
              </a:ext>
            </a:extLst>
          </p:cNvPr>
          <p:cNvPicPr>
            <a:picLocks noChangeAspect="1"/>
          </p:cNvPicPr>
          <p:nvPr/>
        </p:nvPicPr>
        <p:blipFill>
          <a:blip r:embed="rId5"/>
          <a:stretch>
            <a:fillRect/>
          </a:stretch>
        </p:blipFill>
        <p:spPr>
          <a:xfrm>
            <a:off x="6718040" y="4240171"/>
            <a:ext cx="2509640" cy="2487625"/>
          </a:xfrm>
          <a:prstGeom prst="rect">
            <a:avLst/>
          </a:prstGeom>
        </p:spPr>
      </p:pic>
    </p:spTree>
    <p:extLst>
      <p:ext uri="{BB962C8B-B14F-4D97-AF65-F5344CB8AC3E}">
        <p14:creationId xmlns:p14="http://schemas.microsoft.com/office/powerpoint/2010/main" val="3920254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dirty="0"/>
              <a:t>Math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15" name="矩形 14">
            <a:extLst>
              <a:ext uri="{FF2B5EF4-FFF2-40B4-BE49-F238E27FC236}">
                <a16:creationId xmlns:a16="http://schemas.microsoft.com/office/drawing/2014/main" id="{E20BD3F0-57F4-4495-B11C-CC334C6754DB}"/>
              </a:ext>
            </a:extLst>
          </p:cNvPr>
          <p:cNvSpPr/>
          <p:nvPr/>
        </p:nvSpPr>
        <p:spPr>
          <a:xfrm>
            <a:off x="690465" y="2446214"/>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748B718A-7995-4591-BAB1-695AC31D47B0}"/>
              </a:ext>
            </a:extLst>
          </p:cNvPr>
          <p:cNvSpPr txBox="1"/>
          <p:nvPr/>
        </p:nvSpPr>
        <p:spPr>
          <a:xfrm>
            <a:off x="1601917" y="2598450"/>
            <a:ext cx="2174033" cy="400110"/>
          </a:xfrm>
          <a:prstGeom prst="rect">
            <a:avLst/>
          </a:prstGeom>
          <a:noFill/>
        </p:spPr>
        <p:txBody>
          <a:bodyPr wrap="square" rtlCol="0">
            <a:spAutoFit/>
          </a:bodyPr>
          <a:lstStyle/>
          <a:p>
            <a:pPr algn="ctr"/>
            <a:r>
              <a:rPr lang="en-US" altLang="zh-TW" sz="2000" dirty="0">
                <a:solidFill>
                  <a:schemeClr val="bg1"/>
                </a:solidFill>
              </a:rPr>
              <a:t>SVM</a:t>
            </a:r>
            <a:endParaRPr lang="zh-TW" altLang="en-US" sz="2000" dirty="0">
              <a:solidFill>
                <a:schemeClr val="bg1"/>
              </a:solidFill>
            </a:endParaRPr>
          </a:p>
        </p:txBody>
      </p:sp>
      <p:sp>
        <p:nvSpPr>
          <p:cNvPr id="22" name="矩形 21">
            <a:extLst>
              <a:ext uri="{FF2B5EF4-FFF2-40B4-BE49-F238E27FC236}">
                <a16:creationId xmlns:a16="http://schemas.microsoft.com/office/drawing/2014/main" id="{12302974-8563-483B-B9DD-E72FBCB4C3A5}"/>
              </a:ext>
            </a:extLst>
          </p:cNvPr>
          <p:cNvSpPr/>
          <p:nvPr/>
        </p:nvSpPr>
        <p:spPr>
          <a:xfrm>
            <a:off x="690465" y="4904433"/>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AA8BB356-6A49-4580-8C8A-BC743273CB12}"/>
              </a:ext>
            </a:extLst>
          </p:cNvPr>
          <p:cNvSpPr txBox="1"/>
          <p:nvPr/>
        </p:nvSpPr>
        <p:spPr>
          <a:xfrm>
            <a:off x="1601917" y="5056669"/>
            <a:ext cx="2174033" cy="400110"/>
          </a:xfrm>
          <a:prstGeom prst="rect">
            <a:avLst/>
          </a:prstGeom>
          <a:noFill/>
        </p:spPr>
        <p:txBody>
          <a:bodyPr wrap="square" rtlCol="0">
            <a:spAutoFit/>
          </a:bodyPr>
          <a:lstStyle/>
          <a:p>
            <a:pPr algn="ctr"/>
            <a:r>
              <a:rPr lang="en-US" altLang="zh-TW" sz="2000" dirty="0">
                <a:solidFill>
                  <a:schemeClr val="bg1"/>
                </a:solidFill>
              </a:rPr>
              <a:t>SVR</a:t>
            </a:r>
            <a:endParaRPr lang="zh-TW" altLang="en-US" sz="2000" dirty="0">
              <a:solidFill>
                <a:schemeClr val="bg1"/>
              </a:solidFill>
            </a:endParaRPr>
          </a:p>
        </p:txBody>
      </p:sp>
      <p:pic>
        <p:nvPicPr>
          <p:cNvPr id="24" name="圖片 23">
            <a:extLst>
              <a:ext uri="{FF2B5EF4-FFF2-40B4-BE49-F238E27FC236}">
                <a16:creationId xmlns:a16="http://schemas.microsoft.com/office/drawing/2014/main" id="{B5EB1CE0-0FD1-47A2-B5CD-9216E3201D85}"/>
              </a:ext>
            </a:extLst>
          </p:cNvPr>
          <p:cNvPicPr>
            <a:picLocks noChangeAspect="1"/>
          </p:cNvPicPr>
          <p:nvPr/>
        </p:nvPicPr>
        <p:blipFill>
          <a:blip r:embed="rId2"/>
          <a:stretch>
            <a:fillRect/>
          </a:stretch>
        </p:blipFill>
        <p:spPr>
          <a:xfrm>
            <a:off x="4987294" y="4411007"/>
            <a:ext cx="3626174" cy="1649851"/>
          </a:xfrm>
          <a:prstGeom prst="rect">
            <a:avLst/>
          </a:prstGeom>
        </p:spPr>
      </p:pic>
      <p:pic>
        <p:nvPicPr>
          <p:cNvPr id="25" name="圖片 24">
            <a:extLst>
              <a:ext uri="{FF2B5EF4-FFF2-40B4-BE49-F238E27FC236}">
                <a16:creationId xmlns:a16="http://schemas.microsoft.com/office/drawing/2014/main" id="{FB67872C-89EC-44F7-823B-1241A0E306A9}"/>
              </a:ext>
            </a:extLst>
          </p:cNvPr>
          <p:cNvPicPr>
            <a:picLocks noChangeAspect="1"/>
          </p:cNvPicPr>
          <p:nvPr/>
        </p:nvPicPr>
        <p:blipFill>
          <a:blip r:embed="rId3"/>
          <a:stretch>
            <a:fillRect/>
          </a:stretch>
        </p:blipFill>
        <p:spPr>
          <a:xfrm>
            <a:off x="9343320" y="3867818"/>
            <a:ext cx="2276297" cy="2843174"/>
          </a:xfrm>
          <a:prstGeom prst="rect">
            <a:avLst/>
          </a:prstGeom>
        </p:spPr>
      </p:pic>
      <p:pic>
        <p:nvPicPr>
          <p:cNvPr id="6" name="圖片 5">
            <a:extLst>
              <a:ext uri="{FF2B5EF4-FFF2-40B4-BE49-F238E27FC236}">
                <a16:creationId xmlns:a16="http://schemas.microsoft.com/office/drawing/2014/main" id="{C4EDF156-D397-4EEA-B683-EAB1CF367CC4}"/>
              </a:ext>
            </a:extLst>
          </p:cNvPr>
          <p:cNvPicPr>
            <a:picLocks noChangeAspect="1"/>
          </p:cNvPicPr>
          <p:nvPr/>
        </p:nvPicPr>
        <p:blipFill>
          <a:blip r:embed="rId4"/>
          <a:stretch>
            <a:fillRect/>
          </a:stretch>
        </p:blipFill>
        <p:spPr>
          <a:xfrm>
            <a:off x="4987294" y="1962653"/>
            <a:ext cx="4595258" cy="1905165"/>
          </a:xfrm>
          <a:prstGeom prst="rect">
            <a:avLst/>
          </a:prstGeom>
        </p:spPr>
      </p:pic>
      <p:pic>
        <p:nvPicPr>
          <p:cNvPr id="7" name="圖片 6">
            <a:extLst>
              <a:ext uri="{FF2B5EF4-FFF2-40B4-BE49-F238E27FC236}">
                <a16:creationId xmlns:a16="http://schemas.microsoft.com/office/drawing/2014/main" id="{8EB29927-5DF8-45BB-B2CD-C5BE7DD313C7}"/>
              </a:ext>
            </a:extLst>
          </p:cNvPr>
          <p:cNvPicPr>
            <a:picLocks noChangeAspect="1"/>
          </p:cNvPicPr>
          <p:nvPr/>
        </p:nvPicPr>
        <p:blipFill>
          <a:blip r:embed="rId5"/>
          <a:stretch>
            <a:fillRect/>
          </a:stretch>
        </p:blipFill>
        <p:spPr>
          <a:xfrm>
            <a:off x="9483001" y="1545652"/>
            <a:ext cx="1844362" cy="2175024"/>
          </a:xfrm>
          <a:prstGeom prst="rect">
            <a:avLst/>
          </a:prstGeom>
        </p:spPr>
      </p:pic>
    </p:spTree>
    <p:extLst>
      <p:ext uri="{BB962C8B-B14F-4D97-AF65-F5344CB8AC3E}">
        <p14:creationId xmlns:p14="http://schemas.microsoft.com/office/powerpoint/2010/main" val="2129667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70A646D5-923A-4821-890F-04EF2E85D883}"/>
              </a:ext>
            </a:extLst>
          </p:cNvPr>
          <p:cNvSpPr>
            <a:spLocks noGrp="1"/>
          </p:cNvSpPr>
          <p:nvPr>
            <p:ph type="body" idx="1"/>
          </p:nvPr>
        </p:nvSpPr>
        <p:spPr/>
        <p:txBody>
          <a:bodyPr/>
          <a:lstStyle/>
          <a:p>
            <a:r>
              <a:rPr lang="en-US" altLang="zh-TW" dirty="0"/>
              <a:t>Math </a:t>
            </a:r>
            <a:endParaRPr lang="zh-TW" altLang="en-US" dirty="0"/>
          </a:p>
        </p:txBody>
      </p:sp>
      <p:sp>
        <p:nvSpPr>
          <p:cNvPr id="3" name="投影片編號版面配置區 2">
            <a:extLst>
              <a:ext uri="{FF2B5EF4-FFF2-40B4-BE49-F238E27FC236}">
                <a16:creationId xmlns:a16="http://schemas.microsoft.com/office/drawing/2014/main" id="{96F98827-3BA2-4151-B6DD-79544AC13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15" name="矩形 14">
            <a:extLst>
              <a:ext uri="{FF2B5EF4-FFF2-40B4-BE49-F238E27FC236}">
                <a16:creationId xmlns:a16="http://schemas.microsoft.com/office/drawing/2014/main" id="{E20BD3F0-57F4-4495-B11C-CC334C6754DB}"/>
              </a:ext>
            </a:extLst>
          </p:cNvPr>
          <p:cNvSpPr/>
          <p:nvPr/>
        </p:nvSpPr>
        <p:spPr>
          <a:xfrm>
            <a:off x="699795" y="5194986"/>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748B718A-7995-4591-BAB1-695AC31D47B0}"/>
              </a:ext>
            </a:extLst>
          </p:cNvPr>
          <p:cNvSpPr txBox="1"/>
          <p:nvPr/>
        </p:nvSpPr>
        <p:spPr>
          <a:xfrm>
            <a:off x="1611247" y="5347222"/>
            <a:ext cx="2174033" cy="400110"/>
          </a:xfrm>
          <a:prstGeom prst="rect">
            <a:avLst/>
          </a:prstGeom>
          <a:noFill/>
        </p:spPr>
        <p:txBody>
          <a:bodyPr wrap="square" rtlCol="0">
            <a:spAutoFit/>
          </a:bodyPr>
          <a:lstStyle/>
          <a:p>
            <a:pPr algn="ctr"/>
            <a:r>
              <a:rPr lang="en-US" altLang="zh-TW" sz="2000" dirty="0" err="1">
                <a:solidFill>
                  <a:schemeClr val="bg1"/>
                </a:solidFill>
              </a:rPr>
              <a:t>adam</a:t>
            </a:r>
            <a:endParaRPr lang="zh-TW" altLang="en-US" sz="2000" dirty="0">
              <a:solidFill>
                <a:schemeClr val="bg1"/>
              </a:solidFill>
            </a:endParaRPr>
          </a:p>
        </p:txBody>
      </p:sp>
      <p:sp>
        <p:nvSpPr>
          <p:cNvPr id="20" name="矩形 19">
            <a:extLst>
              <a:ext uri="{FF2B5EF4-FFF2-40B4-BE49-F238E27FC236}">
                <a16:creationId xmlns:a16="http://schemas.microsoft.com/office/drawing/2014/main" id="{C3483200-53D5-445C-A1FF-7EFB2094C0EC}"/>
              </a:ext>
            </a:extLst>
          </p:cNvPr>
          <p:cNvSpPr/>
          <p:nvPr/>
        </p:nvSpPr>
        <p:spPr>
          <a:xfrm>
            <a:off x="699795" y="4124373"/>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FD12255D-2DCE-46C9-9DB7-E7AF5E8D703E}"/>
              </a:ext>
            </a:extLst>
          </p:cNvPr>
          <p:cNvSpPr txBox="1"/>
          <p:nvPr/>
        </p:nvSpPr>
        <p:spPr>
          <a:xfrm>
            <a:off x="1611247" y="4276609"/>
            <a:ext cx="2174033" cy="400110"/>
          </a:xfrm>
          <a:prstGeom prst="rect">
            <a:avLst/>
          </a:prstGeom>
          <a:noFill/>
        </p:spPr>
        <p:txBody>
          <a:bodyPr wrap="square" rtlCol="0">
            <a:spAutoFit/>
          </a:bodyPr>
          <a:lstStyle/>
          <a:p>
            <a:pPr algn="ctr"/>
            <a:r>
              <a:rPr lang="en-US" altLang="zh-TW" sz="2000" dirty="0" err="1">
                <a:solidFill>
                  <a:schemeClr val="bg1"/>
                </a:solidFill>
              </a:rPr>
              <a:t>mae</a:t>
            </a:r>
            <a:endParaRPr lang="zh-TW" altLang="en-US" sz="2000" dirty="0">
              <a:solidFill>
                <a:schemeClr val="bg1"/>
              </a:solidFill>
            </a:endParaRPr>
          </a:p>
        </p:txBody>
      </p:sp>
      <p:pic>
        <p:nvPicPr>
          <p:cNvPr id="17" name="圖片 16">
            <a:extLst>
              <a:ext uri="{FF2B5EF4-FFF2-40B4-BE49-F238E27FC236}">
                <a16:creationId xmlns:a16="http://schemas.microsoft.com/office/drawing/2014/main" id="{0C6BAF95-FA98-4612-B342-6DAE7A0BD1A2}"/>
              </a:ext>
            </a:extLst>
          </p:cNvPr>
          <p:cNvPicPr>
            <a:picLocks noChangeAspect="1"/>
          </p:cNvPicPr>
          <p:nvPr/>
        </p:nvPicPr>
        <p:blipFill>
          <a:blip r:embed="rId2"/>
          <a:stretch>
            <a:fillRect/>
          </a:stretch>
        </p:blipFill>
        <p:spPr>
          <a:xfrm>
            <a:off x="4864072" y="4931444"/>
            <a:ext cx="2398466" cy="969693"/>
          </a:xfrm>
          <a:prstGeom prst="rect">
            <a:avLst/>
          </a:prstGeom>
        </p:spPr>
      </p:pic>
      <p:pic>
        <p:nvPicPr>
          <p:cNvPr id="18" name="圖片 17">
            <a:extLst>
              <a:ext uri="{FF2B5EF4-FFF2-40B4-BE49-F238E27FC236}">
                <a16:creationId xmlns:a16="http://schemas.microsoft.com/office/drawing/2014/main" id="{2263DABD-4213-48A4-9381-C77584C5B40E}"/>
              </a:ext>
            </a:extLst>
          </p:cNvPr>
          <p:cNvPicPr>
            <a:picLocks noChangeAspect="1"/>
          </p:cNvPicPr>
          <p:nvPr/>
        </p:nvPicPr>
        <p:blipFill>
          <a:blip r:embed="rId3"/>
          <a:stretch>
            <a:fillRect/>
          </a:stretch>
        </p:blipFill>
        <p:spPr>
          <a:xfrm>
            <a:off x="7685239" y="4851847"/>
            <a:ext cx="1275922" cy="1170474"/>
          </a:xfrm>
          <a:prstGeom prst="rect">
            <a:avLst/>
          </a:prstGeom>
        </p:spPr>
      </p:pic>
      <p:pic>
        <p:nvPicPr>
          <p:cNvPr id="22" name="圖片 21">
            <a:extLst>
              <a:ext uri="{FF2B5EF4-FFF2-40B4-BE49-F238E27FC236}">
                <a16:creationId xmlns:a16="http://schemas.microsoft.com/office/drawing/2014/main" id="{631747A4-DD4F-4EBC-B9CE-54E5668CDD96}"/>
              </a:ext>
            </a:extLst>
          </p:cNvPr>
          <p:cNvPicPr>
            <a:picLocks noChangeAspect="1"/>
          </p:cNvPicPr>
          <p:nvPr/>
        </p:nvPicPr>
        <p:blipFill>
          <a:blip r:embed="rId4"/>
          <a:stretch>
            <a:fillRect/>
          </a:stretch>
        </p:blipFill>
        <p:spPr>
          <a:xfrm>
            <a:off x="9297709" y="5084793"/>
            <a:ext cx="2366698" cy="834936"/>
          </a:xfrm>
          <a:prstGeom prst="rect">
            <a:avLst/>
          </a:prstGeom>
        </p:spPr>
      </p:pic>
      <p:pic>
        <p:nvPicPr>
          <p:cNvPr id="23" name="圖片 22">
            <a:extLst>
              <a:ext uri="{FF2B5EF4-FFF2-40B4-BE49-F238E27FC236}">
                <a16:creationId xmlns:a16="http://schemas.microsoft.com/office/drawing/2014/main" id="{785A7CF4-14AD-4BDB-B36A-039A511DF749}"/>
              </a:ext>
            </a:extLst>
          </p:cNvPr>
          <p:cNvPicPr>
            <a:picLocks noChangeAspect="1"/>
          </p:cNvPicPr>
          <p:nvPr/>
        </p:nvPicPr>
        <p:blipFill>
          <a:blip r:embed="rId5"/>
          <a:stretch>
            <a:fillRect/>
          </a:stretch>
        </p:blipFill>
        <p:spPr>
          <a:xfrm>
            <a:off x="4770766" y="3178390"/>
            <a:ext cx="1577477" cy="670618"/>
          </a:xfrm>
          <a:prstGeom prst="rect">
            <a:avLst/>
          </a:prstGeom>
        </p:spPr>
      </p:pic>
      <p:pic>
        <p:nvPicPr>
          <p:cNvPr id="24" name="圖片 23">
            <a:extLst>
              <a:ext uri="{FF2B5EF4-FFF2-40B4-BE49-F238E27FC236}">
                <a16:creationId xmlns:a16="http://schemas.microsoft.com/office/drawing/2014/main" id="{A1D153BC-BD95-4E17-A8B9-AF5C0D010735}"/>
              </a:ext>
            </a:extLst>
          </p:cNvPr>
          <p:cNvPicPr>
            <a:picLocks noChangeAspect="1"/>
          </p:cNvPicPr>
          <p:nvPr/>
        </p:nvPicPr>
        <p:blipFill>
          <a:blip r:embed="rId6"/>
          <a:stretch>
            <a:fillRect/>
          </a:stretch>
        </p:blipFill>
        <p:spPr>
          <a:xfrm>
            <a:off x="4893645" y="4148975"/>
            <a:ext cx="2423370" cy="655377"/>
          </a:xfrm>
          <a:prstGeom prst="rect">
            <a:avLst/>
          </a:prstGeom>
        </p:spPr>
      </p:pic>
      <p:sp>
        <p:nvSpPr>
          <p:cNvPr id="25" name="矩形 24">
            <a:extLst>
              <a:ext uri="{FF2B5EF4-FFF2-40B4-BE49-F238E27FC236}">
                <a16:creationId xmlns:a16="http://schemas.microsoft.com/office/drawing/2014/main" id="{32D1CA01-85C7-4B36-AB08-EE6931371A7A}"/>
              </a:ext>
            </a:extLst>
          </p:cNvPr>
          <p:cNvSpPr/>
          <p:nvPr/>
        </p:nvSpPr>
        <p:spPr>
          <a:xfrm>
            <a:off x="699795" y="3161408"/>
            <a:ext cx="3741576" cy="662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75E97C2E-B017-4342-8C7D-98CF42D55B5D}"/>
              </a:ext>
            </a:extLst>
          </p:cNvPr>
          <p:cNvSpPr txBox="1"/>
          <p:nvPr/>
        </p:nvSpPr>
        <p:spPr>
          <a:xfrm>
            <a:off x="1611247" y="3313644"/>
            <a:ext cx="2174033" cy="400110"/>
          </a:xfrm>
          <a:prstGeom prst="rect">
            <a:avLst/>
          </a:prstGeom>
          <a:noFill/>
        </p:spPr>
        <p:txBody>
          <a:bodyPr wrap="square" rtlCol="0">
            <a:spAutoFit/>
          </a:bodyPr>
          <a:lstStyle/>
          <a:p>
            <a:pPr algn="ctr"/>
            <a:r>
              <a:rPr lang="en-US" altLang="zh-TW" sz="2000" dirty="0" err="1">
                <a:solidFill>
                  <a:schemeClr val="bg1"/>
                </a:solidFill>
              </a:rPr>
              <a:t>mse</a:t>
            </a:r>
            <a:endParaRPr lang="zh-TW" altLang="en-US" sz="2000" dirty="0">
              <a:solidFill>
                <a:schemeClr val="bg1"/>
              </a:solidFill>
            </a:endParaRPr>
          </a:p>
        </p:txBody>
      </p:sp>
      <p:sp>
        <p:nvSpPr>
          <p:cNvPr id="27" name="矩形 26">
            <a:extLst>
              <a:ext uri="{FF2B5EF4-FFF2-40B4-BE49-F238E27FC236}">
                <a16:creationId xmlns:a16="http://schemas.microsoft.com/office/drawing/2014/main" id="{5C382966-1FBA-45F8-9F6B-A12140816313}"/>
              </a:ext>
            </a:extLst>
          </p:cNvPr>
          <p:cNvSpPr/>
          <p:nvPr/>
        </p:nvSpPr>
        <p:spPr>
          <a:xfrm>
            <a:off x="699795" y="2198443"/>
            <a:ext cx="3741576" cy="66299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3DD180E8-CDFB-413F-818B-D86C53422DCE}"/>
              </a:ext>
            </a:extLst>
          </p:cNvPr>
          <p:cNvSpPr txBox="1"/>
          <p:nvPr/>
        </p:nvSpPr>
        <p:spPr>
          <a:xfrm>
            <a:off x="1611247" y="2350679"/>
            <a:ext cx="2174033" cy="400110"/>
          </a:xfrm>
          <a:prstGeom prst="rect">
            <a:avLst/>
          </a:prstGeom>
          <a:noFill/>
        </p:spPr>
        <p:txBody>
          <a:bodyPr wrap="square" rtlCol="0">
            <a:spAutoFit/>
          </a:bodyPr>
          <a:lstStyle/>
          <a:p>
            <a:pPr algn="ctr"/>
            <a:r>
              <a:rPr lang="en-US" altLang="zh-TW" sz="2000" dirty="0">
                <a:solidFill>
                  <a:schemeClr val="bg1"/>
                </a:solidFill>
              </a:rPr>
              <a:t>DNN</a:t>
            </a:r>
            <a:endParaRPr lang="zh-TW" altLang="en-US" sz="2000" dirty="0">
              <a:solidFill>
                <a:schemeClr val="bg1"/>
              </a:solidFill>
            </a:endParaRPr>
          </a:p>
        </p:txBody>
      </p:sp>
      <p:pic>
        <p:nvPicPr>
          <p:cNvPr id="29" name="圖片 28">
            <a:extLst>
              <a:ext uri="{FF2B5EF4-FFF2-40B4-BE49-F238E27FC236}">
                <a16:creationId xmlns:a16="http://schemas.microsoft.com/office/drawing/2014/main" id="{BA4E81EA-D654-4572-B76A-6E7F9C7F5EFA}"/>
              </a:ext>
            </a:extLst>
          </p:cNvPr>
          <p:cNvPicPr>
            <a:picLocks noChangeAspect="1"/>
          </p:cNvPicPr>
          <p:nvPr/>
        </p:nvPicPr>
        <p:blipFill>
          <a:blip r:embed="rId7"/>
          <a:stretch>
            <a:fillRect/>
          </a:stretch>
        </p:blipFill>
        <p:spPr>
          <a:xfrm>
            <a:off x="4893645" y="2224467"/>
            <a:ext cx="2484335" cy="541067"/>
          </a:xfrm>
          <a:prstGeom prst="rect">
            <a:avLst/>
          </a:prstGeom>
        </p:spPr>
      </p:pic>
    </p:spTree>
    <p:extLst>
      <p:ext uri="{BB962C8B-B14F-4D97-AF65-F5344CB8AC3E}">
        <p14:creationId xmlns:p14="http://schemas.microsoft.com/office/powerpoint/2010/main" val="290647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0"/>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Hyper Parameter</a:t>
            </a:r>
            <a:endParaRPr dirty="0"/>
          </a:p>
        </p:txBody>
      </p:sp>
      <p:sp>
        <p:nvSpPr>
          <p:cNvPr id="534" name="Google Shape;534;p50"/>
          <p:cNvSpPr/>
          <p:nvPr/>
        </p:nvSpPr>
        <p:spPr>
          <a:xfrm>
            <a:off x="0" y="3851310"/>
            <a:ext cx="12192000" cy="216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36363"/>
              </a:solidFill>
              <a:latin typeface="Arial"/>
              <a:ea typeface="Arial"/>
              <a:cs typeface="Arial"/>
              <a:sym typeface="Arial"/>
            </a:endParaRPr>
          </a:p>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5" name="Google Shape;535;p50"/>
          <p:cNvSpPr txBox="1"/>
          <p:nvPr/>
        </p:nvSpPr>
        <p:spPr>
          <a:xfrm>
            <a:off x="1196912" y="2591095"/>
            <a:ext cx="5934000" cy="1015800"/>
          </a:xfrm>
          <a:prstGeom prst="rect">
            <a:avLst/>
          </a:prstGeom>
          <a:noFill/>
          <a:ln>
            <a:noFill/>
          </a:ln>
        </p:spPr>
        <p:txBody>
          <a:bodyPr spcFirstLastPara="1" wrap="square" lIns="91425" tIns="45700" rIns="91425" bIns="45700" anchor="t" anchorCtr="0">
            <a:noAutofit/>
          </a:bodyPr>
          <a:lstStyle/>
          <a:p>
            <a:pPr lvl="0"/>
            <a:r>
              <a:rPr lang="en-US" sz="2500"/>
              <a:t>n_components = 24</a:t>
            </a:r>
            <a:endParaRPr lang="en-US" sz="2500" dirty="0"/>
          </a:p>
        </p:txBody>
      </p:sp>
      <p:sp>
        <p:nvSpPr>
          <p:cNvPr id="536" name="Google Shape;536;p50"/>
          <p:cNvSpPr txBox="1"/>
          <p:nvPr/>
        </p:nvSpPr>
        <p:spPr>
          <a:xfrm>
            <a:off x="904671" y="1898893"/>
            <a:ext cx="59340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Arial"/>
                <a:ea typeface="Arial"/>
                <a:cs typeface="Arial"/>
                <a:sym typeface="Arial"/>
              </a:rPr>
              <a:t>PCA</a:t>
            </a:r>
            <a:endParaRPr sz="4000" b="1" dirty="0">
              <a:solidFill>
                <a:schemeClr val="accent1"/>
              </a:solidFill>
              <a:latin typeface="Arial"/>
              <a:ea typeface="Arial"/>
              <a:cs typeface="Arial"/>
              <a:sym typeface="Arial"/>
            </a:endParaRPr>
          </a:p>
        </p:txBody>
      </p:sp>
      <p:sp>
        <p:nvSpPr>
          <p:cNvPr id="539" name="Google Shape;539;p50"/>
          <p:cNvSpPr txBox="1"/>
          <p:nvPr/>
        </p:nvSpPr>
        <p:spPr>
          <a:xfrm>
            <a:off x="6805894" y="4650103"/>
            <a:ext cx="3471327" cy="10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TW" sz="2300" dirty="0">
                <a:solidFill>
                  <a:srgbClr val="636363"/>
                </a:solidFill>
              </a:rPr>
              <a:t>	10 neurons, </a:t>
            </a:r>
            <a:r>
              <a:rPr lang="en-US" altLang="zh-TW" sz="2300" dirty="0" err="1">
                <a:solidFill>
                  <a:srgbClr val="636363"/>
                </a:solidFill>
              </a:rPr>
              <a:t>selu</a:t>
            </a:r>
            <a:endParaRPr lang="en-US" altLang="zh-TW" sz="2300" dirty="0">
              <a:solidFill>
                <a:srgbClr val="636363"/>
              </a:solidFill>
            </a:endParaRPr>
          </a:p>
          <a:p>
            <a:pPr lvl="0"/>
            <a:r>
              <a:rPr lang="en-US" altLang="zh-TW" sz="2300" dirty="0">
                <a:solidFill>
                  <a:srgbClr val="636363"/>
                </a:solidFill>
              </a:rPr>
              <a:t>	10 neurons, </a:t>
            </a:r>
            <a:r>
              <a:rPr lang="en-US" altLang="zh-TW" sz="2300" dirty="0" err="1">
                <a:solidFill>
                  <a:srgbClr val="636363"/>
                </a:solidFill>
              </a:rPr>
              <a:t>relu</a:t>
            </a:r>
            <a:endParaRPr lang="en-US" altLang="zh-TW" sz="2300" dirty="0">
              <a:solidFill>
                <a:srgbClr val="636363"/>
              </a:solidFill>
            </a:endParaRPr>
          </a:p>
          <a:p>
            <a:pPr lvl="0"/>
            <a:r>
              <a:rPr lang="pt-BR" altLang="zh-TW" sz="2300" dirty="0">
                <a:solidFill>
                  <a:srgbClr val="636363"/>
                </a:solidFill>
              </a:rPr>
              <a:t>	loss</a:t>
            </a:r>
            <a:r>
              <a:rPr lang="en-US" altLang="zh-TW" sz="2300" dirty="0">
                <a:solidFill>
                  <a:srgbClr val="636363"/>
                </a:solidFill>
              </a:rPr>
              <a:t>:</a:t>
            </a:r>
            <a:r>
              <a:rPr lang="zh-TW" altLang="en-US" sz="2300" dirty="0">
                <a:solidFill>
                  <a:srgbClr val="636363"/>
                </a:solidFill>
              </a:rPr>
              <a:t> </a:t>
            </a:r>
            <a:r>
              <a:rPr lang="pt-BR" altLang="zh-TW" sz="2300" dirty="0">
                <a:solidFill>
                  <a:srgbClr val="636363"/>
                </a:solidFill>
              </a:rPr>
              <a:t>mse 	optimizer</a:t>
            </a:r>
            <a:r>
              <a:rPr lang="en-US" altLang="zh-TW" sz="2300" dirty="0">
                <a:solidFill>
                  <a:srgbClr val="636363"/>
                </a:solidFill>
              </a:rPr>
              <a:t>:</a:t>
            </a:r>
            <a:r>
              <a:rPr lang="zh-TW" altLang="en-US" sz="2300" dirty="0">
                <a:solidFill>
                  <a:srgbClr val="636363"/>
                </a:solidFill>
              </a:rPr>
              <a:t> </a:t>
            </a:r>
            <a:r>
              <a:rPr lang="pt-BR" altLang="zh-TW" sz="2300" dirty="0">
                <a:solidFill>
                  <a:srgbClr val="636363"/>
                </a:solidFill>
              </a:rPr>
              <a:t>adam 	metrics</a:t>
            </a:r>
            <a:r>
              <a:rPr lang="en-US" altLang="zh-TW" sz="2300" dirty="0">
                <a:solidFill>
                  <a:srgbClr val="636363"/>
                </a:solidFill>
              </a:rPr>
              <a:t>:</a:t>
            </a:r>
            <a:r>
              <a:rPr lang="zh-TW" altLang="en-US" sz="2300" dirty="0">
                <a:solidFill>
                  <a:srgbClr val="636363"/>
                </a:solidFill>
              </a:rPr>
              <a:t> </a:t>
            </a:r>
            <a:r>
              <a:rPr lang="pt-BR" altLang="zh-TW" sz="2300" dirty="0">
                <a:solidFill>
                  <a:srgbClr val="636363"/>
                </a:solidFill>
              </a:rPr>
              <a:t>mae</a:t>
            </a:r>
            <a:endParaRPr lang="en-US" altLang="zh-TW" sz="2300" dirty="0">
              <a:solidFill>
                <a:srgbClr val="636363"/>
              </a:solidFill>
            </a:endParaRPr>
          </a:p>
        </p:txBody>
      </p:sp>
      <p:sp>
        <p:nvSpPr>
          <p:cNvPr id="540" name="Google Shape;540;p50"/>
          <p:cNvSpPr txBox="1"/>
          <p:nvPr/>
        </p:nvSpPr>
        <p:spPr>
          <a:xfrm>
            <a:off x="6096000" y="4737335"/>
            <a:ext cx="2749253"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chemeClr val="accent1"/>
                </a:solidFill>
                <a:latin typeface="Arial"/>
                <a:ea typeface="Arial"/>
                <a:cs typeface="Arial"/>
                <a:sym typeface="Arial"/>
              </a:rPr>
              <a:t>DNN</a:t>
            </a:r>
            <a:endParaRPr sz="4000" b="1" dirty="0">
              <a:solidFill>
                <a:schemeClr val="accent1"/>
              </a:solidFill>
              <a:latin typeface="Arial"/>
              <a:ea typeface="Arial"/>
              <a:cs typeface="Arial"/>
              <a:sym typeface="Arial"/>
            </a:endParaRPr>
          </a:p>
        </p:txBody>
      </p:sp>
      <p:sp>
        <p:nvSpPr>
          <p:cNvPr id="541" name="Google Shape;541;p5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29</a:t>
            </a:fld>
            <a:endParaRPr>
              <a:solidFill>
                <a:srgbClr val="000000"/>
              </a:solidFill>
            </a:endParaRPr>
          </a:p>
        </p:txBody>
      </p:sp>
      <p:pic>
        <p:nvPicPr>
          <p:cNvPr id="2" name="圖片 1">
            <a:extLst>
              <a:ext uri="{FF2B5EF4-FFF2-40B4-BE49-F238E27FC236}">
                <a16:creationId xmlns:a16="http://schemas.microsoft.com/office/drawing/2014/main" id="{8D39D65C-591A-496D-8E81-79CA4D9B300B}"/>
              </a:ext>
            </a:extLst>
          </p:cNvPr>
          <p:cNvPicPr>
            <a:picLocks noChangeAspect="1"/>
          </p:cNvPicPr>
          <p:nvPr/>
        </p:nvPicPr>
        <p:blipFill>
          <a:blip r:embed="rId3"/>
          <a:stretch>
            <a:fillRect/>
          </a:stretch>
        </p:blipFill>
        <p:spPr>
          <a:xfrm>
            <a:off x="1732034" y="4433222"/>
            <a:ext cx="2644023" cy="2108796"/>
          </a:xfrm>
          <a:prstGeom prst="rect">
            <a:avLst/>
          </a:prstGeom>
        </p:spPr>
      </p:pic>
      <p:pic>
        <p:nvPicPr>
          <p:cNvPr id="3" name="圖片 2">
            <a:extLst>
              <a:ext uri="{FF2B5EF4-FFF2-40B4-BE49-F238E27FC236}">
                <a16:creationId xmlns:a16="http://schemas.microsoft.com/office/drawing/2014/main" id="{710C8276-1F07-42D5-B6BD-CFE1DBC16884}"/>
              </a:ext>
            </a:extLst>
          </p:cNvPr>
          <p:cNvPicPr>
            <a:picLocks noChangeAspect="1"/>
          </p:cNvPicPr>
          <p:nvPr/>
        </p:nvPicPr>
        <p:blipFill>
          <a:blip r:embed="rId4"/>
          <a:stretch>
            <a:fillRect/>
          </a:stretch>
        </p:blipFill>
        <p:spPr>
          <a:xfrm>
            <a:off x="5982949" y="1547887"/>
            <a:ext cx="4885844" cy="18811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圓角 9">
            <a:extLst>
              <a:ext uri="{FF2B5EF4-FFF2-40B4-BE49-F238E27FC236}">
                <a16:creationId xmlns:a16="http://schemas.microsoft.com/office/drawing/2014/main" id="{8BC7603A-7781-49AC-884C-94E3327F6A56}"/>
              </a:ext>
            </a:extLst>
          </p:cNvPr>
          <p:cNvSpPr/>
          <p:nvPr/>
        </p:nvSpPr>
        <p:spPr>
          <a:xfrm>
            <a:off x="606489" y="4793215"/>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文字版面配置區 1">
            <a:extLst>
              <a:ext uri="{FF2B5EF4-FFF2-40B4-BE49-F238E27FC236}">
                <a16:creationId xmlns:a16="http://schemas.microsoft.com/office/drawing/2014/main" id="{0D1FFB34-1F69-4B75-8025-10975F321264}"/>
              </a:ext>
            </a:extLst>
          </p:cNvPr>
          <p:cNvSpPr>
            <a:spLocks noGrp="1"/>
          </p:cNvSpPr>
          <p:nvPr>
            <p:ph type="body" idx="1"/>
          </p:nvPr>
        </p:nvSpPr>
        <p:spPr/>
        <p:txBody>
          <a:bodyPr/>
          <a:lstStyle/>
          <a:p>
            <a:r>
              <a:rPr lang="en-US" altLang="zh-TW" dirty="0"/>
              <a:t>Process</a:t>
            </a:r>
            <a:endParaRPr lang="zh-TW" altLang="en-US" dirty="0"/>
          </a:p>
        </p:txBody>
      </p:sp>
      <p:sp>
        <p:nvSpPr>
          <p:cNvPr id="3" name="投影片編號版面配置區 2">
            <a:extLst>
              <a:ext uri="{FF2B5EF4-FFF2-40B4-BE49-F238E27FC236}">
                <a16:creationId xmlns:a16="http://schemas.microsoft.com/office/drawing/2014/main" id="{4B7DBF06-2EE4-46B4-B8EC-29387161F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矩形: 圓角 3">
            <a:extLst>
              <a:ext uri="{FF2B5EF4-FFF2-40B4-BE49-F238E27FC236}">
                <a16:creationId xmlns:a16="http://schemas.microsoft.com/office/drawing/2014/main" id="{7A009284-69DF-4E65-9D15-A86025ADFE65}"/>
              </a:ext>
            </a:extLst>
          </p:cNvPr>
          <p:cNvSpPr/>
          <p:nvPr/>
        </p:nvSpPr>
        <p:spPr>
          <a:xfrm>
            <a:off x="683097" y="3208821"/>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A0164F32-DA7C-4EEC-8656-B7550E74E55B}"/>
              </a:ext>
            </a:extLst>
          </p:cNvPr>
          <p:cNvSpPr txBox="1"/>
          <p:nvPr/>
        </p:nvSpPr>
        <p:spPr>
          <a:xfrm>
            <a:off x="810488" y="3391652"/>
            <a:ext cx="2610607" cy="646331"/>
          </a:xfrm>
          <a:prstGeom prst="rect">
            <a:avLst/>
          </a:prstGeom>
          <a:noFill/>
        </p:spPr>
        <p:txBody>
          <a:bodyPr wrap="square" rtlCol="0">
            <a:spAutoFit/>
          </a:bodyPr>
          <a:lstStyle/>
          <a:p>
            <a:r>
              <a:rPr lang="en-US" altLang="zh-TW" sz="1800" dirty="0">
                <a:solidFill>
                  <a:schemeClr val="bg1"/>
                </a:solidFill>
              </a:rPr>
              <a:t>Statistical Computing and Data Visualization</a:t>
            </a:r>
            <a:endParaRPr lang="zh-TW" altLang="en-US" sz="1800" dirty="0">
              <a:solidFill>
                <a:schemeClr val="bg1"/>
              </a:solidFill>
            </a:endParaRPr>
          </a:p>
        </p:txBody>
      </p:sp>
      <p:sp>
        <p:nvSpPr>
          <p:cNvPr id="6" name="矩形: 圓角 5">
            <a:extLst>
              <a:ext uri="{FF2B5EF4-FFF2-40B4-BE49-F238E27FC236}">
                <a16:creationId xmlns:a16="http://schemas.microsoft.com/office/drawing/2014/main" id="{EDFE08D0-3BC3-42EF-A69B-1A10E195CAEA}"/>
              </a:ext>
            </a:extLst>
          </p:cNvPr>
          <p:cNvSpPr/>
          <p:nvPr/>
        </p:nvSpPr>
        <p:spPr>
          <a:xfrm>
            <a:off x="4195334" y="3232148"/>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5D1884FA-9D17-473D-BDDD-B3F98F5813EB}"/>
              </a:ext>
            </a:extLst>
          </p:cNvPr>
          <p:cNvSpPr txBox="1"/>
          <p:nvPr/>
        </p:nvSpPr>
        <p:spPr>
          <a:xfrm>
            <a:off x="4643941" y="3526748"/>
            <a:ext cx="2023192" cy="369332"/>
          </a:xfrm>
          <a:prstGeom prst="rect">
            <a:avLst/>
          </a:prstGeom>
          <a:noFill/>
        </p:spPr>
        <p:txBody>
          <a:bodyPr wrap="square" rtlCol="0">
            <a:spAutoFit/>
          </a:bodyPr>
          <a:lstStyle/>
          <a:p>
            <a:r>
              <a:rPr lang="en-US" altLang="zh-TW" sz="1800" dirty="0">
                <a:solidFill>
                  <a:schemeClr val="bg1"/>
                </a:solidFill>
              </a:rPr>
              <a:t>Data preprocess</a:t>
            </a:r>
          </a:p>
        </p:txBody>
      </p:sp>
      <p:sp>
        <p:nvSpPr>
          <p:cNvPr id="8" name="矩形: 圓角 7">
            <a:extLst>
              <a:ext uri="{FF2B5EF4-FFF2-40B4-BE49-F238E27FC236}">
                <a16:creationId xmlns:a16="http://schemas.microsoft.com/office/drawing/2014/main" id="{47642B83-A116-43BB-B6E4-5E567CE9E4C1}"/>
              </a:ext>
            </a:extLst>
          </p:cNvPr>
          <p:cNvSpPr/>
          <p:nvPr/>
        </p:nvSpPr>
        <p:spPr>
          <a:xfrm>
            <a:off x="7757260" y="3245436"/>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D04B936-DA45-4E52-974B-53202AF52C96}"/>
              </a:ext>
            </a:extLst>
          </p:cNvPr>
          <p:cNvSpPr txBox="1"/>
          <p:nvPr/>
        </p:nvSpPr>
        <p:spPr>
          <a:xfrm>
            <a:off x="1521271" y="5133744"/>
            <a:ext cx="1003822" cy="369332"/>
          </a:xfrm>
          <a:prstGeom prst="rect">
            <a:avLst/>
          </a:prstGeom>
          <a:noFill/>
        </p:spPr>
        <p:txBody>
          <a:bodyPr wrap="square" rtlCol="0">
            <a:spAutoFit/>
          </a:bodyPr>
          <a:lstStyle/>
          <a:p>
            <a:r>
              <a:rPr lang="en-US" altLang="zh-TW" sz="1800" dirty="0">
                <a:solidFill>
                  <a:schemeClr val="bg1"/>
                </a:solidFill>
              </a:rPr>
              <a:t>Test</a:t>
            </a:r>
            <a:endParaRPr lang="zh-TW" altLang="en-US" sz="1800" dirty="0">
              <a:solidFill>
                <a:schemeClr val="bg1"/>
              </a:solidFill>
            </a:endParaRPr>
          </a:p>
        </p:txBody>
      </p:sp>
      <p:sp>
        <p:nvSpPr>
          <p:cNvPr id="11" name="文字方塊 10">
            <a:extLst>
              <a:ext uri="{FF2B5EF4-FFF2-40B4-BE49-F238E27FC236}">
                <a16:creationId xmlns:a16="http://schemas.microsoft.com/office/drawing/2014/main" id="{A86B4FB9-4861-487D-878A-70F0FEC36678}"/>
              </a:ext>
            </a:extLst>
          </p:cNvPr>
          <p:cNvSpPr txBox="1"/>
          <p:nvPr/>
        </p:nvSpPr>
        <p:spPr>
          <a:xfrm>
            <a:off x="8150738" y="3589562"/>
            <a:ext cx="1937581" cy="369332"/>
          </a:xfrm>
          <a:prstGeom prst="rect">
            <a:avLst/>
          </a:prstGeom>
          <a:noFill/>
        </p:spPr>
        <p:txBody>
          <a:bodyPr wrap="square" rtlCol="0">
            <a:spAutoFit/>
          </a:bodyPr>
          <a:lstStyle/>
          <a:p>
            <a:r>
              <a:rPr lang="en-US" altLang="zh-TW" sz="1800">
                <a:solidFill>
                  <a:schemeClr val="bg1"/>
                </a:solidFill>
              </a:rPr>
              <a:t>Building Models</a:t>
            </a:r>
            <a:endParaRPr lang="zh-TW" altLang="en-US" sz="1800" dirty="0">
              <a:solidFill>
                <a:schemeClr val="bg1"/>
              </a:solidFill>
            </a:endParaRPr>
          </a:p>
        </p:txBody>
      </p:sp>
      <p:sp>
        <p:nvSpPr>
          <p:cNvPr id="12" name="矩形: 圓角 11">
            <a:extLst>
              <a:ext uri="{FF2B5EF4-FFF2-40B4-BE49-F238E27FC236}">
                <a16:creationId xmlns:a16="http://schemas.microsoft.com/office/drawing/2014/main" id="{642ED276-8D2D-4062-8D6D-AAC2729BA620}"/>
              </a:ext>
            </a:extLst>
          </p:cNvPr>
          <p:cNvSpPr/>
          <p:nvPr/>
        </p:nvSpPr>
        <p:spPr>
          <a:xfrm>
            <a:off x="4537787" y="4793215"/>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6D47E312-06B8-441D-89C1-2AEADBC0D5A8}"/>
              </a:ext>
            </a:extLst>
          </p:cNvPr>
          <p:cNvSpPr txBox="1"/>
          <p:nvPr/>
        </p:nvSpPr>
        <p:spPr>
          <a:xfrm>
            <a:off x="5386094" y="5133744"/>
            <a:ext cx="1027923" cy="369332"/>
          </a:xfrm>
          <a:prstGeom prst="rect">
            <a:avLst/>
          </a:prstGeom>
          <a:noFill/>
        </p:spPr>
        <p:txBody>
          <a:bodyPr wrap="square" rtlCol="0">
            <a:spAutoFit/>
          </a:bodyPr>
          <a:lstStyle/>
          <a:p>
            <a:r>
              <a:rPr lang="en-US" altLang="zh-TW" sz="1800" dirty="0">
                <a:solidFill>
                  <a:schemeClr val="bg1"/>
                </a:solidFill>
              </a:rPr>
              <a:t>Result</a:t>
            </a:r>
            <a:endParaRPr lang="zh-TW" altLang="en-US" sz="1800" dirty="0">
              <a:solidFill>
                <a:schemeClr val="bg1"/>
              </a:solidFill>
            </a:endParaRPr>
          </a:p>
        </p:txBody>
      </p:sp>
      <p:sp>
        <p:nvSpPr>
          <p:cNvPr id="14" name="矩形: 圓角 13">
            <a:extLst>
              <a:ext uri="{FF2B5EF4-FFF2-40B4-BE49-F238E27FC236}">
                <a16:creationId xmlns:a16="http://schemas.microsoft.com/office/drawing/2014/main" id="{942D09E1-7903-4891-8A81-BB154AED0A21}"/>
              </a:ext>
            </a:extLst>
          </p:cNvPr>
          <p:cNvSpPr/>
          <p:nvPr/>
        </p:nvSpPr>
        <p:spPr>
          <a:xfrm>
            <a:off x="8684506" y="4793215"/>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7F7DB5E1-197D-416D-A1BA-C9EAF5530710}"/>
              </a:ext>
            </a:extLst>
          </p:cNvPr>
          <p:cNvSpPr txBox="1"/>
          <p:nvPr/>
        </p:nvSpPr>
        <p:spPr>
          <a:xfrm>
            <a:off x="8684506" y="5121511"/>
            <a:ext cx="2724538" cy="369332"/>
          </a:xfrm>
          <a:prstGeom prst="rect">
            <a:avLst/>
          </a:prstGeom>
          <a:noFill/>
        </p:spPr>
        <p:txBody>
          <a:bodyPr wrap="square" rtlCol="0">
            <a:spAutoFit/>
          </a:bodyPr>
          <a:lstStyle/>
          <a:p>
            <a:r>
              <a:rPr lang="en-US" altLang="zh-TW" sz="1800">
                <a:solidFill>
                  <a:schemeClr val="bg1"/>
                </a:solidFill>
              </a:rPr>
              <a:t>Conclusion &amp; Application</a:t>
            </a:r>
            <a:endParaRPr lang="zh-TW" altLang="en-US" sz="1800" dirty="0">
              <a:solidFill>
                <a:schemeClr val="bg1"/>
              </a:solidFill>
            </a:endParaRPr>
          </a:p>
        </p:txBody>
      </p:sp>
      <p:sp>
        <p:nvSpPr>
          <p:cNvPr id="16" name="文字方塊 15">
            <a:extLst>
              <a:ext uri="{FF2B5EF4-FFF2-40B4-BE49-F238E27FC236}">
                <a16:creationId xmlns:a16="http://schemas.microsoft.com/office/drawing/2014/main" id="{A3730436-A821-4CC1-9ECF-20A397A447C1}"/>
              </a:ext>
            </a:extLst>
          </p:cNvPr>
          <p:cNvSpPr txBox="1"/>
          <p:nvPr/>
        </p:nvSpPr>
        <p:spPr>
          <a:xfrm>
            <a:off x="3484244" y="3388249"/>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17" name="文字方塊 16">
            <a:extLst>
              <a:ext uri="{FF2B5EF4-FFF2-40B4-BE49-F238E27FC236}">
                <a16:creationId xmlns:a16="http://schemas.microsoft.com/office/drawing/2014/main" id="{2C5BC790-3285-482D-BD03-FF2489D967CB}"/>
              </a:ext>
            </a:extLst>
          </p:cNvPr>
          <p:cNvSpPr txBox="1"/>
          <p:nvPr/>
        </p:nvSpPr>
        <p:spPr>
          <a:xfrm>
            <a:off x="3551852" y="4970965"/>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18" name="文字方塊 17">
            <a:extLst>
              <a:ext uri="{FF2B5EF4-FFF2-40B4-BE49-F238E27FC236}">
                <a16:creationId xmlns:a16="http://schemas.microsoft.com/office/drawing/2014/main" id="{A332BEFD-92E3-4F47-8000-1726EA250F28}"/>
              </a:ext>
            </a:extLst>
          </p:cNvPr>
          <p:cNvSpPr txBox="1"/>
          <p:nvPr/>
        </p:nvSpPr>
        <p:spPr>
          <a:xfrm>
            <a:off x="7677541" y="4970965"/>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19" name="文字方塊 18">
            <a:extLst>
              <a:ext uri="{FF2B5EF4-FFF2-40B4-BE49-F238E27FC236}">
                <a16:creationId xmlns:a16="http://schemas.microsoft.com/office/drawing/2014/main" id="{21EAE3C0-5E17-4B32-B0F0-603233F86D71}"/>
              </a:ext>
            </a:extLst>
          </p:cNvPr>
          <p:cNvSpPr txBox="1"/>
          <p:nvPr/>
        </p:nvSpPr>
        <p:spPr>
          <a:xfrm>
            <a:off x="6996481" y="3451063"/>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20" name="文字方塊 19">
            <a:extLst>
              <a:ext uri="{FF2B5EF4-FFF2-40B4-BE49-F238E27FC236}">
                <a16:creationId xmlns:a16="http://schemas.microsoft.com/office/drawing/2014/main" id="{8D2476F5-989A-46BE-B6A1-953DF807C4FE}"/>
              </a:ext>
            </a:extLst>
          </p:cNvPr>
          <p:cNvSpPr txBox="1"/>
          <p:nvPr/>
        </p:nvSpPr>
        <p:spPr>
          <a:xfrm>
            <a:off x="10637315" y="3474391"/>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21" name="矩形: 圓角 20">
            <a:extLst>
              <a:ext uri="{FF2B5EF4-FFF2-40B4-BE49-F238E27FC236}">
                <a16:creationId xmlns:a16="http://schemas.microsoft.com/office/drawing/2014/main" id="{6FF6C93D-D833-4CF5-B01A-D55AA043804D}"/>
              </a:ext>
            </a:extLst>
          </p:cNvPr>
          <p:cNvSpPr/>
          <p:nvPr/>
        </p:nvSpPr>
        <p:spPr>
          <a:xfrm>
            <a:off x="2118048" y="1705229"/>
            <a:ext cx="2724539" cy="10077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61C16DA2-5926-4BD2-8DAE-A2EB24710FFD}"/>
              </a:ext>
            </a:extLst>
          </p:cNvPr>
          <p:cNvSpPr txBox="1"/>
          <p:nvPr/>
        </p:nvSpPr>
        <p:spPr>
          <a:xfrm>
            <a:off x="2472486" y="2024416"/>
            <a:ext cx="2174032" cy="369332"/>
          </a:xfrm>
          <a:prstGeom prst="rect">
            <a:avLst/>
          </a:prstGeom>
          <a:noFill/>
        </p:spPr>
        <p:txBody>
          <a:bodyPr wrap="square" rtlCol="0">
            <a:spAutoFit/>
          </a:bodyPr>
          <a:lstStyle/>
          <a:p>
            <a:r>
              <a:rPr lang="en-US" altLang="zh-TW" sz="1800" b="1" dirty="0">
                <a:solidFill>
                  <a:schemeClr val="tx2"/>
                </a:solidFill>
              </a:rPr>
              <a:t>Gathering Data</a:t>
            </a:r>
          </a:p>
        </p:txBody>
      </p:sp>
      <p:sp>
        <p:nvSpPr>
          <p:cNvPr id="23" name="矩形: 圓角 22">
            <a:extLst>
              <a:ext uri="{FF2B5EF4-FFF2-40B4-BE49-F238E27FC236}">
                <a16:creationId xmlns:a16="http://schemas.microsoft.com/office/drawing/2014/main" id="{CF0BF036-3C28-4295-925D-BE71B7674145}"/>
              </a:ext>
            </a:extLst>
          </p:cNvPr>
          <p:cNvSpPr/>
          <p:nvPr/>
        </p:nvSpPr>
        <p:spPr>
          <a:xfrm>
            <a:off x="6315271" y="1708424"/>
            <a:ext cx="2724539" cy="10077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2BD91356-41E3-4180-B7FE-83D0A73BA2B3}"/>
              </a:ext>
            </a:extLst>
          </p:cNvPr>
          <p:cNvSpPr txBox="1"/>
          <p:nvPr/>
        </p:nvSpPr>
        <p:spPr>
          <a:xfrm>
            <a:off x="6667133" y="2039131"/>
            <a:ext cx="2174032" cy="369332"/>
          </a:xfrm>
          <a:prstGeom prst="rect">
            <a:avLst/>
          </a:prstGeom>
          <a:noFill/>
        </p:spPr>
        <p:txBody>
          <a:bodyPr wrap="square" rtlCol="0">
            <a:spAutoFit/>
          </a:bodyPr>
          <a:lstStyle/>
          <a:p>
            <a:r>
              <a:rPr lang="en-US" altLang="zh-TW" sz="1800" dirty="0">
                <a:solidFill>
                  <a:schemeClr val="bg1"/>
                </a:solidFill>
              </a:rPr>
              <a:t>Data preprocess</a:t>
            </a:r>
          </a:p>
        </p:txBody>
      </p:sp>
      <p:sp>
        <p:nvSpPr>
          <p:cNvPr id="25" name="文字方塊 24">
            <a:extLst>
              <a:ext uri="{FF2B5EF4-FFF2-40B4-BE49-F238E27FC236}">
                <a16:creationId xmlns:a16="http://schemas.microsoft.com/office/drawing/2014/main" id="{AD1FA15D-21FF-46B0-ABE6-FCD51B807919}"/>
              </a:ext>
            </a:extLst>
          </p:cNvPr>
          <p:cNvSpPr txBox="1"/>
          <p:nvPr/>
        </p:nvSpPr>
        <p:spPr>
          <a:xfrm>
            <a:off x="5187617" y="1918144"/>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
        <p:nvSpPr>
          <p:cNvPr id="26" name="文字方塊 25">
            <a:extLst>
              <a:ext uri="{FF2B5EF4-FFF2-40B4-BE49-F238E27FC236}">
                <a16:creationId xmlns:a16="http://schemas.microsoft.com/office/drawing/2014/main" id="{AAB1807B-8F14-435E-BB52-A6B5130440F8}"/>
              </a:ext>
            </a:extLst>
          </p:cNvPr>
          <p:cNvSpPr txBox="1"/>
          <p:nvPr/>
        </p:nvSpPr>
        <p:spPr>
          <a:xfrm>
            <a:off x="9402273" y="1934680"/>
            <a:ext cx="634482" cy="646331"/>
          </a:xfrm>
          <a:prstGeom prst="rect">
            <a:avLst/>
          </a:prstGeom>
          <a:noFill/>
        </p:spPr>
        <p:txBody>
          <a:bodyPr wrap="square" rtlCol="0">
            <a:spAutoFit/>
          </a:bodyPr>
          <a:lstStyle/>
          <a:p>
            <a:r>
              <a:rPr lang="en-US" altLang="zh-TW" sz="3600" dirty="0">
                <a:sym typeface="Wingdings" panose="05000000000000000000" pitchFamily="2" charset="2"/>
              </a:rPr>
              <a:t></a:t>
            </a:r>
            <a:endParaRPr lang="zh-TW" altLang="en-US" sz="3600" dirty="0"/>
          </a:p>
        </p:txBody>
      </p:sp>
    </p:spTree>
    <p:extLst>
      <p:ext uri="{BB962C8B-B14F-4D97-AF65-F5344CB8AC3E}">
        <p14:creationId xmlns:p14="http://schemas.microsoft.com/office/powerpoint/2010/main" val="3115835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data analysis</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30</a:t>
            </a:fld>
            <a:endParaRPr>
              <a:solidFill>
                <a:srgbClr val="000000"/>
              </a:solidFill>
            </a:endParaRPr>
          </a:p>
        </p:txBody>
      </p:sp>
    </p:spTree>
    <p:extLst>
      <p:ext uri="{BB962C8B-B14F-4D97-AF65-F5344CB8AC3E}">
        <p14:creationId xmlns:p14="http://schemas.microsoft.com/office/powerpoint/2010/main" val="230662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3"/>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dirty="0">
                <a:solidFill>
                  <a:schemeClr val="bg1"/>
                </a:solidFill>
              </a:rPr>
              <a:t>data analysis</a:t>
            </a:r>
            <a:endParaRPr lang="zh-TW" altLang="en-US" dirty="0">
              <a:solidFill>
                <a:schemeClr val="bg1"/>
              </a:solidFill>
            </a:endParaRPr>
          </a:p>
        </p:txBody>
      </p:sp>
      <p:sp>
        <p:nvSpPr>
          <p:cNvPr id="609" name="Google Shape;609;p53"/>
          <p:cNvSpPr/>
          <p:nvPr/>
        </p:nvSpPr>
        <p:spPr>
          <a:xfrm>
            <a:off x="1408658" y="1762381"/>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53"/>
          <p:cNvSpPr/>
          <p:nvPr/>
        </p:nvSpPr>
        <p:spPr>
          <a:xfrm>
            <a:off x="7739693" y="5272149"/>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14" name="Google Shape;614;p53"/>
          <p:cNvGrpSpPr/>
          <p:nvPr/>
        </p:nvGrpSpPr>
        <p:grpSpPr>
          <a:xfrm>
            <a:off x="2025531" y="1678718"/>
            <a:ext cx="5908928" cy="622629"/>
            <a:chOff x="6210998" y="1376296"/>
            <a:chExt cx="1514438" cy="622629"/>
          </a:xfrm>
        </p:grpSpPr>
        <p:sp>
          <p:nvSpPr>
            <p:cNvPr id="615" name="Google Shape;615;p53"/>
            <p:cNvSpPr txBox="1"/>
            <p:nvPr/>
          </p:nvSpPr>
          <p:spPr>
            <a:xfrm>
              <a:off x="6210998" y="1376296"/>
              <a:ext cx="145734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accent4"/>
                  </a:solidFill>
                  <a:latin typeface="Arial"/>
                  <a:ea typeface="Arial"/>
                  <a:cs typeface="Arial"/>
                  <a:sym typeface="Arial"/>
                </a:rPr>
                <a:t>EDA</a:t>
              </a:r>
              <a:endParaRPr sz="2000" b="1" dirty="0">
                <a:solidFill>
                  <a:schemeClr val="accent4"/>
                </a:solidFill>
                <a:latin typeface="Arial"/>
                <a:ea typeface="Arial"/>
                <a:cs typeface="Arial"/>
                <a:sym typeface="Arial"/>
              </a:endParaRPr>
            </a:p>
          </p:txBody>
        </p:sp>
        <p:sp>
          <p:nvSpPr>
            <p:cNvPr id="616" name="Google Shape;616;p53"/>
            <p:cNvSpPr txBox="1"/>
            <p:nvPr/>
          </p:nvSpPr>
          <p:spPr>
            <a:xfrm>
              <a:off x="6268091" y="1691148"/>
              <a:ext cx="1457346"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rgbClr val="636363"/>
                  </a:solidFill>
                  <a:latin typeface="Arial Rounded"/>
                  <a:ea typeface="Arial Rounded"/>
                  <a:cs typeface="Arial Rounded"/>
                  <a:sym typeface="Arial Rounded"/>
                </a:rPr>
                <a:t>For data preprocess</a:t>
              </a:r>
              <a:endParaRPr dirty="0"/>
            </a:p>
          </p:txBody>
        </p:sp>
      </p:grpSp>
      <p:grpSp>
        <p:nvGrpSpPr>
          <p:cNvPr id="620" name="Google Shape;620;p53"/>
          <p:cNvGrpSpPr/>
          <p:nvPr/>
        </p:nvGrpSpPr>
        <p:grpSpPr>
          <a:xfrm>
            <a:off x="8734657" y="5239402"/>
            <a:ext cx="3041900" cy="825503"/>
            <a:chOff x="6210997" y="1281957"/>
            <a:chExt cx="1514439" cy="825503"/>
          </a:xfrm>
        </p:grpSpPr>
        <p:sp>
          <p:nvSpPr>
            <p:cNvPr id="621" name="Google Shape;621;p53"/>
            <p:cNvSpPr txBox="1"/>
            <p:nvPr/>
          </p:nvSpPr>
          <p:spPr>
            <a:xfrm>
              <a:off x="6210997" y="1281957"/>
              <a:ext cx="1457346"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accent3"/>
                  </a:solidFill>
                  <a:latin typeface="Arial"/>
                  <a:ea typeface="Arial"/>
                  <a:cs typeface="Arial"/>
                  <a:sym typeface="Arial"/>
                </a:rPr>
                <a:t>PCA</a:t>
              </a:r>
              <a:endParaRPr sz="2000" b="1" dirty="0">
                <a:solidFill>
                  <a:schemeClr val="accent3"/>
                </a:solidFill>
                <a:latin typeface="Arial"/>
                <a:ea typeface="Arial"/>
                <a:cs typeface="Arial"/>
                <a:sym typeface="Arial"/>
              </a:endParaRPr>
            </a:p>
          </p:txBody>
        </p:sp>
        <p:sp>
          <p:nvSpPr>
            <p:cNvPr id="622" name="Google Shape;622;p53"/>
            <p:cNvSpPr txBox="1"/>
            <p:nvPr/>
          </p:nvSpPr>
          <p:spPr>
            <a:xfrm>
              <a:off x="6268090" y="1584240"/>
              <a:ext cx="1457346"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zh-TW" sz="1400" dirty="0">
                  <a:solidFill>
                    <a:srgbClr val="636363"/>
                  </a:solidFill>
                  <a:latin typeface="Arial"/>
                  <a:ea typeface="Arial"/>
                  <a:cs typeface="Arial"/>
                  <a:sym typeface="Arial"/>
                </a:rPr>
                <a:t>For SVM</a:t>
              </a:r>
              <a:endParaRPr lang="zh-TW" altLang="en-US" sz="1400" dirty="0">
                <a:solidFill>
                  <a:srgbClr val="636363"/>
                </a:solidFill>
                <a:latin typeface="Arial"/>
                <a:ea typeface="Arial"/>
                <a:cs typeface="Arial"/>
                <a:sym typeface="Arial"/>
              </a:endParaRPr>
            </a:p>
          </p:txBody>
        </p:sp>
      </p:grpSp>
      <p:sp>
        <p:nvSpPr>
          <p:cNvPr id="707" name="Google Shape;707;p5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31</a:t>
            </a:fld>
            <a:endParaRPr>
              <a:solidFill>
                <a:srgbClr val="000000"/>
              </a:solidFill>
            </a:endParaRPr>
          </a:p>
        </p:txBody>
      </p:sp>
      <p:pic>
        <p:nvPicPr>
          <p:cNvPr id="102" name="Google Shape;457;p46">
            <a:extLst>
              <a:ext uri="{FF2B5EF4-FFF2-40B4-BE49-F238E27FC236}">
                <a16:creationId xmlns:a16="http://schemas.microsoft.com/office/drawing/2014/main" id="{3F244EDD-9CC3-4C4D-ABCC-468391AB5723}"/>
              </a:ext>
            </a:extLst>
          </p:cNvPr>
          <p:cNvPicPr preferRelativeResize="0"/>
          <p:nvPr/>
        </p:nvPicPr>
        <p:blipFill rotWithShape="1">
          <a:blip r:embed="rId3">
            <a:alphaModFix/>
          </a:blip>
          <a:srcRect/>
          <a:stretch/>
        </p:blipFill>
        <p:spPr>
          <a:xfrm>
            <a:off x="1080267" y="4339909"/>
            <a:ext cx="3041900" cy="2397225"/>
          </a:xfrm>
          <a:prstGeom prst="rect">
            <a:avLst/>
          </a:prstGeom>
          <a:noFill/>
          <a:ln>
            <a:noFill/>
          </a:ln>
        </p:spPr>
      </p:pic>
      <p:grpSp>
        <p:nvGrpSpPr>
          <p:cNvPr id="107" name="Google Shape;452;p46">
            <a:extLst>
              <a:ext uri="{FF2B5EF4-FFF2-40B4-BE49-F238E27FC236}">
                <a16:creationId xmlns:a16="http://schemas.microsoft.com/office/drawing/2014/main" id="{8547987A-4396-4285-A7CD-9DC903CD85B7}"/>
              </a:ext>
            </a:extLst>
          </p:cNvPr>
          <p:cNvGrpSpPr/>
          <p:nvPr/>
        </p:nvGrpSpPr>
        <p:grpSpPr>
          <a:xfrm>
            <a:off x="6120382" y="1702917"/>
            <a:ext cx="5656175" cy="2884719"/>
            <a:chOff x="-612576" y="1705002"/>
            <a:chExt cx="5688600" cy="2537802"/>
          </a:xfrm>
        </p:grpSpPr>
        <p:sp>
          <p:nvSpPr>
            <p:cNvPr id="108" name="Google Shape;453;p46">
              <a:extLst>
                <a:ext uri="{FF2B5EF4-FFF2-40B4-BE49-F238E27FC236}">
                  <a16:creationId xmlns:a16="http://schemas.microsoft.com/office/drawing/2014/main" id="{918F87E4-30DB-4935-A6E1-062BB59DD088}"/>
                </a:ext>
              </a:extLst>
            </p:cNvPr>
            <p:cNvSpPr/>
            <p:nvPr/>
          </p:nvSpPr>
          <p:spPr>
            <a:xfrm>
              <a:off x="-612576" y="3738804"/>
              <a:ext cx="5688600" cy="504000"/>
            </a:xfrm>
            <a:prstGeom prst="ellipse">
              <a:avLst/>
            </a:prstGeom>
            <a:solidFill>
              <a:srgbClr val="9797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454;p46" descr="E:\002-KIMS BUSINESS\000-B-KIMS-소스 분류-2014\00-kims-작업건별-재료모음\002-일러-모니터-모바일-타블렛\laptop-01.png">
              <a:extLst>
                <a:ext uri="{FF2B5EF4-FFF2-40B4-BE49-F238E27FC236}">
                  <a16:creationId xmlns:a16="http://schemas.microsoft.com/office/drawing/2014/main" id="{8A1FB10D-479C-4D63-8AA8-8AE7A19CCE2A}"/>
                </a:ext>
              </a:extLst>
            </p:cNvPr>
            <p:cNvPicPr preferRelativeResize="0"/>
            <p:nvPr/>
          </p:nvPicPr>
          <p:blipFill rotWithShape="1">
            <a:blip r:embed="rId4">
              <a:alphaModFix/>
            </a:blip>
            <a:srcRect/>
            <a:stretch/>
          </p:blipFill>
          <p:spPr>
            <a:xfrm>
              <a:off x="43358" y="1705002"/>
              <a:ext cx="4456635" cy="2516513"/>
            </a:xfrm>
            <a:prstGeom prst="rect">
              <a:avLst/>
            </a:prstGeom>
            <a:noFill/>
            <a:ln>
              <a:noFill/>
            </a:ln>
          </p:spPr>
        </p:pic>
      </p:grpSp>
      <p:sp>
        <p:nvSpPr>
          <p:cNvPr id="110" name="Google Shape;455;p46">
            <a:extLst>
              <a:ext uri="{FF2B5EF4-FFF2-40B4-BE49-F238E27FC236}">
                <a16:creationId xmlns:a16="http://schemas.microsoft.com/office/drawing/2014/main" id="{CE81031A-9E20-4087-9A14-F6B1A59D06A6}"/>
              </a:ext>
            </a:extLst>
          </p:cNvPr>
          <p:cNvSpPr txBox="1"/>
          <p:nvPr/>
        </p:nvSpPr>
        <p:spPr>
          <a:xfrm>
            <a:off x="7654241" y="2095601"/>
            <a:ext cx="2718900" cy="2038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Your Picture Here </a:t>
            </a:r>
            <a:endParaRPr sz="1200">
              <a:solidFill>
                <a:schemeClr val="dk1"/>
              </a:solidFill>
              <a:latin typeface="Arial"/>
              <a:ea typeface="Arial"/>
              <a:cs typeface="Arial"/>
              <a:sym typeface="Arial"/>
            </a:endParaRPr>
          </a:p>
        </p:txBody>
      </p:sp>
      <p:sp>
        <p:nvSpPr>
          <p:cNvPr id="2" name="文字方塊 1">
            <a:extLst>
              <a:ext uri="{FF2B5EF4-FFF2-40B4-BE49-F238E27FC236}">
                <a16:creationId xmlns:a16="http://schemas.microsoft.com/office/drawing/2014/main" id="{AFBCF2BA-C6A6-4CD3-A0B6-7E18F70EC2C8}"/>
              </a:ext>
            </a:extLst>
          </p:cNvPr>
          <p:cNvSpPr txBox="1"/>
          <p:nvPr/>
        </p:nvSpPr>
        <p:spPr>
          <a:xfrm>
            <a:off x="1258660" y="2753621"/>
            <a:ext cx="5187820" cy="954107"/>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categorical attribute and</a:t>
            </a:r>
            <a:r>
              <a:rPr lang="zh-TW" altLang="en-US" dirty="0"/>
              <a:t> </a:t>
            </a:r>
            <a:r>
              <a:rPr lang="en-US" altLang="zh-TW" dirty="0"/>
              <a:t>continuous attribute</a:t>
            </a:r>
          </a:p>
          <a:p>
            <a:pPr marL="285750" indent="-285750">
              <a:buFont typeface="Arial" panose="020B0604020202020204" pitchFamily="34" charset="0"/>
              <a:buChar char="•"/>
            </a:pPr>
            <a:r>
              <a:rPr lang="en-US" altLang="zh-TW" dirty="0"/>
              <a:t>visualize data description</a:t>
            </a:r>
          </a:p>
          <a:p>
            <a:pPr marL="285750" indent="-285750">
              <a:buFont typeface="Arial" panose="020B0604020202020204" pitchFamily="34" charset="0"/>
              <a:buChar char="•"/>
            </a:pPr>
            <a:r>
              <a:rPr lang="en-US" altLang="zh-TW" dirty="0"/>
              <a:t>drop NAN</a:t>
            </a:r>
          </a:p>
          <a:p>
            <a:pPr marL="285750" indent="-285750">
              <a:buFont typeface="Arial" panose="020B0604020202020204" pitchFamily="34" charset="0"/>
              <a:buChar char="•"/>
            </a:pPr>
            <a:r>
              <a:rPr lang="en-US" altLang="zh-TW" dirty="0"/>
              <a:t>generate x and y</a:t>
            </a:r>
            <a:endParaRPr lang="zh-TW" altLang="en-US" dirty="0"/>
          </a:p>
        </p:txBody>
      </p:sp>
      <p:sp>
        <p:nvSpPr>
          <p:cNvPr id="3" name="文字方塊 2">
            <a:extLst>
              <a:ext uri="{FF2B5EF4-FFF2-40B4-BE49-F238E27FC236}">
                <a16:creationId xmlns:a16="http://schemas.microsoft.com/office/drawing/2014/main" id="{61DC8955-0287-4B7A-8ADC-4E9CEC4C3260}"/>
              </a:ext>
            </a:extLst>
          </p:cNvPr>
          <p:cNvSpPr txBox="1"/>
          <p:nvPr/>
        </p:nvSpPr>
        <p:spPr>
          <a:xfrm>
            <a:off x="7739693" y="5983554"/>
            <a:ext cx="4254759" cy="523220"/>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explained variance ratio</a:t>
            </a:r>
          </a:p>
          <a:p>
            <a:pPr marL="285750" indent="-285750">
              <a:buFont typeface="Arial" panose="020B0604020202020204" pitchFamily="34" charset="0"/>
              <a:buChar char="•"/>
            </a:pPr>
            <a:r>
              <a:rPr lang="en-US" altLang="zh-TW" dirty="0"/>
              <a:t>choose </a:t>
            </a:r>
            <a:r>
              <a:rPr lang="en-US" altLang="zh-TW" dirty="0" err="1"/>
              <a:t>n_component</a:t>
            </a:r>
            <a:endParaRPr lang="zh-TW"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E9AEB10-7F2A-4A80-91BF-5D2E6277D5BF}"/>
              </a:ext>
            </a:extLst>
          </p:cNvPr>
          <p:cNvSpPr>
            <a:spLocks noGrp="1"/>
          </p:cNvSpPr>
          <p:nvPr>
            <p:ph type="body" idx="1"/>
          </p:nvPr>
        </p:nvSpPr>
        <p:spPr/>
        <p:txBody>
          <a:bodyPr/>
          <a:lstStyle/>
          <a:p>
            <a:r>
              <a:rPr lang="en-US" altLang="zh-TW" dirty="0"/>
              <a:t>EDA</a:t>
            </a:r>
          </a:p>
        </p:txBody>
      </p:sp>
      <p:sp>
        <p:nvSpPr>
          <p:cNvPr id="3" name="投影片編號版面配置區 2">
            <a:extLst>
              <a:ext uri="{FF2B5EF4-FFF2-40B4-BE49-F238E27FC236}">
                <a16:creationId xmlns:a16="http://schemas.microsoft.com/office/drawing/2014/main" id="{CE0535B6-7F48-4E30-9B7C-A19C8BC049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文字方塊 4">
            <a:extLst>
              <a:ext uri="{FF2B5EF4-FFF2-40B4-BE49-F238E27FC236}">
                <a16:creationId xmlns:a16="http://schemas.microsoft.com/office/drawing/2014/main" id="{A17A1B22-06C3-42FF-BA43-907C5EC2F476}"/>
              </a:ext>
            </a:extLst>
          </p:cNvPr>
          <p:cNvSpPr txBox="1"/>
          <p:nvPr/>
        </p:nvSpPr>
        <p:spPr>
          <a:xfrm>
            <a:off x="895738" y="1909236"/>
            <a:ext cx="11010124" cy="2862322"/>
          </a:xfrm>
          <a:prstGeom prst="rect">
            <a:avLst/>
          </a:prstGeom>
          <a:noFill/>
        </p:spPr>
        <p:txBody>
          <a:bodyPr wrap="square" rtlCol="0">
            <a:spAutoFit/>
          </a:bodyPr>
          <a:lstStyle/>
          <a:p>
            <a:pPr marL="571500" indent="-571500">
              <a:buFont typeface="Arial" panose="020B0604020202020204" pitchFamily="34" charset="0"/>
              <a:buChar char="•"/>
            </a:pPr>
            <a:r>
              <a:rPr lang="en-US" altLang="zh-TW" sz="1800" dirty="0"/>
              <a:t>Pandas</a:t>
            </a:r>
          </a:p>
          <a:p>
            <a:pPr marL="571500" indent="-571500">
              <a:buFont typeface="Arial" panose="020B0604020202020204" pitchFamily="34" charset="0"/>
              <a:buChar char="•"/>
            </a:pPr>
            <a:r>
              <a:rPr lang="en-US" altLang="zh-TW" sz="1800" dirty="0"/>
              <a:t>data clean-ups (data preprocess for dropping column with lots of </a:t>
            </a:r>
            <a:r>
              <a:rPr lang="en-US" altLang="zh-TW" sz="1800" dirty="0" err="1"/>
              <a:t>NaN</a:t>
            </a:r>
            <a:r>
              <a:rPr lang="en-US" altLang="zh-TW" sz="1800" dirty="0"/>
              <a:t> and replacing </a:t>
            </a:r>
            <a:r>
              <a:rPr lang="en-US" altLang="zh-TW" sz="1800" dirty="0" err="1"/>
              <a:t>NaN</a:t>
            </a:r>
            <a:r>
              <a:rPr lang="en-US" altLang="zh-TW" sz="1800" dirty="0"/>
              <a:t> with mean)</a:t>
            </a:r>
          </a:p>
          <a:p>
            <a:pPr marL="571500" indent="-571500">
              <a:buFont typeface="Arial" panose="020B0604020202020204" pitchFamily="34" charset="0"/>
              <a:buChar char="•"/>
            </a:pPr>
            <a:r>
              <a:rPr lang="en-US" altLang="zh-TW" sz="1800" dirty="0"/>
              <a:t>categorical attribute and continuous attribute</a:t>
            </a:r>
          </a:p>
          <a:p>
            <a:pPr marL="571500" indent="-571500">
              <a:buFont typeface="Arial" panose="020B0604020202020204" pitchFamily="34" charset="0"/>
              <a:buChar char="•"/>
            </a:pPr>
            <a:r>
              <a:rPr lang="en-US" altLang="zh-TW" sz="1800" dirty="0"/>
              <a:t>Statistical Computing and Data Visualization</a:t>
            </a:r>
          </a:p>
          <a:p>
            <a:pPr marL="571500" indent="-571500">
              <a:buFont typeface="Arial" panose="020B0604020202020204" pitchFamily="34" charset="0"/>
              <a:buChar char="•"/>
            </a:pPr>
            <a:r>
              <a:rPr lang="en-US" altLang="zh-TW" sz="1800" dirty="0"/>
              <a:t>Data</a:t>
            </a:r>
            <a:r>
              <a:rPr lang="zh-TW" altLang="en-US" sz="1800" dirty="0"/>
              <a:t> </a:t>
            </a:r>
            <a:r>
              <a:rPr lang="en-US" altLang="zh-TW" sz="1800" dirty="0"/>
              <a:t>type transformation and transform data format and shape so your model can process them.</a:t>
            </a:r>
          </a:p>
          <a:p>
            <a:pPr marL="571500" indent="-571500">
              <a:buFont typeface="Arial" panose="020B0604020202020204" pitchFamily="34" charset="0"/>
              <a:buChar char="•"/>
            </a:pPr>
            <a:r>
              <a:rPr lang="en-US" altLang="zh-TW" sz="1800" dirty="0"/>
              <a:t>drop some useless attribute</a:t>
            </a:r>
          </a:p>
          <a:p>
            <a:pPr marL="571500" indent="-571500">
              <a:buFont typeface="Arial" panose="020B0604020202020204" pitchFamily="34" charset="0"/>
              <a:buChar char="•"/>
            </a:pPr>
            <a:r>
              <a:rPr lang="en-US" altLang="zh-TW" sz="1800" dirty="0"/>
              <a:t>create rolling window (1 day</a:t>
            </a:r>
            <a:r>
              <a:rPr lang="zh-TW" altLang="en-US" sz="1800" dirty="0"/>
              <a:t> </a:t>
            </a:r>
            <a:r>
              <a:rPr lang="en-US" altLang="zh-TW" sz="1800" dirty="0">
                <a:sym typeface="Wingdings" panose="05000000000000000000" pitchFamily="2" charset="2"/>
              </a:rPr>
              <a:t></a:t>
            </a:r>
            <a:r>
              <a:rPr lang="en-US" altLang="zh-TW" sz="1800" dirty="0"/>
              <a:t> 365 days)</a:t>
            </a:r>
          </a:p>
          <a:p>
            <a:pPr marL="571500" indent="-571500">
              <a:buFont typeface="Arial" panose="020B0604020202020204" pitchFamily="34" charset="0"/>
              <a:buChar char="•"/>
            </a:pPr>
            <a:r>
              <a:rPr lang="en-US" altLang="zh-TW" sz="1800" dirty="0"/>
              <a:t>y: ‘ROI’</a:t>
            </a:r>
          </a:p>
          <a:p>
            <a:pPr marL="571500" indent="-571500">
              <a:buFont typeface="Arial" panose="020B0604020202020204" pitchFamily="34" charset="0"/>
              <a:buChar char="•"/>
            </a:pPr>
            <a:r>
              <a:rPr lang="en-US" altLang="zh-TW" sz="1800" dirty="0"/>
              <a:t>Shuffle the data</a:t>
            </a:r>
          </a:p>
          <a:p>
            <a:pPr marL="571500" indent="-571500">
              <a:buFont typeface="Arial" panose="020B0604020202020204" pitchFamily="34" charset="0"/>
              <a:buChar char="•"/>
            </a:pPr>
            <a:r>
              <a:rPr lang="en-US" altLang="zh-TW" sz="1800" dirty="0"/>
              <a:t>train, test</a:t>
            </a:r>
          </a:p>
        </p:txBody>
      </p:sp>
    </p:spTree>
    <p:extLst>
      <p:ext uri="{BB962C8B-B14F-4D97-AF65-F5344CB8AC3E}">
        <p14:creationId xmlns:p14="http://schemas.microsoft.com/office/powerpoint/2010/main" val="76124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3E9AEB10-7F2A-4A80-91BF-5D2E6277D5BF}"/>
              </a:ext>
            </a:extLst>
          </p:cNvPr>
          <p:cNvSpPr>
            <a:spLocks noGrp="1"/>
          </p:cNvSpPr>
          <p:nvPr>
            <p:ph type="body" idx="1"/>
          </p:nvPr>
        </p:nvSpPr>
        <p:spPr/>
        <p:txBody>
          <a:bodyPr/>
          <a:lstStyle/>
          <a:p>
            <a:r>
              <a:rPr lang="en-US" altLang="zh-TW" dirty="0"/>
              <a:t>PCA</a:t>
            </a:r>
          </a:p>
        </p:txBody>
      </p:sp>
      <p:sp>
        <p:nvSpPr>
          <p:cNvPr id="3" name="投影片編號版面配置區 2">
            <a:extLst>
              <a:ext uri="{FF2B5EF4-FFF2-40B4-BE49-F238E27FC236}">
                <a16:creationId xmlns:a16="http://schemas.microsoft.com/office/drawing/2014/main" id="{CE0535B6-7F48-4E30-9B7C-A19C8BC049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pic>
        <p:nvPicPr>
          <p:cNvPr id="4" name="圖片 3">
            <a:extLst>
              <a:ext uri="{FF2B5EF4-FFF2-40B4-BE49-F238E27FC236}">
                <a16:creationId xmlns:a16="http://schemas.microsoft.com/office/drawing/2014/main" id="{F850AE9B-83F4-4391-A357-35A96E231ECF}"/>
              </a:ext>
            </a:extLst>
          </p:cNvPr>
          <p:cNvPicPr>
            <a:picLocks noChangeAspect="1"/>
          </p:cNvPicPr>
          <p:nvPr/>
        </p:nvPicPr>
        <p:blipFill>
          <a:blip r:embed="rId2"/>
          <a:stretch>
            <a:fillRect/>
          </a:stretch>
        </p:blipFill>
        <p:spPr>
          <a:xfrm>
            <a:off x="626501" y="2906040"/>
            <a:ext cx="8026845" cy="2817737"/>
          </a:xfrm>
          <a:prstGeom prst="rect">
            <a:avLst/>
          </a:prstGeom>
        </p:spPr>
      </p:pic>
      <p:sp>
        <p:nvSpPr>
          <p:cNvPr id="5" name="文字方塊 4">
            <a:extLst>
              <a:ext uri="{FF2B5EF4-FFF2-40B4-BE49-F238E27FC236}">
                <a16:creationId xmlns:a16="http://schemas.microsoft.com/office/drawing/2014/main" id="{A17A1B22-06C3-42FF-BA43-907C5EC2F476}"/>
              </a:ext>
            </a:extLst>
          </p:cNvPr>
          <p:cNvSpPr txBox="1"/>
          <p:nvPr/>
        </p:nvSpPr>
        <p:spPr>
          <a:xfrm>
            <a:off x="3247052" y="1894115"/>
            <a:ext cx="6354147" cy="646331"/>
          </a:xfrm>
          <a:prstGeom prst="rect">
            <a:avLst/>
          </a:prstGeom>
          <a:noFill/>
        </p:spPr>
        <p:txBody>
          <a:bodyPr wrap="square" rtlCol="0">
            <a:spAutoFit/>
          </a:bodyPr>
          <a:lstStyle/>
          <a:p>
            <a:r>
              <a:rPr lang="en-US" altLang="zh-TW" sz="3600" dirty="0" err="1"/>
              <a:t>n_components</a:t>
            </a:r>
            <a:r>
              <a:rPr lang="en-US" altLang="zh-TW" sz="3600" dirty="0"/>
              <a:t> = 24</a:t>
            </a:r>
            <a:endParaRPr lang="zh-TW" altLang="en-US" sz="3600" dirty="0"/>
          </a:p>
        </p:txBody>
      </p:sp>
      <p:sp>
        <p:nvSpPr>
          <p:cNvPr id="6" name="Google Shape;728;p56">
            <a:extLst>
              <a:ext uri="{FF2B5EF4-FFF2-40B4-BE49-F238E27FC236}">
                <a16:creationId xmlns:a16="http://schemas.microsoft.com/office/drawing/2014/main" id="{82444B43-D185-48F0-9664-CDBA491204E9}"/>
              </a:ext>
            </a:extLst>
          </p:cNvPr>
          <p:cNvSpPr/>
          <p:nvPr/>
        </p:nvSpPr>
        <p:spPr>
          <a:xfrm>
            <a:off x="7464669" y="-16094"/>
            <a:ext cx="4727331" cy="6876200"/>
          </a:xfrm>
          <a:custGeom>
            <a:avLst/>
            <a:gdLst/>
            <a:ahLst/>
            <a:cxnLst/>
            <a:rect l="l" t="t" r="r" b="b"/>
            <a:pathLst>
              <a:path w="4202678" h="4745641" extrusionOk="0">
                <a:moveTo>
                  <a:pt x="4202678" y="0"/>
                </a:moveTo>
                <a:lnTo>
                  <a:pt x="4202678" y="4745641"/>
                </a:lnTo>
                <a:lnTo>
                  <a:pt x="0" y="474564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 name="Google Shape;729;p56">
            <a:extLst>
              <a:ext uri="{FF2B5EF4-FFF2-40B4-BE49-F238E27FC236}">
                <a16:creationId xmlns:a16="http://schemas.microsoft.com/office/drawing/2014/main" id="{B8B6CA3E-B109-4861-AC1A-B7511562BE53}"/>
              </a:ext>
            </a:extLst>
          </p:cNvPr>
          <p:cNvSpPr/>
          <p:nvPr/>
        </p:nvSpPr>
        <p:spPr>
          <a:xfrm>
            <a:off x="7757124" y="-18200"/>
            <a:ext cx="4434876" cy="6876200"/>
          </a:xfrm>
          <a:custGeom>
            <a:avLst/>
            <a:gdLst/>
            <a:ahLst/>
            <a:cxnLst/>
            <a:rect l="l" t="t" r="r" b="b"/>
            <a:pathLst>
              <a:path w="4202678" h="4745641" extrusionOk="0">
                <a:moveTo>
                  <a:pt x="4202678" y="0"/>
                </a:moveTo>
                <a:lnTo>
                  <a:pt x="4202678" y="4745641"/>
                </a:lnTo>
                <a:lnTo>
                  <a:pt x="0" y="4745641"/>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8" name="Google Shape;731;p56">
            <a:extLst>
              <a:ext uri="{FF2B5EF4-FFF2-40B4-BE49-F238E27FC236}">
                <a16:creationId xmlns:a16="http://schemas.microsoft.com/office/drawing/2014/main" id="{1A3892D2-E24A-4033-BCD6-A89384984624}"/>
              </a:ext>
            </a:extLst>
          </p:cNvPr>
          <p:cNvGrpSpPr/>
          <p:nvPr/>
        </p:nvGrpSpPr>
        <p:grpSpPr>
          <a:xfrm>
            <a:off x="8281636" y="1694791"/>
            <a:ext cx="1884784" cy="5038979"/>
            <a:chOff x="6348617" y="627534"/>
            <a:chExt cx="1545031" cy="4422160"/>
          </a:xfrm>
        </p:grpSpPr>
        <p:sp>
          <p:nvSpPr>
            <p:cNvPr id="9" name="Google Shape;732;p56">
              <a:extLst>
                <a:ext uri="{FF2B5EF4-FFF2-40B4-BE49-F238E27FC236}">
                  <a16:creationId xmlns:a16="http://schemas.microsoft.com/office/drawing/2014/main" id="{F7EAACAB-4181-4627-9A09-16FD1BBE7A32}"/>
                </a:ext>
              </a:extLst>
            </p:cNvPr>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 name="Google Shape;733;p56">
              <a:extLst>
                <a:ext uri="{FF2B5EF4-FFF2-40B4-BE49-F238E27FC236}">
                  <a16:creationId xmlns:a16="http://schemas.microsoft.com/office/drawing/2014/main" id="{D163549B-385E-4FDB-B640-7CB965005E87}"/>
                </a:ext>
              </a:extLst>
            </p:cNvPr>
            <p:cNvGrpSpPr/>
            <p:nvPr/>
          </p:nvGrpSpPr>
          <p:grpSpPr>
            <a:xfrm>
              <a:off x="6588224" y="627534"/>
              <a:ext cx="1091041" cy="3865265"/>
              <a:chOff x="1962627" y="587921"/>
              <a:chExt cx="1606904" cy="5692831"/>
            </a:xfrm>
          </p:grpSpPr>
          <p:sp>
            <p:nvSpPr>
              <p:cNvPr id="11" name="Google Shape;734;p56">
                <a:extLst>
                  <a:ext uri="{FF2B5EF4-FFF2-40B4-BE49-F238E27FC236}">
                    <a16:creationId xmlns:a16="http://schemas.microsoft.com/office/drawing/2014/main" id="{5B755A76-954E-4EA2-90FA-EB1C6838C89E}"/>
                  </a:ext>
                </a:extLst>
              </p:cNvPr>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12" name="Google Shape;735;p56">
                <a:extLst>
                  <a:ext uri="{FF2B5EF4-FFF2-40B4-BE49-F238E27FC236}">
                    <a16:creationId xmlns:a16="http://schemas.microsoft.com/office/drawing/2014/main" id="{5E285235-5FFF-4312-B932-BFAAF0A6865D}"/>
                  </a:ext>
                </a:extLst>
              </p:cNvPr>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 name="Google Shape;736;p56">
                <a:extLst>
                  <a:ext uri="{FF2B5EF4-FFF2-40B4-BE49-F238E27FC236}">
                    <a16:creationId xmlns:a16="http://schemas.microsoft.com/office/drawing/2014/main" id="{74F6FDB5-C310-458C-8912-37BBC0C9FA5F}"/>
                  </a:ext>
                </a:extLst>
              </p:cNvPr>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 name="Google Shape;737;p56">
                <a:extLst>
                  <a:ext uri="{FF2B5EF4-FFF2-40B4-BE49-F238E27FC236}">
                    <a16:creationId xmlns:a16="http://schemas.microsoft.com/office/drawing/2014/main" id="{CCEC60A6-855D-461D-9B49-9E2B56059FC0}"/>
                  </a:ext>
                </a:extLst>
              </p:cNvPr>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 name="Google Shape;738;p56">
                <a:extLst>
                  <a:ext uri="{FF2B5EF4-FFF2-40B4-BE49-F238E27FC236}">
                    <a16:creationId xmlns:a16="http://schemas.microsoft.com/office/drawing/2014/main" id="{BFB37228-836A-4F88-9DA9-A12375C77D82}"/>
                  </a:ext>
                </a:extLst>
              </p:cNvPr>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739;p56">
                <a:extLst>
                  <a:ext uri="{FF2B5EF4-FFF2-40B4-BE49-F238E27FC236}">
                    <a16:creationId xmlns:a16="http://schemas.microsoft.com/office/drawing/2014/main" id="{A78A436B-B092-42A6-8085-A64CAA716ECC}"/>
                  </a:ext>
                </a:extLst>
              </p:cNvPr>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740;p56">
                <a:extLst>
                  <a:ext uri="{FF2B5EF4-FFF2-40B4-BE49-F238E27FC236}">
                    <a16:creationId xmlns:a16="http://schemas.microsoft.com/office/drawing/2014/main" id="{9696A20E-D257-4421-9372-E245E43E43CC}"/>
                  </a:ext>
                </a:extLst>
              </p:cNvPr>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 name="Google Shape;741;p56">
                <a:extLst>
                  <a:ext uri="{FF2B5EF4-FFF2-40B4-BE49-F238E27FC236}">
                    <a16:creationId xmlns:a16="http://schemas.microsoft.com/office/drawing/2014/main" id="{C0FD84A5-453F-41AB-9C05-6FECEF3256EA}"/>
                  </a:ext>
                </a:extLst>
              </p:cNvPr>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 name="Google Shape;742;p56">
                <a:extLst>
                  <a:ext uri="{FF2B5EF4-FFF2-40B4-BE49-F238E27FC236}">
                    <a16:creationId xmlns:a16="http://schemas.microsoft.com/office/drawing/2014/main" id="{5661ED75-DCAE-468A-BC33-F476EDBC0D03}"/>
                  </a:ext>
                </a:extLst>
              </p:cNvPr>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 name="Google Shape;743;p56">
                <a:extLst>
                  <a:ext uri="{FF2B5EF4-FFF2-40B4-BE49-F238E27FC236}">
                    <a16:creationId xmlns:a16="http://schemas.microsoft.com/office/drawing/2014/main" id="{0EE253CB-B09B-4F8C-9B1A-3621B9B5FA61}"/>
                  </a:ext>
                </a:extLst>
              </p:cNvPr>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744;p56">
                <a:extLst>
                  <a:ext uri="{FF2B5EF4-FFF2-40B4-BE49-F238E27FC236}">
                    <a16:creationId xmlns:a16="http://schemas.microsoft.com/office/drawing/2014/main" id="{31CE0053-E97A-4313-A811-06BC7692B41B}"/>
                  </a:ext>
                </a:extLst>
              </p:cNvPr>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Google Shape;745;p56">
                <a:extLst>
                  <a:ext uri="{FF2B5EF4-FFF2-40B4-BE49-F238E27FC236}">
                    <a16:creationId xmlns:a16="http://schemas.microsoft.com/office/drawing/2014/main" id="{904D147F-49B5-4B8E-97C1-6EC126C924DF}"/>
                  </a:ext>
                </a:extLst>
              </p:cNvPr>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746;p56">
                <a:extLst>
                  <a:ext uri="{FF2B5EF4-FFF2-40B4-BE49-F238E27FC236}">
                    <a16:creationId xmlns:a16="http://schemas.microsoft.com/office/drawing/2014/main" id="{E1E0FB29-17B1-4684-8B7C-8F5C4B8FEBC1}"/>
                  </a:ext>
                </a:extLst>
              </p:cNvPr>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Tree>
    <p:extLst>
      <p:ext uri="{BB962C8B-B14F-4D97-AF65-F5344CB8AC3E}">
        <p14:creationId xmlns:p14="http://schemas.microsoft.com/office/powerpoint/2010/main" val="3292848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Results </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34</a:t>
            </a:fld>
            <a:endParaRPr>
              <a:solidFill>
                <a:srgbClr val="000000"/>
              </a:solidFill>
            </a:endParaRPr>
          </a:p>
        </p:txBody>
      </p:sp>
    </p:spTree>
    <p:extLst>
      <p:ext uri="{BB962C8B-B14F-4D97-AF65-F5344CB8AC3E}">
        <p14:creationId xmlns:p14="http://schemas.microsoft.com/office/powerpoint/2010/main" val="63537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solidFill>
                  <a:schemeClr val="bg1"/>
                </a:solidFill>
              </a:rPr>
              <a:t>Results</a:t>
            </a:r>
            <a:endParaRPr dirty="0"/>
          </a:p>
        </p:txBody>
      </p:sp>
      <p:sp>
        <p:nvSpPr>
          <p:cNvPr id="565" name="Google Shape;565;p52"/>
          <p:cNvSpPr/>
          <p:nvPr/>
        </p:nvSpPr>
        <p:spPr>
          <a:xfrm>
            <a:off x="6424597" y="2534624"/>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6" name="Google Shape;566;p52"/>
          <p:cNvSpPr/>
          <p:nvPr/>
        </p:nvSpPr>
        <p:spPr>
          <a:xfrm>
            <a:off x="6424597" y="3531909"/>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7" name="Google Shape;567;p52"/>
          <p:cNvSpPr/>
          <p:nvPr/>
        </p:nvSpPr>
        <p:spPr>
          <a:xfrm>
            <a:off x="6455818" y="4464145"/>
            <a:ext cx="532746" cy="53274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9" name="Google Shape;569;p52"/>
          <p:cNvSpPr txBox="1"/>
          <p:nvPr/>
        </p:nvSpPr>
        <p:spPr>
          <a:xfrm>
            <a:off x="7352150" y="2487088"/>
            <a:ext cx="568617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accent4"/>
                </a:solidFill>
                <a:latin typeface="Arial"/>
                <a:ea typeface="Arial"/>
                <a:cs typeface="Arial"/>
                <a:sym typeface="Arial"/>
              </a:rPr>
              <a:t>Linear regression</a:t>
            </a:r>
            <a:endParaRPr dirty="0"/>
          </a:p>
        </p:txBody>
      </p:sp>
      <p:grpSp>
        <p:nvGrpSpPr>
          <p:cNvPr id="570" name="Google Shape;570;p52"/>
          <p:cNvGrpSpPr/>
          <p:nvPr/>
        </p:nvGrpSpPr>
        <p:grpSpPr>
          <a:xfrm>
            <a:off x="7352067" y="3334597"/>
            <a:ext cx="5916720" cy="882481"/>
            <a:chOff x="6228688" y="1343422"/>
            <a:chExt cx="1516447" cy="882481"/>
          </a:xfrm>
        </p:grpSpPr>
        <p:sp>
          <p:nvSpPr>
            <p:cNvPr id="571" name="Google Shape;571;p52"/>
            <p:cNvSpPr txBox="1"/>
            <p:nvPr/>
          </p:nvSpPr>
          <p:spPr>
            <a:xfrm>
              <a:off x="6228688" y="1343422"/>
              <a:ext cx="14574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FF9900"/>
                  </a:solidFill>
                  <a:latin typeface="Arial"/>
                  <a:ea typeface="Arial"/>
                  <a:cs typeface="Arial"/>
                  <a:sym typeface="Arial"/>
                </a:rPr>
                <a:t>SVM</a:t>
              </a:r>
              <a:endParaRPr sz="2000" b="1" dirty="0">
                <a:solidFill>
                  <a:srgbClr val="FF9900"/>
                </a:solidFill>
                <a:latin typeface="Arial"/>
                <a:ea typeface="Arial"/>
                <a:cs typeface="Arial"/>
                <a:sym typeface="Arial"/>
              </a:endParaRPr>
            </a:p>
          </p:txBody>
        </p:sp>
        <p:sp>
          <p:nvSpPr>
            <p:cNvPr id="572" name="Google Shape;572;p52"/>
            <p:cNvSpPr txBox="1"/>
            <p:nvPr/>
          </p:nvSpPr>
          <p:spPr>
            <a:xfrm>
              <a:off x="6287735" y="1764203"/>
              <a:ext cx="1457400" cy="461700"/>
            </a:xfrm>
            <a:prstGeom prst="rect">
              <a:avLst/>
            </a:prstGeom>
            <a:noFill/>
            <a:ln>
              <a:noFill/>
            </a:ln>
          </p:spPr>
          <p:txBody>
            <a:bodyPr spcFirstLastPara="1" wrap="square" lIns="91425" tIns="45700" rIns="91425" bIns="45700" anchor="t" anchorCtr="0">
              <a:noAutofit/>
            </a:bodyPr>
            <a:lstStyle/>
            <a:p>
              <a:pPr lvl="0"/>
              <a:r>
                <a:rPr lang="en-US" altLang="zh-TW" dirty="0"/>
                <a:t>48430.53678658222</a:t>
              </a:r>
              <a:endParaRPr sz="1500" dirty="0"/>
            </a:p>
          </p:txBody>
        </p:sp>
      </p:grpSp>
      <p:grpSp>
        <p:nvGrpSpPr>
          <p:cNvPr id="573" name="Google Shape;573;p52"/>
          <p:cNvGrpSpPr/>
          <p:nvPr/>
        </p:nvGrpSpPr>
        <p:grpSpPr>
          <a:xfrm>
            <a:off x="7352065" y="2851667"/>
            <a:ext cx="5174316" cy="2334995"/>
            <a:chOff x="6295950" y="-89525"/>
            <a:chExt cx="1525314" cy="2334995"/>
          </a:xfrm>
        </p:grpSpPr>
        <p:sp>
          <p:nvSpPr>
            <p:cNvPr id="574" name="Google Shape;574;p52"/>
            <p:cNvSpPr txBox="1"/>
            <p:nvPr/>
          </p:nvSpPr>
          <p:spPr>
            <a:xfrm>
              <a:off x="6295950" y="1362340"/>
              <a:ext cx="14574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chemeClr val="accent2"/>
                  </a:solidFill>
                  <a:latin typeface="Arial"/>
                  <a:ea typeface="Arial"/>
                  <a:cs typeface="Arial"/>
                  <a:sym typeface="Arial"/>
                </a:rPr>
                <a:t>DNN</a:t>
              </a:r>
              <a:endParaRPr sz="2000" b="1" dirty="0">
                <a:solidFill>
                  <a:schemeClr val="accent2"/>
                </a:solidFill>
                <a:latin typeface="Arial"/>
                <a:ea typeface="Arial"/>
                <a:cs typeface="Arial"/>
                <a:sym typeface="Arial"/>
              </a:endParaRPr>
            </a:p>
          </p:txBody>
        </p:sp>
        <p:sp>
          <p:nvSpPr>
            <p:cNvPr id="575" name="Google Shape;575;p52"/>
            <p:cNvSpPr txBox="1"/>
            <p:nvPr/>
          </p:nvSpPr>
          <p:spPr>
            <a:xfrm>
              <a:off x="6363864" y="1783770"/>
              <a:ext cx="1457400" cy="461700"/>
            </a:xfrm>
            <a:prstGeom prst="rect">
              <a:avLst/>
            </a:prstGeom>
            <a:noFill/>
            <a:ln>
              <a:noFill/>
            </a:ln>
          </p:spPr>
          <p:txBody>
            <a:bodyPr spcFirstLastPara="1" wrap="square" lIns="91425" tIns="45700" rIns="91425" bIns="45700" anchor="t" anchorCtr="0">
              <a:noAutofit/>
            </a:bodyPr>
            <a:lstStyle/>
            <a:p>
              <a:pPr lvl="0"/>
              <a:r>
                <a:rPr lang="en-US" altLang="zh-TW" dirty="0"/>
                <a:t>70493.21038143926</a:t>
              </a:r>
              <a:endParaRPr dirty="0"/>
            </a:p>
          </p:txBody>
        </p:sp>
        <p:sp>
          <p:nvSpPr>
            <p:cNvPr id="42" name="Google Shape;575;p52">
              <a:extLst>
                <a:ext uri="{FF2B5EF4-FFF2-40B4-BE49-F238E27FC236}">
                  <a16:creationId xmlns:a16="http://schemas.microsoft.com/office/drawing/2014/main" id="{928F3C14-A2E4-4D5D-A0EC-16C74466D744}"/>
                </a:ext>
              </a:extLst>
            </p:cNvPr>
            <p:cNvSpPr txBox="1"/>
            <p:nvPr/>
          </p:nvSpPr>
          <p:spPr>
            <a:xfrm>
              <a:off x="6354530" y="-89525"/>
              <a:ext cx="1457400" cy="461700"/>
            </a:xfrm>
            <a:prstGeom prst="rect">
              <a:avLst/>
            </a:prstGeom>
            <a:noFill/>
            <a:ln>
              <a:noFill/>
            </a:ln>
          </p:spPr>
          <p:txBody>
            <a:bodyPr spcFirstLastPara="1" wrap="square" lIns="91425" tIns="45700" rIns="91425" bIns="45700" anchor="t" anchorCtr="0">
              <a:noAutofit/>
            </a:bodyPr>
            <a:lstStyle/>
            <a:p>
              <a:pPr lvl="0"/>
              <a:r>
                <a:rPr lang="en-US" altLang="zh-TW" dirty="0"/>
                <a:t>47304.72179350837</a:t>
              </a:r>
              <a:endParaRPr sz="1500" dirty="0"/>
            </a:p>
          </p:txBody>
        </p:sp>
      </p:grpSp>
      <p:sp>
        <p:nvSpPr>
          <p:cNvPr id="577" name="Google Shape;577;p52"/>
          <p:cNvSpPr txBox="1"/>
          <p:nvPr/>
        </p:nvSpPr>
        <p:spPr>
          <a:xfrm>
            <a:off x="6487039" y="4530462"/>
            <a:ext cx="470305" cy="4001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dirty="0">
              <a:solidFill>
                <a:schemeClr val="lt1"/>
              </a:solidFill>
              <a:latin typeface="Arial"/>
              <a:ea typeface="Arial"/>
              <a:cs typeface="Arial"/>
              <a:sym typeface="Arial"/>
            </a:endParaRPr>
          </a:p>
        </p:txBody>
      </p:sp>
      <p:sp>
        <p:nvSpPr>
          <p:cNvPr id="578" name="Google Shape;578;p52"/>
          <p:cNvSpPr/>
          <p:nvPr/>
        </p:nvSpPr>
        <p:spPr>
          <a:xfrm flipH="1">
            <a:off x="16281" y="1900321"/>
            <a:ext cx="12175718" cy="4445681"/>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79" name="Google Shape;579;p52"/>
          <p:cNvGrpSpPr/>
          <p:nvPr/>
        </p:nvGrpSpPr>
        <p:grpSpPr>
          <a:xfrm>
            <a:off x="1956386" y="1245023"/>
            <a:ext cx="2191781" cy="5869091"/>
            <a:chOff x="6348617" y="627534"/>
            <a:chExt cx="1545031" cy="4422160"/>
          </a:xfrm>
        </p:grpSpPr>
        <p:sp>
          <p:nvSpPr>
            <p:cNvPr id="580" name="Google Shape;580;p52"/>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81" name="Google Shape;581;p52"/>
            <p:cNvGrpSpPr/>
            <p:nvPr/>
          </p:nvGrpSpPr>
          <p:grpSpPr>
            <a:xfrm>
              <a:off x="6588224" y="627534"/>
              <a:ext cx="1091041" cy="3865265"/>
              <a:chOff x="1962627" y="587921"/>
              <a:chExt cx="1606904" cy="5692831"/>
            </a:xfrm>
          </p:grpSpPr>
          <p:sp>
            <p:nvSpPr>
              <p:cNvPr id="582" name="Google Shape;582;p52"/>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583" name="Google Shape;583;p52"/>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4" name="Google Shape;584;p52"/>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5" name="Google Shape;585;p52"/>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6" name="Google Shape;586;p52"/>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7" name="Google Shape;587;p52"/>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8" name="Google Shape;588;p52"/>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9" name="Google Shape;589;p52"/>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0" name="Google Shape;590;p52"/>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1" name="Google Shape;591;p52"/>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2" name="Google Shape;592;p52"/>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3" name="Google Shape;593;p52"/>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52"/>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grpSp>
        <p:nvGrpSpPr>
          <p:cNvPr id="595" name="Google Shape;595;p52"/>
          <p:cNvGrpSpPr/>
          <p:nvPr/>
        </p:nvGrpSpPr>
        <p:grpSpPr>
          <a:xfrm>
            <a:off x="826442" y="5545893"/>
            <a:ext cx="720406" cy="803619"/>
            <a:chOff x="5111839" y="5139075"/>
            <a:chExt cx="1080000" cy="1204749"/>
          </a:xfrm>
        </p:grpSpPr>
        <p:sp>
          <p:nvSpPr>
            <p:cNvPr id="596" name="Google Shape;596;p52"/>
            <p:cNvSpPr/>
            <p:nvPr/>
          </p:nvSpPr>
          <p:spPr>
            <a:xfrm>
              <a:off x="5111839" y="5139075"/>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7" name="Google Shape;597;p52"/>
            <p:cNvSpPr/>
            <p:nvPr/>
          </p:nvSpPr>
          <p:spPr>
            <a:xfrm>
              <a:off x="5111839" y="5383808"/>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8" name="Google Shape;598;p52"/>
            <p:cNvSpPr/>
            <p:nvPr/>
          </p:nvSpPr>
          <p:spPr>
            <a:xfrm>
              <a:off x="5111839" y="5628541"/>
              <a:ext cx="1080000" cy="184666"/>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9" name="Google Shape;599;p52"/>
            <p:cNvSpPr/>
            <p:nvPr/>
          </p:nvSpPr>
          <p:spPr>
            <a:xfrm rot="-2233447">
              <a:off x="5324020" y="5615837"/>
              <a:ext cx="698218" cy="575412"/>
            </a:xfrm>
            <a:custGeom>
              <a:avLst/>
              <a:gdLst/>
              <a:ahLst/>
              <a:cxnLst/>
              <a:rect l="l" t="t" r="r" b="b"/>
              <a:pathLst>
                <a:path w="808567" h="666352" extrusionOk="0">
                  <a:moveTo>
                    <a:pt x="11238" y="0"/>
                  </a:moveTo>
                  <a:lnTo>
                    <a:pt x="808567" y="605735"/>
                  </a:lnTo>
                  <a:cubicBezTo>
                    <a:pt x="631295" y="696452"/>
                    <a:pt x="413578" y="686352"/>
                    <a:pt x="241904" y="568647"/>
                  </a:cubicBezTo>
                  <a:cubicBezTo>
                    <a:pt x="54716" y="440307"/>
                    <a:pt x="-32876" y="214793"/>
                    <a:pt x="1123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600" name="Google Shape;600;p52"/>
          <p:cNvGrpSpPr/>
          <p:nvPr/>
        </p:nvGrpSpPr>
        <p:grpSpPr>
          <a:xfrm>
            <a:off x="166825" y="3559454"/>
            <a:ext cx="2039641" cy="2039641"/>
            <a:chOff x="331023" y="414040"/>
            <a:chExt cx="5704886" cy="5704886"/>
          </a:xfrm>
        </p:grpSpPr>
        <p:sp>
          <p:nvSpPr>
            <p:cNvPr id="601" name="Google Shape;601;p52"/>
            <p:cNvSpPr/>
            <p:nvPr/>
          </p:nvSpPr>
          <p:spPr>
            <a:xfrm>
              <a:off x="331023" y="414040"/>
              <a:ext cx="5704886" cy="5704886"/>
            </a:xfrm>
            <a:prstGeom prst="ellipse">
              <a:avLst/>
            </a:prstGeom>
            <a:solidFill>
              <a:srgbClr val="F7931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52"/>
            <p:cNvSpPr/>
            <p:nvPr/>
          </p:nvSpPr>
          <p:spPr>
            <a:xfrm>
              <a:off x="1732297" y="1404675"/>
              <a:ext cx="2723060" cy="3624123"/>
            </a:xfrm>
            <a:custGeom>
              <a:avLst/>
              <a:gdLst/>
              <a:ahLst/>
              <a:cxnLst/>
              <a:rect l="l" t="t" r="r" b="b"/>
              <a:pathLst>
                <a:path w="2723060" h="3624123" extrusionOk="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35</a:t>
            </a:fld>
            <a:endParaRPr>
              <a:solidFill>
                <a:srgbClr val="000000"/>
              </a:solidFill>
            </a:endParaRPr>
          </a:p>
        </p:txBody>
      </p:sp>
      <p:sp>
        <p:nvSpPr>
          <p:cNvPr id="2" name="文字方塊 1">
            <a:extLst>
              <a:ext uri="{FF2B5EF4-FFF2-40B4-BE49-F238E27FC236}">
                <a16:creationId xmlns:a16="http://schemas.microsoft.com/office/drawing/2014/main" id="{6E6704DD-B246-413F-BD76-32AF3EEAFDA2}"/>
              </a:ext>
            </a:extLst>
          </p:cNvPr>
          <p:cNvSpPr txBox="1"/>
          <p:nvPr/>
        </p:nvSpPr>
        <p:spPr>
          <a:xfrm>
            <a:off x="6088273" y="5391887"/>
            <a:ext cx="5686170" cy="400110"/>
          </a:xfrm>
          <a:prstGeom prst="rect">
            <a:avLst/>
          </a:prstGeom>
          <a:noFill/>
        </p:spPr>
        <p:txBody>
          <a:bodyPr wrap="square" rtlCol="0">
            <a:spAutoFit/>
          </a:bodyPr>
          <a:lstStyle/>
          <a:p>
            <a:r>
              <a:rPr lang="en-US" altLang="zh-TW" sz="2000" dirty="0"/>
              <a:t>All bigger than initial amount ($10,000)</a:t>
            </a:r>
            <a:endParaRPr lang="zh-TW" altLang="en-US" sz="2000" dirty="0"/>
          </a:p>
        </p:txBody>
      </p:sp>
      <p:sp>
        <p:nvSpPr>
          <p:cNvPr id="43" name="文字方塊 42">
            <a:extLst>
              <a:ext uri="{FF2B5EF4-FFF2-40B4-BE49-F238E27FC236}">
                <a16:creationId xmlns:a16="http://schemas.microsoft.com/office/drawing/2014/main" id="{42072122-B531-4420-A826-FE5479F2A6C4}"/>
              </a:ext>
            </a:extLst>
          </p:cNvPr>
          <p:cNvSpPr txBox="1"/>
          <p:nvPr/>
        </p:nvSpPr>
        <p:spPr>
          <a:xfrm>
            <a:off x="5366895" y="1742901"/>
            <a:ext cx="5686170" cy="400110"/>
          </a:xfrm>
          <a:prstGeom prst="rect">
            <a:avLst/>
          </a:prstGeom>
          <a:noFill/>
        </p:spPr>
        <p:txBody>
          <a:bodyPr wrap="square" rtlCol="0">
            <a:spAutoFit/>
          </a:bodyPr>
          <a:lstStyle/>
          <a:p>
            <a:r>
              <a:rPr lang="en-US" altLang="zh-TW" sz="2000" dirty="0"/>
              <a:t>Observe 365 days and test 365 days</a:t>
            </a:r>
            <a:endParaRPr lang="zh-TW"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solidFill>
                  <a:schemeClr val="bg1"/>
                </a:solidFill>
              </a:rPr>
              <a:t>Results</a:t>
            </a:r>
            <a:endParaRPr dirty="0"/>
          </a:p>
        </p:txBody>
      </p:sp>
      <p:sp>
        <p:nvSpPr>
          <p:cNvPr id="569" name="Google Shape;569;p52"/>
          <p:cNvSpPr txBox="1"/>
          <p:nvPr/>
        </p:nvSpPr>
        <p:spPr>
          <a:xfrm>
            <a:off x="7352150" y="2487088"/>
            <a:ext cx="568617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pSp>
        <p:nvGrpSpPr>
          <p:cNvPr id="570" name="Google Shape;570;p52"/>
          <p:cNvGrpSpPr/>
          <p:nvPr/>
        </p:nvGrpSpPr>
        <p:grpSpPr>
          <a:xfrm>
            <a:off x="7352067" y="3334597"/>
            <a:ext cx="5916720" cy="882481"/>
            <a:chOff x="6228688" y="1343422"/>
            <a:chExt cx="1516447" cy="882481"/>
          </a:xfrm>
        </p:grpSpPr>
        <p:sp>
          <p:nvSpPr>
            <p:cNvPr id="571" name="Google Shape;571;p52"/>
            <p:cNvSpPr txBox="1"/>
            <p:nvPr/>
          </p:nvSpPr>
          <p:spPr>
            <a:xfrm>
              <a:off x="6228688" y="1343422"/>
              <a:ext cx="14574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dirty="0">
                <a:solidFill>
                  <a:srgbClr val="FF9900"/>
                </a:solidFill>
                <a:latin typeface="Arial"/>
                <a:ea typeface="Arial"/>
                <a:cs typeface="Arial"/>
                <a:sym typeface="Arial"/>
              </a:endParaRPr>
            </a:p>
          </p:txBody>
        </p:sp>
        <p:sp>
          <p:nvSpPr>
            <p:cNvPr id="572" name="Google Shape;572;p52"/>
            <p:cNvSpPr txBox="1"/>
            <p:nvPr/>
          </p:nvSpPr>
          <p:spPr>
            <a:xfrm>
              <a:off x="6287735" y="1764203"/>
              <a:ext cx="1457400" cy="461700"/>
            </a:xfrm>
            <a:prstGeom prst="rect">
              <a:avLst/>
            </a:prstGeom>
            <a:noFill/>
            <a:ln>
              <a:noFill/>
            </a:ln>
          </p:spPr>
          <p:txBody>
            <a:bodyPr spcFirstLastPara="1" wrap="square" lIns="91425" tIns="45700" rIns="91425" bIns="45700" anchor="t" anchorCtr="0">
              <a:noAutofit/>
            </a:bodyPr>
            <a:lstStyle/>
            <a:p>
              <a:pPr lvl="0"/>
              <a:endParaRPr dirty="0"/>
            </a:p>
          </p:txBody>
        </p:sp>
      </p:grpSp>
      <p:grpSp>
        <p:nvGrpSpPr>
          <p:cNvPr id="573" name="Google Shape;573;p52"/>
          <p:cNvGrpSpPr/>
          <p:nvPr/>
        </p:nvGrpSpPr>
        <p:grpSpPr>
          <a:xfrm>
            <a:off x="7352065" y="2851667"/>
            <a:ext cx="5174316" cy="2334995"/>
            <a:chOff x="6295950" y="-89525"/>
            <a:chExt cx="1525314" cy="2334995"/>
          </a:xfrm>
        </p:grpSpPr>
        <p:sp>
          <p:nvSpPr>
            <p:cNvPr id="574" name="Google Shape;574;p52"/>
            <p:cNvSpPr txBox="1"/>
            <p:nvPr/>
          </p:nvSpPr>
          <p:spPr>
            <a:xfrm>
              <a:off x="6295950" y="1362340"/>
              <a:ext cx="14574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b="1" dirty="0">
                <a:solidFill>
                  <a:schemeClr val="accent2"/>
                </a:solidFill>
                <a:latin typeface="Arial"/>
                <a:ea typeface="Arial"/>
                <a:cs typeface="Arial"/>
                <a:sym typeface="Arial"/>
              </a:endParaRPr>
            </a:p>
          </p:txBody>
        </p:sp>
        <p:sp>
          <p:nvSpPr>
            <p:cNvPr id="575" name="Google Shape;575;p52"/>
            <p:cNvSpPr txBox="1"/>
            <p:nvPr/>
          </p:nvSpPr>
          <p:spPr>
            <a:xfrm>
              <a:off x="6363864" y="1783770"/>
              <a:ext cx="1457400" cy="461700"/>
            </a:xfrm>
            <a:prstGeom prst="rect">
              <a:avLst/>
            </a:prstGeom>
            <a:noFill/>
            <a:ln>
              <a:noFill/>
            </a:ln>
          </p:spPr>
          <p:txBody>
            <a:bodyPr spcFirstLastPara="1" wrap="square" lIns="91425" tIns="45700" rIns="91425" bIns="45700" anchor="t" anchorCtr="0">
              <a:noAutofit/>
            </a:bodyPr>
            <a:lstStyle/>
            <a:p>
              <a:pPr lvl="0"/>
              <a:r>
                <a:rPr lang="en-US" altLang="zh-TW" dirty="0"/>
                <a:t>	</a:t>
              </a:r>
              <a:endParaRPr dirty="0"/>
            </a:p>
          </p:txBody>
        </p:sp>
        <p:sp>
          <p:nvSpPr>
            <p:cNvPr id="42" name="Google Shape;575;p52">
              <a:extLst>
                <a:ext uri="{FF2B5EF4-FFF2-40B4-BE49-F238E27FC236}">
                  <a16:creationId xmlns:a16="http://schemas.microsoft.com/office/drawing/2014/main" id="{928F3C14-A2E4-4D5D-A0EC-16C74466D744}"/>
                </a:ext>
              </a:extLst>
            </p:cNvPr>
            <p:cNvSpPr txBox="1"/>
            <p:nvPr/>
          </p:nvSpPr>
          <p:spPr>
            <a:xfrm>
              <a:off x="6354530" y="-89525"/>
              <a:ext cx="1457400" cy="461700"/>
            </a:xfrm>
            <a:prstGeom prst="rect">
              <a:avLst/>
            </a:prstGeom>
            <a:noFill/>
            <a:ln>
              <a:noFill/>
            </a:ln>
          </p:spPr>
          <p:txBody>
            <a:bodyPr spcFirstLastPara="1" wrap="square" lIns="91425" tIns="45700" rIns="91425" bIns="45700" anchor="t" anchorCtr="0">
              <a:noAutofit/>
            </a:bodyPr>
            <a:lstStyle/>
            <a:p>
              <a:pPr lvl="0"/>
              <a:endParaRPr dirty="0"/>
            </a:p>
          </p:txBody>
        </p:sp>
      </p:gr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36</a:t>
            </a:fld>
            <a:endParaRPr>
              <a:solidFill>
                <a:srgbClr val="000000"/>
              </a:solidFill>
            </a:endParaRPr>
          </a:p>
        </p:txBody>
      </p:sp>
      <p:graphicFrame>
        <p:nvGraphicFramePr>
          <p:cNvPr id="3" name="表格 2">
            <a:extLst>
              <a:ext uri="{FF2B5EF4-FFF2-40B4-BE49-F238E27FC236}">
                <a16:creationId xmlns:a16="http://schemas.microsoft.com/office/drawing/2014/main" id="{CDB55C36-719B-4A20-A7B3-A3033987FC0D}"/>
              </a:ext>
            </a:extLst>
          </p:cNvPr>
          <p:cNvGraphicFramePr>
            <a:graphicFrameLocks noGrp="1"/>
          </p:cNvGraphicFramePr>
          <p:nvPr>
            <p:extLst>
              <p:ext uri="{D42A27DB-BD31-4B8C-83A1-F6EECF244321}">
                <p14:modId xmlns:p14="http://schemas.microsoft.com/office/powerpoint/2010/main" val="3293526536"/>
              </p:ext>
            </p:extLst>
          </p:nvPr>
        </p:nvGraphicFramePr>
        <p:xfrm>
          <a:off x="1080863" y="1759192"/>
          <a:ext cx="10087880" cy="2362554"/>
        </p:xfrm>
        <a:graphic>
          <a:graphicData uri="http://schemas.openxmlformats.org/drawingml/2006/table">
            <a:tbl>
              <a:tblPr firstRow="1" bandRow="1">
                <a:tableStyleId>{5C22544A-7EE6-4342-B048-85BDC9FD1C3A}</a:tableStyleId>
              </a:tblPr>
              <a:tblGrid>
                <a:gridCol w="2521970">
                  <a:extLst>
                    <a:ext uri="{9D8B030D-6E8A-4147-A177-3AD203B41FA5}">
                      <a16:colId xmlns:a16="http://schemas.microsoft.com/office/drawing/2014/main" val="3971761417"/>
                    </a:ext>
                  </a:extLst>
                </a:gridCol>
                <a:gridCol w="2521970">
                  <a:extLst>
                    <a:ext uri="{9D8B030D-6E8A-4147-A177-3AD203B41FA5}">
                      <a16:colId xmlns:a16="http://schemas.microsoft.com/office/drawing/2014/main" val="2737975464"/>
                    </a:ext>
                  </a:extLst>
                </a:gridCol>
                <a:gridCol w="2521970">
                  <a:extLst>
                    <a:ext uri="{9D8B030D-6E8A-4147-A177-3AD203B41FA5}">
                      <a16:colId xmlns:a16="http://schemas.microsoft.com/office/drawing/2014/main" val="503836548"/>
                    </a:ext>
                  </a:extLst>
                </a:gridCol>
                <a:gridCol w="2521970">
                  <a:extLst>
                    <a:ext uri="{9D8B030D-6E8A-4147-A177-3AD203B41FA5}">
                      <a16:colId xmlns:a16="http://schemas.microsoft.com/office/drawing/2014/main" val="2879558804"/>
                    </a:ext>
                  </a:extLst>
                </a:gridCol>
              </a:tblGrid>
              <a:tr h="574158">
                <a:tc>
                  <a:txBody>
                    <a:bodyPr/>
                    <a:lstStyle/>
                    <a:p>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dirty="0">
                          <a:solidFill>
                            <a:schemeClr val="accent4"/>
                          </a:solidFill>
                          <a:latin typeface="+mn-lt"/>
                          <a:ea typeface="Arial"/>
                          <a:cs typeface="Arial"/>
                          <a:sym typeface="Arial"/>
                        </a:rPr>
                        <a:t>Linear regression</a:t>
                      </a:r>
                      <a:endParaRPr lang="en-US" altLang="zh-TW"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dirty="0">
                          <a:solidFill>
                            <a:srgbClr val="FF9900"/>
                          </a:solidFill>
                          <a:latin typeface="+mn-lt"/>
                          <a:ea typeface="Arial"/>
                          <a:cs typeface="Arial"/>
                          <a:sym typeface="Arial"/>
                        </a:rPr>
                        <a:t>SVM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dirty="0">
                          <a:solidFill>
                            <a:schemeClr val="accent2"/>
                          </a:solidFill>
                          <a:latin typeface="+mn-lt"/>
                          <a:ea typeface="Arial"/>
                          <a:cs typeface="Arial"/>
                          <a:sym typeface="Arial"/>
                        </a:rPr>
                        <a:t>DNN</a:t>
                      </a:r>
                    </a:p>
                  </a:txBody>
                  <a:tcPr/>
                </a:tc>
                <a:extLst>
                  <a:ext uri="{0D108BD9-81ED-4DB2-BD59-A6C34878D82A}">
                    <a16:rowId xmlns:a16="http://schemas.microsoft.com/office/drawing/2014/main" val="3797484078"/>
                  </a:ext>
                </a:extLst>
              </a:tr>
              <a:tr h="574158">
                <a:tc>
                  <a:txBody>
                    <a:bodyPr/>
                    <a:lstStyle/>
                    <a:p>
                      <a:r>
                        <a:rPr lang="en-US" altLang="zh-TW" sz="1800" b="1" dirty="0">
                          <a:solidFill>
                            <a:schemeClr val="accent4"/>
                          </a:solidFill>
                          <a:latin typeface="+mn-lt"/>
                          <a:ea typeface="Arial"/>
                          <a:cs typeface="Arial"/>
                          <a:sym typeface="Arial"/>
                        </a:rPr>
                        <a:t>observe 30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11025.41257057684	</a:t>
                      </a:r>
                      <a:endParaRPr lang="zh-TW" altLang="en-US" sz="1800" dirty="0"/>
                    </a:p>
                  </a:txBody>
                  <a:tcPr/>
                </a:tc>
                <a:tc>
                  <a:txBody>
                    <a:bodyPr/>
                    <a:lstStyle/>
                    <a:p>
                      <a:r>
                        <a:rPr lang="en-US" altLang="zh-TW" sz="1800" dirty="0"/>
                        <a:t>11424.564134181688</a:t>
                      </a:r>
                      <a:endParaRPr lang="zh-TW" altLang="en-US" sz="1800" dirty="0"/>
                    </a:p>
                  </a:txBody>
                  <a:tcPr/>
                </a:tc>
                <a:tc>
                  <a:txBody>
                    <a:bodyPr/>
                    <a:lstStyle/>
                    <a:p>
                      <a:r>
                        <a:rPr lang="en-US" altLang="zh-TW" sz="1800" dirty="0"/>
                        <a:t>11720.512937545913</a:t>
                      </a:r>
                      <a:endParaRPr lang="zh-TW" altLang="en-US" sz="1800" dirty="0"/>
                    </a:p>
                  </a:txBody>
                  <a:tcPr/>
                </a:tc>
                <a:extLst>
                  <a:ext uri="{0D108BD9-81ED-4DB2-BD59-A6C34878D82A}">
                    <a16:rowId xmlns:a16="http://schemas.microsoft.com/office/drawing/2014/main" val="437546458"/>
                  </a:ext>
                </a:extLst>
              </a:tr>
              <a:tr h="574158">
                <a:tc>
                  <a:txBody>
                    <a:bodyPr/>
                    <a:lstStyle/>
                    <a:p>
                      <a:r>
                        <a:rPr lang="en-US" altLang="zh-TW" sz="1800" b="1" dirty="0">
                          <a:solidFill>
                            <a:schemeClr val="accent4"/>
                          </a:solidFill>
                          <a:latin typeface="+mn-lt"/>
                          <a:ea typeface="Arial"/>
                          <a:cs typeface="Arial"/>
                          <a:sym typeface="Arial"/>
                        </a:rPr>
                        <a:t>observe 90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11139.629688138475</a:t>
                      </a:r>
                      <a:r>
                        <a:rPr lang="zh-TW" altLang="en-US" sz="1800" dirty="0"/>
                        <a:t> </a:t>
                      </a:r>
                      <a:endParaRPr lang="en-US" altLang="zh-TW"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11115.14139858359</a:t>
                      </a:r>
                    </a:p>
                  </a:txBody>
                  <a:tcPr/>
                </a:tc>
                <a:tc>
                  <a:txBody>
                    <a:bodyPr/>
                    <a:lstStyle/>
                    <a:p>
                      <a:r>
                        <a:rPr lang="en-US" altLang="zh-TW" sz="1800" dirty="0"/>
                        <a:t>11237.980129592774</a:t>
                      </a:r>
                      <a:endParaRPr lang="zh-TW" altLang="en-US" sz="1800" dirty="0"/>
                    </a:p>
                  </a:txBody>
                  <a:tcPr/>
                </a:tc>
                <a:extLst>
                  <a:ext uri="{0D108BD9-81ED-4DB2-BD59-A6C34878D82A}">
                    <a16:rowId xmlns:a16="http://schemas.microsoft.com/office/drawing/2014/main" val="1027635770"/>
                  </a:ext>
                </a:extLst>
              </a:tr>
              <a:tr h="574158">
                <a:tc>
                  <a:txBody>
                    <a:bodyPr/>
                    <a:lstStyle/>
                    <a:p>
                      <a:r>
                        <a:rPr lang="en-US" altLang="zh-TW" sz="1800" b="1" dirty="0">
                          <a:solidFill>
                            <a:schemeClr val="accent4"/>
                          </a:solidFill>
                          <a:latin typeface="+mn-lt"/>
                          <a:ea typeface="Arial"/>
                          <a:cs typeface="Arial"/>
                          <a:sym typeface="Arial"/>
                        </a:rPr>
                        <a:t>observe 180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11005.666149997362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11115.14139858359</a:t>
                      </a:r>
                    </a:p>
                  </a:txBody>
                  <a:tcPr/>
                </a:tc>
                <a:tc>
                  <a:txBody>
                    <a:bodyPr/>
                    <a:lstStyle/>
                    <a:p>
                      <a:r>
                        <a:rPr lang="en-US" altLang="zh-TW" sz="1800" dirty="0"/>
                        <a:t>11466.011329181278</a:t>
                      </a:r>
                      <a:endParaRPr lang="zh-TW" altLang="en-US" sz="1800" dirty="0"/>
                    </a:p>
                  </a:txBody>
                  <a:tcPr/>
                </a:tc>
                <a:extLst>
                  <a:ext uri="{0D108BD9-81ED-4DB2-BD59-A6C34878D82A}">
                    <a16:rowId xmlns:a16="http://schemas.microsoft.com/office/drawing/2014/main" val="1702498463"/>
                  </a:ext>
                </a:extLst>
              </a:tr>
            </a:tbl>
          </a:graphicData>
        </a:graphic>
      </p:graphicFrame>
      <p:sp>
        <p:nvSpPr>
          <p:cNvPr id="13" name="文字方塊 12">
            <a:extLst>
              <a:ext uri="{FF2B5EF4-FFF2-40B4-BE49-F238E27FC236}">
                <a16:creationId xmlns:a16="http://schemas.microsoft.com/office/drawing/2014/main" id="{969F8808-A065-4511-81F9-FAB871158353}"/>
              </a:ext>
            </a:extLst>
          </p:cNvPr>
          <p:cNvSpPr txBox="1"/>
          <p:nvPr/>
        </p:nvSpPr>
        <p:spPr>
          <a:xfrm>
            <a:off x="3776244" y="5950586"/>
            <a:ext cx="5686170" cy="400110"/>
          </a:xfrm>
          <a:prstGeom prst="rect">
            <a:avLst/>
          </a:prstGeom>
          <a:noFill/>
        </p:spPr>
        <p:txBody>
          <a:bodyPr wrap="square" rtlCol="0">
            <a:spAutoFit/>
          </a:bodyPr>
          <a:lstStyle/>
          <a:p>
            <a:r>
              <a:rPr lang="en-US" altLang="zh-TW" sz="2000" dirty="0"/>
              <a:t>All bigger than initial amount ($10,000)</a:t>
            </a:r>
            <a:endParaRPr lang="zh-TW" altLang="en-US" sz="2000" dirty="0"/>
          </a:p>
        </p:txBody>
      </p:sp>
      <p:sp>
        <p:nvSpPr>
          <p:cNvPr id="14" name="文字方塊 13">
            <a:extLst>
              <a:ext uri="{FF2B5EF4-FFF2-40B4-BE49-F238E27FC236}">
                <a16:creationId xmlns:a16="http://schemas.microsoft.com/office/drawing/2014/main" id="{80CFC341-C2DD-4BE6-AAB8-ADD930159907}"/>
              </a:ext>
            </a:extLst>
          </p:cNvPr>
          <p:cNvSpPr txBox="1"/>
          <p:nvPr/>
        </p:nvSpPr>
        <p:spPr>
          <a:xfrm>
            <a:off x="3776244" y="1265828"/>
            <a:ext cx="5686170" cy="400110"/>
          </a:xfrm>
          <a:prstGeom prst="rect">
            <a:avLst/>
          </a:prstGeom>
          <a:noFill/>
        </p:spPr>
        <p:txBody>
          <a:bodyPr wrap="square" rtlCol="0">
            <a:spAutoFit/>
          </a:bodyPr>
          <a:lstStyle/>
          <a:p>
            <a:r>
              <a:rPr lang="en-US" altLang="zh-TW" sz="2000" dirty="0"/>
              <a:t>test 30 days</a:t>
            </a:r>
            <a:endParaRPr lang="zh-TW" altLang="en-US" sz="2000" dirty="0"/>
          </a:p>
        </p:txBody>
      </p:sp>
      <p:sp>
        <p:nvSpPr>
          <p:cNvPr id="15" name="文字方塊 14">
            <a:extLst>
              <a:ext uri="{FF2B5EF4-FFF2-40B4-BE49-F238E27FC236}">
                <a16:creationId xmlns:a16="http://schemas.microsoft.com/office/drawing/2014/main" id="{297A46CE-D011-4D21-ACCC-1A6946137476}"/>
              </a:ext>
            </a:extLst>
          </p:cNvPr>
          <p:cNvSpPr txBox="1"/>
          <p:nvPr/>
        </p:nvSpPr>
        <p:spPr>
          <a:xfrm>
            <a:off x="3776244" y="4255955"/>
            <a:ext cx="5686170" cy="400110"/>
          </a:xfrm>
          <a:prstGeom prst="rect">
            <a:avLst/>
          </a:prstGeom>
          <a:noFill/>
        </p:spPr>
        <p:txBody>
          <a:bodyPr wrap="square" rtlCol="0">
            <a:spAutoFit/>
          </a:bodyPr>
          <a:lstStyle/>
          <a:p>
            <a:r>
              <a:rPr lang="en-US" altLang="zh-TW" sz="2000" dirty="0"/>
              <a:t>test 365 days</a:t>
            </a:r>
            <a:endParaRPr lang="zh-TW" altLang="en-US" sz="2000" dirty="0"/>
          </a:p>
        </p:txBody>
      </p:sp>
      <p:graphicFrame>
        <p:nvGraphicFramePr>
          <p:cNvPr id="17" name="表格 16">
            <a:extLst>
              <a:ext uri="{FF2B5EF4-FFF2-40B4-BE49-F238E27FC236}">
                <a16:creationId xmlns:a16="http://schemas.microsoft.com/office/drawing/2014/main" id="{DC6801F4-B011-45C1-8FAB-63A834191EC0}"/>
              </a:ext>
            </a:extLst>
          </p:cNvPr>
          <p:cNvGraphicFramePr>
            <a:graphicFrameLocks noGrp="1"/>
          </p:cNvGraphicFramePr>
          <p:nvPr>
            <p:extLst>
              <p:ext uri="{D42A27DB-BD31-4B8C-83A1-F6EECF244321}">
                <p14:modId xmlns:p14="http://schemas.microsoft.com/office/powerpoint/2010/main" val="3400302921"/>
              </p:ext>
            </p:extLst>
          </p:nvPr>
        </p:nvGraphicFramePr>
        <p:xfrm>
          <a:off x="1109667" y="4741362"/>
          <a:ext cx="9993764" cy="1142488"/>
        </p:xfrm>
        <a:graphic>
          <a:graphicData uri="http://schemas.openxmlformats.org/drawingml/2006/table">
            <a:tbl>
              <a:tblPr firstRow="1" bandRow="1">
                <a:tableStyleId>{5C22544A-7EE6-4342-B048-85BDC9FD1C3A}</a:tableStyleId>
              </a:tblPr>
              <a:tblGrid>
                <a:gridCol w="2498441">
                  <a:extLst>
                    <a:ext uri="{9D8B030D-6E8A-4147-A177-3AD203B41FA5}">
                      <a16:colId xmlns:a16="http://schemas.microsoft.com/office/drawing/2014/main" val="3971761417"/>
                    </a:ext>
                  </a:extLst>
                </a:gridCol>
                <a:gridCol w="2498441">
                  <a:extLst>
                    <a:ext uri="{9D8B030D-6E8A-4147-A177-3AD203B41FA5}">
                      <a16:colId xmlns:a16="http://schemas.microsoft.com/office/drawing/2014/main" val="2737975464"/>
                    </a:ext>
                  </a:extLst>
                </a:gridCol>
                <a:gridCol w="2498441">
                  <a:extLst>
                    <a:ext uri="{9D8B030D-6E8A-4147-A177-3AD203B41FA5}">
                      <a16:colId xmlns:a16="http://schemas.microsoft.com/office/drawing/2014/main" val="503836548"/>
                    </a:ext>
                  </a:extLst>
                </a:gridCol>
                <a:gridCol w="2498441">
                  <a:extLst>
                    <a:ext uri="{9D8B030D-6E8A-4147-A177-3AD203B41FA5}">
                      <a16:colId xmlns:a16="http://schemas.microsoft.com/office/drawing/2014/main" val="2879558804"/>
                    </a:ext>
                  </a:extLst>
                </a:gridCol>
              </a:tblGrid>
              <a:tr h="502408">
                <a:tc>
                  <a:txBody>
                    <a:bodyPr/>
                    <a:lstStyle/>
                    <a:p>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a:solidFill>
                            <a:schemeClr val="accent4"/>
                          </a:solidFill>
                          <a:latin typeface="+mn-lt"/>
                          <a:ea typeface="Arial"/>
                          <a:cs typeface="Arial"/>
                          <a:sym typeface="Arial"/>
                        </a:rPr>
                        <a:t>Linear regression</a:t>
                      </a:r>
                      <a:endParaRPr lang="en-US" altLang="zh-TW"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a:solidFill>
                            <a:srgbClr val="FF9900"/>
                          </a:solidFill>
                          <a:latin typeface="+mn-lt"/>
                          <a:ea typeface="Arial"/>
                          <a:cs typeface="Arial"/>
                          <a:sym typeface="Arial"/>
                        </a:rPr>
                        <a:t>SVM</a:t>
                      </a:r>
                      <a:endParaRPr lang="en-US" altLang="zh-TW" sz="1800" b="1" dirty="0">
                        <a:solidFill>
                          <a:srgbClr val="FF9900"/>
                        </a:solidFill>
                        <a:latin typeface="+mn-lt"/>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b="1">
                          <a:solidFill>
                            <a:schemeClr val="accent2"/>
                          </a:solidFill>
                          <a:latin typeface="+mn-lt"/>
                          <a:ea typeface="Arial"/>
                          <a:cs typeface="Arial"/>
                          <a:sym typeface="Arial"/>
                        </a:rPr>
                        <a:t>DNN</a:t>
                      </a:r>
                      <a:endParaRPr lang="en-US" altLang="zh-TW" sz="1800" b="1" dirty="0">
                        <a:solidFill>
                          <a:schemeClr val="accent2"/>
                        </a:solidFill>
                        <a:latin typeface="+mn-lt"/>
                        <a:ea typeface="Arial"/>
                        <a:cs typeface="Arial"/>
                        <a:sym typeface="Arial"/>
                      </a:endParaRPr>
                    </a:p>
                  </a:txBody>
                  <a:tcPr/>
                </a:tc>
                <a:extLst>
                  <a:ext uri="{0D108BD9-81ED-4DB2-BD59-A6C34878D82A}">
                    <a16:rowId xmlns:a16="http://schemas.microsoft.com/office/drawing/2014/main" val="3797484078"/>
                  </a:ext>
                </a:extLst>
              </a:tr>
              <a:tr h="531880">
                <a:tc>
                  <a:txBody>
                    <a:bodyPr/>
                    <a:lstStyle/>
                    <a:p>
                      <a:r>
                        <a:rPr lang="en-US" altLang="zh-TW" sz="1800" b="1">
                          <a:solidFill>
                            <a:schemeClr val="accent4"/>
                          </a:solidFill>
                          <a:latin typeface="+mn-lt"/>
                          <a:ea typeface="Arial"/>
                          <a:cs typeface="Arial"/>
                          <a:sym typeface="Arial"/>
                        </a:rPr>
                        <a:t>observe 365 days</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47304.72179350837	</a:t>
                      </a:r>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48430.53678658222</a:t>
                      </a:r>
                      <a:endParaRPr lang="en-US" altLang="zh-TW" sz="2000" dirty="0"/>
                    </a:p>
                    <a:p>
                      <a:endParaRPr lang="zh-TW"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800" dirty="0"/>
                        <a:t>70493.21038143926</a:t>
                      </a:r>
                    </a:p>
                    <a:p>
                      <a:endParaRPr lang="zh-TW" altLang="en-US" sz="1800" dirty="0"/>
                    </a:p>
                  </a:txBody>
                  <a:tcPr/>
                </a:tc>
                <a:extLst>
                  <a:ext uri="{0D108BD9-81ED-4DB2-BD59-A6C34878D82A}">
                    <a16:rowId xmlns:a16="http://schemas.microsoft.com/office/drawing/2014/main" val="437546458"/>
                  </a:ext>
                </a:extLst>
              </a:tr>
            </a:tbl>
          </a:graphicData>
        </a:graphic>
      </p:graphicFrame>
      <p:sp>
        <p:nvSpPr>
          <p:cNvPr id="18" name="文字方塊 17">
            <a:extLst>
              <a:ext uri="{FF2B5EF4-FFF2-40B4-BE49-F238E27FC236}">
                <a16:creationId xmlns:a16="http://schemas.microsoft.com/office/drawing/2014/main" id="{BB67962B-1347-4078-9333-D3C54EE74124}"/>
              </a:ext>
            </a:extLst>
          </p:cNvPr>
          <p:cNvSpPr txBox="1"/>
          <p:nvPr/>
        </p:nvSpPr>
        <p:spPr>
          <a:xfrm>
            <a:off x="33039" y="1269762"/>
            <a:ext cx="5686170" cy="400110"/>
          </a:xfrm>
          <a:prstGeom prst="rect">
            <a:avLst/>
          </a:prstGeom>
          <a:noFill/>
        </p:spPr>
        <p:txBody>
          <a:bodyPr wrap="square" rtlCol="0">
            <a:spAutoFit/>
          </a:bodyPr>
          <a:lstStyle/>
          <a:p>
            <a:r>
              <a:rPr lang="en-US" altLang="zh-TW" sz="2000" dirty="0"/>
              <a:t>Observe day </a:t>
            </a:r>
            <a:r>
              <a:rPr lang="en-US" altLang="zh-TW" sz="2000" dirty="0">
                <a:sym typeface="Wingdings" panose="05000000000000000000" pitchFamily="2" charset="2"/>
              </a:rPr>
              <a:t> rolling window</a:t>
            </a:r>
            <a:endParaRPr lang="zh-TW" altLang="en-US" sz="2000" dirty="0"/>
          </a:p>
        </p:txBody>
      </p:sp>
    </p:spTree>
    <p:extLst>
      <p:ext uri="{BB962C8B-B14F-4D97-AF65-F5344CB8AC3E}">
        <p14:creationId xmlns:p14="http://schemas.microsoft.com/office/powerpoint/2010/main" val="2051576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7"/>
          <p:cNvSpPr txBox="1">
            <a:spLocks noGrp="1"/>
          </p:cNvSpPr>
          <p:nvPr>
            <p:ph type="body" idx="1"/>
          </p:nvPr>
        </p:nvSpPr>
        <p:spPr>
          <a:xfrm>
            <a:off x="4904474" y="3071250"/>
            <a:ext cx="6787500" cy="715500"/>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altLang="zh-TW" sz="4800" dirty="0">
                <a:solidFill>
                  <a:schemeClr val="bg1"/>
                </a:solidFill>
              </a:rPr>
              <a:t>Conclusion </a:t>
            </a:r>
            <a:endParaRPr lang="zh-TW" altLang="en-US" sz="4800" dirty="0">
              <a:solidFill>
                <a:schemeClr val="bg1"/>
              </a:solidFill>
            </a:endParaRPr>
          </a:p>
        </p:txBody>
      </p:sp>
      <p:sp>
        <p:nvSpPr>
          <p:cNvPr id="466" name="Google Shape;466;p4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37</a:t>
            </a:fld>
            <a:endParaRPr>
              <a:solidFill>
                <a:srgbClr val="000000"/>
              </a:solidFill>
            </a:endParaRPr>
          </a:p>
        </p:txBody>
      </p:sp>
    </p:spTree>
    <p:extLst>
      <p:ext uri="{BB962C8B-B14F-4D97-AF65-F5344CB8AC3E}">
        <p14:creationId xmlns:p14="http://schemas.microsoft.com/office/powerpoint/2010/main" val="353972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55"/>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lt1"/>
              </a:buClr>
              <a:buSzPts val="4995"/>
              <a:buNone/>
            </a:pPr>
            <a:r>
              <a:rPr lang="en-US" altLang="zh-TW" sz="4995" dirty="0"/>
              <a:t>Conclusion</a:t>
            </a:r>
            <a:endParaRPr sz="4995" dirty="0"/>
          </a:p>
        </p:txBody>
      </p:sp>
      <p:sp>
        <p:nvSpPr>
          <p:cNvPr id="719" name="Google Shape;719;p55"/>
          <p:cNvSpPr/>
          <p:nvPr/>
        </p:nvSpPr>
        <p:spPr>
          <a:xfrm>
            <a:off x="1882468" y="1094799"/>
            <a:ext cx="4513049" cy="2645509"/>
          </a:xfrm>
          <a:custGeom>
            <a:avLst/>
            <a:gdLst/>
            <a:ahLst/>
            <a:cxnLst/>
            <a:rect l="l" t="t" r="r" b="b"/>
            <a:pathLst>
              <a:path w="3313174" h="2000006" extrusionOk="0">
                <a:moveTo>
                  <a:pt x="0" y="0"/>
                </a:moveTo>
                <a:lnTo>
                  <a:pt x="1835352" y="0"/>
                </a:lnTo>
                <a:lnTo>
                  <a:pt x="3313174" y="1800200"/>
                </a:lnTo>
                <a:lnTo>
                  <a:pt x="1520716" y="1800200"/>
                </a:lnTo>
                <a:lnTo>
                  <a:pt x="1311468" y="2000006"/>
                </a:lnTo>
                <a:lnTo>
                  <a:pt x="1124461" y="1785626"/>
                </a:lnTo>
                <a:lnTo>
                  <a:pt x="4044" y="1796036"/>
                </a:lnTo>
                <a:lnTo>
                  <a:pt x="0" y="0"/>
                </a:lnTo>
                <a:close/>
              </a:path>
            </a:pathLst>
          </a:custGeom>
          <a:solidFill>
            <a:schemeClr val="accent2">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0" name="Google Shape;720;p55"/>
          <p:cNvSpPr txBox="1"/>
          <p:nvPr/>
        </p:nvSpPr>
        <p:spPr>
          <a:xfrm>
            <a:off x="2431138" y="2249962"/>
            <a:ext cx="2423604"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a:solidFill>
                  <a:schemeClr val="lt1"/>
                </a:solidFill>
                <a:latin typeface="Arial"/>
                <a:ea typeface="Arial"/>
                <a:cs typeface="Arial"/>
                <a:sym typeface="Arial"/>
              </a:rPr>
              <a:t>結論</a:t>
            </a:r>
            <a:endParaRPr/>
          </a:p>
        </p:txBody>
      </p:sp>
      <p:sp>
        <p:nvSpPr>
          <p:cNvPr id="722" name="Google Shape;722;p55"/>
          <p:cNvSpPr/>
          <p:nvPr/>
        </p:nvSpPr>
        <p:spPr>
          <a:xfrm>
            <a:off x="3364637" y="3464512"/>
            <a:ext cx="594804" cy="2164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3" name="Google Shape;723;p5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38</a:t>
            </a:fld>
            <a:endParaRPr>
              <a:solidFill>
                <a:srgbClr val="000000"/>
              </a:solidFill>
            </a:endParaRPr>
          </a:p>
        </p:txBody>
      </p:sp>
      <p:sp>
        <p:nvSpPr>
          <p:cNvPr id="3" name="矩形: 圓角化對角角落 2">
            <a:extLst>
              <a:ext uri="{FF2B5EF4-FFF2-40B4-BE49-F238E27FC236}">
                <a16:creationId xmlns:a16="http://schemas.microsoft.com/office/drawing/2014/main" id="{B0E4E5C3-B0F8-44CC-9204-90B54C2ACEF0}"/>
              </a:ext>
            </a:extLst>
          </p:cNvPr>
          <p:cNvSpPr/>
          <p:nvPr/>
        </p:nvSpPr>
        <p:spPr>
          <a:xfrm>
            <a:off x="2733869" y="4012163"/>
            <a:ext cx="8145625" cy="2429621"/>
          </a:xfrm>
          <a:prstGeom prst="round2Diag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70441C2D-1750-4ED4-8B64-F52436DB593A}"/>
              </a:ext>
            </a:extLst>
          </p:cNvPr>
          <p:cNvSpPr txBox="1"/>
          <p:nvPr/>
        </p:nvSpPr>
        <p:spPr>
          <a:xfrm>
            <a:off x="3046444" y="4133421"/>
            <a:ext cx="7520474" cy="2462213"/>
          </a:xfrm>
          <a:prstGeom prst="rect">
            <a:avLst/>
          </a:prstGeom>
          <a:noFill/>
        </p:spPr>
        <p:txBody>
          <a:bodyPr wrap="square" rtlCol="0">
            <a:spAutoFit/>
          </a:bodyPr>
          <a:lstStyle/>
          <a:p>
            <a:pPr marL="457200" indent="-457200">
              <a:buFont typeface="Arial" panose="020B0604020202020204" pitchFamily="34" charset="0"/>
              <a:buChar char="•"/>
            </a:pPr>
            <a:r>
              <a:rPr lang="en-US" altLang="zh-TW" sz="2800" dirty="0"/>
              <a:t>DNN &gt; SVM &gt; linear regression</a:t>
            </a:r>
          </a:p>
          <a:p>
            <a:pPr marL="457200" indent="-457200">
              <a:buFont typeface="Arial" panose="020B0604020202020204" pitchFamily="34" charset="0"/>
              <a:buChar char="•"/>
            </a:pPr>
            <a:r>
              <a:rPr lang="en-US" altLang="zh-TW" sz="2800" dirty="0"/>
              <a:t>All bigger than initial amount ($10,000)</a:t>
            </a:r>
            <a:endParaRPr lang="zh-TW" altLang="en-US" sz="2800" dirty="0"/>
          </a:p>
          <a:p>
            <a:pPr marL="457200" indent="-457200">
              <a:buFont typeface="Arial" panose="020B0604020202020204" pitchFamily="34" charset="0"/>
              <a:buChar char="•"/>
            </a:pPr>
            <a:r>
              <a:rPr lang="zh-TW" altLang="en-US" sz="2800" dirty="0"/>
              <a:t>少人為決策</a:t>
            </a:r>
            <a:endParaRPr lang="en-US" altLang="zh-TW" sz="2800" dirty="0"/>
          </a:p>
          <a:p>
            <a:pPr marL="457200" indent="-457200">
              <a:buFont typeface="Arial" panose="020B0604020202020204" pitchFamily="34" charset="0"/>
              <a:buChar char="•"/>
            </a:pPr>
            <a:r>
              <a:rPr lang="zh-TW" altLang="en-US" sz="2800" dirty="0"/>
              <a:t>保守的投資方法也有用</a:t>
            </a:r>
            <a:endParaRPr lang="en-US" altLang="zh-TW" sz="2800" dirty="0"/>
          </a:p>
          <a:p>
            <a:pPr marL="457200" indent="-457200">
              <a:buFont typeface="Arial" panose="020B0604020202020204" pitchFamily="34" charset="0"/>
              <a:buChar char="•"/>
            </a:pPr>
            <a:r>
              <a:rPr lang="zh-TW" altLang="en-US" sz="2800" dirty="0"/>
              <a:t>隨著</a:t>
            </a:r>
            <a:r>
              <a:rPr lang="en-US" altLang="zh-TW" sz="2800" dirty="0"/>
              <a:t>rolling window</a:t>
            </a:r>
            <a:r>
              <a:rPr lang="zh-TW" altLang="en-US" sz="2800" dirty="0"/>
              <a:t>變大，</a:t>
            </a:r>
            <a:r>
              <a:rPr lang="en-US" altLang="zh-TW" sz="2800" dirty="0"/>
              <a:t>DNN</a:t>
            </a:r>
            <a:r>
              <a:rPr lang="zh-TW" altLang="en-US" sz="2800" dirty="0"/>
              <a:t>效果更顯著</a:t>
            </a:r>
            <a:endParaRPr lang="en-US" altLang="zh-TW" sz="2800" dirty="0"/>
          </a:p>
          <a:p>
            <a:endParaRPr lang="zh-TW"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34" name="Google Shape;728;p56">
            <a:extLst>
              <a:ext uri="{FF2B5EF4-FFF2-40B4-BE49-F238E27FC236}">
                <a16:creationId xmlns:a16="http://schemas.microsoft.com/office/drawing/2014/main" id="{F6DB1AF4-9F90-4EAE-B371-271501D25EEC}"/>
              </a:ext>
            </a:extLst>
          </p:cNvPr>
          <p:cNvSpPr/>
          <p:nvPr/>
        </p:nvSpPr>
        <p:spPr>
          <a:xfrm>
            <a:off x="7464669" y="-16094"/>
            <a:ext cx="4727331" cy="6876200"/>
          </a:xfrm>
          <a:custGeom>
            <a:avLst/>
            <a:gdLst/>
            <a:ahLst/>
            <a:cxnLst/>
            <a:rect l="l" t="t" r="r" b="b"/>
            <a:pathLst>
              <a:path w="4202678" h="4745641" extrusionOk="0">
                <a:moveTo>
                  <a:pt x="4202678" y="0"/>
                </a:moveTo>
                <a:lnTo>
                  <a:pt x="4202678" y="4745641"/>
                </a:lnTo>
                <a:lnTo>
                  <a:pt x="0" y="474564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8" name="Google Shape;608;p53"/>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r>
              <a:rPr lang="en-US" altLang="zh-TW" b="1" dirty="0"/>
              <a:t>Future Use</a:t>
            </a:r>
            <a:endParaRPr lang="zh-TW" altLang="zh-TW" dirty="0"/>
          </a:p>
        </p:txBody>
      </p:sp>
      <p:sp>
        <p:nvSpPr>
          <p:cNvPr id="707" name="Google Shape;707;p5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39</a:t>
            </a:fld>
            <a:endParaRPr>
              <a:solidFill>
                <a:srgbClr val="000000"/>
              </a:solidFill>
            </a:endParaRPr>
          </a:p>
        </p:txBody>
      </p:sp>
      <p:sp>
        <p:nvSpPr>
          <p:cNvPr id="17" name="Google Shape;729;p56">
            <a:extLst>
              <a:ext uri="{FF2B5EF4-FFF2-40B4-BE49-F238E27FC236}">
                <a16:creationId xmlns:a16="http://schemas.microsoft.com/office/drawing/2014/main" id="{26FFD53F-C2A9-410A-92D2-41C45104A4CD}"/>
              </a:ext>
            </a:extLst>
          </p:cNvPr>
          <p:cNvSpPr/>
          <p:nvPr/>
        </p:nvSpPr>
        <p:spPr>
          <a:xfrm>
            <a:off x="7757124" y="-18200"/>
            <a:ext cx="4434876" cy="6876200"/>
          </a:xfrm>
          <a:custGeom>
            <a:avLst/>
            <a:gdLst/>
            <a:ahLst/>
            <a:cxnLst/>
            <a:rect l="l" t="t" r="r" b="b"/>
            <a:pathLst>
              <a:path w="4202678" h="4745641" extrusionOk="0">
                <a:moveTo>
                  <a:pt x="4202678" y="0"/>
                </a:moveTo>
                <a:lnTo>
                  <a:pt x="4202678" y="4745641"/>
                </a:lnTo>
                <a:lnTo>
                  <a:pt x="0" y="4745641"/>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8" name="Google Shape;731;p56">
            <a:extLst>
              <a:ext uri="{FF2B5EF4-FFF2-40B4-BE49-F238E27FC236}">
                <a16:creationId xmlns:a16="http://schemas.microsoft.com/office/drawing/2014/main" id="{95DF2568-E8D7-45C8-8CE5-E3D9BC29E6F5}"/>
              </a:ext>
            </a:extLst>
          </p:cNvPr>
          <p:cNvGrpSpPr/>
          <p:nvPr/>
        </p:nvGrpSpPr>
        <p:grpSpPr>
          <a:xfrm>
            <a:off x="8281636" y="1694791"/>
            <a:ext cx="1884784" cy="5038979"/>
            <a:chOff x="6348617" y="627534"/>
            <a:chExt cx="1545031" cy="4422160"/>
          </a:xfrm>
        </p:grpSpPr>
        <p:sp>
          <p:nvSpPr>
            <p:cNvPr id="19" name="Google Shape;732;p56">
              <a:extLst>
                <a:ext uri="{FF2B5EF4-FFF2-40B4-BE49-F238E27FC236}">
                  <a16:creationId xmlns:a16="http://schemas.microsoft.com/office/drawing/2014/main" id="{319EBA02-5ECD-433B-B6BA-E829FA5F2FE9}"/>
                </a:ext>
              </a:extLst>
            </p:cNvPr>
            <p:cNvSpPr/>
            <p:nvPr/>
          </p:nvSpPr>
          <p:spPr>
            <a:xfrm rot="1887332">
              <a:off x="6471827" y="3934512"/>
              <a:ext cx="1298611" cy="837919"/>
            </a:xfrm>
            <a:prstGeom prst="ellipse">
              <a:avLst/>
            </a:prstGeom>
            <a:solidFill>
              <a:srgbClr val="636363">
                <a:alpha val="4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0" name="Google Shape;733;p56">
              <a:extLst>
                <a:ext uri="{FF2B5EF4-FFF2-40B4-BE49-F238E27FC236}">
                  <a16:creationId xmlns:a16="http://schemas.microsoft.com/office/drawing/2014/main" id="{9A7050F8-F687-4FF6-9476-AEFB6EC4A75F}"/>
                </a:ext>
              </a:extLst>
            </p:cNvPr>
            <p:cNvGrpSpPr/>
            <p:nvPr/>
          </p:nvGrpSpPr>
          <p:grpSpPr>
            <a:xfrm>
              <a:off x="6588224" y="627534"/>
              <a:ext cx="1091041" cy="3865265"/>
              <a:chOff x="1962627" y="587921"/>
              <a:chExt cx="1606904" cy="5692831"/>
            </a:xfrm>
          </p:grpSpPr>
          <p:sp>
            <p:nvSpPr>
              <p:cNvPr id="21" name="Google Shape;734;p56">
                <a:extLst>
                  <a:ext uri="{FF2B5EF4-FFF2-40B4-BE49-F238E27FC236}">
                    <a16:creationId xmlns:a16="http://schemas.microsoft.com/office/drawing/2014/main" id="{DBA5C5BF-655A-4113-8B7F-65A5AF27BD98}"/>
                  </a:ext>
                </a:extLst>
              </p:cNvPr>
              <p:cNvSpPr/>
              <p:nvPr/>
            </p:nvSpPr>
            <p:spPr>
              <a:xfrm>
                <a:off x="2733325" y="5823612"/>
                <a:ext cx="372189" cy="457140"/>
              </a:xfrm>
              <a:custGeom>
                <a:avLst/>
                <a:gdLst/>
                <a:ahLst/>
                <a:cxnLst/>
                <a:rect l="l" t="t" r="r" b="b"/>
                <a:pathLst>
                  <a:path w="372189" h="457140" extrusionOk="0">
                    <a:moveTo>
                      <a:pt x="295625" y="926"/>
                    </a:moveTo>
                    <a:cubicBezTo>
                      <a:pt x="263081" y="-7012"/>
                      <a:pt x="178150" y="38232"/>
                      <a:pt x="147988" y="53313"/>
                    </a:cubicBezTo>
                    <a:cubicBezTo>
                      <a:pt x="117826" y="68394"/>
                      <a:pt x="122587" y="77919"/>
                      <a:pt x="114650" y="91413"/>
                    </a:cubicBezTo>
                    <a:cubicBezTo>
                      <a:pt x="106713" y="104907"/>
                      <a:pt x="108300" y="119195"/>
                      <a:pt x="100363" y="134276"/>
                    </a:cubicBezTo>
                    <a:cubicBezTo>
                      <a:pt x="92425" y="149357"/>
                      <a:pt x="70200" y="164439"/>
                      <a:pt x="67025" y="181901"/>
                    </a:cubicBezTo>
                    <a:cubicBezTo>
                      <a:pt x="63850" y="199364"/>
                      <a:pt x="82900" y="221589"/>
                      <a:pt x="81313" y="239051"/>
                    </a:cubicBezTo>
                    <a:cubicBezTo>
                      <a:pt x="79726" y="256513"/>
                      <a:pt x="64644" y="274770"/>
                      <a:pt x="57500" y="286676"/>
                    </a:cubicBezTo>
                    <a:cubicBezTo>
                      <a:pt x="50356" y="298582"/>
                      <a:pt x="44006" y="300169"/>
                      <a:pt x="38450" y="310488"/>
                    </a:cubicBezTo>
                    <a:cubicBezTo>
                      <a:pt x="32894" y="320807"/>
                      <a:pt x="29719" y="335094"/>
                      <a:pt x="24163" y="348588"/>
                    </a:cubicBezTo>
                    <a:cubicBezTo>
                      <a:pt x="18607" y="362082"/>
                      <a:pt x="6700" y="373989"/>
                      <a:pt x="5113" y="391451"/>
                    </a:cubicBezTo>
                    <a:cubicBezTo>
                      <a:pt x="3526" y="408913"/>
                      <a:pt x="-9968" y="443838"/>
                      <a:pt x="14638" y="453363"/>
                    </a:cubicBezTo>
                    <a:cubicBezTo>
                      <a:pt x="39244" y="462888"/>
                      <a:pt x="109094" y="451776"/>
                      <a:pt x="152750" y="448601"/>
                    </a:cubicBezTo>
                    <a:cubicBezTo>
                      <a:pt x="196406" y="445426"/>
                      <a:pt x="246413" y="443838"/>
                      <a:pt x="276575" y="434313"/>
                    </a:cubicBezTo>
                    <a:cubicBezTo>
                      <a:pt x="306737" y="424788"/>
                      <a:pt x="323406" y="410501"/>
                      <a:pt x="333725" y="391451"/>
                    </a:cubicBezTo>
                    <a:cubicBezTo>
                      <a:pt x="344044" y="372401"/>
                      <a:pt x="334519" y="328744"/>
                      <a:pt x="338488" y="320013"/>
                    </a:cubicBezTo>
                    <a:cubicBezTo>
                      <a:pt x="342457" y="311282"/>
                      <a:pt x="351982" y="340650"/>
                      <a:pt x="357538" y="339063"/>
                    </a:cubicBezTo>
                    <a:cubicBezTo>
                      <a:pt x="363094" y="337476"/>
                      <a:pt x="370238" y="328744"/>
                      <a:pt x="371825" y="310488"/>
                    </a:cubicBezTo>
                    <a:cubicBezTo>
                      <a:pt x="373413" y="292232"/>
                      <a:pt x="369444" y="251751"/>
                      <a:pt x="367063" y="229526"/>
                    </a:cubicBezTo>
                    <a:cubicBezTo>
                      <a:pt x="364682" y="207301"/>
                      <a:pt x="361507" y="198569"/>
                      <a:pt x="357538" y="177138"/>
                    </a:cubicBezTo>
                    <a:cubicBezTo>
                      <a:pt x="353569" y="155707"/>
                      <a:pt x="353569" y="130307"/>
                      <a:pt x="343250" y="100938"/>
                    </a:cubicBezTo>
                    <a:cubicBezTo>
                      <a:pt x="332931" y="71569"/>
                      <a:pt x="328169" y="8864"/>
                      <a:pt x="295625" y="9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22" name="Google Shape;735;p56">
                <a:extLst>
                  <a:ext uri="{FF2B5EF4-FFF2-40B4-BE49-F238E27FC236}">
                    <a16:creationId xmlns:a16="http://schemas.microsoft.com/office/drawing/2014/main" id="{DC56A089-4406-4444-8D2C-B9D2DABC97F2}"/>
                  </a:ext>
                </a:extLst>
              </p:cNvPr>
              <p:cNvSpPr/>
              <p:nvPr/>
            </p:nvSpPr>
            <p:spPr>
              <a:xfrm>
                <a:off x="2355309" y="5349401"/>
                <a:ext cx="349372" cy="622774"/>
              </a:xfrm>
              <a:custGeom>
                <a:avLst/>
                <a:gdLst/>
                <a:ahLst/>
                <a:cxnLst/>
                <a:rect l="l" t="t" r="r" b="b"/>
                <a:pathLst>
                  <a:path w="349372" h="622774" extrusionOk="0">
                    <a:moveTo>
                      <a:pt x="245016" y="3649"/>
                    </a:moveTo>
                    <a:cubicBezTo>
                      <a:pt x="271210" y="6030"/>
                      <a:pt x="309310" y="9999"/>
                      <a:pt x="325979" y="32224"/>
                    </a:cubicBezTo>
                    <a:cubicBezTo>
                      <a:pt x="342648" y="54449"/>
                      <a:pt x="341854" y="115568"/>
                      <a:pt x="345029" y="136999"/>
                    </a:cubicBezTo>
                    <a:cubicBezTo>
                      <a:pt x="348204" y="158430"/>
                      <a:pt x="352966" y="141762"/>
                      <a:pt x="345029" y="160812"/>
                    </a:cubicBezTo>
                    <a:cubicBezTo>
                      <a:pt x="337092" y="179862"/>
                      <a:pt x="307723" y="235424"/>
                      <a:pt x="297404" y="251299"/>
                    </a:cubicBezTo>
                    <a:cubicBezTo>
                      <a:pt x="287085" y="267174"/>
                      <a:pt x="287085" y="245743"/>
                      <a:pt x="283116" y="256062"/>
                    </a:cubicBezTo>
                    <a:cubicBezTo>
                      <a:pt x="279147" y="266381"/>
                      <a:pt x="275178" y="295750"/>
                      <a:pt x="273591" y="313212"/>
                    </a:cubicBezTo>
                    <a:cubicBezTo>
                      <a:pt x="272004" y="330674"/>
                      <a:pt x="272797" y="344168"/>
                      <a:pt x="273591" y="360837"/>
                    </a:cubicBezTo>
                    <a:cubicBezTo>
                      <a:pt x="274385" y="377506"/>
                      <a:pt x="280735" y="390205"/>
                      <a:pt x="278354" y="413224"/>
                    </a:cubicBezTo>
                    <a:cubicBezTo>
                      <a:pt x="275973" y="436243"/>
                      <a:pt x="266448" y="475930"/>
                      <a:pt x="259304" y="498949"/>
                    </a:cubicBezTo>
                    <a:cubicBezTo>
                      <a:pt x="252160" y="521968"/>
                      <a:pt x="250572" y="534668"/>
                      <a:pt x="235491" y="551337"/>
                    </a:cubicBezTo>
                    <a:cubicBezTo>
                      <a:pt x="220410" y="568006"/>
                      <a:pt x="192628" y="587056"/>
                      <a:pt x="168816" y="598962"/>
                    </a:cubicBezTo>
                    <a:cubicBezTo>
                      <a:pt x="145004" y="610868"/>
                      <a:pt x="117222" y="622774"/>
                      <a:pt x="92616" y="622774"/>
                    </a:cubicBezTo>
                    <a:cubicBezTo>
                      <a:pt x="68010" y="622774"/>
                      <a:pt x="36260" y="610075"/>
                      <a:pt x="21179" y="598962"/>
                    </a:cubicBezTo>
                    <a:cubicBezTo>
                      <a:pt x="6098" y="587849"/>
                      <a:pt x="4510" y="578324"/>
                      <a:pt x="2129" y="556099"/>
                    </a:cubicBezTo>
                    <a:cubicBezTo>
                      <a:pt x="-252" y="533874"/>
                      <a:pt x="-2634" y="500537"/>
                      <a:pt x="6891" y="465612"/>
                    </a:cubicBezTo>
                    <a:cubicBezTo>
                      <a:pt x="16416" y="430687"/>
                      <a:pt x="42610" y="386236"/>
                      <a:pt x="59279" y="346549"/>
                    </a:cubicBezTo>
                    <a:cubicBezTo>
                      <a:pt x="75948" y="306862"/>
                      <a:pt x="94998" y="260031"/>
                      <a:pt x="106904" y="227487"/>
                    </a:cubicBezTo>
                    <a:cubicBezTo>
                      <a:pt x="118810" y="194943"/>
                      <a:pt x="120397" y="186212"/>
                      <a:pt x="130716" y="151287"/>
                    </a:cubicBezTo>
                    <a:cubicBezTo>
                      <a:pt x="141035" y="116362"/>
                      <a:pt x="150560" y="44131"/>
                      <a:pt x="168816" y="17937"/>
                    </a:cubicBezTo>
                    <a:cubicBezTo>
                      <a:pt x="187072" y="-8257"/>
                      <a:pt x="218822" y="1268"/>
                      <a:pt x="245016" y="364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736;p56">
                <a:extLst>
                  <a:ext uri="{FF2B5EF4-FFF2-40B4-BE49-F238E27FC236}">
                    <a16:creationId xmlns:a16="http://schemas.microsoft.com/office/drawing/2014/main" id="{982FC3F6-F78C-4C16-A32F-58EF1C1BAECF}"/>
                  </a:ext>
                </a:extLst>
              </p:cNvPr>
              <p:cNvSpPr/>
              <p:nvPr/>
            </p:nvSpPr>
            <p:spPr>
              <a:xfrm>
                <a:off x="2385747" y="3258503"/>
                <a:ext cx="987690" cy="2696464"/>
              </a:xfrm>
              <a:custGeom>
                <a:avLst/>
                <a:gdLst/>
                <a:ahLst/>
                <a:cxnLst/>
                <a:rect l="l" t="t" r="r" b="b"/>
                <a:pathLst>
                  <a:path w="987690" h="2696464" extrusionOk="0">
                    <a:moveTo>
                      <a:pt x="905141" y="46672"/>
                    </a:moveTo>
                    <a:cubicBezTo>
                      <a:pt x="872597" y="24447"/>
                      <a:pt x="868628" y="10160"/>
                      <a:pt x="786078" y="3810"/>
                    </a:cubicBezTo>
                    <a:cubicBezTo>
                      <a:pt x="703528" y="-2540"/>
                      <a:pt x="513028" y="-953"/>
                      <a:pt x="409841" y="8572"/>
                    </a:cubicBezTo>
                    <a:cubicBezTo>
                      <a:pt x="306654" y="18097"/>
                      <a:pt x="226484" y="39529"/>
                      <a:pt x="166953" y="60960"/>
                    </a:cubicBezTo>
                    <a:cubicBezTo>
                      <a:pt x="107422" y="82391"/>
                      <a:pt x="75672" y="99854"/>
                      <a:pt x="52653" y="137160"/>
                    </a:cubicBezTo>
                    <a:cubicBezTo>
                      <a:pt x="29634" y="174466"/>
                      <a:pt x="37572" y="222091"/>
                      <a:pt x="28841" y="284797"/>
                    </a:cubicBezTo>
                    <a:cubicBezTo>
                      <a:pt x="20110" y="347503"/>
                      <a:pt x="2647" y="462597"/>
                      <a:pt x="266" y="513397"/>
                    </a:cubicBezTo>
                    <a:cubicBezTo>
                      <a:pt x="-2115" y="564197"/>
                      <a:pt x="12172" y="564991"/>
                      <a:pt x="14553" y="589597"/>
                    </a:cubicBezTo>
                    <a:cubicBezTo>
                      <a:pt x="16934" y="614203"/>
                      <a:pt x="12172" y="632460"/>
                      <a:pt x="14553" y="661035"/>
                    </a:cubicBezTo>
                    <a:cubicBezTo>
                      <a:pt x="16934" y="689610"/>
                      <a:pt x="24872" y="727710"/>
                      <a:pt x="28841" y="761047"/>
                    </a:cubicBezTo>
                    <a:cubicBezTo>
                      <a:pt x="32810" y="794384"/>
                      <a:pt x="35985" y="828516"/>
                      <a:pt x="38366" y="861060"/>
                    </a:cubicBezTo>
                    <a:cubicBezTo>
                      <a:pt x="40747" y="893604"/>
                      <a:pt x="40747" y="925354"/>
                      <a:pt x="43128" y="956310"/>
                    </a:cubicBezTo>
                    <a:cubicBezTo>
                      <a:pt x="45509" y="987266"/>
                      <a:pt x="53447" y="1019016"/>
                      <a:pt x="52653" y="1046797"/>
                    </a:cubicBezTo>
                    <a:cubicBezTo>
                      <a:pt x="51859" y="1074578"/>
                      <a:pt x="35985" y="1101566"/>
                      <a:pt x="38366" y="1122997"/>
                    </a:cubicBezTo>
                    <a:cubicBezTo>
                      <a:pt x="40747" y="1144428"/>
                      <a:pt x="60591" y="1151573"/>
                      <a:pt x="66941" y="1175385"/>
                    </a:cubicBezTo>
                    <a:cubicBezTo>
                      <a:pt x="73291" y="1199197"/>
                      <a:pt x="80435" y="1230153"/>
                      <a:pt x="76466" y="1265872"/>
                    </a:cubicBezTo>
                    <a:cubicBezTo>
                      <a:pt x="72497" y="1301591"/>
                      <a:pt x="47890" y="1360328"/>
                      <a:pt x="43128" y="1389697"/>
                    </a:cubicBezTo>
                    <a:cubicBezTo>
                      <a:pt x="38366" y="1419066"/>
                      <a:pt x="50272" y="1417479"/>
                      <a:pt x="47891" y="1442085"/>
                    </a:cubicBezTo>
                    <a:cubicBezTo>
                      <a:pt x="45510" y="1466691"/>
                      <a:pt x="33603" y="1503998"/>
                      <a:pt x="28841" y="1537335"/>
                    </a:cubicBezTo>
                    <a:cubicBezTo>
                      <a:pt x="24079" y="1570672"/>
                      <a:pt x="17729" y="1601629"/>
                      <a:pt x="19316" y="1642110"/>
                    </a:cubicBezTo>
                    <a:cubicBezTo>
                      <a:pt x="20903" y="1682591"/>
                      <a:pt x="35191" y="1730216"/>
                      <a:pt x="38366" y="1780222"/>
                    </a:cubicBezTo>
                    <a:cubicBezTo>
                      <a:pt x="41541" y="1830228"/>
                      <a:pt x="35985" y="1898491"/>
                      <a:pt x="38366" y="1942147"/>
                    </a:cubicBezTo>
                    <a:cubicBezTo>
                      <a:pt x="40747" y="1985803"/>
                      <a:pt x="51859" y="2018348"/>
                      <a:pt x="52653" y="2042160"/>
                    </a:cubicBezTo>
                    <a:cubicBezTo>
                      <a:pt x="53447" y="2065972"/>
                      <a:pt x="39159" y="2060416"/>
                      <a:pt x="43128" y="2085022"/>
                    </a:cubicBezTo>
                    <a:cubicBezTo>
                      <a:pt x="47097" y="2109628"/>
                      <a:pt x="65353" y="2154078"/>
                      <a:pt x="76466" y="2189797"/>
                    </a:cubicBezTo>
                    <a:cubicBezTo>
                      <a:pt x="87578" y="2225516"/>
                      <a:pt x="94722" y="2274729"/>
                      <a:pt x="109803" y="2299335"/>
                    </a:cubicBezTo>
                    <a:cubicBezTo>
                      <a:pt x="124884" y="2323941"/>
                      <a:pt x="144728" y="2346166"/>
                      <a:pt x="166953" y="2337435"/>
                    </a:cubicBezTo>
                    <a:cubicBezTo>
                      <a:pt x="189178" y="2328704"/>
                      <a:pt x="220928" y="2279491"/>
                      <a:pt x="243153" y="2246947"/>
                    </a:cubicBezTo>
                    <a:cubicBezTo>
                      <a:pt x="265378" y="2214403"/>
                      <a:pt x="291572" y="2177891"/>
                      <a:pt x="300303" y="2142172"/>
                    </a:cubicBezTo>
                    <a:cubicBezTo>
                      <a:pt x="309034" y="2106453"/>
                      <a:pt x="292366" y="2082641"/>
                      <a:pt x="295541" y="2032635"/>
                    </a:cubicBezTo>
                    <a:cubicBezTo>
                      <a:pt x="298716" y="1982629"/>
                      <a:pt x="313797" y="1893729"/>
                      <a:pt x="319353" y="1842135"/>
                    </a:cubicBezTo>
                    <a:cubicBezTo>
                      <a:pt x="324909" y="1790541"/>
                      <a:pt x="327291" y="1762759"/>
                      <a:pt x="328878" y="1723072"/>
                    </a:cubicBezTo>
                    <a:cubicBezTo>
                      <a:pt x="330465" y="1683385"/>
                      <a:pt x="326497" y="1640522"/>
                      <a:pt x="328878" y="1604010"/>
                    </a:cubicBezTo>
                    <a:cubicBezTo>
                      <a:pt x="331259" y="1567498"/>
                      <a:pt x="337610" y="1525428"/>
                      <a:pt x="343166" y="1503997"/>
                    </a:cubicBezTo>
                    <a:cubicBezTo>
                      <a:pt x="348722" y="1482566"/>
                      <a:pt x="358247" y="1487328"/>
                      <a:pt x="362216" y="1475422"/>
                    </a:cubicBezTo>
                    <a:cubicBezTo>
                      <a:pt x="366185" y="1463516"/>
                      <a:pt x="363803" y="1442085"/>
                      <a:pt x="366978" y="1432560"/>
                    </a:cubicBezTo>
                    <a:cubicBezTo>
                      <a:pt x="370153" y="1423035"/>
                      <a:pt x="382060" y="1434147"/>
                      <a:pt x="381266" y="1418272"/>
                    </a:cubicBezTo>
                    <a:cubicBezTo>
                      <a:pt x="380472" y="1402397"/>
                      <a:pt x="360629" y="1367472"/>
                      <a:pt x="362216" y="1337310"/>
                    </a:cubicBezTo>
                    <a:cubicBezTo>
                      <a:pt x="363803" y="1307148"/>
                      <a:pt x="381266" y="1260316"/>
                      <a:pt x="390791" y="1237297"/>
                    </a:cubicBezTo>
                    <a:cubicBezTo>
                      <a:pt x="400316" y="1214278"/>
                      <a:pt x="414604" y="1230947"/>
                      <a:pt x="419366" y="1199197"/>
                    </a:cubicBezTo>
                    <a:cubicBezTo>
                      <a:pt x="424128" y="1167447"/>
                      <a:pt x="416191" y="1080928"/>
                      <a:pt x="419366" y="1046797"/>
                    </a:cubicBezTo>
                    <a:cubicBezTo>
                      <a:pt x="422541" y="1012666"/>
                      <a:pt x="434447" y="1019016"/>
                      <a:pt x="438416" y="994410"/>
                    </a:cubicBezTo>
                    <a:cubicBezTo>
                      <a:pt x="442385" y="969804"/>
                      <a:pt x="439209" y="927735"/>
                      <a:pt x="443178" y="899160"/>
                    </a:cubicBezTo>
                    <a:cubicBezTo>
                      <a:pt x="447147" y="870585"/>
                      <a:pt x="455878" y="842010"/>
                      <a:pt x="462228" y="822960"/>
                    </a:cubicBezTo>
                    <a:cubicBezTo>
                      <a:pt x="468578" y="803910"/>
                      <a:pt x="477309" y="769779"/>
                      <a:pt x="481278" y="784860"/>
                    </a:cubicBezTo>
                    <a:cubicBezTo>
                      <a:pt x="485247" y="799941"/>
                      <a:pt x="481279" y="872966"/>
                      <a:pt x="486041" y="913447"/>
                    </a:cubicBezTo>
                    <a:cubicBezTo>
                      <a:pt x="490803" y="953928"/>
                      <a:pt x="504297" y="992028"/>
                      <a:pt x="509853" y="1027747"/>
                    </a:cubicBezTo>
                    <a:cubicBezTo>
                      <a:pt x="515409" y="1063466"/>
                      <a:pt x="520965" y="1084898"/>
                      <a:pt x="519378" y="1127760"/>
                    </a:cubicBezTo>
                    <a:cubicBezTo>
                      <a:pt x="517791" y="1170622"/>
                      <a:pt x="500328" y="1252378"/>
                      <a:pt x="500328" y="1284922"/>
                    </a:cubicBezTo>
                    <a:cubicBezTo>
                      <a:pt x="500328" y="1317466"/>
                      <a:pt x="516997" y="1297622"/>
                      <a:pt x="519378" y="1323022"/>
                    </a:cubicBezTo>
                    <a:cubicBezTo>
                      <a:pt x="521759" y="1348422"/>
                      <a:pt x="516203" y="1407160"/>
                      <a:pt x="514616" y="1437322"/>
                    </a:cubicBezTo>
                    <a:cubicBezTo>
                      <a:pt x="513029" y="1467484"/>
                      <a:pt x="505884" y="1484153"/>
                      <a:pt x="509853" y="1503997"/>
                    </a:cubicBezTo>
                    <a:cubicBezTo>
                      <a:pt x="513822" y="1523841"/>
                      <a:pt x="536047" y="1534160"/>
                      <a:pt x="538428" y="1556385"/>
                    </a:cubicBezTo>
                    <a:cubicBezTo>
                      <a:pt x="540809" y="1578610"/>
                      <a:pt x="523347" y="1610360"/>
                      <a:pt x="524141" y="1637347"/>
                    </a:cubicBezTo>
                    <a:cubicBezTo>
                      <a:pt x="524935" y="1664334"/>
                      <a:pt x="543985" y="1691323"/>
                      <a:pt x="543191" y="1718310"/>
                    </a:cubicBezTo>
                    <a:cubicBezTo>
                      <a:pt x="542397" y="1745297"/>
                      <a:pt x="524140" y="1751647"/>
                      <a:pt x="519378" y="1799272"/>
                    </a:cubicBezTo>
                    <a:cubicBezTo>
                      <a:pt x="514616" y="1846897"/>
                      <a:pt x="520172" y="1942147"/>
                      <a:pt x="514616" y="2004060"/>
                    </a:cubicBezTo>
                    <a:cubicBezTo>
                      <a:pt x="509060" y="2065973"/>
                      <a:pt x="491597" y="2128678"/>
                      <a:pt x="486041" y="2170747"/>
                    </a:cubicBezTo>
                    <a:cubicBezTo>
                      <a:pt x="480485" y="2212816"/>
                      <a:pt x="476515" y="2226310"/>
                      <a:pt x="481278" y="2256472"/>
                    </a:cubicBezTo>
                    <a:cubicBezTo>
                      <a:pt x="486040" y="2286635"/>
                      <a:pt x="507472" y="2330291"/>
                      <a:pt x="514616" y="2351722"/>
                    </a:cubicBezTo>
                    <a:cubicBezTo>
                      <a:pt x="521760" y="2373153"/>
                      <a:pt x="532872" y="2364422"/>
                      <a:pt x="524141" y="2385060"/>
                    </a:cubicBezTo>
                    <a:cubicBezTo>
                      <a:pt x="515410" y="2405698"/>
                      <a:pt x="478103" y="2454116"/>
                      <a:pt x="462228" y="2475547"/>
                    </a:cubicBezTo>
                    <a:cubicBezTo>
                      <a:pt x="446353" y="2496978"/>
                      <a:pt x="429685" y="2497772"/>
                      <a:pt x="428891" y="2513647"/>
                    </a:cubicBezTo>
                    <a:cubicBezTo>
                      <a:pt x="428097" y="2529522"/>
                      <a:pt x="455878" y="2549366"/>
                      <a:pt x="457466" y="2570797"/>
                    </a:cubicBezTo>
                    <a:cubicBezTo>
                      <a:pt x="459054" y="2592228"/>
                      <a:pt x="430479" y="2628741"/>
                      <a:pt x="438416" y="2642235"/>
                    </a:cubicBezTo>
                    <a:cubicBezTo>
                      <a:pt x="446353" y="2655729"/>
                      <a:pt x="475722" y="2646204"/>
                      <a:pt x="505091" y="2651760"/>
                    </a:cubicBezTo>
                    <a:cubicBezTo>
                      <a:pt x="534460" y="2657316"/>
                      <a:pt x="583672" y="2668428"/>
                      <a:pt x="614628" y="2675572"/>
                    </a:cubicBezTo>
                    <a:cubicBezTo>
                      <a:pt x="645584" y="2682716"/>
                      <a:pt x="669397" y="2702559"/>
                      <a:pt x="690828" y="2694622"/>
                    </a:cubicBezTo>
                    <a:cubicBezTo>
                      <a:pt x="712259" y="2686685"/>
                      <a:pt x="732104" y="2654934"/>
                      <a:pt x="743216" y="2627947"/>
                    </a:cubicBezTo>
                    <a:cubicBezTo>
                      <a:pt x="754328" y="2600960"/>
                      <a:pt x="757503" y="2556509"/>
                      <a:pt x="757503" y="2532697"/>
                    </a:cubicBezTo>
                    <a:cubicBezTo>
                      <a:pt x="757503" y="2508885"/>
                      <a:pt x="745597" y="2500947"/>
                      <a:pt x="743216" y="2485072"/>
                    </a:cubicBezTo>
                    <a:cubicBezTo>
                      <a:pt x="740835" y="2469197"/>
                      <a:pt x="734485" y="2458878"/>
                      <a:pt x="743216" y="2437447"/>
                    </a:cubicBezTo>
                    <a:cubicBezTo>
                      <a:pt x="751947" y="2416016"/>
                      <a:pt x="784490" y="2392204"/>
                      <a:pt x="795603" y="2356485"/>
                    </a:cubicBezTo>
                    <a:cubicBezTo>
                      <a:pt x="806715" y="2320766"/>
                      <a:pt x="805922" y="2266791"/>
                      <a:pt x="809891" y="2223135"/>
                    </a:cubicBezTo>
                    <a:cubicBezTo>
                      <a:pt x="813860" y="2179479"/>
                      <a:pt x="814654" y="2146141"/>
                      <a:pt x="819416" y="2094547"/>
                    </a:cubicBezTo>
                    <a:cubicBezTo>
                      <a:pt x="824178" y="2042953"/>
                      <a:pt x="831322" y="1979453"/>
                      <a:pt x="838466" y="1913572"/>
                    </a:cubicBezTo>
                    <a:cubicBezTo>
                      <a:pt x="845610" y="1847691"/>
                      <a:pt x="859103" y="1750060"/>
                      <a:pt x="862278" y="1699260"/>
                    </a:cubicBezTo>
                    <a:cubicBezTo>
                      <a:pt x="865453" y="1648460"/>
                      <a:pt x="855929" y="1644491"/>
                      <a:pt x="857516" y="1608772"/>
                    </a:cubicBezTo>
                    <a:cubicBezTo>
                      <a:pt x="859103" y="1573053"/>
                      <a:pt x="865453" y="1557972"/>
                      <a:pt x="871803" y="1484947"/>
                    </a:cubicBezTo>
                    <a:cubicBezTo>
                      <a:pt x="878153" y="1411922"/>
                      <a:pt x="886885" y="1266665"/>
                      <a:pt x="895616" y="1170622"/>
                    </a:cubicBezTo>
                    <a:cubicBezTo>
                      <a:pt x="904347" y="1074579"/>
                      <a:pt x="921016" y="973773"/>
                      <a:pt x="924191" y="908685"/>
                    </a:cubicBezTo>
                    <a:cubicBezTo>
                      <a:pt x="927366" y="843598"/>
                      <a:pt x="910697" y="829309"/>
                      <a:pt x="914666" y="780097"/>
                    </a:cubicBezTo>
                    <a:cubicBezTo>
                      <a:pt x="918635" y="730885"/>
                      <a:pt x="936891" y="669766"/>
                      <a:pt x="948003" y="613410"/>
                    </a:cubicBezTo>
                    <a:cubicBezTo>
                      <a:pt x="959115" y="557054"/>
                      <a:pt x="975785" y="487998"/>
                      <a:pt x="981341" y="441960"/>
                    </a:cubicBezTo>
                    <a:cubicBezTo>
                      <a:pt x="986897" y="395923"/>
                      <a:pt x="981341" y="337185"/>
                      <a:pt x="981341" y="337185"/>
                    </a:cubicBezTo>
                    <a:cubicBezTo>
                      <a:pt x="981341" y="286385"/>
                      <a:pt x="995628" y="189547"/>
                      <a:pt x="981341" y="137160"/>
                    </a:cubicBezTo>
                    <a:cubicBezTo>
                      <a:pt x="967054" y="84773"/>
                      <a:pt x="937685" y="68897"/>
                      <a:pt x="905141" y="4667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737;p56">
                <a:extLst>
                  <a:ext uri="{FF2B5EF4-FFF2-40B4-BE49-F238E27FC236}">
                    <a16:creationId xmlns:a16="http://schemas.microsoft.com/office/drawing/2014/main" id="{E9E50EC4-38BA-4966-89E7-B2A2BB67099A}"/>
                  </a:ext>
                </a:extLst>
              </p:cNvPr>
              <p:cNvSpPr/>
              <p:nvPr/>
            </p:nvSpPr>
            <p:spPr>
              <a:xfrm>
                <a:off x="3327354" y="3615547"/>
                <a:ext cx="234996" cy="523697"/>
              </a:xfrm>
              <a:custGeom>
                <a:avLst/>
                <a:gdLst/>
                <a:ahLst/>
                <a:cxnLst/>
                <a:rect l="l" t="t" r="r" b="b"/>
                <a:pathLst>
                  <a:path w="221335" h="493253" extrusionOk="0">
                    <a:moveTo>
                      <a:pt x="77834" y="328437"/>
                    </a:moveTo>
                    <a:cubicBezTo>
                      <a:pt x="65239" y="329495"/>
                      <a:pt x="52963" y="333729"/>
                      <a:pt x="50846" y="340502"/>
                    </a:cubicBezTo>
                    <a:cubicBezTo>
                      <a:pt x="46613" y="354049"/>
                      <a:pt x="50846" y="372675"/>
                      <a:pt x="50846" y="386222"/>
                    </a:cubicBezTo>
                    <a:cubicBezTo>
                      <a:pt x="50846" y="386222"/>
                      <a:pt x="44073" y="417549"/>
                      <a:pt x="50846" y="421782"/>
                    </a:cubicBezTo>
                    <a:cubicBezTo>
                      <a:pt x="57619" y="426015"/>
                      <a:pt x="82173" y="426015"/>
                      <a:pt x="91486" y="411622"/>
                    </a:cubicBezTo>
                    <a:cubicBezTo>
                      <a:pt x="100799" y="397229"/>
                      <a:pt x="113499" y="347275"/>
                      <a:pt x="106726" y="335422"/>
                    </a:cubicBezTo>
                    <a:cubicBezTo>
                      <a:pt x="103340" y="329496"/>
                      <a:pt x="90428" y="327379"/>
                      <a:pt x="77834" y="328437"/>
                    </a:cubicBezTo>
                    <a:close/>
                    <a:moveTo>
                      <a:pt x="121966" y="142"/>
                    </a:moveTo>
                    <a:cubicBezTo>
                      <a:pt x="139746" y="4375"/>
                      <a:pt x="172766" y="90735"/>
                      <a:pt x="188006" y="132222"/>
                    </a:cubicBezTo>
                    <a:cubicBezTo>
                      <a:pt x="203246" y="173709"/>
                      <a:pt x="208326" y="212655"/>
                      <a:pt x="213406" y="249062"/>
                    </a:cubicBezTo>
                    <a:cubicBezTo>
                      <a:pt x="218486" y="285469"/>
                      <a:pt x="225259" y="315102"/>
                      <a:pt x="218486" y="350662"/>
                    </a:cubicBezTo>
                    <a:cubicBezTo>
                      <a:pt x="211713" y="386222"/>
                      <a:pt x="186313" y="438715"/>
                      <a:pt x="172766" y="462422"/>
                    </a:cubicBezTo>
                    <a:cubicBezTo>
                      <a:pt x="159219" y="486129"/>
                      <a:pt x="154139" y="490362"/>
                      <a:pt x="137206" y="492902"/>
                    </a:cubicBezTo>
                    <a:cubicBezTo>
                      <a:pt x="120273" y="495442"/>
                      <a:pt x="88946" y="483589"/>
                      <a:pt x="71166" y="477662"/>
                    </a:cubicBezTo>
                    <a:cubicBezTo>
                      <a:pt x="53386" y="471735"/>
                      <a:pt x="39839" y="466655"/>
                      <a:pt x="30526" y="457342"/>
                    </a:cubicBezTo>
                    <a:cubicBezTo>
                      <a:pt x="21213" y="448029"/>
                      <a:pt x="20366" y="428555"/>
                      <a:pt x="15286" y="421782"/>
                    </a:cubicBezTo>
                    <a:cubicBezTo>
                      <a:pt x="10206" y="415009"/>
                      <a:pt x="-801" y="425169"/>
                      <a:pt x="46" y="416702"/>
                    </a:cubicBezTo>
                    <a:cubicBezTo>
                      <a:pt x="893" y="408235"/>
                      <a:pt x="16133" y="391302"/>
                      <a:pt x="20366" y="370982"/>
                    </a:cubicBezTo>
                    <a:cubicBezTo>
                      <a:pt x="24599" y="350662"/>
                      <a:pt x="22059" y="316795"/>
                      <a:pt x="25446" y="294782"/>
                    </a:cubicBezTo>
                    <a:cubicBezTo>
                      <a:pt x="28833" y="272769"/>
                      <a:pt x="29679" y="266842"/>
                      <a:pt x="40686" y="238902"/>
                    </a:cubicBezTo>
                    <a:cubicBezTo>
                      <a:pt x="51693" y="210962"/>
                      <a:pt x="77939" y="166935"/>
                      <a:pt x="91486" y="127142"/>
                    </a:cubicBezTo>
                    <a:cubicBezTo>
                      <a:pt x="105033" y="87349"/>
                      <a:pt x="104186" y="-4091"/>
                      <a:pt x="121966" y="142"/>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 name="Google Shape;738;p56">
                <a:extLst>
                  <a:ext uri="{FF2B5EF4-FFF2-40B4-BE49-F238E27FC236}">
                    <a16:creationId xmlns:a16="http://schemas.microsoft.com/office/drawing/2014/main" id="{D237FFDA-ABD4-4644-B924-DFE31FB096D7}"/>
                  </a:ext>
                </a:extLst>
              </p:cNvPr>
              <p:cNvSpPr/>
              <p:nvPr/>
            </p:nvSpPr>
            <p:spPr>
              <a:xfrm>
                <a:off x="2019921" y="587921"/>
                <a:ext cx="342320" cy="748473"/>
              </a:xfrm>
              <a:custGeom>
                <a:avLst/>
                <a:gdLst/>
                <a:ahLst/>
                <a:cxnLst/>
                <a:rect l="l" t="t" r="r" b="b"/>
                <a:pathLst>
                  <a:path w="342320" h="748473" extrusionOk="0">
                    <a:moveTo>
                      <a:pt x="108599" y="748119"/>
                    </a:moveTo>
                    <a:cubicBezTo>
                      <a:pt x="133152" y="757432"/>
                      <a:pt x="147546" y="580479"/>
                      <a:pt x="154319" y="529679"/>
                    </a:cubicBezTo>
                    <a:cubicBezTo>
                      <a:pt x="161092" y="478879"/>
                      <a:pt x="148392" y="468719"/>
                      <a:pt x="149239" y="443319"/>
                    </a:cubicBezTo>
                    <a:cubicBezTo>
                      <a:pt x="150086" y="417919"/>
                      <a:pt x="154319" y="394212"/>
                      <a:pt x="159399" y="377279"/>
                    </a:cubicBezTo>
                    <a:cubicBezTo>
                      <a:pt x="164479" y="360346"/>
                      <a:pt x="171252" y="354419"/>
                      <a:pt x="179719" y="341719"/>
                    </a:cubicBezTo>
                    <a:cubicBezTo>
                      <a:pt x="188186" y="329019"/>
                      <a:pt x="201732" y="308699"/>
                      <a:pt x="210199" y="301079"/>
                    </a:cubicBezTo>
                    <a:cubicBezTo>
                      <a:pt x="218666" y="293459"/>
                      <a:pt x="219512" y="303619"/>
                      <a:pt x="230519" y="295999"/>
                    </a:cubicBezTo>
                    <a:cubicBezTo>
                      <a:pt x="241526" y="288379"/>
                      <a:pt x="263539" y="268059"/>
                      <a:pt x="276239" y="255359"/>
                    </a:cubicBezTo>
                    <a:cubicBezTo>
                      <a:pt x="288939" y="242659"/>
                      <a:pt x="296559" y="237579"/>
                      <a:pt x="306719" y="219799"/>
                    </a:cubicBezTo>
                    <a:cubicBezTo>
                      <a:pt x="316879" y="202019"/>
                      <a:pt x="331272" y="170692"/>
                      <a:pt x="337199" y="148679"/>
                    </a:cubicBezTo>
                    <a:cubicBezTo>
                      <a:pt x="343126" y="126666"/>
                      <a:pt x="342279" y="101266"/>
                      <a:pt x="342279" y="87719"/>
                    </a:cubicBezTo>
                    <a:cubicBezTo>
                      <a:pt x="342279" y="74172"/>
                      <a:pt x="342279" y="73326"/>
                      <a:pt x="337199" y="67399"/>
                    </a:cubicBezTo>
                    <a:cubicBezTo>
                      <a:pt x="332119" y="61472"/>
                      <a:pt x="321112" y="59779"/>
                      <a:pt x="311799" y="52159"/>
                    </a:cubicBezTo>
                    <a:cubicBezTo>
                      <a:pt x="302486" y="44539"/>
                      <a:pt x="289786" y="27606"/>
                      <a:pt x="281319" y="21679"/>
                    </a:cubicBezTo>
                    <a:cubicBezTo>
                      <a:pt x="272852" y="15752"/>
                      <a:pt x="270312" y="17446"/>
                      <a:pt x="260999" y="16599"/>
                    </a:cubicBezTo>
                    <a:cubicBezTo>
                      <a:pt x="251686" y="15752"/>
                      <a:pt x="243219" y="18292"/>
                      <a:pt x="225439" y="16599"/>
                    </a:cubicBezTo>
                    <a:cubicBezTo>
                      <a:pt x="207659" y="14906"/>
                      <a:pt x="172946" y="8979"/>
                      <a:pt x="154319" y="6439"/>
                    </a:cubicBezTo>
                    <a:cubicBezTo>
                      <a:pt x="135692" y="3899"/>
                      <a:pt x="123839" y="-2874"/>
                      <a:pt x="113679" y="1359"/>
                    </a:cubicBezTo>
                    <a:cubicBezTo>
                      <a:pt x="103519" y="5592"/>
                      <a:pt x="96746" y="20832"/>
                      <a:pt x="93359" y="31839"/>
                    </a:cubicBezTo>
                    <a:cubicBezTo>
                      <a:pt x="89972" y="42846"/>
                      <a:pt x="95899" y="52159"/>
                      <a:pt x="93359" y="67399"/>
                    </a:cubicBezTo>
                    <a:cubicBezTo>
                      <a:pt x="90819" y="82639"/>
                      <a:pt x="85739" y="106346"/>
                      <a:pt x="78119" y="123279"/>
                    </a:cubicBezTo>
                    <a:cubicBezTo>
                      <a:pt x="70499" y="140212"/>
                      <a:pt x="54412" y="145292"/>
                      <a:pt x="47639" y="168999"/>
                    </a:cubicBezTo>
                    <a:cubicBezTo>
                      <a:pt x="40866" y="192706"/>
                      <a:pt x="41712" y="240119"/>
                      <a:pt x="37479" y="265519"/>
                    </a:cubicBezTo>
                    <a:cubicBezTo>
                      <a:pt x="33246" y="290919"/>
                      <a:pt x="27319" y="299386"/>
                      <a:pt x="22239" y="321399"/>
                    </a:cubicBezTo>
                    <a:cubicBezTo>
                      <a:pt x="17159" y="343412"/>
                      <a:pt x="9539" y="372199"/>
                      <a:pt x="6999" y="397599"/>
                    </a:cubicBezTo>
                    <a:cubicBezTo>
                      <a:pt x="4459" y="422999"/>
                      <a:pt x="-7394" y="414532"/>
                      <a:pt x="6999" y="473799"/>
                    </a:cubicBezTo>
                    <a:cubicBezTo>
                      <a:pt x="21392" y="533066"/>
                      <a:pt x="84046" y="738806"/>
                      <a:pt x="108599" y="748119"/>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 name="Google Shape;739;p56">
                <a:extLst>
                  <a:ext uri="{FF2B5EF4-FFF2-40B4-BE49-F238E27FC236}">
                    <a16:creationId xmlns:a16="http://schemas.microsoft.com/office/drawing/2014/main" id="{9BF83574-6D6D-49F3-8E2F-7265EB993F19}"/>
                  </a:ext>
                </a:extLst>
              </p:cNvPr>
              <p:cNvSpPr/>
              <p:nvPr/>
            </p:nvSpPr>
            <p:spPr>
              <a:xfrm>
                <a:off x="2643475" y="1349662"/>
                <a:ext cx="523167" cy="762969"/>
              </a:xfrm>
              <a:custGeom>
                <a:avLst/>
                <a:gdLst/>
                <a:ahLst/>
                <a:cxnLst/>
                <a:rect l="l" t="t" r="r" b="b"/>
                <a:pathLst>
                  <a:path w="523167" h="762969" extrusionOk="0">
                    <a:moveTo>
                      <a:pt x="17663" y="221230"/>
                    </a:moveTo>
                    <a:cubicBezTo>
                      <a:pt x="10825" y="245165"/>
                      <a:pt x="1056" y="249561"/>
                      <a:pt x="79" y="268123"/>
                    </a:cubicBezTo>
                    <a:cubicBezTo>
                      <a:pt x="-898" y="286685"/>
                      <a:pt x="7406" y="315504"/>
                      <a:pt x="11802" y="332600"/>
                    </a:cubicBezTo>
                    <a:cubicBezTo>
                      <a:pt x="16198" y="349696"/>
                      <a:pt x="18641" y="361908"/>
                      <a:pt x="26456" y="370700"/>
                    </a:cubicBezTo>
                    <a:cubicBezTo>
                      <a:pt x="34271" y="379492"/>
                      <a:pt x="51856" y="375095"/>
                      <a:pt x="58694" y="385353"/>
                    </a:cubicBezTo>
                    <a:cubicBezTo>
                      <a:pt x="65533" y="395611"/>
                      <a:pt x="63091" y="415638"/>
                      <a:pt x="67487" y="432246"/>
                    </a:cubicBezTo>
                    <a:cubicBezTo>
                      <a:pt x="71883" y="448854"/>
                      <a:pt x="78233" y="469858"/>
                      <a:pt x="85071" y="485000"/>
                    </a:cubicBezTo>
                    <a:cubicBezTo>
                      <a:pt x="91909" y="500142"/>
                      <a:pt x="105586" y="512354"/>
                      <a:pt x="108517" y="523100"/>
                    </a:cubicBezTo>
                    <a:cubicBezTo>
                      <a:pt x="111448" y="533846"/>
                      <a:pt x="97283" y="523588"/>
                      <a:pt x="102656" y="549476"/>
                    </a:cubicBezTo>
                    <a:cubicBezTo>
                      <a:pt x="108029" y="575364"/>
                      <a:pt x="116333" y="643261"/>
                      <a:pt x="140756" y="678430"/>
                    </a:cubicBezTo>
                    <a:cubicBezTo>
                      <a:pt x="165179" y="713599"/>
                      <a:pt x="214025" y="751211"/>
                      <a:pt x="249194" y="760492"/>
                    </a:cubicBezTo>
                    <a:cubicBezTo>
                      <a:pt x="284363" y="769773"/>
                      <a:pt x="325882" y="751211"/>
                      <a:pt x="351771" y="734115"/>
                    </a:cubicBezTo>
                    <a:cubicBezTo>
                      <a:pt x="377660" y="717019"/>
                      <a:pt x="397687" y="679896"/>
                      <a:pt x="404525" y="657915"/>
                    </a:cubicBezTo>
                    <a:cubicBezTo>
                      <a:pt x="411364" y="635934"/>
                      <a:pt x="395244" y="617372"/>
                      <a:pt x="392802" y="602230"/>
                    </a:cubicBezTo>
                    <a:cubicBezTo>
                      <a:pt x="390360" y="587088"/>
                      <a:pt x="387917" y="581226"/>
                      <a:pt x="389871" y="567061"/>
                    </a:cubicBezTo>
                    <a:cubicBezTo>
                      <a:pt x="391825" y="552896"/>
                      <a:pt x="397198" y="534823"/>
                      <a:pt x="404525" y="517238"/>
                    </a:cubicBezTo>
                    <a:cubicBezTo>
                      <a:pt x="411852" y="499653"/>
                      <a:pt x="425529" y="478649"/>
                      <a:pt x="433833" y="461553"/>
                    </a:cubicBezTo>
                    <a:cubicBezTo>
                      <a:pt x="442137" y="444457"/>
                      <a:pt x="449952" y="428826"/>
                      <a:pt x="454348" y="414661"/>
                    </a:cubicBezTo>
                    <a:cubicBezTo>
                      <a:pt x="458744" y="400496"/>
                      <a:pt x="455814" y="382422"/>
                      <a:pt x="460210" y="376561"/>
                    </a:cubicBezTo>
                    <a:cubicBezTo>
                      <a:pt x="464606" y="370700"/>
                      <a:pt x="473887" y="383400"/>
                      <a:pt x="480725" y="379492"/>
                    </a:cubicBezTo>
                    <a:cubicBezTo>
                      <a:pt x="487563" y="375584"/>
                      <a:pt x="494401" y="366792"/>
                      <a:pt x="501240" y="353115"/>
                    </a:cubicBezTo>
                    <a:cubicBezTo>
                      <a:pt x="508079" y="339438"/>
                      <a:pt x="518825" y="316480"/>
                      <a:pt x="521756" y="297430"/>
                    </a:cubicBezTo>
                    <a:cubicBezTo>
                      <a:pt x="524687" y="278380"/>
                      <a:pt x="522733" y="254446"/>
                      <a:pt x="518825" y="238815"/>
                    </a:cubicBezTo>
                    <a:cubicBezTo>
                      <a:pt x="514917" y="223184"/>
                      <a:pt x="503195" y="209019"/>
                      <a:pt x="498310" y="203646"/>
                    </a:cubicBezTo>
                    <a:cubicBezTo>
                      <a:pt x="493425" y="198273"/>
                      <a:pt x="498309" y="216834"/>
                      <a:pt x="489517" y="206576"/>
                    </a:cubicBezTo>
                    <a:cubicBezTo>
                      <a:pt x="480725" y="196318"/>
                      <a:pt x="452883" y="163104"/>
                      <a:pt x="445556" y="142100"/>
                    </a:cubicBezTo>
                    <a:cubicBezTo>
                      <a:pt x="438229" y="121096"/>
                      <a:pt x="458256" y="100091"/>
                      <a:pt x="445556" y="80553"/>
                    </a:cubicBezTo>
                    <a:cubicBezTo>
                      <a:pt x="432856" y="61014"/>
                      <a:pt x="408433" y="38057"/>
                      <a:pt x="369356" y="24869"/>
                    </a:cubicBezTo>
                    <a:cubicBezTo>
                      <a:pt x="330279" y="11681"/>
                      <a:pt x="258963" y="2888"/>
                      <a:pt x="211094" y="1423"/>
                    </a:cubicBezTo>
                    <a:cubicBezTo>
                      <a:pt x="163225" y="-43"/>
                      <a:pt x="110471" y="-4439"/>
                      <a:pt x="82140" y="16076"/>
                    </a:cubicBezTo>
                    <a:cubicBezTo>
                      <a:pt x="53809" y="36591"/>
                      <a:pt x="51368" y="95207"/>
                      <a:pt x="41110" y="124515"/>
                    </a:cubicBezTo>
                    <a:cubicBezTo>
                      <a:pt x="30852" y="153823"/>
                      <a:pt x="24501" y="197295"/>
                      <a:pt x="17663" y="221230"/>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 name="Google Shape;740;p56">
                <a:extLst>
                  <a:ext uri="{FF2B5EF4-FFF2-40B4-BE49-F238E27FC236}">
                    <a16:creationId xmlns:a16="http://schemas.microsoft.com/office/drawing/2014/main" id="{554B2740-03CB-4DC6-A1DA-D2AD0B95FD01}"/>
                  </a:ext>
                </a:extLst>
              </p:cNvPr>
              <p:cNvSpPr/>
              <p:nvPr/>
            </p:nvSpPr>
            <p:spPr>
              <a:xfrm>
                <a:off x="2637394" y="1199203"/>
                <a:ext cx="516208" cy="478107"/>
              </a:xfrm>
              <a:custGeom>
                <a:avLst/>
                <a:gdLst/>
                <a:ahLst/>
                <a:cxnLst/>
                <a:rect l="l" t="t" r="r" b="b"/>
                <a:pathLst>
                  <a:path w="516208" h="478107" extrusionOk="0">
                    <a:moveTo>
                      <a:pt x="50121" y="477197"/>
                    </a:moveTo>
                    <a:cubicBezTo>
                      <a:pt x="43283" y="469382"/>
                      <a:pt x="33025" y="393670"/>
                      <a:pt x="26675" y="371689"/>
                    </a:cubicBezTo>
                    <a:cubicBezTo>
                      <a:pt x="20325" y="349708"/>
                      <a:pt x="16417" y="355081"/>
                      <a:pt x="12021" y="345312"/>
                    </a:cubicBezTo>
                    <a:cubicBezTo>
                      <a:pt x="7625" y="335543"/>
                      <a:pt x="1763" y="324308"/>
                      <a:pt x="298" y="313074"/>
                    </a:cubicBezTo>
                    <a:cubicBezTo>
                      <a:pt x="-1167" y="301840"/>
                      <a:pt x="3229" y="291582"/>
                      <a:pt x="3229" y="277905"/>
                    </a:cubicBezTo>
                    <a:cubicBezTo>
                      <a:pt x="3229" y="264228"/>
                      <a:pt x="-191" y="246643"/>
                      <a:pt x="298" y="231012"/>
                    </a:cubicBezTo>
                    <a:cubicBezTo>
                      <a:pt x="786" y="215381"/>
                      <a:pt x="2252" y="200239"/>
                      <a:pt x="6160" y="184120"/>
                    </a:cubicBezTo>
                    <a:cubicBezTo>
                      <a:pt x="10068" y="168001"/>
                      <a:pt x="13975" y="149928"/>
                      <a:pt x="23744" y="134297"/>
                    </a:cubicBezTo>
                    <a:cubicBezTo>
                      <a:pt x="33513" y="118666"/>
                      <a:pt x="51587" y="104012"/>
                      <a:pt x="64775" y="90335"/>
                    </a:cubicBezTo>
                    <a:cubicBezTo>
                      <a:pt x="77964" y="76658"/>
                      <a:pt x="83825" y="62981"/>
                      <a:pt x="102875" y="52235"/>
                    </a:cubicBezTo>
                    <a:cubicBezTo>
                      <a:pt x="121925" y="41489"/>
                      <a:pt x="160513" y="34163"/>
                      <a:pt x="179075" y="25859"/>
                    </a:cubicBezTo>
                    <a:cubicBezTo>
                      <a:pt x="197637" y="17555"/>
                      <a:pt x="197148" y="6320"/>
                      <a:pt x="214244" y="2412"/>
                    </a:cubicBezTo>
                    <a:cubicBezTo>
                      <a:pt x="231340" y="-1496"/>
                      <a:pt x="257717" y="-30"/>
                      <a:pt x="281652" y="2412"/>
                    </a:cubicBezTo>
                    <a:cubicBezTo>
                      <a:pt x="305587" y="4854"/>
                      <a:pt x="337825" y="8762"/>
                      <a:pt x="357852" y="17066"/>
                    </a:cubicBezTo>
                    <a:cubicBezTo>
                      <a:pt x="377879" y="25370"/>
                      <a:pt x="385695" y="41489"/>
                      <a:pt x="401814" y="52235"/>
                    </a:cubicBezTo>
                    <a:cubicBezTo>
                      <a:pt x="417933" y="62981"/>
                      <a:pt x="438449" y="66889"/>
                      <a:pt x="454568" y="81543"/>
                    </a:cubicBezTo>
                    <a:cubicBezTo>
                      <a:pt x="470687" y="96197"/>
                      <a:pt x="489737" y="119155"/>
                      <a:pt x="498529" y="140159"/>
                    </a:cubicBezTo>
                    <a:cubicBezTo>
                      <a:pt x="507321" y="161163"/>
                      <a:pt x="504390" y="186562"/>
                      <a:pt x="507321" y="207566"/>
                    </a:cubicBezTo>
                    <a:cubicBezTo>
                      <a:pt x="510252" y="228570"/>
                      <a:pt x="517091" y="246644"/>
                      <a:pt x="516114" y="266182"/>
                    </a:cubicBezTo>
                    <a:cubicBezTo>
                      <a:pt x="515137" y="285720"/>
                      <a:pt x="504879" y="310143"/>
                      <a:pt x="501460" y="324797"/>
                    </a:cubicBezTo>
                    <a:cubicBezTo>
                      <a:pt x="498041" y="339451"/>
                      <a:pt x="497552" y="340917"/>
                      <a:pt x="495598" y="354105"/>
                    </a:cubicBezTo>
                    <a:cubicBezTo>
                      <a:pt x="493644" y="367293"/>
                      <a:pt x="493156" y="388786"/>
                      <a:pt x="489737" y="403928"/>
                    </a:cubicBezTo>
                    <a:cubicBezTo>
                      <a:pt x="486318" y="419070"/>
                      <a:pt x="480456" y="448867"/>
                      <a:pt x="475083" y="444959"/>
                    </a:cubicBezTo>
                    <a:cubicBezTo>
                      <a:pt x="469710" y="441051"/>
                      <a:pt x="461894" y="396113"/>
                      <a:pt x="457498" y="380482"/>
                    </a:cubicBezTo>
                    <a:cubicBezTo>
                      <a:pt x="453102" y="364851"/>
                      <a:pt x="454567" y="363874"/>
                      <a:pt x="448706" y="351174"/>
                    </a:cubicBezTo>
                    <a:cubicBezTo>
                      <a:pt x="442845" y="338474"/>
                      <a:pt x="427214" y="321378"/>
                      <a:pt x="422329" y="304282"/>
                    </a:cubicBezTo>
                    <a:cubicBezTo>
                      <a:pt x="417444" y="287186"/>
                      <a:pt x="426236" y="261785"/>
                      <a:pt x="419398" y="248597"/>
                    </a:cubicBezTo>
                    <a:cubicBezTo>
                      <a:pt x="412560" y="235409"/>
                      <a:pt x="391556" y="227593"/>
                      <a:pt x="381298" y="225151"/>
                    </a:cubicBezTo>
                    <a:cubicBezTo>
                      <a:pt x="371040" y="222709"/>
                      <a:pt x="367621" y="235408"/>
                      <a:pt x="357852" y="233943"/>
                    </a:cubicBezTo>
                    <a:cubicBezTo>
                      <a:pt x="348083" y="232478"/>
                      <a:pt x="335871" y="217336"/>
                      <a:pt x="322683" y="216359"/>
                    </a:cubicBezTo>
                    <a:cubicBezTo>
                      <a:pt x="309495" y="215382"/>
                      <a:pt x="290933" y="224663"/>
                      <a:pt x="278721" y="228082"/>
                    </a:cubicBezTo>
                    <a:cubicBezTo>
                      <a:pt x="266509" y="231501"/>
                      <a:pt x="262602" y="236386"/>
                      <a:pt x="249414" y="236874"/>
                    </a:cubicBezTo>
                    <a:cubicBezTo>
                      <a:pt x="236226" y="237362"/>
                      <a:pt x="217176" y="230035"/>
                      <a:pt x="199591" y="231012"/>
                    </a:cubicBezTo>
                    <a:cubicBezTo>
                      <a:pt x="182006" y="231989"/>
                      <a:pt x="158560" y="240293"/>
                      <a:pt x="143906" y="242735"/>
                    </a:cubicBezTo>
                    <a:cubicBezTo>
                      <a:pt x="129252" y="245177"/>
                      <a:pt x="119972" y="242735"/>
                      <a:pt x="111668" y="245666"/>
                    </a:cubicBezTo>
                    <a:cubicBezTo>
                      <a:pt x="103364" y="248597"/>
                      <a:pt x="97991" y="250551"/>
                      <a:pt x="94083" y="260320"/>
                    </a:cubicBezTo>
                    <a:cubicBezTo>
                      <a:pt x="90175" y="270089"/>
                      <a:pt x="92617" y="292071"/>
                      <a:pt x="88221" y="304282"/>
                    </a:cubicBezTo>
                    <a:cubicBezTo>
                      <a:pt x="83825" y="316493"/>
                      <a:pt x="71125" y="314539"/>
                      <a:pt x="67706" y="333589"/>
                    </a:cubicBezTo>
                    <a:cubicBezTo>
                      <a:pt x="64287" y="352639"/>
                      <a:pt x="69171" y="396601"/>
                      <a:pt x="67706" y="418582"/>
                    </a:cubicBezTo>
                    <a:cubicBezTo>
                      <a:pt x="66241" y="440563"/>
                      <a:pt x="56959" y="485012"/>
                      <a:pt x="50121" y="47719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 name="Google Shape;741;p56">
                <a:extLst>
                  <a:ext uri="{FF2B5EF4-FFF2-40B4-BE49-F238E27FC236}">
                    <a16:creationId xmlns:a16="http://schemas.microsoft.com/office/drawing/2014/main" id="{F3211585-62A8-4B9C-8BDC-79E27F234C0B}"/>
                  </a:ext>
                </a:extLst>
              </p:cNvPr>
              <p:cNvSpPr/>
              <p:nvPr/>
            </p:nvSpPr>
            <p:spPr>
              <a:xfrm>
                <a:off x="2460680" y="1873253"/>
                <a:ext cx="902625" cy="1510983"/>
              </a:xfrm>
              <a:custGeom>
                <a:avLst/>
                <a:gdLst/>
                <a:ahLst/>
                <a:cxnLst/>
                <a:rect l="l" t="t" r="r" b="b"/>
                <a:pathLst>
                  <a:path w="902625" h="1510983" extrusionOk="0">
                    <a:moveTo>
                      <a:pt x="285568" y="1267"/>
                    </a:moveTo>
                    <a:cubicBezTo>
                      <a:pt x="293696" y="5839"/>
                      <a:pt x="283536" y="49019"/>
                      <a:pt x="294712" y="68323"/>
                    </a:cubicBezTo>
                    <a:cubicBezTo>
                      <a:pt x="305888" y="87627"/>
                      <a:pt x="333320" y="99819"/>
                      <a:pt x="352624" y="117091"/>
                    </a:cubicBezTo>
                    <a:cubicBezTo>
                      <a:pt x="371928" y="134363"/>
                      <a:pt x="392248" y="160779"/>
                      <a:pt x="410536" y="171955"/>
                    </a:cubicBezTo>
                    <a:cubicBezTo>
                      <a:pt x="428824" y="183131"/>
                      <a:pt x="442540" y="187703"/>
                      <a:pt x="462352" y="184147"/>
                    </a:cubicBezTo>
                    <a:cubicBezTo>
                      <a:pt x="482164" y="180591"/>
                      <a:pt x="509088" y="163827"/>
                      <a:pt x="529408" y="150619"/>
                    </a:cubicBezTo>
                    <a:cubicBezTo>
                      <a:pt x="549728" y="137411"/>
                      <a:pt x="573604" y="116075"/>
                      <a:pt x="584272" y="104899"/>
                    </a:cubicBezTo>
                    <a:cubicBezTo>
                      <a:pt x="594940" y="93723"/>
                      <a:pt x="593924" y="90167"/>
                      <a:pt x="593416" y="83563"/>
                    </a:cubicBezTo>
                    <a:cubicBezTo>
                      <a:pt x="592908" y="76959"/>
                      <a:pt x="578684" y="62227"/>
                      <a:pt x="581224" y="65275"/>
                    </a:cubicBezTo>
                    <a:cubicBezTo>
                      <a:pt x="583764" y="68323"/>
                      <a:pt x="604084" y="89659"/>
                      <a:pt x="608656" y="101851"/>
                    </a:cubicBezTo>
                    <a:cubicBezTo>
                      <a:pt x="613228" y="114043"/>
                      <a:pt x="609164" y="126235"/>
                      <a:pt x="608656" y="138427"/>
                    </a:cubicBezTo>
                    <a:cubicBezTo>
                      <a:pt x="608148" y="150619"/>
                      <a:pt x="597988" y="161795"/>
                      <a:pt x="605608" y="175003"/>
                    </a:cubicBezTo>
                    <a:cubicBezTo>
                      <a:pt x="613228" y="188211"/>
                      <a:pt x="628468" y="179067"/>
                      <a:pt x="654376" y="217675"/>
                    </a:cubicBezTo>
                    <a:cubicBezTo>
                      <a:pt x="680284" y="256283"/>
                      <a:pt x="741244" y="303527"/>
                      <a:pt x="761056" y="406651"/>
                    </a:cubicBezTo>
                    <a:cubicBezTo>
                      <a:pt x="780868" y="509775"/>
                      <a:pt x="756484" y="701799"/>
                      <a:pt x="773248" y="836419"/>
                    </a:cubicBezTo>
                    <a:cubicBezTo>
                      <a:pt x="790012" y="971039"/>
                      <a:pt x="840304" y="1120899"/>
                      <a:pt x="861640" y="1214371"/>
                    </a:cubicBezTo>
                    <a:cubicBezTo>
                      <a:pt x="882976" y="1307843"/>
                      <a:pt x="908884" y="1361691"/>
                      <a:pt x="901264" y="1397251"/>
                    </a:cubicBezTo>
                    <a:cubicBezTo>
                      <a:pt x="893644" y="1432811"/>
                      <a:pt x="842336" y="1421127"/>
                      <a:pt x="815920" y="1427731"/>
                    </a:cubicBezTo>
                    <a:cubicBezTo>
                      <a:pt x="789504" y="1434335"/>
                      <a:pt x="765120" y="1435859"/>
                      <a:pt x="742768" y="1436875"/>
                    </a:cubicBezTo>
                    <a:cubicBezTo>
                      <a:pt x="720416" y="1437891"/>
                      <a:pt x="712288" y="1429763"/>
                      <a:pt x="681808" y="1433827"/>
                    </a:cubicBezTo>
                    <a:cubicBezTo>
                      <a:pt x="651328" y="1437891"/>
                      <a:pt x="559888" y="1461259"/>
                      <a:pt x="559888" y="1461259"/>
                    </a:cubicBezTo>
                    <a:lnTo>
                      <a:pt x="434920" y="1491739"/>
                    </a:lnTo>
                    <a:cubicBezTo>
                      <a:pt x="400884" y="1499359"/>
                      <a:pt x="389708" y="1503931"/>
                      <a:pt x="355672" y="1506979"/>
                    </a:cubicBezTo>
                    <a:cubicBezTo>
                      <a:pt x="321636" y="1510027"/>
                      <a:pt x="267788" y="1510027"/>
                      <a:pt x="230704" y="1510027"/>
                    </a:cubicBezTo>
                    <a:cubicBezTo>
                      <a:pt x="193620" y="1510027"/>
                      <a:pt x="169236" y="1513583"/>
                      <a:pt x="133168" y="1506979"/>
                    </a:cubicBezTo>
                    <a:cubicBezTo>
                      <a:pt x="97100" y="1500375"/>
                      <a:pt x="35632" y="1522219"/>
                      <a:pt x="14296" y="1470403"/>
                    </a:cubicBezTo>
                    <a:cubicBezTo>
                      <a:pt x="-7040" y="1418587"/>
                      <a:pt x="580" y="1324099"/>
                      <a:pt x="5152" y="1196083"/>
                    </a:cubicBezTo>
                    <a:cubicBezTo>
                      <a:pt x="9724" y="1068067"/>
                      <a:pt x="18360" y="863851"/>
                      <a:pt x="41728" y="702307"/>
                    </a:cubicBezTo>
                    <a:cubicBezTo>
                      <a:pt x="65096" y="540763"/>
                      <a:pt x="111324" y="337055"/>
                      <a:pt x="145360" y="226819"/>
                    </a:cubicBezTo>
                    <a:cubicBezTo>
                      <a:pt x="179396" y="116583"/>
                      <a:pt x="222068" y="78483"/>
                      <a:pt x="245944" y="40891"/>
                    </a:cubicBezTo>
                    <a:cubicBezTo>
                      <a:pt x="269820" y="3299"/>
                      <a:pt x="277440" y="-3305"/>
                      <a:pt x="285568" y="1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 name="Google Shape;742;p56">
                <a:extLst>
                  <a:ext uri="{FF2B5EF4-FFF2-40B4-BE49-F238E27FC236}">
                    <a16:creationId xmlns:a16="http://schemas.microsoft.com/office/drawing/2014/main" id="{332C5294-B4F8-4AB2-BDAD-8818248E6501}"/>
                  </a:ext>
                </a:extLst>
              </p:cNvPr>
              <p:cNvSpPr/>
              <p:nvPr/>
            </p:nvSpPr>
            <p:spPr>
              <a:xfrm>
                <a:off x="2823398" y="2045097"/>
                <a:ext cx="372325" cy="1206936"/>
              </a:xfrm>
              <a:custGeom>
                <a:avLst/>
                <a:gdLst/>
                <a:ahLst/>
                <a:cxnLst/>
                <a:rect l="l" t="t" r="r" b="b"/>
                <a:pathLst>
                  <a:path w="372325" h="1206936" extrusionOk="0">
                    <a:moveTo>
                      <a:pt x="60010" y="111"/>
                    </a:moveTo>
                    <a:cubicBezTo>
                      <a:pt x="37658" y="2143"/>
                      <a:pt x="9718" y="29575"/>
                      <a:pt x="2098" y="42783"/>
                    </a:cubicBezTo>
                    <a:cubicBezTo>
                      <a:pt x="-5522" y="55991"/>
                      <a:pt x="9718" y="70215"/>
                      <a:pt x="14290" y="79359"/>
                    </a:cubicBezTo>
                    <a:cubicBezTo>
                      <a:pt x="18862" y="88503"/>
                      <a:pt x="24450" y="90535"/>
                      <a:pt x="29530" y="97647"/>
                    </a:cubicBezTo>
                    <a:cubicBezTo>
                      <a:pt x="34610" y="104759"/>
                      <a:pt x="44770" y="109839"/>
                      <a:pt x="44770" y="122031"/>
                    </a:cubicBezTo>
                    <a:cubicBezTo>
                      <a:pt x="44770" y="134223"/>
                      <a:pt x="31562" y="147939"/>
                      <a:pt x="29530" y="170799"/>
                    </a:cubicBezTo>
                    <a:cubicBezTo>
                      <a:pt x="27498" y="193659"/>
                      <a:pt x="29022" y="222107"/>
                      <a:pt x="32578" y="259191"/>
                    </a:cubicBezTo>
                    <a:cubicBezTo>
                      <a:pt x="36134" y="296275"/>
                      <a:pt x="34102" y="282051"/>
                      <a:pt x="50866" y="393303"/>
                    </a:cubicBezTo>
                    <a:cubicBezTo>
                      <a:pt x="67630" y="504555"/>
                      <a:pt x="113858" y="809355"/>
                      <a:pt x="133162" y="926703"/>
                    </a:cubicBezTo>
                    <a:cubicBezTo>
                      <a:pt x="152466" y="1044051"/>
                      <a:pt x="159070" y="1064371"/>
                      <a:pt x="166690" y="1097391"/>
                    </a:cubicBezTo>
                    <a:cubicBezTo>
                      <a:pt x="174310" y="1130411"/>
                      <a:pt x="168722" y="1114663"/>
                      <a:pt x="178882" y="1124823"/>
                    </a:cubicBezTo>
                    <a:cubicBezTo>
                      <a:pt x="189042" y="1134983"/>
                      <a:pt x="207838" y="1145651"/>
                      <a:pt x="227650" y="1158351"/>
                    </a:cubicBezTo>
                    <a:cubicBezTo>
                      <a:pt x="247462" y="1171051"/>
                      <a:pt x="283022" y="1195435"/>
                      <a:pt x="297754" y="1201023"/>
                    </a:cubicBezTo>
                    <a:cubicBezTo>
                      <a:pt x="312486" y="1206611"/>
                      <a:pt x="304358" y="1214231"/>
                      <a:pt x="316042" y="1191879"/>
                    </a:cubicBezTo>
                    <a:cubicBezTo>
                      <a:pt x="327726" y="1169527"/>
                      <a:pt x="359222" y="1092819"/>
                      <a:pt x="367858" y="1066911"/>
                    </a:cubicBezTo>
                    <a:cubicBezTo>
                      <a:pt x="376494" y="1041003"/>
                      <a:pt x="370398" y="1049131"/>
                      <a:pt x="367858" y="1036431"/>
                    </a:cubicBezTo>
                    <a:cubicBezTo>
                      <a:pt x="365318" y="1023731"/>
                      <a:pt x="362778" y="1028303"/>
                      <a:pt x="352618" y="990711"/>
                    </a:cubicBezTo>
                    <a:cubicBezTo>
                      <a:pt x="342458" y="953119"/>
                      <a:pt x="327218" y="899779"/>
                      <a:pt x="306898" y="810879"/>
                    </a:cubicBezTo>
                    <a:cubicBezTo>
                      <a:pt x="286578" y="721979"/>
                      <a:pt x="250510" y="544179"/>
                      <a:pt x="230698" y="457311"/>
                    </a:cubicBezTo>
                    <a:cubicBezTo>
                      <a:pt x="210886" y="370443"/>
                      <a:pt x="198694" y="330819"/>
                      <a:pt x="188026" y="289671"/>
                    </a:cubicBezTo>
                    <a:cubicBezTo>
                      <a:pt x="177358" y="248523"/>
                      <a:pt x="174310" y="229727"/>
                      <a:pt x="166690" y="210423"/>
                    </a:cubicBezTo>
                    <a:cubicBezTo>
                      <a:pt x="159070" y="191119"/>
                      <a:pt x="149418" y="187055"/>
                      <a:pt x="142306" y="173847"/>
                    </a:cubicBezTo>
                    <a:cubicBezTo>
                      <a:pt x="135194" y="160639"/>
                      <a:pt x="128082" y="143367"/>
                      <a:pt x="124018" y="131175"/>
                    </a:cubicBezTo>
                    <a:cubicBezTo>
                      <a:pt x="119954" y="118983"/>
                      <a:pt x="113858" y="108823"/>
                      <a:pt x="117922" y="100695"/>
                    </a:cubicBezTo>
                    <a:cubicBezTo>
                      <a:pt x="121986" y="92567"/>
                      <a:pt x="142306" y="90027"/>
                      <a:pt x="148402" y="82407"/>
                    </a:cubicBezTo>
                    <a:cubicBezTo>
                      <a:pt x="154498" y="74787"/>
                      <a:pt x="156530" y="63611"/>
                      <a:pt x="154498" y="54975"/>
                    </a:cubicBezTo>
                    <a:cubicBezTo>
                      <a:pt x="152466" y="46339"/>
                      <a:pt x="144846" y="36687"/>
                      <a:pt x="136210" y="30591"/>
                    </a:cubicBezTo>
                    <a:cubicBezTo>
                      <a:pt x="127574" y="24495"/>
                      <a:pt x="82362" y="-1921"/>
                      <a:pt x="60010" y="111"/>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743;p56">
                <a:extLst>
                  <a:ext uri="{FF2B5EF4-FFF2-40B4-BE49-F238E27FC236}">
                    <a16:creationId xmlns:a16="http://schemas.microsoft.com/office/drawing/2014/main" id="{3E57296A-2984-4F4C-8588-AF09FCF046F9}"/>
                  </a:ext>
                </a:extLst>
              </p:cNvPr>
              <p:cNvSpPr/>
              <p:nvPr/>
            </p:nvSpPr>
            <p:spPr>
              <a:xfrm>
                <a:off x="3067836" y="1975406"/>
                <a:ext cx="501695" cy="1929431"/>
              </a:xfrm>
              <a:custGeom>
                <a:avLst/>
                <a:gdLst/>
                <a:ahLst/>
                <a:cxnLst/>
                <a:rect l="l" t="t" r="r" b="b"/>
                <a:pathLst>
                  <a:path w="501695" h="1929431" extrusionOk="0">
                    <a:moveTo>
                      <a:pt x="217" y="1783"/>
                    </a:moveTo>
                    <a:cubicBezTo>
                      <a:pt x="2891" y="-11585"/>
                      <a:pt x="28290" y="53920"/>
                      <a:pt x="44332" y="73973"/>
                    </a:cubicBezTo>
                    <a:cubicBezTo>
                      <a:pt x="60374" y="94026"/>
                      <a:pt x="71069" y="108731"/>
                      <a:pt x="96469" y="122099"/>
                    </a:cubicBezTo>
                    <a:cubicBezTo>
                      <a:pt x="121869" y="135467"/>
                      <a:pt x="159969" y="134799"/>
                      <a:pt x="196732" y="154183"/>
                    </a:cubicBezTo>
                    <a:cubicBezTo>
                      <a:pt x="233495" y="173567"/>
                      <a:pt x="290980" y="219021"/>
                      <a:pt x="317048" y="238405"/>
                    </a:cubicBezTo>
                    <a:cubicBezTo>
                      <a:pt x="343116" y="257789"/>
                      <a:pt x="345122" y="250437"/>
                      <a:pt x="353143" y="270489"/>
                    </a:cubicBezTo>
                    <a:cubicBezTo>
                      <a:pt x="361164" y="290541"/>
                      <a:pt x="362501" y="335994"/>
                      <a:pt x="365175" y="358720"/>
                    </a:cubicBezTo>
                    <a:cubicBezTo>
                      <a:pt x="367849" y="381446"/>
                      <a:pt x="368517" y="390805"/>
                      <a:pt x="369185" y="406847"/>
                    </a:cubicBezTo>
                    <a:cubicBezTo>
                      <a:pt x="369853" y="422889"/>
                      <a:pt x="367180" y="434921"/>
                      <a:pt x="369185" y="454973"/>
                    </a:cubicBezTo>
                    <a:cubicBezTo>
                      <a:pt x="371190" y="475025"/>
                      <a:pt x="375870" y="506441"/>
                      <a:pt x="381217" y="527162"/>
                    </a:cubicBezTo>
                    <a:cubicBezTo>
                      <a:pt x="386564" y="547883"/>
                      <a:pt x="398595" y="561920"/>
                      <a:pt x="401269" y="579299"/>
                    </a:cubicBezTo>
                    <a:cubicBezTo>
                      <a:pt x="403943" y="596678"/>
                      <a:pt x="395922" y="610047"/>
                      <a:pt x="397259" y="631436"/>
                    </a:cubicBezTo>
                    <a:cubicBezTo>
                      <a:pt x="398596" y="652825"/>
                      <a:pt x="403274" y="670873"/>
                      <a:pt x="409290" y="707636"/>
                    </a:cubicBezTo>
                    <a:cubicBezTo>
                      <a:pt x="415306" y="744399"/>
                      <a:pt x="426669" y="799878"/>
                      <a:pt x="433353" y="852015"/>
                    </a:cubicBezTo>
                    <a:cubicBezTo>
                      <a:pt x="440037" y="904152"/>
                      <a:pt x="444717" y="985699"/>
                      <a:pt x="449396" y="1020457"/>
                    </a:cubicBezTo>
                    <a:cubicBezTo>
                      <a:pt x="454075" y="1055215"/>
                      <a:pt x="458085" y="1048530"/>
                      <a:pt x="461427" y="1060562"/>
                    </a:cubicBezTo>
                    <a:cubicBezTo>
                      <a:pt x="464769" y="1072594"/>
                      <a:pt x="467443" y="1065910"/>
                      <a:pt x="469448" y="1092647"/>
                    </a:cubicBezTo>
                    <a:cubicBezTo>
                      <a:pt x="471453" y="1119384"/>
                      <a:pt x="470117" y="1169515"/>
                      <a:pt x="473459" y="1220983"/>
                    </a:cubicBezTo>
                    <a:cubicBezTo>
                      <a:pt x="476801" y="1272451"/>
                      <a:pt x="486159" y="1347315"/>
                      <a:pt x="489501" y="1401457"/>
                    </a:cubicBezTo>
                    <a:cubicBezTo>
                      <a:pt x="492843" y="1455599"/>
                      <a:pt x="491506" y="1495036"/>
                      <a:pt x="493511" y="1545836"/>
                    </a:cubicBezTo>
                    <a:cubicBezTo>
                      <a:pt x="495516" y="1596636"/>
                      <a:pt x="501532" y="1664147"/>
                      <a:pt x="501532" y="1706257"/>
                    </a:cubicBezTo>
                    <a:cubicBezTo>
                      <a:pt x="501532" y="1748367"/>
                      <a:pt x="503537" y="1785799"/>
                      <a:pt x="493511" y="1798499"/>
                    </a:cubicBezTo>
                    <a:cubicBezTo>
                      <a:pt x="483485" y="1811199"/>
                      <a:pt x="462096" y="1785131"/>
                      <a:pt x="441375" y="1782457"/>
                    </a:cubicBezTo>
                    <a:cubicBezTo>
                      <a:pt x="420654" y="1779783"/>
                      <a:pt x="385227" y="1767083"/>
                      <a:pt x="369185" y="1782457"/>
                    </a:cubicBezTo>
                    <a:cubicBezTo>
                      <a:pt x="353143" y="1797831"/>
                      <a:pt x="363169" y="1850636"/>
                      <a:pt x="345122" y="1874699"/>
                    </a:cubicBezTo>
                    <a:cubicBezTo>
                      <a:pt x="327075" y="1898762"/>
                      <a:pt x="271596" y="1940204"/>
                      <a:pt x="260901" y="1926836"/>
                    </a:cubicBezTo>
                    <a:cubicBezTo>
                      <a:pt x="250206" y="1913468"/>
                      <a:pt x="275606" y="1833257"/>
                      <a:pt x="280953" y="1794489"/>
                    </a:cubicBezTo>
                    <a:cubicBezTo>
                      <a:pt x="286300" y="1755721"/>
                      <a:pt x="295659" y="1723636"/>
                      <a:pt x="292985" y="1694226"/>
                    </a:cubicBezTo>
                    <a:cubicBezTo>
                      <a:pt x="290311" y="1664816"/>
                      <a:pt x="270258" y="1655458"/>
                      <a:pt x="264911" y="1618026"/>
                    </a:cubicBezTo>
                    <a:cubicBezTo>
                      <a:pt x="259564" y="1580594"/>
                      <a:pt x="268922" y="1520436"/>
                      <a:pt x="260901" y="1469636"/>
                    </a:cubicBezTo>
                    <a:cubicBezTo>
                      <a:pt x="252880" y="1418836"/>
                      <a:pt x="233495" y="1376057"/>
                      <a:pt x="216785" y="1313226"/>
                    </a:cubicBezTo>
                    <a:cubicBezTo>
                      <a:pt x="200075" y="1250395"/>
                      <a:pt x="176012" y="1152805"/>
                      <a:pt x="160638" y="1092647"/>
                    </a:cubicBezTo>
                    <a:cubicBezTo>
                      <a:pt x="145264" y="1032489"/>
                      <a:pt x="132564" y="1023799"/>
                      <a:pt x="124543" y="952278"/>
                    </a:cubicBezTo>
                    <a:cubicBezTo>
                      <a:pt x="116522" y="880757"/>
                      <a:pt x="125211" y="766457"/>
                      <a:pt x="112511" y="663520"/>
                    </a:cubicBezTo>
                    <a:cubicBezTo>
                      <a:pt x="99811" y="560583"/>
                      <a:pt x="62380" y="419546"/>
                      <a:pt x="48343" y="334657"/>
                    </a:cubicBezTo>
                    <a:cubicBezTo>
                      <a:pt x="34306" y="249768"/>
                      <a:pt x="36311" y="208993"/>
                      <a:pt x="28290" y="154183"/>
                    </a:cubicBezTo>
                    <a:cubicBezTo>
                      <a:pt x="20269" y="99373"/>
                      <a:pt x="-2457" y="15151"/>
                      <a:pt x="217" y="1783"/>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 name="Google Shape;744;p56">
                <a:extLst>
                  <a:ext uri="{FF2B5EF4-FFF2-40B4-BE49-F238E27FC236}">
                    <a16:creationId xmlns:a16="http://schemas.microsoft.com/office/drawing/2014/main" id="{B8E4F25F-0BCD-4682-AE56-D78447B1BA25}"/>
                  </a:ext>
                </a:extLst>
              </p:cNvPr>
              <p:cNvSpPr/>
              <p:nvPr/>
            </p:nvSpPr>
            <p:spPr>
              <a:xfrm>
                <a:off x="1962627" y="1061611"/>
                <a:ext cx="820807" cy="2475960"/>
              </a:xfrm>
              <a:custGeom>
                <a:avLst/>
                <a:gdLst/>
                <a:ahLst/>
                <a:cxnLst/>
                <a:rect l="l" t="t" r="r" b="b"/>
                <a:pathLst>
                  <a:path w="820807" h="2475960" extrusionOk="0">
                    <a:moveTo>
                      <a:pt x="46647" y="1178"/>
                    </a:moveTo>
                    <a:cubicBezTo>
                      <a:pt x="53999" y="10536"/>
                      <a:pt x="72715" y="98100"/>
                      <a:pt x="90762" y="117484"/>
                    </a:cubicBezTo>
                    <a:cubicBezTo>
                      <a:pt x="108809" y="136868"/>
                      <a:pt x="135547" y="121494"/>
                      <a:pt x="154931" y="117484"/>
                    </a:cubicBezTo>
                    <a:cubicBezTo>
                      <a:pt x="174315" y="113474"/>
                      <a:pt x="193031" y="104116"/>
                      <a:pt x="207068" y="93421"/>
                    </a:cubicBezTo>
                    <a:cubicBezTo>
                      <a:pt x="221105" y="82726"/>
                      <a:pt x="232468" y="62004"/>
                      <a:pt x="239152" y="53315"/>
                    </a:cubicBezTo>
                    <a:cubicBezTo>
                      <a:pt x="245836" y="44626"/>
                      <a:pt x="247173" y="38610"/>
                      <a:pt x="247173" y="41284"/>
                    </a:cubicBezTo>
                    <a:cubicBezTo>
                      <a:pt x="247173" y="43958"/>
                      <a:pt x="240489" y="51310"/>
                      <a:pt x="239152" y="69357"/>
                    </a:cubicBezTo>
                    <a:cubicBezTo>
                      <a:pt x="237815" y="87404"/>
                      <a:pt x="237815" y="124837"/>
                      <a:pt x="239152" y="149568"/>
                    </a:cubicBezTo>
                    <a:cubicBezTo>
                      <a:pt x="240489" y="174299"/>
                      <a:pt x="247173" y="188337"/>
                      <a:pt x="247173" y="217747"/>
                    </a:cubicBezTo>
                    <a:cubicBezTo>
                      <a:pt x="247173" y="247157"/>
                      <a:pt x="238484" y="294615"/>
                      <a:pt x="239152" y="326031"/>
                    </a:cubicBezTo>
                    <a:cubicBezTo>
                      <a:pt x="239820" y="357447"/>
                      <a:pt x="249847" y="378168"/>
                      <a:pt x="251184" y="406242"/>
                    </a:cubicBezTo>
                    <a:cubicBezTo>
                      <a:pt x="252521" y="434316"/>
                      <a:pt x="236478" y="458378"/>
                      <a:pt x="247173" y="494473"/>
                    </a:cubicBezTo>
                    <a:cubicBezTo>
                      <a:pt x="257868" y="530568"/>
                      <a:pt x="291289" y="582705"/>
                      <a:pt x="315352" y="622810"/>
                    </a:cubicBezTo>
                    <a:cubicBezTo>
                      <a:pt x="339415" y="662915"/>
                      <a:pt x="372168" y="709037"/>
                      <a:pt x="391552" y="735105"/>
                    </a:cubicBezTo>
                    <a:cubicBezTo>
                      <a:pt x="410936" y="761173"/>
                      <a:pt x="422299" y="777884"/>
                      <a:pt x="431657" y="779221"/>
                    </a:cubicBezTo>
                    <a:cubicBezTo>
                      <a:pt x="441015" y="780558"/>
                      <a:pt x="437673" y="749810"/>
                      <a:pt x="447699" y="743126"/>
                    </a:cubicBezTo>
                    <a:cubicBezTo>
                      <a:pt x="457725" y="736442"/>
                      <a:pt x="471094" y="735773"/>
                      <a:pt x="491815" y="739115"/>
                    </a:cubicBezTo>
                    <a:cubicBezTo>
                      <a:pt x="512536" y="742457"/>
                      <a:pt x="547294" y="751146"/>
                      <a:pt x="572026" y="763178"/>
                    </a:cubicBezTo>
                    <a:cubicBezTo>
                      <a:pt x="596758" y="775210"/>
                      <a:pt x="621489" y="798605"/>
                      <a:pt x="640205" y="811305"/>
                    </a:cubicBezTo>
                    <a:cubicBezTo>
                      <a:pt x="658921" y="824005"/>
                      <a:pt x="669615" y="832694"/>
                      <a:pt x="684320" y="839378"/>
                    </a:cubicBezTo>
                    <a:cubicBezTo>
                      <a:pt x="699025" y="846062"/>
                      <a:pt x="715736" y="853415"/>
                      <a:pt x="728436" y="851410"/>
                    </a:cubicBezTo>
                    <a:cubicBezTo>
                      <a:pt x="741136" y="849405"/>
                      <a:pt x="751831" y="836705"/>
                      <a:pt x="760520" y="827347"/>
                    </a:cubicBezTo>
                    <a:cubicBezTo>
                      <a:pt x="769209" y="817989"/>
                      <a:pt x="777231" y="787910"/>
                      <a:pt x="780573" y="795263"/>
                    </a:cubicBezTo>
                    <a:cubicBezTo>
                      <a:pt x="783915" y="802616"/>
                      <a:pt x="776563" y="846732"/>
                      <a:pt x="780573" y="871463"/>
                    </a:cubicBezTo>
                    <a:cubicBezTo>
                      <a:pt x="784583" y="896194"/>
                      <a:pt x="798620" y="922263"/>
                      <a:pt x="804636" y="943652"/>
                    </a:cubicBezTo>
                    <a:cubicBezTo>
                      <a:pt x="810652" y="965042"/>
                      <a:pt x="813994" y="981753"/>
                      <a:pt x="816668" y="999800"/>
                    </a:cubicBezTo>
                    <a:cubicBezTo>
                      <a:pt x="819342" y="1017847"/>
                      <a:pt x="821346" y="1028541"/>
                      <a:pt x="820678" y="1051936"/>
                    </a:cubicBezTo>
                    <a:cubicBezTo>
                      <a:pt x="820010" y="1075331"/>
                      <a:pt x="817336" y="1104742"/>
                      <a:pt x="812657" y="1140168"/>
                    </a:cubicBezTo>
                    <a:cubicBezTo>
                      <a:pt x="807978" y="1175594"/>
                      <a:pt x="806642" y="1223720"/>
                      <a:pt x="792605" y="1264494"/>
                    </a:cubicBezTo>
                    <a:cubicBezTo>
                      <a:pt x="778568" y="1305268"/>
                      <a:pt x="749157" y="1342031"/>
                      <a:pt x="728436" y="1384810"/>
                    </a:cubicBezTo>
                    <a:cubicBezTo>
                      <a:pt x="707715" y="1427589"/>
                      <a:pt x="684989" y="1481731"/>
                      <a:pt x="668278" y="1521168"/>
                    </a:cubicBezTo>
                    <a:cubicBezTo>
                      <a:pt x="651568" y="1560605"/>
                      <a:pt x="641541" y="1569294"/>
                      <a:pt x="628173" y="1621431"/>
                    </a:cubicBezTo>
                    <a:cubicBezTo>
                      <a:pt x="614805" y="1673568"/>
                      <a:pt x="596758" y="1763805"/>
                      <a:pt x="588068" y="1833989"/>
                    </a:cubicBezTo>
                    <a:cubicBezTo>
                      <a:pt x="579379" y="1904173"/>
                      <a:pt x="578710" y="1964331"/>
                      <a:pt x="576036" y="2042536"/>
                    </a:cubicBezTo>
                    <a:cubicBezTo>
                      <a:pt x="573362" y="2120741"/>
                      <a:pt x="578042" y="2236379"/>
                      <a:pt x="572026" y="2303221"/>
                    </a:cubicBezTo>
                    <a:cubicBezTo>
                      <a:pt x="566010" y="2370063"/>
                      <a:pt x="549299" y="2414847"/>
                      <a:pt x="539941" y="2443589"/>
                    </a:cubicBezTo>
                    <a:cubicBezTo>
                      <a:pt x="530583" y="2472331"/>
                      <a:pt x="531920" y="2473668"/>
                      <a:pt x="515878" y="2475673"/>
                    </a:cubicBezTo>
                    <a:cubicBezTo>
                      <a:pt x="499836" y="2477678"/>
                      <a:pt x="460399" y="2468989"/>
                      <a:pt x="443689" y="2455621"/>
                    </a:cubicBezTo>
                    <a:cubicBezTo>
                      <a:pt x="426979" y="2442253"/>
                      <a:pt x="423636" y="2432895"/>
                      <a:pt x="415615" y="2395463"/>
                    </a:cubicBezTo>
                    <a:cubicBezTo>
                      <a:pt x="407594" y="2358031"/>
                      <a:pt x="400909" y="2289184"/>
                      <a:pt x="395562" y="2231031"/>
                    </a:cubicBezTo>
                    <a:cubicBezTo>
                      <a:pt x="390215" y="2172878"/>
                      <a:pt x="386205" y="2098684"/>
                      <a:pt x="383531" y="2046547"/>
                    </a:cubicBezTo>
                    <a:cubicBezTo>
                      <a:pt x="380857" y="1994410"/>
                      <a:pt x="379520" y="1944947"/>
                      <a:pt x="379520" y="1918210"/>
                    </a:cubicBezTo>
                    <a:cubicBezTo>
                      <a:pt x="379520" y="1891473"/>
                      <a:pt x="385536" y="1892810"/>
                      <a:pt x="383531" y="1886126"/>
                    </a:cubicBezTo>
                    <a:cubicBezTo>
                      <a:pt x="381526" y="1879442"/>
                      <a:pt x="367489" y="1891473"/>
                      <a:pt x="367489" y="1878105"/>
                    </a:cubicBezTo>
                    <a:cubicBezTo>
                      <a:pt x="367489" y="1864737"/>
                      <a:pt x="378852" y="1831315"/>
                      <a:pt x="383531" y="1805915"/>
                    </a:cubicBezTo>
                    <a:cubicBezTo>
                      <a:pt x="388210" y="1780515"/>
                      <a:pt x="392888" y="1757789"/>
                      <a:pt x="395562" y="1725705"/>
                    </a:cubicBezTo>
                    <a:cubicBezTo>
                      <a:pt x="398236" y="1693621"/>
                      <a:pt x="399573" y="1648168"/>
                      <a:pt x="399573" y="1613410"/>
                    </a:cubicBezTo>
                    <a:cubicBezTo>
                      <a:pt x="399573" y="1578652"/>
                      <a:pt x="398236" y="1558599"/>
                      <a:pt x="395562" y="1517157"/>
                    </a:cubicBezTo>
                    <a:cubicBezTo>
                      <a:pt x="392888" y="1475715"/>
                      <a:pt x="390884" y="1404194"/>
                      <a:pt x="383531" y="1364757"/>
                    </a:cubicBezTo>
                    <a:cubicBezTo>
                      <a:pt x="376179" y="1325320"/>
                      <a:pt x="360805" y="1315962"/>
                      <a:pt x="351447" y="1280536"/>
                    </a:cubicBezTo>
                    <a:cubicBezTo>
                      <a:pt x="342089" y="1245110"/>
                      <a:pt x="337410" y="1184953"/>
                      <a:pt x="327384" y="1152200"/>
                    </a:cubicBezTo>
                    <a:cubicBezTo>
                      <a:pt x="317358" y="1119447"/>
                      <a:pt x="315352" y="1114100"/>
                      <a:pt x="291289" y="1084021"/>
                    </a:cubicBezTo>
                    <a:cubicBezTo>
                      <a:pt x="267226" y="1053942"/>
                      <a:pt x="207068" y="1004479"/>
                      <a:pt x="183005" y="971726"/>
                    </a:cubicBezTo>
                    <a:cubicBezTo>
                      <a:pt x="158942" y="938973"/>
                      <a:pt x="164957" y="925605"/>
                      <a:pt x="146910" y="887505"/>
                    </a:cubicBezTo>
                    <a:cubicBezTo>
                      <a:pt x="128863" y="849405"/>
                      <a:pt x="74720" y="743126"/>
                      <a:pt x="74720" y="743126"/>
                    </a:cubicBezTo>
                    <a:cubicBezTo>
                      <a:pt x="58678" y="711042"/>
                      <a:pt x="58009" y="711710"/>
                      <a:pt x="50657" y="695000"/>
                    </a:cubicBezTo>
                    <a:cubicBezTo>
                      <a:pt x="43305" y="678290"/>
                      <a:pt x="36621" y="677621"/>
                      <a:pt x="30605" y="642863"/>
                    </a:cubicBezTo>
                    <a:cubicBezTo>
                      <a:pt x="24589" y="608105"/>
                      <a:pt x="18573" y="531236"/>
                      <a:pt x="14562" y="486452"/>
                    </a:cubicBezTo>
                    <a:cubicBezTo>
                      <a:pt x="10551" y="441668"/>
                      <a:pt x="8546" y="411588"/>
                      <a:pt x="6541" y="374157"/>
                    </a:cubicBezTo>
                    <a:cubicBezTo>
                      <a:pt x="4536" y="336726"/>
                      <a:pt x="3199" y="282584"/>
                      <a:pt x="2531" y="261863"/>
                    </a:cubicBezTo>
                    <a:cubicBezTo>
                      <a:pt x="1863" y="241142"/>
                      <a:pt x="-2816" y="271889"/>
                      <a:pt x="2531" y="249831"/>
                    </a:cubicBezTo>
                    <a:cubicBezTo>
                      <a:pt x="7878" y="227773"/>
                      <a:pt x="27262" y="160931"/>
                      <a:pt x="34615" y="129515"/>
                    </a:cubicBezTo>
                    <a:cubicBezTo>
                      <a:pt x="41968" y="98099"/>
                      <a:pt x="43973" y="82057"/>
                      <a:pt x="46647" y="61336"/>
                    </a:cubicBezTo>
                    <a:cubicBezTo>
                      <a:pt x="49321" y="40615"/>
                      <a:pt x="39295" y="-8180"/>
                      <a:pt x="46647" y="1178"/>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2" name="Google Shape;745;p56">
                <a:extLst>
                  <a:ext uri="{FF2B5EF4-FFF2-40B4-BE49-F238E27FC236}">
                    <a16:creationId xmlns:a16="http://schemas.microsoft.com/office/drawing/2014/main" id="{077E2F46-DC3F-455B-A1FE-7BBC889EFECC}"/>
                  </a:ext>
                </a:extLst>
              </p:cNvPr>
              <p:cNvSpPr/>
              <p:nvPr/>
            </p:nvSpPr>
            <p:spPr>
              <a:xfrm>
                <a:off x="3369294" y="3701664"/>
                <a:ext cx="188144" cy="101390"/>
              </a:xfrm>
              <a:custGeom>
                <a:avLst/>
                <a:gdLst/>
                <a:ahLst/>
                <a:cxnLst/>
                <a:rect l="l" t="t" r="r" b="b"/>
                <a:pathLst>
                  <a:path w="188144" h="101390" extrusionOk="0">
                    <a:moveTo>
                      <a:pt x="176546" y="11816"/>
                    </a:moveTo>
                    <a:cubicBezTo>
                      <a:pt x="196866" y="27056"/>
                      <a:pt x="185013" y="86323"/>
                      <a:pt x="181626" y="98176"/>
                    </a:cubicBezTo>
                    <a:cubicBezTo>
                      <a:pt x="178239" y="110029"/>
                      <a:pt x="168926" y="85476"/>
                      <a:pt x="156226" y="82936"/>
                    </a:cubicBezTo>
                    <a:cubicBezTo>
                      <a:pt x="143526" y="80396"/>
                      <a:pt x="123206" y="82089"/>
                      <a:pt x="105426" y="82936"/>
                    </a:cubicBezTo>
                    <a:cubicBezTo>
                      <a:pt x="87646" y="83783"/>
                      <a:pt x="66479" y="85476"/>
                      <a:pt x="49546" y="88016"/>
                    </a:cubicBezTo>
                    <a:cubicBezTo>
                      <a:pt x="32613" y="90556"/>
                      <a:pt x="10599" y="104103"/>
                      <a:pt x="3826" y="98176"/>
                    </a:cubicBezTo>
                    <a:cubicBezTo>
                      <a:pt x="-2947" y="92249"/>
                      <a:pt x="-407" y="67696"/>
                      <a:pt x="8906" y="52456"/>
                    </a:cubicBezTo>
                    <a:cubicBezTo>
                      <a:pt x="18219" y="37216"/>
                      <a:pt x="39386" y="16049"/>
                      <a:pt x="59706" y="6736"/>
                    </a:cubicBezTo>
                    <a:cubicBezTo>
                      <a:pt x="80026" y="-2577"/>
                      <a:pt x="156226" y="-3424"/>
                      <a:pt x="176546" y="11816"/>
                    </a:cubicBezTo>
                    <a:close/>
                  </a:path>
                </a:pathLst>
              </a:custGeom>
              <a:solidFill>
                <a:srgbClr val="78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 name="Google Shape;746;p56">
                <a:extLst>
                  <a:ext uri="{FF2B5EF4-FFF2-40B4-BE49-F238E27FC236}">
                    <a16:creationId xmlns:a16="http://schemas.microsoft.com/office/drawing/2014/main" id="{6609E55B-6266-4E9E-8B2C-9A0B763939C3}"/>
                  </a:ext>
                </a:extLst>
              </p:cNvPr>
              <p:cNvSpPr/>
              <p:nvPr/>
            </p:nvSpPr>
            <p:spPr>
              <a:xfrm>
                <a:off x="2013205" y="1026478"/>
                <a:ext cx="200477" cy="252445"/>
              </a:xfrm>
              <a:custGeom>
                <a:avLst/>
                <a:gdLst/>
                <a:ahLst/>
                <a:cxnLst/>
                <a:rect l="l" t="t" r="r" b="b"/>
                <a:pathLst>
                  <a:path w="200477" h="252445" extrusionOk="0">
                    <a:moveTo>
                      <a:pt x="196595" y="136842"/>
                    </a:moveTo>
                    <a:cubicBezTo>
                      <a:pt x="206755" y="112289"/>
                      <a:pt x="194055" y="97049"/>
                      <a:pt x="191515" y="80962"/>
                    </a:cubicBezTo>
                    <a:cubicBezTo>
                      <a:pt x="188975" y="64875"/>
                      <a:pt x="187282" y="52175"/>
                      <a:pt x="181355" y="40322"/>
                    </a:cubicBezTo>
                    <a:cubicBezTo>
                      <a:pt x="175428" y="28469"/>
                      <a:pt x="160188" y="8149"/>
                      <a:pt x="155955" y="9842"/>
                    </a:cubicBezTo>
                    <a:cubicBezTo>
                      <a:pt x="151722" y="11535"/>
                      <a:pt x="163575" y="41169"/>
                      <a:pt x="155955" y="50482"/>
                    </a:cubicBezTo>
                    <a:cubicBezTo>
                      <a:pt x="148335" y="59795"/>
                      <a:pt x="125475" y="63182"/>
                      <a:pt x="110235" y="65722"/>
                    </a:cubicBezTo>
                    <a:cubicBezTo>
                      <a:pt x="94995" y="68262"/>
                      <a:pt x="78908" y="73342"/>
                      <a:pt x="64515" y="65722"/>
                    </a:cubicBezTo>
                    <a:cubicBezTo>
                      <a:pt x="50122" y="58102"/>
                      <a:pt x="34035" y="30162"/>
                      <a:pt x="23875" y="20002"/>
                    </a:cubicBezTo>
                    <a:cubicBezTo>
                      <a:pt x="13715" y="9842"/>
                      <a:pt x="6942" y="-8785"/>
                      <a:pt x="3555" y="4762"/>
                    </a:cubicBezTo>
                    <a:cubicBezTo>
                      <a:pt x="168" y="18309"/>
                      <a:pt x="-2372" y="61489"/>
                      <a:pt x="3555" y="101282"/>
                    </a:cubicBezTo>
                    <a:cubicBezTo>
                      <a:pt x="9482" y="141075"/>
                      <a:pt x="17948" y="222355"/>
                      <a:pt x="39115" y="243522"/>
                    </a:cubicBezTo>
                    <a:cubicBezTo>
                      <a:pt x="60282" y="264689"/>
                      <a:pt x="106848" y="243522"/>
                      <a:pt x="130555" y="228282"/>
                    </a:cubicBezTo>
                    <a:cubicBezTo>
                      <a:pt x="154262" y="213042"/>
                      <a:pt x="186435" y="161395"/>
                      <a:pt x="196595" y="1368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sp>
        <p:nvSpPr>
          <p:cNvPr id="2" name="矩形 1">
            <a:extLst>
              <a:ext uri="{FF2B5EF4-FFF2-40B4-BE49-F238E27FC236}">
                <a16:creationId xmlns:a16="http://schemas.microsoft.com/office/drawing/2014/main" id="{4608FB8C-E7FC-40E1-A541-95FFFA67C408}"/>
              </a:ext>
            </a:extLst>
          </p:cNvPr>
          <p:cNvSpPr/>
          <p:nvPr/>
        </p:nvSpPr>
        <p:spPr>
          <a:xfrm>
            <a:off x="2724337" y="1656633"/>
            <a:ext cx="6096000" cy="400110"/>
          </a:xfrm>
          <a:prstGeom prst="rect">
            <a:avLst/>
          </a:prstGeom>
        </p:spPr>
        <p:txBody>
          <a:bodyPr>
            <a:spAutoFit/>
          </a:bodyPr>
          <a:lstStyle/>
          <a:p>
            <a:r>
              <a:rPr lang="zh-TW" altLang="zh-TW" sz="2000" dirty="0">
                <a:latin typeface="Wide Latin" panose="020A0A07050505020404" pitchFamily="18" charset="0"/>
                <a:ea typeface="新細明體" panose="02020500000000000000" pitchFamily="18" charset="-120"/>
                <a:cs typeface="Times New Roman" panose="02020603050405020304" pitchFamily="18" charset="0"/>
              </a:rPr>
              <a:t>考量更多變數</a:t>
            </a:r>
            <a:endParaRPr lang="zh-TW" altLang="en-US" sz="2000" dirty="0">
              <a:latin typeface="Wide Latin" panose="020A0A07050505020404" pitchFamily="18" charset="0"/>
            </a:endParaRPr>
          </a:p>
        </p:txBody>
      </p:sp>
      <p:sp>
        <p:nvSpPr>
          <p:cNvPr id="37" name="Google Shape;565;p52">
            <a:extLst>
              <a:ext uri="{FF2B5EF4-FFF2-40B4-BE49-F238E27FC236}">
                <a16:creationId xmlns:a16="http://schemas.microsoft.com/office/drawing/2014/main" id="{27C0FEE9-DF54-4D1B-A85B-A1509F8A98E9}"/>
              </a:ext>
            </a:extLst>
          </p:cNvPr>
          <p:cNvSpPr/>
          <p:nvPr/>
        </p:nvSpPr>
        <p:spPr>
          <a:xfrm>
            <a:off x="1601259" y="1604691"/>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 name="Google Shape;565;p52">
            <a:extLst>
              <a:ext uri="{FF2B5EF4-FFF2-40B4-BE49-F238E27FC236}">
                <a16:creationId xmlns:a16="http://schemas.microsoft.com/office/drawing/2014/main" id="{644908FC-D413-4301-8779-04A048C44704}"/>
              </a:ext>
            </a:extLst>
          </p:cNvPr>
          <p:cNvSpPr/>
          <p:nvPr/>
        </p:nvSpPr>
        <p:spPr>
          <a:xfrm>
            <a:off x="1601259" y="3297192"/>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9" name="Google Shape;566;p52">
            <a:extLst>
              <a:ext uri="{FF2B5EF4-FFF2-40B4-BE49-F238E27FC236}">
                <a16:creationId xmlns:a16="http://schemas.microsoft.com/office/drawing/2014/main" id="{9128C99B-5FB1-45D7-A5AF-132296DAFED7}"/>
              </a:ext>
            </a:extLst>
          </p:cNvPr>
          <p:cNvSpPr/>
          <p:nvPr/>
        </p:nvSpPr>
        <p:spPr>
          <a:xfrm>
            <a:off x="1601259" y="4098554"/>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0" name="Google Shape;566;p52">
            <a:extLst>
              <a:ext uri="{FF2B5EF4-FFF2-40B4-BE49-F238E27FC236}">
                <a16:creationId xmlns:a16="http://schemas.microsoft.com/office/drawing/2014/main" id="{8C5FCBEA-5867-4639-A639-354A7E7E1E55}"/>
              </a:ext>
            </a:extLst>
          </p:cNvPr>
          <p:cNvSpPr/>
          <p:nvPr/>
        </p:nvSpPr>
        <p:spPr>
          <a:xfrm>
            <a:off x="1601259" y="2440755"/>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 name="文字方塊 2">
            <a:extLst>
              <a:ext uri="{FF2B5EF4-FFF2-40B4-BE49-F238E27FC236}">
                <a16:creationId xmlns:a16="http://schemas.microsoft.com/office/drawing/2014/main" id="{1C270A8D-1A26-4CFA-A6A4-28A93211CF0F}"/>
              </a:ext>
            </a:extLst>
          </p:cNvPr>
          <p:cNvSpPr txBox="1"/>
          <p:nvPr/>
        </p:nvSpPr>
        <p:spPr>
          <a:xfrm>
            <a:off x="2698964" y="2555145"/>
            <a:ext cx="3315701" cy="400110"/>
          </a:xfrm>
          <a:prstGeom prst="rect">
            <a:avLst/>
          </a:prstGeom>
          <a:noFill/>
        </p:spPr>
        <p:txBody>
          <a:bodyPr wrap="square" rtlCol="0">
            <a:spAutoFit/>
          </a:bodyPr>
          <a:lstStyle/>
          <a:p>
            <a:r>
              <a:rPr lang="zh-TW" altLang="zh-TW" sz="2000" dirty="0">
                <a:ea typeface="新細明體" panose="02020500000000000000" pitchFamily="18" charset="-120"/>
                <a:cs typeface="Times New Roman" panose="02020603050405020304" pitchFamily="18" charset="0"/>
              </a:rPr>
              <a:t>篩掉不太有解釋效用的變數</a:t>
            </a:r>
            <a:endParaRPr lang="zh-TW" altLang="en-US" sz="2000" dirty="0"/>
          </a:p>
        </p:txBody>
      </p:sp>
      <p:sp>
        <p:nvSpPr>
          <p:cNvPr id="4" name="文字方塊 3">
            <a:extLst>
              <a:ext uri="{FF2B5EF4-FFF2-40B4-BE49-F238E27FC236}">
                <a16:creationId xmlns:a16="http://schemas.microsoft.com/office/drawing/2014/main" id="{E5D25390-16D9-49D3-963C-1C6C0ECFDD67}"/>
              </a:ext>
            </a:extLst>
          </p:cNvPr>
          <p:cNvSpPr txBox="1"/>
          <p:nvPr/>
        </p:nvSpPr>
        <p:spPr>
          <a:xfrm>
            <a:off x="2706467" y="3363510"/>
            <a:ext cx="2528596" cy="400110"/>
          </a:xfrm>
          <a:prstGeom prst="rect">
            <a:avLst/>
          </a:prstGeom>
          <a:noFill/>
        </p:spPr>
        <p:txBody>
          <a:bodyPr wrap="square" rtlCol="0">
            <a:spAutoFit/>
          </a:bodyPr>
          <a:lstStyle/>
          <a:p>
            <a:r>
              <a:rPr lang="zh-TW" altLang="zh-TW" sz="2000" dirty="0">
                <a:latin typeface="Wide Latin" panose="020A0A07050505020404" pitchFamily="18" charset="0"/>
                <a:ea typeface="新細明體" panose="02020500000000000000" pitchFamily="18" charset="-120"/>
                <a:cs typeface="Times New Roman" panose="02020603050405020304" pitchFamily="18" charset="0"/>
              </a:rPr>
              <a:t>基本面分析</a:t>
            </a:r>
            <a:endParaRPr lang="zh-TW" altLang="en-US" sz="2000" dirty="0">
              <a:latin typeface="Wide Latin" panose="020A0A07050505020404" pitchFamily="18" charset="0"/>
            </a:endParaRPr>
          </a:p>
        </p:txBody>
      </p:sp>
      <p:sp>
        <p:nvSpPr>
          <p:cNvPr id="5" name="文字方塊 4">
            <a:extLst>
              <a:ext uri="{FF2B5EF4-FFF2-40B4-BE49-F238E27FC236}">
                <a16:creationId xmlns:a16="http://schemas.microsoft.com/office/drawing/2014/main" id="{1CEBC838-D354-4795-8BF1-F178E1B81369}"/>
              </a:ext>
            </a:extLst>
          </p:cNvPr>
          <p:cNvSpPr txBox="1"/>
          <p:nvPr/>
        </p:nvSpPr>
        <p:spPr>
          <a:xfrm>
            <a:off x="2706467" y="4148099"/>
            <a:ext cx="2262612" cy="400110"/>
          </a:xfrm>
          <a:prstGeom prst="rect">
            <a:avLst/>
          </a:prstGeom>
          <a:noFill/>
        </p:spPr>
        <p:txBody>
          <a:bodyPr wrap="square" rtlCol="0">
            <a:spAutoFit/>
          </a:bodyPr>
          <a:lstStyle/>
          <a:p>
            <a:r>
              <a:rPr lang="zh-TW" altLang="zh-TW" sz="2000" dirty="0">
                <a:latin typeface="Aharoni" panose="02010803020104030203" pitchFamily="2" charset="-79"/>
                <a:cs typeface="Aharoni" panose="02010803020104030203" pitchFamily="2" charset="-79"/>
              </a:rPr>
              <a:t>分辨重要因子</a:t>
            </a:r>
            <a:endParaRPr lang="zh-TW" altLang="en-US" sz="2000" dirty="0">
              <a:latin typeface="Aharoni" panose="02010803020104030203" pitchFamily="2" charset="-79"/>
              <a:cs typeface="Aharoni" panose="02010803020104030203" pitchFamily="2" charset="-79"/>
            </a:endParaRPr>
          </a:p>
        </p:txBody>
      </p:sp>
      <p:sp>
        <p:nvSpPr>
          <p:cNvPr id="44" name="Google Shape;565;p52">
            <a:extLst>
              <a:ext uri="{FF2B5EF4-FFF2-40B4-BE49-F238E27FC236}">
                <a16:creationId xmlns:a16="http://schemas.microsoft.com/office/drawing/2014/main" id="{1A21FBDB-16C7-4C36-84E8-4BD8F9F3CB7E}"/>
              </a:ext>
            </a:extLst>
          </p:cNvPr>
          <p:cNvSpPr/>
          <p:nvPr/>
        </p:nvSpPr>
        <p:spPr>
          <a:xfrm>
            <a:off x="1601259" y="4913923"/>
            <a:ext cx="532746" cy="53274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 name="文字方塊 5">
            <a:extLst>
              <a:ext uri="{FF2B5EF4-FFF2-40B4-BE49-F238E27FC236}">
                <a16:creationId xmlns:a16="http://schemas.microsoft.com/office/drawing/2014/main" id="{6E905032-0ACA-4128-BF24-E1B89C654EB9}"/>
              </a:ext>
            </a:extLst>
          </p:cNvPr>
          <p:cNvSpPr txBox="1"/>
          <p:nvPr/>
        </p:nvSpPr>
        <p:spPr>
          <a:xfrm>
            <a:off x="2706467" y="4980241"/>
            <a:ext cx="2528105" cy="400110"/>
          </a:xfrm>
          <a:prstGeom prst="rect">
            <a:avLst/>
          </a:prstGeom>
          <a:noFill/>
        </p:spPr>
        <p:txBody>
          <a:bodyPr wrap="square" rtlCol="0">
            <a:spAutoFit/>
          </a:bodyPr>
          <a:lstStyle/>
          <a:p>
            <a:r>
              <a:rPr lang="zh-TW" altLang="zh-TW" sz="2000" dirty="0">
                <a:latin typeface="Aharoni" panose="02010803020104030203" pitchFamily="2" charset="-79"/>
                <a:cs typeface="Aharoni" panose="02010803020104030203" pitchFamily="2" charset="-79"/>
              </a:rPr>
              <a:t>流動性</a:t>
            </a:r>
            <a:endParaRPr lang="zh-TW" altLang="en-US" sz="2000" dirty="0">
              <a:latin typeface="Aharoni" panose="02010803020104030203" pitchFamily="2" charset="-79"/>
              <a:cs typeface="Aharoni" panose="02010803020104030203" pitchFamily="2" charset="-79"/>
            </a:endParaRPr>
          </a:p>
        </p:txBody>
      </p:sp>
      <p:sp>
        <p:nvSpPr>
          <p:cNvPr id="48" name="Google Shape;566;p52">
            <a:extLst>
              <a:ext uri="{FF2B5EF4-FFF2-40B4-BE49-F238E27FC236}">
                <a16:creationId xmlns:a16="http://schemas.microsoft.com/office/drawing/2014/main" id="{0FFC296A-23E6-4A92-BD83-7A8F5E963875}"/>
              </a:ext>
            </a:extLst>
          </p:cNvPr>
          <p:cNvSpPr/>
          <p:nvPr/>
        </p:nvSpPr>
        <p:spPr>
          <a:xfrm>
            <a:off x="1601259" y="5729292"/>
            <a:ext cx="532746" cy="53274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文字方塊 48">
            <a:extLst>
              <a:ext uri="{FF2B5EF4-FFF2-40B4-BE49-F238E27FC236}">
                <a16:creationId xmlns:a16="http://schemas.microsoft.com/office/drawing/2014/main" id="{8CF1605C-D3C9-4084-96EC-9D87CDDC6F84}"/>
              </a:ext>
            </a:extLst>
          </p:cNvPr>
          <p:cNvSpPr txBox="1"/>
          <p:nvPr/>
        </p:nvSpPr>
        <p:spPr>
          <a:xfrm>
            <a:off x="2706467" y="5778837"/>
            <a:ext cx="2262612" cy="400110"/>
          </a:xfrm>
          <a:prstGeom prst="rect">
            <a:avLst/>
          </a:prstGeom>
          <a:noFill/>
        </p:spPr>
        <p:txBody>
          <a:bodyPr wrap="square" rtlCol="0">
            <a:spAutoFit/>
          </a:bodyPr>
          <a:lstStyle/>
          <a:p>
            <a:r>
              <a:rPr lang="zh-TW" altLang="zh-TW" sz="2000" dirty="0"/>
              <a:t>文字探勘</a:t>
            </a:r>
            <a:endParaRPr lang="zh-TW" altLang="en-US" sz="2000" dirty="0"/>
          </a:p>
        </p:txBody>
      </p:sp>
    </p:spTree>
    <p:extLst>
      <p:ext uri="{BB962C8B-B14F-4D97-AF65-F5344CB8AC3E}">
        <p14:creationId xmlns:p14="http://schemas.microsoft.com/office/powerpoint/2010/main" val="25094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5617223" y="3071250"/>
            <a:ext cx="6238800" cy="7155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sz="4800" dirty="0">
                <a:solidFill>
                  <a:schemeClr val="bg1"/>
                </a:solidFill>
              </a:rPr>
              <a:t>Introduction</a:t>
            </a:r>
            <a:endParaRPr sz="4800" dirty="0"/>
          </a:p>
        </p:txBody>
      </p:sp>
      <p:sp>
        <p:nvSpPr>
          <p:cNvPr id="250" name="Google Shape;250;p3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a:t>
            </a:fld>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57"/>
          <p:cNvSpPr txBox="1">
            <a:spLocks noGrp="1"/>
          </p:cNvSpPr>
          <p:nvPr>
            <p:ph type="body" idx="1"/>
          </p:nvPr>
        </p:nvSpPr>
        <p:spPr>
          <a:xfrm>
            <a:off x="0" y="4764014"/>
            <a:ext cx="12192000" cy="5760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5400"/>
              <a:buNone/>
            </a:pPr>
            <a:r>
              <a:rPr lang="en-US"/>
              <a:t>Thank you</a:t>
            </a:r>
            <a:endParaRPr/>
          </a:p>
        </p:txBody>
      </p:sp>
      <p:sp>
        <p:nvSpPr>
          <p:cNvPr id="756" name="Google Shape;756;p5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40</a:t>
            </a:fld>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solidFill>
                  <a:schemeClr val="bg1"/>
                </a:solidFill>
              </a:rPr>
              <a:t>Motivation</a:t>
            </a:r>
            <a:endParaRPr dirty="0"/>
          </a:p>
        </p:txBody>
      </p:sp>
      <p:grpSp>
        <p:nvGrpSpPr>
          <p:cNvPr id="300" name="Google Shape;300;p38"/>
          <p:cNvGrpSpPr/>
          <p:nvPr/>
        </p:nvGrpSpPr>
        <p:grpSpPr>
          <a:xfrm>
            <a:off x="907723" y="2614409"/>
            <a:ext cx="10376554" cy="2632640"/>
            <a:chOff x="968172" y="1851670"/>
            <a:chExt cx="7200940" cy="2161800"/>
          </a:xfrm>
        </p:grpSpPr>
        <p:sp>
          <p:nvSpPr>
            <p:cNvPr id="301" name="Google Shape;301;p38"/>
            <p:cNvSpPr/>
            <p:nvPr/>
          </p:nvSpPr>
          <p:spPr>
            <a:xfrm>
              <a:off x="968172" y="3581470"/>
              <a:ext cx="2296818" cy="43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700" b="1" dirty="0">
                  <a:solidFill>
                    <a:schemeClr val="lt1"/>
                  </a:solidFill>
                </a:rPr>
                <a:t>個人利益</a:t>
              </a:r>
              <a:endParaRPr sz="1700" b="1" dirty="0">
                <a:solidFill>
                  <a:schemeClr val="lt1"/>
                </a:solidFill>
              </a:endParaRPr>
            </a:p>
          </p:txBody>
        </p:sp>
        <p:sp>
          <p:nvSpPr>
            <p:cNvPr id="304" name="Google Shape;304;p38"/>
            <p:cNvSpPr/>
            <p:nvPr/>
          </p:nvSpPr>
          <p:spPr>
            <a:xfrm>
              <a:off x="3264991" y="2818762"/>
              <a:ext cx="2492911" cy="432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900" b="1" dirty="0">
                  <a:solidFill>
                    <a:schemeClr val="lt1"/>
                  </a:solidFill>
                  <a:latin typeface="Arial"/>
                  <a:ea typeface="Arial"/>
                  <a:cs typeface="Arial"/>
                  <a:sym typeface="Arial"/>
                </a:rPr>
                <a:t>重要性</a:t>
              </a:r>
              <a:endParaRPr sz="1900" b="1" dirty="0">
                <a:solidFill>
                  <a:schemeClr val="lt1"/>
                </a:solidFill>
                <a:latin typeface="Arial"/>
                <a:ea typeface="Arial"/>
                <a:cs typeface="Arial"/>
                <a:sym typeface="Arial"/>
              </a:endParaRPr>
            </a:p>
          </p:txBody>
        </p:sp>
        <p:sp>
          <p:nvSpPr>
            <p:cNvPr id="305" name="Google Shape;305;p38"/>
            <p:cNvSpPr/>
            <p:nvPr/>
          </p:nvSpPr>
          <p:spPr>
            <a:xfrm>
              <a:off x="5757902" y="1851670"/>
              <a:ext cx="2411210" cy="432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900" b="1" dirty="0">
                  <a:solidFill>
                    <a:schemeClr val="lt1"/>
                  </a:solidFill>
                  <a:latin typeface="Arial"/>
                  <a:ea typeface="Arial"/>
                  <a:cs typeface="Arial"/>
                  <a:sym typeface="Arial"/>
                </a:rPr>
                <a:t>社會方面</a:t>
              </a:r>
              <a:endParaRPr sz="1900" b="1" dirty="0">
                <a:solidFill>
                  <a:schemeClr val="lt1"/>
                </a:solidFill>
                <a:latin typeface="Arial"/>
                <a:ea typeface="Arial"/>
                <a:cs typeface="Arial"/>
                <a:sym typeface="Arial"/>
              </a:endParaRPr>
            </a:p>
          </p:txBody>
        </p:sp>
      </p:grpSp>
      <p:sp>
        <p:nvSpPr>
          <p:cNvPr id="306" name="Google Shape;306;p38"/>
          <p:cNvSpPr txBox="1"/>
          <p:nvPr/>
        </p:nvSpPr>
        <p:spPr>
          <a:xfrm>
            <a:off x="1507566" y="3932813"/>
            <a:ext cx="2110027" cy="526090"/>
          </a:xfrm>
          <a:prstGeom prst="rect">
            <a:avLst/>
          </a:prstGeom>
          <a:noFill/>
          <a:ln>
            <a:noFill/>
          </a:ln>
        </p:spPr>
        <p:txBody>
          <a:bodyPr spcFirstLastPara="1" wrap="square" lIns="91425" tIns="45700" rIns="91425" bIns="45700" anchor="t" anchorCtr="0">
            <a:noAutofit/>
          </a:bodyPr>
          <a:lstStyle/>
          <a:p>
            <a:pPr lvl="0"/>
            <a:r>
              <a:rPr lang="zh-TW" altLang="en-US" sz="2400" dirty="0"/>
              <a:t>能幫自己賺錢</a:t>
            </a:r>
            <a:endParaRPr sz="2800" b="1" dirty="0">
              <a:solidFill>
                <a:srgbClr val="636363"/>
              </a:solidFill>
            </a:endParaRPr>
          </a:p>
        </p:txBody>
      </p:sp>
      <p:sp>
        <p:nvSpPr>
          <p:cNvPr id="309" name="Google Shape;309;p38"/>
          <p:cNvSpPr txBox="1"/>
          <p:nvPr/>
        </p:nvSpPr>
        <p:spPr>
          <a:xfrm>
            <a:off x="7974563" y="3215368"/>
            <a:ext cx="3434481" cy="3117765"/>
          </a:xfrm>
          <a:prstGeom prst="rect">
            <a:avLst/>
          </a:prstGeom>
          <a:noFill/>
          <a:ln>
            <a:noFill/>
          </a:ln>
        </p:spPr>
        <p:txBody>
          <a:bodyPr spcFirstLastPara="1" wrap="square" lIns="91425" tIns="45700" rIns="91425" bIns="45700" anchor="t" anchorCtr="0">
            <a:noAutofit/>
          </a:bodyPr>
          <a:lstStyle/>
          <a:p>
            <a:pPr lvl="0"/>
            <a:r>
              <a:rPr lang="zh-TW" altLang="en-US" sz="2000" dirty="0"/>
              <a:t>因為</a:t>
            </a:r>
            <a:r>
              <a:rPr lang="en-US" altLang="zh-TW" sz="2000" dirty="0"/>
              <a:t>AI</a:t>
            </a:r>
            <a:r>
              <a:rPr lang="zh-TW" altLang="en-US" sz="2000" dirty="0"/>
              <a:t>在有些方面已經超越人類了，像是圍棋，而運用在財金方面是否能有顯著的提供協助</a:t>
            </a:r>
            <a:r>
              <a:rPr lang="en-US" altLang="zh-TW" sz="2000" dirty="0"/>
              <a:t>?</a:t>
            </a:r>
          </a:p>
          <a:p>
            <a:pPr lvl="0"/>
            <a:r>
              <a:rPr lang="zh-TW" altLang="en-US" sz="2000" dirty="0"/>
              <a:t>財金相較於其他領域是更貼近人們的生活的，因此可能對人類的生活產生巨變，而且投資要考量的變數實在很多，所以我很好奇運用</a:t>
            </a:r>
            <a:r>
              <a:rPr lang="en-US" altLang="zh-TW" sz="2000" dirty="0"/>
              <a:t>AI</a:t>
            </a:r>
            <a:r>
              <a:rPr lang="zh-TW" altLang="en-US" sz="2000" dirty="0"/>
              <a:t>技術的投資能否打敗人類。</a:t>
            </a:r>
            <a:endParaRPr sz="2400" dirty="0">
              <a:solidFill>
                <a:srgbClr val="636363"/>
              </a:solidFill>
              <a:latin typeface="Arial"/>
              <a:ea typeface="Arial"/>
              <a:cs typeface="Arial"/>
              <a:sym typeface="Arial"/>
            </a:endParaRPr>
          </a:p>
        </p:txBody>
      </p:sp>
      <p:sp>
        <p:nvSpPr>
          <p:cNvPr id="311" name="Google Shape;311;p38"/>
          <p:cNvSpPr/>
          <p:nvPr/>
        </p:nvSpPr>
        <p:spPr>
          <a:xfrm>
            <a:off x="9319351" y="1890183"/>
            <a:ext cx="455298" cy="504152"/>
          </a:xfrm>
          <a:custGeom>
            <a:avLst/>
            <a:gdLst/>
            <a:ahLst/>
            <a:cxnLst/>
            <a:rect l="l" t="t" r="r" b="b"/>
            <a:pathLst>
              <a:path w="2890784" h="3200962" extrusionOk="0">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38"/>
          <p:cNvSpPr/>
          <p:nvPr/>
        </p:nvSpPr>
        <p:spPr>
          <a:xfrm rot="-2700000">
            <a:off x="5818376" y="3146657"/>
            <a:ext cx="225571" cy="502526"/>
          </a:xfrm>
          <a:custGeom>
            <a:avLst/>
            <a:gdLst/>
            <a:ahLst/>
            <a:cxnLst/>
            <a:rect l="l" t="t" r="r" b="b"/>
            <a:pathLst>
              <a:path w="154109" h="343323" extrusionOk="0">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6" name="Google Shape;316;p3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5</a:t>
            </a:fld>
            <a:endParaRPr>
              <a:solidFill>
                <a:srgbClr val="000000"/>
              </a:solidFill>
            </a:endParaRPr>
          </a:p>
        </p:txBody>
      </p:sp>
      <p:sp>
        <p:nvSpPr>
          <p:cNvPr id="20" name="Google Shape;315;p38">
            <a:extLst>
              <a:ext uri="{FF2B5EF4-FFF2-40B4-BE49-F238E27FC236}">
                <a16:creationId xmlns:a16="http://schemas.microsoft.com/office/drawing/2014/main" id="{3CB9E237-937B-45EF-9E8C-D4C3CA4D77E1}"/>
              </a:ext>
            </a:extLst>
          </p:cNvPr>
          <p:cNvSpPr/>
          <p:nvPr/>
        </p:nvSpPr>
        <p:spPr>
          <a:xfrm>
            <a:off x="2311727" y="5509259"/>
            <a:ext cx="501703" cy="281050"/>
          </a:xfrm>
          <a:custGeom>
            <a:avLst/>
            <a:gdLst/>
            <a:ahLst/>
            <a:cxnLst/>
            <a:rect l="l" t="t" r="r" b="b"/>
            <a:pathLst>
              <a:path w="4560938" h="2554996" extrusionOk="0">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 name="文字方塊 1">
            <a:extLst>
              <a:ext uri="{FF2B5EF4-FFF2-40B4-BE49-F238E27FC236}">
                <a16:creationId xmlns:a16="http://schemas.microsoft.com/office/drawing/2014/main" id="{A6E2A58A-7893-4781-8ECA-CBEA7F140E5E}"/>
              </a:ext>
            </a:extLst>
          </p:cNvPr>
          <p:cNvSpPr txBox="1"/>
          <p:nvPr/>
        </p:nvSpPr>
        <p:spPr>
          <a:xfrm>
            <a:off x="4431632" y="4516973"/>
            <a:ext cx="3201217" cy="1938992"/>
          </a:xfrm>
          <a:prstGeom prst="rect">
            <a:avLst/>
          </a:prstGeom>
          <a:noFill/>
        </p:spPr>
        <p:txBody>
          <a:bodyPr wrap="square" rtlCol="0">
            <a:spAutoFit/>
          </a:bodyPr>
          <a:lstStyle/>
          <a:p>
            <a:r>
              <a:rPr lang="en-US" altLang="zh-TW" sz="2000" dirty="0"/>
              <a:t>AI</a:t>
            </a:r>
            <a:r>
              <a:rPr lang="zh-TW" altLang="en-US" sz="2000" dirty="0"/>
              <a:t>加上財金將會大大地改變人們的生活，而且投資並不是只有考量數學，還是一門跟人文、心理相關的學問，而</a:t>
            </a:r>
            <a:r>
              <a:rPr lang="en-US" altLang="zh-TW" sz="2000" dirty="0"/>
              <a:t>AI</a:t>
            </a:r>
            <a:r>
              <a:rPr lang="zh-TW" altLang="en-US" sz="2000" dirty="0"/>
              <a:t>是否能連這些都考慮到是我所好奇的。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 name="矩形: 圓角 4">
            <a:extLst>
              <a:ext uri="{FF2B5EF4-FFF2-40B4-BE49-F238E27FC236}">
                <a16:creationId xmlns:a16="http://schemas.microsoft.com/office/drawing/2014/main" id="{1733F74B-106B-4BDD-93CE-3DA7630197BA}"/>
              </a:ext>
            </a:extLst>
          </p:cNvPr>
          <p:cNvSpPr/>
          <p:nvPr/>
        </p:nvSpPr>
        <p:spPr>
          <a:xfrm>
            <a:off x="4401755" y="2285998"/>
            <a:ext cx="7007290" cy="303244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3" name="Google Shape;533;p50"/>
          <p:cNvSpPr txBox="1">
            <a:spLocks noGrp="1"/>
          </p:cNvSpPr>
          <p:nvPr>
            <p:ph type="body" idx="1"/>
          </p:nvPr>
        </p:nvSpPr>
        <p:spPr>
          <a:xfrm>
            <a:off x="421105" y="315982"/>
            <a:ext cx="8867400" cy="7242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altLang="zh-TW" dirty="0"/>
              <a:t>Introduction</a:t>
            </a:r>
            <a:endParaRPr dirty="0"/>
          </a:p>
        </p:txBody>
      </p:sp>
      <p:sp>
        <p:nvSpPr>
          <p:cNvPr id="541" name="Google Shape;541;p5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6</a:t>
            </a:fld>
            <a:endParaRPr>
              <a:solidFill>
                <a:srgbClr val="000000"/>
              </a:solidFill>
            </a:endParaRPr>
          </a:p>
        </p:txBody>
      </p:sp>
      <p:pic>
        <p:nvPicPr>
          <p:cNvPr id="3" name="圖片 2">
            <a:extLst>
              <a:ext uri="{FF2B5EF4-FFF2-40B4-BE49-F238E27FC236}">
                <a16:creationId xmlns:a16="http://schemas.microsoft.com/office/drawing/2014/main" id="{396D1B20-70B3-44A8-B5AD-A8B3EEE43208}"/>
              </a:ext>
            </a:extLst>
          </p:cNvPr>
          <p:cNvPicPr>
            <a:picLocks noChangeAspect="1"/>
          </p:cNvPicPr>
          <p:nvPr/>
        </p:nvPicPr>
        <p:blipFill>
          <a:blip r:embed="rId3"/>
          <a:stretch>
            <a:fillRect/>
          </a:stretch>
        </p:blipFill>
        <p:spPr>
          <a:xfrm>
            <a:off x="421105" y="2598159"/>
            <a:ext cx="3558848" cy="2408129"/>
          </a:xfrm>
          <a:prstGeom prst="rect">
            <a:avLst/>
          </a:prstGeom>
        </p:spPr>
      </p:pic>
      <p:sp>
        <p:nvSpPr>
          <p:cNvPr id="2" name="文字方塊 1">
            <a:extLst>
              <a:ext uri="{FF2B5EF4-FFF2-40B4-BE49-F238E27FC236}">
                <a16:creationId xmlns:a16="http://schemas.microsoft.com/office/drawing/2014/main" id="{1A8664B5-1A44-4852-93DA-5487231C4375}"/>
              </a:ext>
            </a:extLst>
          </p:cNvPr>
          <p:cNvSpPr txBox="1"/>
          <p:nvPr/>
        </p:nvSpPr>
        <p:spPr>
          <a:xfrm>
            <a:off x="4721290" y="2509935"/>
            <a:ext cx="6298163" cy="2554545"/>
          </a:xfrm>
          <a:prstGeom prst="rect">
            <a:avLst/>
          </a:prstGeom>
          <a:noFill/>
        </p:spPr>
        <p:txBody>
          <a:bodyPr wrap="square" rtlCol="0">
            <a:spAutoFit/>
          </a:bodyPr>
          <a:lstStyle/>
          <a:p>
            <a:r>
              <a:rPr lang="zh-TW" altLang="en-US" sz="2000" dirty="0"/>
              <a:t>在</a:t>
            </a:r>
            <a:r>
              <a:rPr lang="en-US" altLang="zh-TW" sz="2000" dirty="0"/>
              <a:t>AI</a:t>
            </a:r>
            <a:r>
              <a:rPr lang="zh-TW" altLang="en-US" sz="2000" dirty="0"/>
              <a:t>在其他領域有不凡的成就時，很多資料分析師都有個疑問，像是財金那麼複雜且和人們息息相關的領域，</a:t>
            </a:r>
            <a:r>
              <a:rPr lang="en-US" altLang="zh-TW" sz="2000" dirty="0"/>
              <a:t>ML</a:t>
            </a:r>
            <a:r>
              <a:rPr lang="zh-TW" altLang="en-US" sz="2000" dirty="0"/>
              <a:t>有辦法去輔助人們做出決策嗎</a:t>
            </a:r>
            <a:r>
              <a:rPr lang="en-US" altLang="zh-TW" sz="2000" dirty="0"/>
              <a:t>?</a:t>
            </a:r>
            <a:r>
              <a:rPr lang="zh-TW" altLang="en-US" sz="2000" dirty="0"/>
              <a:t>以下是很多國外學者在股票分析上的成果，而我想看看當分析的資料不是全世界，而是僅僅是台灣時，會發生什麼事情</a:t>
            </a:r>
            <a:r>
              <a:rPr lang="en-US" altLang="zh-TW" sz="2000" dirty="0"/>
              <a:t>?</a:t>
            </a:r>
            <a:r>
              <a:rPr lang="zh-TW" altLang="en-US" sz="2000" dirty="0"/>
              <a:t>畢竟一般的台灣人通常只在乎國內的情形，很少對國外的金融商品下手。如果下列的成果都那麼好，那台灣的資料也會一樣好嗎</a:t>
            </a:r>
            <a:r>
              <a:rPr lang="en-US" altLang="zh-TW" sz="2000" dirty="0"/>
              <a:t>?</a:t>
            </a:r>
            <a:r>
              <a:rPr lang="zh-TW" altLang="en-US" sz="2000" dirty="0"/>
              <a:t>所以我會透過技術面去預測及分析股價。</a:t>
            </a:r>
          </a:p>
        </p:txBody>
      </p:sp>
    </p:spTree>
    <p:extLst>
      <p:ext uri="{BB962C8B-B14F-4D97-AF65-F5344CB8AC3E}">
        <p14:creationId xmlns:p14="http://schemas.microsoft.com/office/powerpoint/2010/main" val="421943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id="{D9071348-AC25-474F-BF4F-22011ACD65F6}"/>
              </a:ext>
            </a:extLst>
          </p:cNvPr>
          <p:cNvSpPr>
            <a:spLocks noGrp="1"/>
          </p:cNvSpPr>
          <p:nvPr>
            <p:ph type="body" idx="1"/>
          </p:nvPr>
        </p:nvSpPr>
        <p:spPr/>
        <p:txBody>
          <a:bodyPr/>
          <a:lstStyle/>
          <a:p>
            <a:r>
              <a:rPr lang="en-US" altLang="zh-TW" dirty="0"/>
              <a:t>Related Work</a:t>
            </a:r>
            <a:endParaRPr lang="zh-TW" altLang="en-US" dirty="0"/>
          </a:p>
        </p:txBody>
      </p:sp>
      <p:sp>
        <p:nvSpPr>
          <p:cNvPr id="3" name="投影片編號版面配置區 2">
            <a:extLst>
              <a:ext uri="{FF2B5EF4-FFF2-40B4-BE49-F238E27FC236}">
                <a16:creationId xmlns:a16="http://schemas.microsoft.com/office/drawing/2014/main" id="{B4E6577A-5CC4-45D3-86D9-919696322F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4" name="文字方塊 3">
            <a:extLst>
              <a:ext uri="{FF2B5EF4-FFF2-40B4-BE49-F238E27FC236}">
                <a16:creationId xmlns:a16="http://schemas.microsoft.com/office/drawing/2014/main" id="{B2050892-F11B-4D80-A123-C22B00933CAF}"/>
              </a:ext>
            </a:extLst>
          </p:cNvPr>
          <p:cNvSpPr txBox="1"/>
          <p:nvPr/>
        </p:nvSpPr>
        <p:spPr>
          <a:xfrm>
            <a:off x="1080796" y="1578876"/>
            <a:ext cx="10030408" cy="5016758"/>
          </a:xfrm>
          <a:prstGeom prst="rect">
            <a:avLst/>
          </a:prstGeom>
          <a:noFill/>
        </p:spPr>
        <p:txBody>
          <a:bodyPr wrap="square" rtlCol="0">
            <a:spAutoFit/>
          </a:bodyPr>
          <a:lstStyle/>
          <a:p>
            <a:pPr lvl="0"/>
            <a:r>
              <a:rPr lang="en-US" altLang="zh-TW" sz="2000" u="sng" dirty="0">
                <a:solidFill>
                  <a:srgbClr val="0070C0"/>
                </a:solidFill>
                <a:hlinkClick r:id="rId2">
                  <a:extLst>
                    <a:ext uri="{A12FA001-AC4F-418D-AE19-62706E023703}">
                      <ahyp:hlinkClr xmlns:ahyp="http://schemas.microsoft.com/office/drawing/2018/hyperlinkcolor" val="tx"/>
                    </a:ext>
                  </a:extLst>
                </a:hlinkClick>
              </a:rPr>
              <a:t>"Global stock market investment strategies based on financial network indicators using machine learning techniques.</a:t>
            </a:r>
            <a:r>
              <a:rPr lang="en-US" altLang="zh-TW" sz="2000" dirty="0">
                <a:solidFill>
                  <a:srgbClr val="0070C0"/>
                </a:solidFill>
              </a:rPr>
              <a:t> </a:t>
            </a:r>
            <a:r>
              <a:rPr lang="en-US" altLang="zh-TW" sz="2000" dirty="0"/>
              <a:t>Lee, Tae </a:t>
            </a:r>
            <a:r>
              <a:rPr lang="en-US" altLang="zh-TW" sz="2000" dirty="0" err="1"/>
              <a:t>Kyun</a:t>
            </a:r>
            <a:r>
              <a:rPr lang="en-US" altLang="zh-TW" sz="2000" dirty="0"/>
              <a:t>, et al. "Global stock market investment strategies based on financial network indicators using machine learning techniques." Expert Systems with Applications 117 (2019): 228-242.</a:t>
            </a:r>
            <a:endParaRPr lang="zh-TW" altLang="zh-TW" sz="2000" dirty="0"/>
          </a:p>
          <a:p>
            <a:pPr lvl="0"/>
            <a:r>
              <a:rPr lang="en-US" altLang="zh-TW" sz="2000" u="sng" dirty="0">
                <a:solidFill>
                  <a:srgbClr val="0070C0"/>
                </a:solidFill>
                <a:hlinkClick r:id="rId3">
                  <a:extLst>
                    <a:ext uri="{A12FA001-AC4F-418D-AE19-62706E023703}">
                      <ahyp:hlinkClr xmlns:ahyp="http://schemas.microsoft.com/office/drawing/2018/hyperlinkcolor" val="tx"/>
                    </a:ext>
                  </a:extLst>
                </a:hlinkClick>
              </a:rPr>
              <a:t>"Supporting Investment Management Processes with Machine Learning Techniques."</a:t>
            </a:r>
            <a:r>
              <a:rPr lang="en-US" altLang="zh-TW" sz="2000" dirty="0"/>
              <a:t> </a:t>
            </a:r>
            <a:r>
              <a:rPr lang="en-US" altLang="zh-TW" sz="2000" dirty="0" err="1"/>
              <a:t>Groth</a:t>
            </a:r>
            <a:r>
              <a:rPr lang="en-US" altLang="zh-TW" sz="2000" dirty="0"/>
              <a:t>, Sven S., and Jan </a:t>
            </a:r>
            <a:r>
              <a:rPr lang="en-US" altLang="zh-TW" sz="2000" dirty="0" err="1"/>
              <a:t>Muntermann</a:t>
            </a:r>
            <a:r>
              <a:rPr lang="en-US" altLang="zh-TW" sz="2000" dirty="0"/>
              <a:t>. "Supporting Investment Management Processes with Machine Learning Techniques." </a:t>
            </a:r>
            <a:r>
              <a:rPr lang="en-US" altLang="zh-TW" sz="2000" dirty="0" err="1"/>
              <a:t>Wirtschaftsinformatik</a:t>
            </a:r>
            <a:r>
              <a:rPr lang="en-US" altLang="zh-TW" sz="2000" dirty="0"/>
              <a:t> (2). 2009.</a:t>
            </a:r>
            <a:endParaRPr lang="zh-TW" altLang="zh-TW" sz="2000" dirty="0"/>
          </a:p>
          <a:p>
            <a:pPr lvl="0"/>
            <a:r>
              <a:rPr lang="en-US" altLang="zh-TW" sz="2000" u="sng" dirty="0">
                <a:solidFill>
                  <a:srgbClr val="0070C0"/>
                </a:solidFill>
                <a:hlinkClick r:id="rId4">
                  <a:extLst>
                    <a:ext uri="{A12FA001-AC4F-418D-AE19-62706E023703}">
                      <ahyp:hlinkClr xmlns:ahyp="http://schemas.microsoft.com/office/drawing/2018/hyperlinkcolor" val="tx"/>
                    </a:ext>
                  </a:extLst>
                </a:hlinkClick>
              </a:rPr>
              <a:t>"A machine learning model for stock market prediction."</a:t>
            </a:r>
            <a:r>
              <a:rPr lang="en-US" altLang="zh-TW" sz="2000" dirty="0"/>
              <a:t> </a:t>
            </a:r>
            <a:r>
              <a:rPr lang="en-US" altLang="zh-TW" sz="2000" dirty="0" err="1"/>
              <a:t>Hegazy</a:t>
            </a:r>
            <a:r>
              <a:rPr lang="en-US" altLang="zh-TW" sz="2000" dirty="0"/>
              <a:t>, Osman, Omar S. Soliman, and Mustafa Abdul Salam. "A machine learning model for stock market prediction." </a:t>
            </a:r>
            <a:r>
              <a:rPr lang="en-US" altLang="zh-TW" sz="2000" dirty="0" err="1"/>
              <a:t>arXiv</a:t>
            </a:r>
            <a:r>
              <a:rPr lang="en-US" altLang="zh-TW" sz="2000" dirty="0"/>
              <a:t> preprint arXiv:1402.7351 (2014).</a:t>
            </a:r>
            <a:endParaRPr lang="zh-TW" altLang="zh-TW" sz="2000" dirty="0"/>
          </a:p>
          <a:p>
            <a:pPr lvl="0"/>
            <a:r>
              <a:rPr lang="en-US" altLang="zh-TW" sz="2000" u="sng" dirty="0">
                <a:solidFill>
                  <a:srgbClr val="0070C0"/>
                </a:solidFill>
                <a:hlinkClick r:id="rId5">
                  <a:extLst>
                    <a:ext uri="{A12FA001-AC4F-418D-AE19-62706E023703}">
                      <ahyp:hlinkClr xmlns:ahyp="http://schemas.microsoft.com/office/drawing/2018/hyperlinkcolor" val="tx"/>
                    </a:ext>
                  </a:extLst>
                </a:hlinkClick>
              </a:rPr>
              <a:t>"Predicting stock and stock price index movement using trend deterministic data preparation and machine learning techniques."</a:t>
            </a:r>
            <a:r>
              <a:rPr lang="en-US" altLang="zh-TW" sz="2000" dirty="0"/>
              <a:t> Patel, Jigar, et al. "Predicting stock and stock price index movement using trend deterministic data preparation and machine learning techniques." Expert systems with applications 42.1 (2015): 259-268.</a:t>
            </a:r>
            <a:endParaRPr lang="zh-TW" altLang="zh-TW" sz="2000" dirty="0"/>
          </a:p>
          <a:p>
            <a:endParaRPr lang="zh-TW" altLang="en-US" sz="2000" dirty="0"/>
          </a:p>
        </p:txBody>
      </p:sp>
    </p:spTree>
    <p:extLst>
      <p:ext uri="{BB962C8B-B14F-4D97-AF65-F5344CB8AC3E}">
        <p14:creationId xmlns:p14="http://schemas.microsoft.com/office/powerpoint/2010/main" val="355284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5"/>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2"/>
              </a:buClr>
              <a:buSzPts val="5400"/>
              <a:buNone/>
            </a:pPr>
            <a:r>
              <a:rPr lang="en-US" dirty="0">
                <a:solidFill>
                  <a:schemeClr val="lt2"/>
                </a:solidFill>
              </a:rPr>
              <a:t>Data description</a:t>
            </a:r>
            <a:endParaRPr dirty="0"/>
          </a:p>
        </p:txBody>
      </p:sp>
      <p:sp>
        <p:nvSpPr>
          <p:cNvPr id="420" name="Google Shape;420;p45"/>
          <p:cNvSpPr txBox="1"/>
          <p:nvPr/>
        </p:nvSpPr>
        <p:spPr>
          <a:xfrm>
            <a:off x="9113905" y="1719550"/>
            <a:ext cx="4726500" cy="4616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pSp>
        <p:nvGrpSpPr>
          <p:cNvPr id="421" name="Google Shape;421;p45"/>
          <p:cNvGrpSpPr/>
          <p:nvPr/>
        </p:nvGrpSpPr>
        <p:grpSpPr>
          <a:xfrm>
            <a:off x="8487168" y="4590968"/>
            <a:ext cx="839171" cy="444193"/>
            <a:chOff x="6038025" y="3156109"/>
            <a:chExt cx="608492" cy="312900"/>
          </a:xfrm>
        </p:grpSpPr>
        <p:cxnSp>
          <p:nvCxnSpPr>
            <p:cNvPr id="422" name="Google Shape;422;p45"/>
            <p:cNvCxnSpPr/>
            <p:nvPr/>
          </p:nvCxnSpPr>
          <p:spPr>
            <a:xfrm>
              <a:off x="6038025" y="3312550"/>
              <a:ext cx="582000" cy="0"/>
            </a:xfrm>
            <a:prstGeom prst="straightConnector1">
              <a:avLst/>
            </a:prstGeom>
            <a:noFill/>
            <a:ln w="9525" cap="flat" cmpd="sng">
              <a:solidFill>
                <a:srgbClr val="C2C2C2"/>
              </a:solidFill>
              <a:prstDash val="solid"/>
              <a:round/>
              <a:headEnd type="none" w="sm" len="sm"/>
              <a:tailEnd type="none" w="sm" len="sm"/>
            </a:ln>
          </p:spPr>
        </p:cxnSp>
        <p:sp>
          <p:nvSpPr>
            <p:cNvPr id="424" name="Google Shape;424;p45"/>
            <p:cNvSpPr/>
            <p:nvPr/>
          </p:nvSpPr>
          <p:spPr>
            <a:xfrm>
              <a:off x="6424027" y="3212150"/>
              <a:ext cx="198600" cy="198300"/>
            </a:xfrm>
            <a:prstGeom prst="ellipse">
              <a:avLst/>
            </a:prstGeom>
            <a:solidFill>
              <a:srgbClr val="307BF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5" name="Google Shape;425;p45"/>
            <p:cNvSpPr txBox="1"/>
            <p:nvPr/>
          </p:nvSpPr>
          <p:spPr>
            <a:xfrm>
              <a:off x="6399017" y="3156109"/>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3</a:t>
              </a:r>
              <a:endParaRPr sz="1100">
                <a:solidFill>
                  <a:srgbClr val="FFFFFF"/>
                </a:solidFill>
                <a:latin typeface="Roboto"/>
                <a:ea typeface="Roboto"/>
                <a:cs typeface="Roboto"/>
                <a:sym typeface="Roboto"/>
              </a:endParaRPr>
            </a:p>
          </p:txBody>
        </p:sp>
      </p:grpSp>
      <p:grpSp>
        <p:nvGrpSpPr>
          <p:cNvPr id="426" name="Google Shape;426;p45"/>
          <p:cNvGrpSpPr/>
          <p:nvPr/>
        </p:nvGrpSpPr>
        <p:grpSpPr>
          <a:xfrm>
            <a:off x="3596526" y="3446004"/>
            <a:ext cx="1561912" cy="444193"/>
            <a:chOff x="2498491" y="2373759"/>
            <a:chExt cx="1132559" cy="312900"/>
          </a:xfrm>
        </p:grpSpPr>
        <p:cxnSp>
          <p:nvCxnSpPr>
            <p:cNvPr id="428" name="Google Shape;428;p45"/>
            <p:cNvCxnSpPr/>
            <p:nvPr/>
          </p:nvCxnSpPr>
          <p:spPr>
            <a:xfrm rot="10800000">
              <a:off x="2587350" y="2536350"/>
              <a:ext cx="1043700" cy="0"/>
            </a:xfrm>
            <a:prstGeom prst="straightConnector1">
              <a:avLst/>
            </a:prstGeom>
            <a:noFill/>
            <a:ln w="9525" cap="flat" cmpd="sng">
              <a:solidFill>
                <a:srgbClr val="C2C2C2"/>
              </a:solidFill>
              <a:prstDash val="solid"/>
              <a:round/>
              <a:headEnd type="none" w="sm" len="sm"/>
              <a:tailEnd type="none" w="sm" len="sm"/>
            </a:ln>
          </p:spPr>
        </p:cxnSp>
        <p:sp>
          <p:nvSpPr>
            <p:cNvPr id="429" name="Google Shape;429;p45"/>
            <p:cNvSpPr/>
            <p:nvPr/>
          </p:nvSpPr>
          <p:spPr>
            <a:xfrm>
              <a:off x="2523501" y="2431050"/>
              <a:ext cx="198600" cy="198300"/>
            </a:xfrm>
            <a:prstGeom prst="ellipse">
              <a:avLst/>
            </a:prstGeom>
            <a:solidFill>
              <a:srgbClr val="0D5DD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45"/>
            <p:cNvSpPr txBox="1"/>
            <p:nvPr/>
          </p:nvSpPr>
          <p:spPr>
            <a:xfrm>
              <a:off x="2498491" y="2373759"/>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2</a:t>
              </a:r>
              <a:endParaRPr sz="1100">
                <a:solidFill>
                  <a:srgbClr val="FFFFFF"/>
                </a:solidFill>
                <a:latin typeface="Roboto"/>
                <a:ea typeface="Roboto"/>
                <a:cs typeface="Roboto"/>
                <a:sym typeface="Roboto"/>
              </a:endParaRPr>
            </a:p>
          </p:txBody>
        </p:sp>
      </p:grpSp>
      <p:grpSp>
        <p:nvGrpSpPr>
          <p:cNvPr id="431" name="Google Shape;431;p45"/>
          <p:cNvGrpSpPr/>
          <p:nvPr/>
        </p:nvGrpSpPr>
        <p:grpSpPr>
          <a:xfrm>
            <a:off x="6543970" y="1712467"/>
            <a:ext cx="2322902" cy="417190"/>
            <a:chOff x="4908100" y="1436790"/>
            <a:chExt cx="1742220" cy="312900"/>
          </a:xfrm>
        </p:grpSpPr>
        <p:cxnSp>
          <p:nvCxnSpPr>
            <p:cNvPr id="432" name="Google Shape;432;p45"/>
            <p:cNvCxnSpPr/>
            <p:nvPr/>
          </p:nvCxnSpPr>
          <p:spPr>
            <a:xfrm>
              <a:off x="4908100" y="1593250"/>
              <a:ext cx="1715100" cy="0"/>
            </a:xfrm>
            <a:prstGeom prst="straightConnector1">
              <a:avLst/>
            </a:prstGeom>
            <a:noFill/>
            <a:ln w="9525" cap="flat" cmpd="sng">
              <a:solidFill>
                <a:srgbClr val="C2C2C2"/>
              </a:solidFill>
              <a:prstDash val="solid"/>
              <a:round/>
              <a:headEnd type="none" w="sm" len="sm"/>
              <a:tailEnd type="none" w="sm" len="sm"/>
            </a:ln>
          </p:spPr>
        </p:cxnSp>
        <p:sp>
          <p:nvSpPr>
            <p:cNvPr id="434" name="Google Shape;434;p45"/>
            <p:cNvSpPr/>
            <p:nvPr/>
          </p:nvSpPr>
          <p:spPr>
            <a:xfrm>
              <a:off x="6427830" y="1493307"/>
              <a:ext cx="198600" cy="198300"/>
            </a:xfrm>
            <a:prstGeom prst="ellipse">
              <a:avLst/>
            </a:prstGeom>
            <a:solidFill>
              <a:srgbClr val="0C58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5" name="Google Shape;435;p45"/>
            <p:cNvSpPr txBox="1"/>
            <p:nvPr/>
          </p:nvSpPr>
          <p:spPr>
            <a:xfrm>
              <a:off x="6402820" y="1436790"/>
              <a:ext cx="247500" cy="312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2100"/>
                </a:spcAft>
                <a:buNone/>
              </a:pPr>
              <a:r>
                <a:rPr lang="en-US" sz="1100">
                  <a:solidFill>
                    <a:srgbClr val="FFFFFF"/>
                  </a:solidFill>
                  <a:latin typeface="Roboto"/>
                  <a:ea typeface="Roboto"/>
                  <a:cs typeface="Roboto"/>
                  <a:sym typeface="Roboto"/>
                </a:rPr>
                <a:t>1</a:t>
              </a:r>
              <a:endParaRPr sz="1100">
                <a:solidFill>
                  <a:srgbClr val="FFFFFF"/>
                </a:solidFill>
                <a:latin typeface="Roboto"/>
                <a:ea typeface="Roboto"/>
                <a:cs typeface="Roboto"/>
                <a:sym typeface="Roboto"/>
              </a:endParaRPr>
            </a:p>
          </p:txBody>
        </p:sp>
      </p:grpSp>
      <p:grpSp>
        <p:nvGrpSpPr>
          <p:cNvPr id="436" name="Google Shape;436;p45"/>
          <p:cNvGrpSpPr/>
          <p:nvPr/>
        </p:nvGrpSpPr>
        <p:grpSpPr>
          <a:xfrm>
            <a:off x="4041730" y="1719619"/>
            <a:ext cx="4847276" cy="4616543"/>
            <a:chOff x="2991269" y="1153325"/>
            <a:chExt cx="3514811" cy="3252003"/>
          </a:xfrm>
        </p:grpSpPr>
        <p:sp>
          <p:nvSpPr>
            <p:cNvPr id="437" name="Google Shape;437;p45"/>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438" name="Google Shape;438;p45"/>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944A1"/>
            </a:solidFill>
            <a:ln>
              <a:noFill/>
            </a:ln>
          </p:spPr>
        </p:sp>
        <p:sp>
          <p:nvSpPr>
            <p:cNvPr id="439" name="Google Shape;439;p45"/>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307BF3"/>
            </a:solidFill>
            <a:ln>
              <a:noFill/>
            </a:ln>
          </p:spPr>
        </p:sp>
        <p:sp>
          <p:nvSpPr>
            <p:cNvPr id="440" name="Google Shape;440;p45"/>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441" name="Google Shape;441;p45"/>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944A1"/>
            </a:solidFill>
            <a:ln>
              <a:noFill/>
            </a:ln>
          </p:spPr>
        </p:sp>
        <p:sp>
          <p:nvSpPr>
            <p:cNvPr id="442" name="Google Shape;442;p45"/>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0D5DDF"/>
            </a:solidFill>
            <a:ln>
              <a:noFill/>
            </a:ln>
          </p:spPr>
        </p:sp>
        <p:sp>
          <p:nvSpPr>
            <p:cNvPr id="443" name="Google Shape;443;p45"/>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944A1"/>
            </a:solidFill>
            <a:ln>
              <a:noFill/>
            </a:ln>
          </p:spPr>
        </p:sp>
        <p:sp>
          <p:nvSpPr>
            <p:cNvPr id="444" name="Google Shape;444;p45"/>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0C58D3"/>
            </a:solidFill>
            <a:ln>
              <a:noFill/>
            </a:ln>
          </p:spPr>
        </p:sp>
      </p:grpSp>
      <p:sp>
        <p:nvSpPr>
          <p:cNvPr id="445" name="Google Shape;445;p4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8</a:t>
            </a:fld>
            <a:endParaRPr>
              <a:solidFill>
                <a:srgbClr val="000000"/>
              </a:solidFill>
            </a:endParaRPr>
          </a:p>
        </p:txBody>
      </p:sp>
      <p:sp>
        <p:nvSpPr>
          <p:cNvPr id="3" name="文字方塊 2">
            <a:extLst>
              <a:ext uri="{FF2B5EF4-FFF2-40B4-BE49-F238E27FC236}">
                <a16:creationId xmlns:a16="http://schemas.microsoft.com/office/drawing/2014/main" id="{6C37A655-9D3C-4DE3-A9C3-91C74D48E215}"/>
              </a:ext>
            </a:extLst>
          </p:cNvPr>
          <p:cNvSpPr txBox="1"/>
          <p:nvPr/>
        </p:nvSpPr>
        <p:spPr>
          <a:xfrm>
            <a:off x="9019507" y="1779181"/>
            <a:ext cx="2246365" cy="1938992"/>
          </a:xfrm>
          <a:prstGeom prst="rect">
            <a:avLst/>
          </a:prstGeom>
          <a:noFill/>
        </p:spPr>
        <p:txBody>
          <a:bodyPr wrap="square" rtlCol="0">
            <a:spAutoFit/>
          </a:bodyPr>
          <a:lstStyle/>
          <a:p>
            <a:r>
              <a:rPr lang="en-US" altLang="zh-TW" sz="2400" dirty="0">
                <a:latin typeface="Helvetica Neue"/>
              </a:rPr>
              <a:t>data source: TEJ, yahoo finance, apple stock</a:t>
            </a:r>
          </a:p>
          <a:p>
            <a:endParaRPr lang="zh-TW" altLang="en-US" sz="2400" dirty="0"/>
          </a:p>
        </p:txBody>
      </p:sp>
      <p:sp>
        <p:nvSpPr>
          <p:cNvPr id="5" name="文字方塊 4">
            <a:extLst>
              <a:ext uri="{FF2B5EF4-FFF2-40B4-BE49-F238E27FC236}">
                <a16:creationId xmlns:a16="http://schemas.microsoft.com/office/drawing/2014/main" id="{F798A5AC-C6E6-4574-A923-FF57DFBA4BAF}"/>
              </a:ext>
            </a:extLst>
          </p:cNvPr>
          <p:cNvSpPr txBox="1"/>
          <p:nvPr/>
        </p:nvSpPr>
        <p:spPr>
          <a:xfrm>
            <a:off x="522514" y="3527334"/>
            <a:ext cx="2927343" cy="1569660"/>
          </a:xfrm>
          <a:prstGeom prst="rect">
            <a:avLst/>
          </a:prstGeom>
          <a:noFill/>
        </p:spPr>
        <p:txBody>
          <a:bodyPr wrap="square" rtlCol="0">
            <a:spAutoFit/>
          </a:bodyPr>
          <a:lstStyle/>
          <a:p>
            <a:r>
              <a:rPr lang="zh-TW" altLang="en-US" sz="2400" dirty="0">
                <a:latin typeface="Helvetica Neue"/>
              </a:rPr>
              <a:t>會先將</a:t>
            </a:r>
            <a:r>
              <a:rPr lang="en-US" altLang="zh-TW" sz="2400" dirty="0">
                <a:latin typeface="Helvetica Neue"/>
              </a:rPr>
              <a:t>.csv</a:t>
            </a:r>
            <a:r>
              <a:rPr lang="zh-TW" altLang="en-US" sz="2400" dirty="0">
                <a:latin typeface="Helvetica Neue"/>
              </a:rPr>
              <a:t>下載下來後，再使用</a:t>
            </a:r>
            <a:r>
              <a:rPr lang="en-US" altLang="zh-TW" sz="2400" dirty="0">
                <a:latin typeface="Helvetica Neue"/>
              </a:rPr>
              <a:t>pandas, </a:t>
            </a:r>
            <a:r>
              <a:rPr lang="en-US" altLang="zh-TW" sz="2400" dirty="0" err="1">
                <a:latin typeface="Helvetica Neue"/>
              </a:rPr>
              <a:t>numpy</a:t>
            </a:r>
            <a:r>
              <a:rPr lang="zh-TW" altLang="en-US" sz="2400" dirty="0">
                <a:latin typeface="Helvetica Neue"/>
              </a:rPr>
              <a:t>等進行</a:t>
            </a:r>
            <a:r>
              <a:rPr lang="en-US" altLang="zh-TW" sz="2400" dirty="0">
                <a:latin typeface="Helvetica Neue"/>
              </a:rPr>
              <a:t>EDA</a:t>
            </a:r>
          </a:p>
          <a:p>
            <a:endParaRPr lang="zh-TW" altLang="en-US" sz="2400" dirty="0"/>
          </a:p>
        </p:txBody>
      </p:sp>
      <p:sp>
        <p:nvSpPr>
          <p:cNvPr id="33" name="文字方塊 32">
            <a:extLst>
              <a:ext uri="{FF2B5EF4-FFF2-40B4-BE49-F238E27FC236}">
                <a16:creationId xmlns:a16="http://schemas.microsoft.com/office/drawing/2014/main" id="{7B22DDC5-1900-4AAE-9697-9979ACE9DAF9}"/>
              </a:ext>
            </a:extLst>
          </p:cNvPr>
          <p:cNvSpPr txBox="1"/>
          <p:nvPr/>
        </p:nvSpPr>
        <p:spPr>
          <a:xfrm>
            <a:off x="9418697" y="4590968"/>
            <a:ext cx="2246365" cy="1569660"/>
          </a:xfrm>
          <a:prstGeom prst="rect">
            <a:avLst/>
          </a:prstGeom>
          <a:noFill/>
        </p:spPr>
        <p:txBody>
          <a:bodyPr wrap="square" rtlCol="0">
            <a:spAutoFit/>
          </a:bodyPr>
          <a:lstStyle/>
          <a:p>
            <a:r>
              <a:rPr lang="zh-TW" altLang="en-US" sz="2400" dirty="0">
                <a:latin typeface="Helvetica Neue"/>
              </a:rPr>
              <a:t>利用</a:t>
            </a:r>
            <a:r>
              <a:rPr lang="en-US" altLang="zh-TW" sz="2400" dirty="0">
                <a:latin typeface="Helvetica Neue"/>
              </a:rPr>
              <a:t>matplotlib</a:t>
            </a:r>
            <a:r>
              <a:rPr lang="zh-TW" altLang="en-US" sz="2400" dirty="0">
                <a:latin typeface="Helvetica Neue"/>
              </a:rPr>
              <a:t>和</a:t>
            </a:r>
            <a:r>
              <a:rPr lang="en-US" altLang="zh-TW" sz="2400" dirty="0">
                <a:latin typeface="Helvetica Neue"/>
              </a:rPr>
              <a:t>seaborn</a:t>
            </a:r>
            <a:r>
              <a:rPr lang="zh-TW" altLang="en-US" sz="2400" dirty="0">
                <a:latin typeface="Helvetica Neue"/>
              </a:rPr>
              <a:t>繪製圖表</a:t>
            </a:r>
            <a:endParaRPr lang="en-US" altLang="zh-TW" sz="2400" dirty="0">
              <a:latin typeface="Helvetica Neue"/>
            </a:endParaRPr>
          </a:p>
          <a:p>
            <a:endParaRPr lang="zh-TW"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2"/>
          <p:cNvSpPr txBox="1">
            <a:spLocks noGrp="1"/>
          </p:cNvSpPr>
          <p:nvPr>
            <p:ph type="body" idx="1"/>
          </p:nvPr>
        </p:nvSpPr>
        <p:spPr>
          <a:xfrm>
            <a:off x="421105" y="315982"/>
            <a:ext cx="8867274" cy="72424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None/>
            </a:pPr>
            <a:r>
              <a:rPr lang="en-US" dirty="0"/>
              <a:t>stock</a:t>
            </a:r>
            <a:endParaRPr dirty="0"/>
          </a:p>
        </p:txBody>
      </p:sp>
      <p:sp>
        <p:nvSpPr>
          <p:cNvPr id="578" name="Google Shape;578;p52"/>
          <p:cNvSpPr/>
          <p:nvPr/>
        </p:nvSpPr>
        <p:spPr>
          <a:xfrm flipH="1">
            <a:off x="16281" y="1900321"/>
            <a:ext cx="12175718" cy="4445681"/>
          </a:xfrm>
          <a:custGeom>
            <a:avLst/>
            <a:gdLst/>
            <a:ahLst/>
            <a:cxnLst/>
            <a:rect l="l" t="t" r="r" b="b"/>
            <a:pathLst>
              <a:path w="12218126" h="4397829" extrusionOk="0">
                <a:moveTo>
                  <a:pt x="0" y="4397829"/>
                </a:moveTo>
                <a:lnTo>
                  <a:pt x="7541623" y="4371703"/>
                </a:lnTo>
                <a:lnTo>
                  <a:pt x="7907383" y="3666309"/>
                </a:lnTo>
                <a:lnTo>
                  <a:pt x="9013372" y="2812869"/>
                </a:lnTo>
                <a:lnTo>
                  <a:pt x="9222378" y="2151018"/>
                </a:lnTo>
                <a:lnTo>
                  <a:pt x="10319658" y="992778"/>
                </a:lnTo>
                <a:lnTo>
                  <a:pt x="11260183" y="731520"/>
                </a:lnTo>
                <a:lnTo>
                  <a:pt x="12218126" y="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3" name="Google Shape;603;p5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solidFill>
                  <a:srgbClr val="000000"/>
                </a:solidFill>
              </a:rPr>
              <a:t>9</a:t>
            </a:fld>
            <a:endParaRPr>
              <a:solidFill>
                <a:srgbClr val="000000"/>
              </a:solidFill>
            </a:endParaRPr>
          </a:p>
        </p:txBody>
      </p:sp>
      <p:sp>
        <p:nvSpPr>
          <p:cNvPr id="2" name="文字方塊 1">
            <a:extLst>
              <a:ext uri="{FF2B5EF4-FFF2-40B4-BE49-F238E27FC236}">
                <a16:creationId xmlns:a16="http://schemas.microsoft.com/office/drawing/2014/main" id="{34BE14AB-7CD6-4C0F-921A-24D3F15EC310}"/>
              </a:ext>
            </a:extLst>
          </p:cNvPr>
          <p:cNvSpPr txBox="1"/>
          <p:nvPr/>
        </p:nvSpPr>
        <p:spPr>
          <a:xfrm>
            <a:off x="6397318" y="2169027"/>
            <a:ext cx="3993502" cy="3139321"/>
          </a:xfrm>
          <a:prstGeom prst="rect">
            <a:avLst/>
          </a:prstGeom>
          <a:noFill/>
        </p:spPr>
        <p:txBody>
          <a:bodyPr wrap="square" rtlCol="0">
            <a:spAutoFit/>
          </a:bodyPr>
          <a:lstStyle/>
          <a:p>
            <a:r>
              <a:rPr lang="en-US" altLang="zh-TW" sz="1800" dirty="0"/>
              <a:t>0050 </a:t>
            </a:r>
            <a:r>
              <a:rPr lang="en-US" altLang="zh-TW" sz="1800" dirty="0" err="1"/>
              <a:t>Yuanta</a:t>
            </a:r>
            <a:r>
              <a:rPr lang="en-US" altLang="zh-TW" sz="1800" dirty="0"/>
              <a:t> Taiwan Top5: 0050 </a:t>
            </a:r>
            <a:r>
              <a:rPr lang="zh-TW" altLang="en-US" sz="1800" dirty="0"/>
              <a:t>元大台灣</a:t>
            </a:r>
            <a:r>
              <a:rPr lang="en-US" altLang="zh-TW" sz="1800" dirty="0"/>
              <a:t>50</a:t>
            </a:r>
          </a:p>
          <a:p>
            <a:r>
              <a:rPr lang="en-US" altLang="zh-TW" sz="1800" dirty="0"/>
              <a:t>0056 PTD: 0056 </a:t>
            </a:r>
            <a:r>
              <a:rPr lang="zh-TW" altLang="en-US" sz="1800" dirty="0"/>
              <a:t>元大高股息</a:t>
            </a:r>
          </a:p>
          <a:p>
            <a:r>
              <a:rPr lang="en-US" altLang="zh-TW" sz="1800" dirty="0"/>
              <a:t>2317 Hon Hai Precision: 2317 </a:t>
            </a:r>
            <a:r>
              <a:rPr lang="zh-TW" altLang="en-US" sz="1800" dirty="0"/>
              <a:t>鴻海</a:t>
            </a:r>
          </a:p>
          <a:p>
            <a:r>
              <a:rPr lang="en-US" altLang="zh-TW" sz="1800" dirty="0"/>
              <a:t>2330 TSMC: 2330 </a:t>
            </a:r>
            <a:r>
              <a:rPr lang="zh-TW" altLang="en-US" sz="1800" dirty="0"/>
              <a:t>台積電</a:t>
            </a:r>
          </a:p>
          <a:p>
            <a:r>
              <a:rPr lang="en-US" altLang="zh-TW" sz="1800" dirty="0"/>
              <a:t>2454 MediaTek: 2454 </a:t>
            </a:r>
            <a:r>
              <a:rPr lang="zh-TW" altLang="en-US" sz="1800" dirty="0"/>
              <a:t>聯發科</a:t>
            </a:r>
          </a:p>
          <a:p>
            <a:r>
              <a:rPr lang="en-US" altLang="zh-TW" sz="1800" dirty="0"/>
              <a:t>3008 </a:t>
            </a:r>
            <a:r>
              <a:rPr lang="en-US" altLang="zh-TW" sz="1800" dirty="0" err="1"/>
              <a:t>Largan</a:t>
            </a:r>
            <a:r>
              <a:rPr lang="en-US" altLang="zh-TW" sz="1800" dirty="0"/>
              <a:t>: 3008 </a:t>
            </a:r>
            <a:r>
              <a:rPr lang="zh-TW" altLang="en-US" sz="1800" dirty="0"/>
              <a:t>大立光</a:t>
            </a:r>
          </a:p>
          <a:p>
            <a:r>
              <a:rPr lang="en-US" altLang="zh-TW" sz="1800" dirty="0"/>
              <a:t>2881 Fubon FHC: 2881 </a:t>
            </a:r>
            <a:r>
              <a:rPr lang="zh-TW" altLang="en-US" sz="1800" dirty="0"/>
              <a:t>富邦金</a:t>
            </a:r>
          </a:p>
          <a:p>
            <a:r>
              <a:rPr lang="en-US" altLang="zh-TW" sz="1800" dirty="0"/>
              <a:t>2882 Cathay Holdings: 2882 </a:t>
            </a:r>
            <a:r>
              <a:rPr lang="zh-TW" altLang="en-US" sz="1800" dirty="0"/>
              <a:t>國泰金</a:t>
            </a:r>
          </a:p>
          <a:p>
            <a:r>
              <a:rPr lang="en-US" altLang="zh-TW" sz="1800" dirty="0"/>
              <a:t>2884 E.S.F.H: 2884 </a:t>
            </a:r>
            <a:r>
              <a:rPr lang="zh-TW" altLang="en-US" sz="1800" dirty="0"/>
              <a:t>玉山金</a:t>
            </a:r>
          </a:p>
          <a:p>
            <a:r>
              <a:rPr lang="en-US" altLang="zh-TW" sz="1800" dirty="0"/>
              <a:t>2885 </a:t>
            </a:r>
            <a:r>
              <a:rPr lang="en-US" altLang="zh-TW" sz="1800" dirty="0" err="1"/>
              <a:t>Yuanta</a:t>
            </a:r>
            <a:r>
              <a:rPr lang="en-US" altLang="zh-TW" sz="1800" dirty="0"/>
              <a:t> Group: 2885 </a:t>
            </a:r>
            <a:r>
              <a:rPr lang="zh-TW" altLang="en-US" sz="1800" dirty="0"/>
              <a:t>元大金</a:t>
            </a:r>
          </a:p>
        </p:txBody>
      </p:sp>
      <p:grpSp>
        <p:nvGrpSpPr>
          <p:cNvPr id="43" name="Google Shape;636;p53">
            <a:extLst>
              <a:ext uri="{FF2B5EF4-FFF2-40B4-BE49-F238E27FC236}">
                <a16:creationId xmlns:a16="http://schemas.microsoft.com/office/drawing/2014/main" id="{42747956-7E1E-4C35-8906-24935BAD6E8B}"/>
              </a:ext>
            </a:extLst>
          </p:cNvPr>
          <p:cNvGrpSpPr/>
          <p:nvPr/>
        </p:nvGrpSpPr>
        <p:grpSpPr>
          <a:xfrm flipH="1">
            <a:off x="3943445" y="4169811"/>
            <a:ext cx="1907507" cy="2329429"/>
            <a:chOff x="6461684" y="4055539"/>
            <a:chExt cx="1549353" cy="2329429"/>
          </a:xfrm>
        </p:grpSpPr>
        <p:sp>
          <p:nvSpPr>
            <p:cNvPr id="44" name="Google Shape;637;p53">
              <a:extLst>
                <a:ext uri="{FF2B5EF4-FFF2-40B4-BE49-F238E27FC236}">
                  <a16:creationId xmlns:a16="http://schemas.microsoft.com/office/drawing/2014/main" id="{BE0AE7EE-F429-440E-A5AD-74A10666EE9C}"/>
                </a:ext>
              </a:extLst>
            </p:cNvPr>
            <p:cNvSpPr/>
            <p:nvPr/>
          </p:nvSpPr>
          <p:spPr>
            <a:xfrm rot="826668" flipH="1">
              <a:off x="6707479" y="4133010"/>
              <a:ext cx="913301" cy="2174487"/>
            </a:xfrm>
            <a:custGeom>
              <a:avLst/>
              <a:gdLst/>
              <a:ahLst/>
              <a:cxnLst/>
              <a:rect l="l" t="t" r="r" b="b"/>
              <a:pathLst>
                <a:path w="913301" h="2174487" extrusionOk="0">
                  <a:moveTo>
                    <a:pt x="598044" y="438167"/>
                  </a:moveTo>
                  <a:cubicBezTo>
                    <a:pt x="535065" y="416124"/>
                    <a:pt x="467628" y="435501"/>
                    <a:pt x="425445" y="481991"/>
                  </a:cubicBezTo>
                  <a:lnTo>
                    <a:pt x="417947" y="494619"/>
                  </a:lnTo>
                  <a:lnTo>
                    <a:pt x="474774" y="474487"/>
                  </a:lnTo>
                  <a:cubicBezTo>
                    <a:pt x="549448" y="448035"/>
                    <a:pt x="631431" y="487126"/>
                    <a:pt x="657885" y="561804"/>
                  </a:cubicBezTo>
                  <a:cubicBezTo>
                    <a:pt x="684334" y="636480"/>
                    <a:pt x="645243" y="718462"/>
                    <a:pt x="570565" y="744915"/>
                  </a:cubicBezTo>
                  <a:lnTo>
                    <a:pt x="284541" y="846235"/>
                  </a:lnTo>
                  <a:lnTo>
                    <a:pt x="207052" y="1067613"/>
                  </a:lnTo>
                  <a:lnTo>
                    <a:pt x="201389" y="1097609"/>
                  </a:lnTo>
                  <a:lnTo>
                    <a:pt x="199968" y="1099058"/>
                  </a:lnTo>
                  <a:lnTo>
                    <a:pt x="15086" y="1383405"/>
                  </a:lnTo>
                  <a:cubicBezTo>
                    <a:pt x="7465" y="1395126"/>
                    <a:pt x="2579" y="1407835"/>
                    <a:pt x="272" y="1420786"/>
                  </a:cubicBezTo>
                  <a:cubicBezTo>
                    <a:pt x="466" y="1432411"/>
                    <a:pt x="661" y="1444036"/>
                    <a:pt x="854" y="1455662"/>
                  </a:cubicBezTo>
                  <a:cubicBezTo>
                    <a:pt x="569" y="1457072"/>
                    <a:pt x="286" y="1458482"/>
                    <a:pt x="1" y="1459892"/>
                  </a:cubicBezTo>
                  <a:lnTo>
                    <a:pt x="1" y="1929005"/>
                  </a:lnTo>
                  <a:cubicBezTo>
                    <a:pt x="0" y="1984924"/>
                    <a:pt x="45334" y="2030258"/>
                    <a:pt x="101254" y="2030258"/>
                  </a:cubicBezTo>
                  <a:cubicBezTo>
                    <a:pt x="157173" y="2030258"/>
                    <a:pt x="202507" y="1984925"/>
                    <a:pt x="202507" y="1929005"/>
                  </a:cubicBezTo>
                  <a:lnTo>
                    <a:pt x="202507" y="1466652"/>
                  </a:lnTo>
                  <a:lnTo>
                    <a:pt x="298815" y="1318528"/>
                  </a:lnTo>
                  <a:lnTo>
                    <a:pt x="337331" y="1549805"/>
                  </a:lnTo>
                  <a:lnTo>
                    <a:pt x="356460" y="1580473"/>
                  </a:lnTo>
                  <a:lnTo>
                    <a:pt x="355627" y="1585783"/>
                  </a:lnTo>
                  <a:cubicBezTo>
                    <a:pt x="356100" y="1598301"/>
                    <a:pt x="359033" y="1610935"/>
                    <a:pt x="364676" y="1622996"/>
                  </a:cubicBezTo>
                  <a:lnTo>
                    <a:pt x="596773" y="2118901"/>
                  </a:lnTo>
                  <a:cubicBezTo>
                    <a:pt x="619352" y="2167144"/>
                    <a:pt x="676765" y="2187950"/>
                    <a:pt x="725008" y="2165371"/>
                  </a:cubicBezTo>
                  <a:lnTo>
                    <a:pt x="733716" y="2161296"/>
                  </a:lnTo>
                  <a:cubicBezTo>
                    <a:pt x="781959" y="2138716"/>
                    <a:pt x="802762" y="2081302"/>
                    <a:pt x="780185" y="2033061"/>
                  </a:cubicBezTo>
                  <a:lnTo>
                    <a:pt x="548089" y="1537156"/>
                  </a:lnTo>
                  <a:lnTo>
                    <a:pt x="536735" y="1526783"/>
                  </a:lnTo>
                  <a:cubicBezTo>
                    <a:pt x="536852" y="1523368"/>
                    <a:pt x="536970" y="1519954"/>
                    <a:pt x="537086" y="1516540"/>
                  </a:cubicBezTo>
                  <a:lnTo>
                    <a:pt x="491160" y="1240771"/>
                  </a:lnTo>
                  <a:lnTo>
                    <a:pt x="481099" y="1224638"/>
                  </a:lnTo>
                  <a:lnTo>
                    <a:pt x="511141" y="1174053"/>
                  </a:lnTo>
                  <a:lnTo>
                    <a:pt x="696871" y="643431"/>
                  </a:lnTo>
                  <a:cubicBezTo>
                    <a:pt x="726262" y="559458"/>
                    <a:pt x="682016" y="467558"/>
                    <a:pt x="598044" y="438167"/>
                  </a:cubicBezTo>
                  <a:close/>
                  <a:moveTo>
                    <a:pt x="747565" y="6308"/>
                  </a:moveTo>
                  <a:cubicBezTo>
                    <a:pt x="630910" y="-22296"/>
                    <a:pt x="513153" y="49082"/>
                    <a:pt x="484549" y="165736"/>
                  </a:cubicBezTo>
                  <a:cubicBezTo>
                    <a:pt x="455943" y="282391"/>
                    <a:pt x="527323" y="400148"/>
                    <a:pt x="643978" y="428754"/>
                  </a:cubicBezTo>
                  <a:cubicBezTo>
                    <a:pt x="760630" y="457358"/>
                    <a:pt x="878388" y="385980"/>
                    <a:pt x="906993" y="269326"/>
                  </a:cubicBezTo>
                  <a:cubicBezTo>
                    <a:pt x="935599" y="152671"/>
                    <a:pt x="864219" y="34914"/>
                    <a:pt x="747565" y="63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638;p53">
              <a:extLst>
                <a:ext uri="{FF2B5EF4-FFF2-40B4-BE49-F238E27FC236}">
                  <a16:creationId xmlns:a16="http://schemas.microsoft.com/office/drawing/2014/main" id="{5A270548-4F9F-419A-AA93-25194F096776}"/>
                </a:ext>
              </a:extLst>
            </p:cNvPr>
            <p:cNvSpPr/>
            <p:nvPr/>
          </p:nvSpPr>
          <p:spPr>
            <a:xfrm rot="-3437011">
              <a:off x="7251630" y="4555333"/>
              <a:ext cx="211547"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639;p53">
              <a:extLst>
                <a:ext uri="{FF2B5EF4-FFF2-40B4-BE49-F238E27FC236}">
                  <a16:creationId xmlns:a16="http://schemas.microsoft.com/office/drawing/2014/main" id="{39344C8E-D6C7-4BD3-9ECE-C03FAC098A64}"/>
                </a:ext>
              </a:extLst>
            </p:cNvPr>
            <p:cNvSpPr/>
            <p:nvPr/>
          </p:nvSpPr>
          <p:spPr>
            <a:xfrm rot="-6295876">
              <a:off x="7633046" y="4614399"/>
              <a:ext cx="171813" cy="558767"/>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7" name="Google Shape;631;p53">
            <a:extLst>
              <a:ext uri="{FF2B5EF4-FFF2-40B4-BE49-F238E27FC236}">
                <a16:creationId xmlns:a16="http://schemas.microsoft.com/office/drawing/2014/main" id="{DBE5CED9-1130-4506-BC58-2B053EF93B94}"/>
              </a:ext>
            </a:extLst>
          </p:cNvPr>
          <p:cNvGrpSpPr/>
          <p:nvPr/>
        </p:nvGrpSpPr>
        <p:grpSpPr>
          <a:xfrm rot="6745121" flipV="1">
            <a:off x="2952526" y="3163130"/>
            <a:ext cx="1284932" cy="1811266"/>
            <a:chOff x="6785797" y="3421890"/>
            <a:chExt cx="1284932" cy="1471182"/>
          </a:xfrm>
        </p:grpSpPr>
        <p:sp>
          <p:nvSpPr>
            <p:cNvPr id="48" name="Google Shape;632;p53">
              <a:extLst>
                <a:ext uri="{FF2B5EF4-FFF2-40B4-BE49-F238E27FC236}">
                  <a16:creationId xmlns:a16="http://schemas.microsoft.com/office/drawing/2014/main" id="{5F53EC37-C54F-4B76-AAC2-132FC9B9CD86}"/>
                </a:ext>
              </a:extLst>
            </p:cNvPr>
            <p:cNvSpPr/>
            <p:nvPr/>
          </p:nvSpPr>
          <p:spPr>
            <a:xfrm rot="-1779533">
              <a:off x="7603145" y="3621314"/>
              <a:ext cx="99159" cy="1334653"/>
            </a:xfrm>
            <a:prstGeom prst="roundRect">
              <a:avLst>
                <a:gd name="adj" fmla="val 33702"/>
              </a:avLst>
            </a:prstGeom>
            <a:gradFill>
              <a:gsLst>
                <a:gs pos="0">
                  <a:srgbClr val="CB7A00"/>
                </a:gs>
                <a:gs pos="100000">
                  <a:srgbClr val="CB7A00"/>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 name="Google Shape;633;p53">
              <a:extLst>
                <a:ext uri="{FF2B5EF4-FFF2-40B4-BE49-F238E27FC236}">
                  <a16:creationId xmlns:a16="http://schemas.microsoft.com/office/drawing/2014/main" id="{22A684B3-8A2F-4611-A16A-4D90ED1852E5}"/>
                </a:ext>
              </a:extLst>
            </p:cNvPr>
            <p:cNvSpPr/>
            <p:nvPr/>
          </p:nvSpPr>
          <p:spPr>
            <a:xfrm rot="-1779533">
              <a:off x="7299763" y="3749789"/>
              <a:ext cx="176582" cy="156543"/>
            </a:xfrm>
            <a:prstGeom prst="roundRect">
              <a:avLst>
                <a:gd name="adj" fmla="val 2755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634;p53">
              <a:extLst>
                <a:ext uri="{FF2B5EF4-FFF2-40B4-BE49-F238E27FC236}">
                  <a16:creationId xmlns:a16="http://schemas.microsoft.com/office/drawing/2014/main" id="{C6081420-B3C7-4CA3-A672-23DD22A920A3}"/>
                </a:ext>
              </a:extLst>
            </p:cNvPr>
            <p:cNvSpPr/>
            <p:nvPr/>
          </p:nvSpPr>
          <p:spPr>
            <a:xfrm rot="3412889">
              <a:off x="7609207" y="3406218"/>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635;p53">
              <a:extLst>
                <a:ext uri="{FF2B5EF4-FFF2-40B4-BE49-F238E27FC236}">
                  <a16:creationId xmlns:a16="http://schemas.microsoft.com/office/drawing/2014/main" id="{88259146-1685-4219-A6B1-D58943AE20EB}"/>
                </a:ext>
              </a:extLst>
            </p:cNvPr>
            <p:cNvSpPr/>
            <p:nvPr/>
          </p:nvSpPr>
          <p:spPr>
            <a:xfrm rot="-7177747" flipH="1">
              <a:off x="6969587" y="3789364"/>
              <a:ext cx="279743" cy="585592"/>
            </a:xfrm>
            <a:custGeom>
              <a:avLst/>
              <a:gdLst/>
              <a:ahLst/>
              <a:cxnLst/>
              <a:rect l="l" t="t" r="r" b="b"/>
              <a:pathLst>
                <a:path w="279743" h="585592" extrusionOk="0">
                  <a:moveTo>
                    <a:pt x="240" y="585592"/>
                  </a:moveTo>
                  <a:cubicBezTo>
                    <a:pt x="-2898" y="444351"/>
                    <a:pt x="21192" y="186437"/>
                    <a:pt x="279743" y="0"/>
                  </a:cubicBezTo>
                  <a:cubicBezTo>
                    <a:pt x="102058" y="325112"/>
                    <a:pt x="129667" y="454175"/>
                    <a:pt x="110929" y="585592"/>
                  </a:cubicBezTo>
                  <a:lnTo>
                    <a:pt x="240" y="58559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bitcoin-color-01">
      <a:dk1>
        <a:srgbClr val="303030"/>
      </a:dk1>
      <a:lt1>
        <a:srgbClr val="FFFFFF"/>
      </a:lt1>
      <a:dk2>
        <a:srgbClr val="303030"/>
      </a:dk2>
      <a:lt2>
        <a:srgbClr val="FFFFFF"/>
      </a:lt2>
      <a:accent1>
        <a:srgbClr val="303030"/>
      </a:accent1>
      <a:accent2>
        <a:srgbClr val="FE9900"/>
      </a:accent2>
      <a:accent3>
        <a:srgbClr val="A5A5A5"/>
      </a:accent3>
      <a:accent4>
        <a:srgbClr val="FFC000"/>
      </a:accent4>
      <a:accent5>
        <a:srgbClr val="4472C4"/>
      </a:accent5>
      <a:accent6>
        <a:srgbClr val="70AD47"/>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1629</Words>
  <Application>Microsoft Office PowerPoint</Application>
  <PresentationFormat>寬螢幕</PresentationFormat>
  <Paragraphs>271</Paragraphs>
  <Slides>40</Slides>
  <Notes>32</Notes>
  <HiddenSlides>0</HiddenSlides>
  <MMClips>0</MMClips>
  <ScaleCrop>false</ScaleCrop>
  <HeadingPairs>
    <vt:vector size="6" baseType="variant">
      <vt:variant>
        <vt:lpstr>使用字型</vt:lpstr>
      </vt:variant>
      <vt:variant>
        <vt:i4>9</vt:i4>
      </vt:variant>
      <vt:variant>
        <vt:lpstr>佈景主題</vt:lpstr>
      </vt:variant>
      <vt:variant>
        <vt:i4>3</vt:i4>
      </vt:variant>
      <vt:variant>
        <vt:lpstr>投影片標題</vt:lpstr>
      </vt:variant>
      <vt:variant>
        <vt:i4>40</vt:i4>
      </vt:variant>
    </vt:vector>
  </HeadingPairs>
  <TitlesOfParts>
    <vt:vector size="52" baseType="lpstr">
      <vt:lpstr>Aharoni</vt:lpstr>
      <vt:lpstr>Helvetica Neue</vt:lpstr>
      <vt:lpstr>Wide Latin</vt:lpstr>
      <vt:lpstr>Arial Rounded</vt:lpstr>
      <vt:lpstr>Arial</vt:lpstr>
      <vt:lpstr>Times New Roman</vt:lpstr>
      <vt:lpstr>新細明體</vt:lpstr>
      <vt:lpstr>Roboto</vt:lpstr>
      <vt:lpstr>Wingdings</vt:lpstr>
      <vt:lpstr>Cover and End Slide Master</vt:lpstr>
      <vt:lpstr>Contents Slide Master</vt:lpstr>
      <vt:lpstr>Section Break Slide Master</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maomao</dc:creator>
  <cp:lastModifiedBy>秉茂 黃</cp:lastModifiedBy>
  <cp:revision>33</cp:revision>
  <dcterms:modified xsi:type="dcterms:W3CDTF">2021-01-15T15:01:52Z</dcterms:modified>
</cp:coreProperties>
</file>