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8/9/2020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724EAF-0B4B-4573-9DEE-B43B29BBCF0C}"/>
              </a:ext>
            </a:extLst>
          </p:cNvPr>
          <p:cNvSpPr txBox="1"/>
          <p:nvPr/>
        </p:nvSpPr>
        <p:spPr>
          <a:xfrm>
            <a:off x="4286774" y="2499919"/>
            <a:ext cx="2922595" cy="523220"/>
          </a:xfrm>
          <a:prstGeom prst="rect">
            <a:avLst/>
          </a:prstGeom>
          <a:noFill/>
        </p:spPr>
        <p:txBody>
          <a:bodyPr wrap="none" rtlCol="0">
            <a:spAutoFit/>
          </a:bodyPr>
          <a:lstStyle/>
          <a:p>
            <a:r>
              <a:rPr lang="en-US" altLang="zh-CN" sz="2800" dirty="0">
                <a:solidFill>
                  <a:schemeClr val="bg1"/>
                </a:solidFill>
              </a:rPr>
              <a:t>WebGL</a:t>
            </a:r>
            <a:r>
              <a:rPr lang="zh-CN" altLang="en-US" sz="2800" dirty="0">
                <a:solidFill>
                  <a:schemeClr val="bg1"/>
                </a:solidFill>
              </a:rPr>
              <a:t>纹理映射</a:t>
            </a:r>
          </a:p>
        </p:txBody>
      </p:sp>
    </p:spTree>
    <p:extLst>
      <p:ext uri="{BB962C8B-B14F-4D97-AF65-F5344CB8AC3E}">
        <p14:creationId xmlns:p14="http://schemas.microsoft.com/office/powerpoint/2010/main" val="324152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77DA4E-925E-424C-BEDB-5E7273C97626}"/>
              </a:ext>
            </a:extLst>
          </p:cNvPr>
          <p:cNvSpPr>
            <a:spLocks noGrp="1"/>
          </p:cNvSpPr>
          <p:nvPr>
            <p:ph idx="1"/>
          </p:nvPr>
        </p:nvSpPr>
        <p:spPr>
          <a:xfrm>
            <a:off x="1078145" y="1859972"/>
            <a:ext cx="8946541" cy="4195481"/>
          </a:xfrm>
        </p:spPr>
        <p:txBody>
          <a:bodyPr/>
          <a:lstStyle/>
          <a:p>
            <a:endParaRPr lang="zh-CN" altLang="en-US" dirty="0"/>
          </a:p>
        </p:txBody>
      </p:sp>
    </p:spTree>
    <p:extLst>
      <p:ext uri="{BB962C8B-B14F-4D97-AF65-F5344CB8AC3E}">
        <p14:creationId xmlns:p14="http://schemas.microsoft.com/office/powerpoint/2010/main" val="209256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163CC3-528B-4743-B043-37F4E632A7C4}"/>
              </a:ext>
            </a:extLst>
          </p:cNvPr>
          <p:cNvSpPr txBox="1"/>
          <p:nvPr/>
        </p:nvSpPr>
        <p:spPr>
          <a:xfrm>
            <a:off x="1115736" y="1208015"/>
            <a:ext cx="9417963" cy="3416320"/>
          </a:xfrm>
          <a:prstGeom prst="rect">
            <a:avLst/>
          </a:prstGeom>
          <a:noFill/>
        </p:spPr>
        <p:txBody>
          <a:bodyPr wrap="none" rtlCol="0">
            <a:spAutoFit/>
          </a:bodyPr>
          <a:lstStyle/>
          <a:p>
            <a:r>
              <a:rPr lang="zh-CN" altLang="en-US" dirty="0">
                <a:solidFill>
                  <a:schemeClr val="bg1"/>
                </a:solidFill>
              </a:rPr>
              <a:t>纹理映射（</a:t>
            </a:r>
            <a:r>
              <a:rPr lang="en-US" altLang="zh-CN" dirty="0">
                <a:solidFill>
                  <a:schemeClr val="bg1"/>
                </a:solidFill>
              </a:rPr>
              <a:t>texture mapping</a:t>
            </a:r>
            <a:r>
              <a:rPr lang="zh-CN" altLang="en-US" dirty="0">
                <a:solidFill>
                  <a:schemeClr val="bg1"/>
                </a:solidFill>
              </a:rPr>
              <a:t>）</a:t>
            </a:r>
            <a:r>
              <a:rPr lang="en-US" altLang="zh-CN" dirty="0">
                <a:solidFill>
                  <a:schemeClr val="bg1"/>
                </a:solidFill>
              </a:rPr>
              <a:t>:</a:t>
            </a:r>
          </a:p>
          <a:p>
            <a:r>
              <a:rPr lang="en-US" altLang="zh-CN" dirty="0"/>
              <a:t>	</a:t>
            </a:r>
            <a:r>
              <a:rPr lang="zh-CN" altLang="en-US" dirty="0"/>
              <a:t>将一张图像映射到一个几个图形的表面上去</a:t>
            </a:r>
            <a:r>
              <a:rPr lang="en-US" altLang="zh-CN" dirty="0"/>
              <a:t>;</a:t>
            </a:r>
          </a:p>
          <a:p>
            <a:endParaRPr lang="en-US" altLang="zh-CN" dirty="0"/>
          </a:p>
          <a:p>
            <a:r>
              <a:rPr lang="zh-CN" altLang="en-US" dirty="0">
                <a:solidFill>
                  <a:schemeClr val="bg1"/>
                </a:solidFill>
              </a:rPr>
              <a:t>纹理图像（</a:t>
            </a:r>
            <a:r>
              <a:rPr lang="en-US" altLang="zh-CN" dirty="0">
                <a:solidFill>
                  <a:schemeClr val="bg1"/>
                </a:solidFill>
              </a:rPr>
              <a:t>texture image</a:t>
            </a:r>
            <a:r>
              <a:rPr lang="zh-CN" altLang="en-US" dirty="0">
                <a:solidFill>
                  <a:schemeClr val="bg1"/>
                </a:solidFill>
              </a:rPr>
              <a:t>）</a:t>
            </a:r>
            <a:r>
              <a:rPr lang="en-US" altLang="zh-CN" dirty="0">
                <a:solidFill>
                  <a:schemeClr val="bg1"/>
                </a:solidFill>
              </a:rPr>
              <a:t>:</a:t>
            </a:r>
          </a:p>
          <a:p>
            <a:r>
              <a:rPr lang="en-US" altLang="zh-CN" dirty="0"/>
              <a:t>	</a:t>
            </a:r>
            <a:r>
              <a:rPr lang="zh-CN" altLang="en-US" dirty="0"/>
              <a:t>一张真实世界的图片贴到一个由两个三角形组成的矩形上，这样矩形表面看上去就是这</a:t>
            </a:r>
            <a:endParaRPr lang="en-US" altLang="zh-CN" dirty="0"/>
          </a:p>
          <a:p>
            <a:r>
              <a:rPr lang="zh-CN" altLang="en-US" dirty="0"/>
              <a:t>张图片。这张图片又可以称为</a:t>
            </a:r>
            <a:r>
              <a:rPr lang="zh-CN" altLang="en-US" dirty="0">
                <a:solidFill>
                  <a:srgbClr val="FF0000"/>
                </a:solidFill>
              </a:rPr>
              <a:t>纹理图像（</a:t>
            </a:r>
            <a:r>
              <a:rPr lang="en-US" altLang="zh-CN" dirty="0">
                <a:solidFill>
                  <a:srgbClr val="FF0000"/>
                </a:solidFill>
              </a:rPr>
              <a:t>texture image</a:t>
            </a:r>
            <a:r>
              <a:rPr lang="zh-CN" altLang="en-US" dirty="0">
                <a:solidFill>
                  <a:srgbClr val="FF0000"/>
                </a:solidFill>
              </a:rPr>
              <a:t>）</a:t>
            </a:r>
            <a:r>
              <a:rPr lang="zh-CN" altLang="en-US" dirty="0"/>
              <a:t>或</a:t>
            </a:r>
            <a:r>
              <a:rPr lang="zh-CN" altLang="en-US" dirty="0">
                <a:solidFill>
                  <a:srgbClr val="FF0000"/>
                </a:solidFill>
              </a:rPr>
              <a:t>纹理（</a:t>
            </a:r>
            <a:r>
              <a:rPr lang="en-US" altLang="zh-CN" dirty="0">
                <a:solidFill>
                  <a:srgbClr val="FF0000"/>
                </a:solidFill>
              </a:rPr>
              <a:t>texture</a:t>
            </a:r>
            <a:r>
              <a:rPr lang="zh-CN" altLang="en-US" dirty="0">
                <a:solidFill>
                  <a:srgbClr val="FF0000"/>
                </a:solidFill>
              </a:rPr>
              <a:t>）</a:t>
            </a:r>
            <a:r>
              <a:rPr lang="en-US" altLang="zh-CN" dirty="0">
                <a:solidFill>
                  <a:srgbClr val="FF0000"/>
                </a:solidFill>
              </a:rPr>
              <a:t>;</a:t>
            </a:r>
          </a:p>
          <a:p>
            <a:endParaRPr lang="en-US" altLang="zh-CN" dirty="0">
              <a:solidFill>
                <a:srgbClr val="FF0000"/>
              </a:solidFill>
            </a:endParaRPr>
          </a:p>
          <a:p>
            <a:r>
              <a:rPr lang="zh-CN" altLang="en-US" dirty="0">
                <a:solidFill>
                  <a:schemeClr val="bg1"/>
                </a:solidFill>
              </a:rPr>
              <a:t>纹素（</a:t>
            </a:r>
            <a:r>
              <a:rPr lang="en-US" altLang="zh-CN" dirty="0">
                <a:solidFill>
                  <a:schemeClr val="bg1"/>
                </a:solidFill>
              </a:rPr>
              <a:t>texture elements</a:t>
            </a:r>
            <a:r>
              <a:rPr lang="zh-CN" altLang="en-US" dirty="0">
                <a:solidFill>
                  <a:schemeClr val="bg1"/>
                </a:solidFill>
              </a:rPr>
              <a:t>）</a:t>
            </a:r>
            <a:r>
              <a:rPr lang="en-US" altLang="zh-CN" dirty="0">
                <a:solidFill>
                  <a:schemeClr val="bg1"/>
                </a:solidFill>
              </a:rPr>
              <a:t>:</a:t>
            </a:r>
          </a:p>
          <a:p>
            <a:r>
              <a:rPr lang="en-US" altLang="zh-CN" dirty="0"/>
              <a:t>	</a:t>
            </a:r>
            <a:r>
              <a:rPr lang="zh-CN" altLang="en-US" dirty="0"/>
              <a:t>纹理图像的作用，就是根据纹理图像，为光栅化后的每个片元涂上合适的颜色，组成纹</a:t>
            </a:r>
            <a:endParaRPr lang="en-US" altLang="zh-CN" dirty="0"/>
          </a:p>
          <a:p>
            <a:r>
              <a:rPr lang="zh-CN" altLang="en-US" dirty="0"/>
              <a:t>理图层的像素又被称为</a:t>
            </a:r>
            <a:r>
              <a:rPr lang="zh-CN" altLang="en-US" dirty="0">
                <a:solidFill>
                  <a:srgbClr val="FF0000"/>
                </a:solidFill>
              </a:rPr>
              <a:t>纹素（</a:t>
            </a:r>
            <a:r>
              <a:rPr lang="en-US" altLang="zh-CN" dirty="0">
                <a:solidFill>
                  <a:srgbClr val="FF0000"/>
                </a:solidFill>
              </a:rPr>
              <a:t>texture elements</a:t>
            </a:r>
            <a:r>
              <a:rPr lang="zh-CN" altLang="en-US" dirty="0">
                <a:solidFill>
                  <a:srgbClr val="FF0000"/>
                </a:solidFill>
              </a:rPr>
              <a:t>）</a:t>
            </a:r>
            <a:r>
              <a:rPr lang="en-US" altLang="zh-CN" dirty="0">
                <a:solidFill>
                  <a:srgbClr val="FF0000"/>
                </a:solidFill>
              </a:rPr>
              <a:t>;</a:t>
            </a:r>
          </a:p>
          <a:p>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139007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163CC3-528B-4743-B043-37F4E632A7C4}"/>
              </a:ext>
            </a:extLst>
          </p:cNvPr>
          <p:cNvSpPr txBox="1"/>
          <p:nvPr/>
        </p:nvSpPr>
        <p:spPr>
          <a:xfrm>
            <a:off x="1115736" y="1208015"/>
            <a:ext cx="8379217" cy="3416320"/>
          </a:xfrm>
          <a:prstGeom prst="rect">
            <a:avLst/>
          </a:prstGeom>
          <a:noFill/>
        </p:spPr>
        <p:txBody>
          <a:bodyPr wrap="none" rtlCol="0">
            <a:spAutoFit/>
          </a:bodyPr>
          <a:lstStyle/>
          <a:p>
            <a:r>
              <a:rPr lang="zh-CN" altLang="en-US" dirty="0">
                <a:solidFill>
                  <a:schemeClr val="bg1"/>
                </a:solidFill>
              </a:rPr>
              <a:t>纹理映射遵循以下四个步骤：</a:t>
            </a:r>
            <a:endParaRPr lang="en-US" altLang="zh-CN" dirty="0">
              <a:solidFill>
                <a:schemeClr val="bg1"/>
              </a:solidFill>
            </a:endParaRPr>
          </a:p>
          <a:p>
            <a:endParaRPr lang="en-US" altLang="zh-CN" dirty="0">
              <a:solidFill>
                <a:schemeClr val="bg1"/>
              </a:solidFill>
            </a:endParaRPr>
          </a:p>
          <a:p>
            <a:pPr marL="342900" indent="-342900">
              <a:buFont typeface="Wingdings" panose="05000000000000000000" pitchFamily="2" charset="2"/>
              <a:buChar char="l"/>
            </a:pPr>
            <a:r>
              <a:rPr lang="zh-CN" altLang="en-US" dirty="0"/>
              <a:t>准备好需要映射的图像；</a:t>
            </a:r>
            <a:endParaRPr lang="en-US" altLang="zh-CN" dirty="0"/>
          </a:p>
          <a:p>
            <a:r>
              <a:rPr lang="en-US" altLang="zh-CN" dirty="0"/>
              <a:t>	</a:t>
            </a:r>
            <a:r>
              <a:rPr lang="zh-CN" altLang="en-US" dirty="0"/>
              <a:t>浏览器支持的任意格式的图像</a:t>
            </a:r>
            <a:endParaRPr lang="en-US" altLang="zh-CN" dirty="0"/>
          </a:p>
          <a:p>
            <a:endParaRPr lang="en-US" altLang="zh-CN" dirty="0"/>
          </a:p>
          <a:p>
            <a:pPr marL="342900" indent="-342900">
              <a:buFont typeface="Wingdings" panose="05000000000000000000" pitchFamily="2" charset="2"/>
              <a:buChar char="l"/>
            </a:pPr>
            <a:r>
              <a:rPr lang="zh-CN" altLang="en-US" dirty="0"/>
              <a:t>几何图形配置纹理映射的方式；</a:t>
            </a:r>
            <a:endParaRPr lang="en-US" altLang="zh-CN" dirty="0"/>
          </a:p>
          <a:p>
            <a:r>
              <a:rPr lang="en-US" altLang="zh-CN" dirty="0"/>
              <a:t>	</a:t>
            </a:r>
            <a:r>
              <a:rPr lang="zh-CN" altLang="en-US" dirty="0"/>
              <a:t>几何图形中的某个片元颜色如何取决于纹理图像中的哪个或哪几个的问题</a:t>
            </a:r>
            <a:endParaRPr lang="en-US" altLang="zh-CN" dirty="0"/>
          </a:p>
          <a:p>
            <a:endParaRPr lang="en-US" altLang="zh-CN" dirty="0"/>
          </a:p>
          <a:p>
            <a:pPr marL="342900" indent="-342900">
              <a:buFont typeface="Wingdings" panose="05000000000000000000" pitchFamily="2" charset="2"/>
              <a:buChar char="l"/>
            </a:pPr>
            <a:r>
              <a:rPr lang="zh-CN" altLang="en-US" dirty="0"/>
              <a:t>加载配置纹理图像，在</a:t>
            </a:r>
            <a:r>
              <a:rPr lang="en-US" altLang="zh-CN" dirty="0"/>
              <a:t>WebGL</a:t>
            </a:r>
            <a:r>
              <a:rPr lang="zh-CN" altLang="en-US" dirty="0"/>
              <a:t>中使用；</a:t>
            </a:r>
            <a:endParaRPr lang="en-US" altLang="zh-CN" dirty="0"/>
          </a:p>
          <a:p>
            <a:r>
              <a:rPr lang="en-US" altLang="zh-CN" dirty="0"/>
              <a:t>	</a:t>
            </a:r>
          </a:p>
          <a:p>
            <a:pPr marL="342900" indent="-342900">
              <a:buFont typeface="Wingdings" panose="05000000000000000000" pitchFamily="2" charset="2"/>
              <a:buChar char="l"/>
            </a:pPr>
            <a:r>
              <a:rPr lang="zh-CN" altLang="en-US" dirty="0"/>
              <a:t>在片元着色器中将相应的纹素从纹理中抽取出来，并将纹素的颜色赋给片元；</a:t>
            </a:r>
            <a:endParaRPr lang="en-US" altLang="zh-CN" dirty="0"/>
          </a:p>
          <a:p>
            <a:endParaRPr lang="zh-CN" altLang="en-US" dirty="0"/>
          </a:p>
        </p:txBody>
      </p:sp>
    </p:spTree>
    <p:extLst>
      <p:ext uri="{BB962C8B-B14F-4D97-AF65-F5344CB8AC3E}">
        <p14:creationId xmlns:p14="http://schemas.microsoft.com/office/powerpoint/2010/main" val="45286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163CC3-528B-4743-B043-37F4E632A7C4}"/>
              </a:ext>
            </a:extLst>
          </p:cNvPr>
          <p:cNvSpPr txBox="1"/>
          <p:nvPr/>
        </p:nvSpPr>
        <p:spPr>
          <a:xfrm>
            <a:off x="1115736" y="1208015"/>
            <a:ext cx="9794669" cy="1200329"/>
          </a:xfrm>
          <a:prstGeom prst="rect">
            <a:avLst/>
          </a:prstGeom>
          <a:noFill/>
        </p:spPr>
        <p:txBody>
          <a:bodyPr wrap="none" rtlCol="0">
            <a:spAutoFit/>
          </a:bodyPr>
          <a:lstStyle/>
          <a:p>
            <a:r>
              <a:rPr lang="zh-CN" altLang="en-US" dirty="0"/>
              <a:t>纹理坐标：</a:t>
            </a:r>
            <a:endParaRPr lang="en-US" altLang="zh-CN" dirty="0"/>
          </a:p>
          <a:p>
            <a:r>
              <a:rPr lang="en-US" altLang="zh-CN" dirty="0"/>
              <a:t>	</a:t>
            </a:r>
            <a:r>
              <a:rPr lang="zh-CN" altLang="en-US" dirty="0"/>
              <a:t>纹理坐标是纹理图像上的坐标，通过纹理坐标可以在为例图像上获取纹素的颜色。</a:t>
            </a:r>
            <a:r>
              <a:rPr lang="en-US" altLang="zh-CN" dirty="0"/>
              <a:t>WebGL</a:t>
            </a:r>
          </a:p>
          <a:p>
            <a:r>
              <a:rPr lang="zh-CN" altLang="en-US" dirty="0"/>
              <a:t>系统中为例坐标系统是二维的</a:t>
            </a:r>
            <a:endParaRPr lang="en-US" altLang="zh-CN" dirty="0"/>
          </a:p>
          <a:p>
            <a:endParaRPr lang="zh-CN" altLang="en-US" dirty="0"/>
          </a:p>
        </p:txBody>
      </p:sp>
      <p:pic>
        <p:nvPicPr>
          <p:cNvPr id="3" name="图片 2">
            <a:extLst>
              <a:ext uri="{FF2B5EF4-FFF2-40B4-BE49-F238E27FC236}">
                <a16:creationId xmlns:a16="http://schemas.microsoft.com/office/drawing/2014/main" id="{55008D6E-E52D-49AD-97BB-8DBEE11D2D31}"/>
              </a:ext>
            </a:extLst>
          </p:cNvPr>
          <p:cNvPicPr>
            <a:picLocks noChangeAspect="1"/>
          </p:cNvPicPr>
          <p:nvPr/>
        </p:nvPicPr>
        <p:blipFill>
          <a:blip r:embed="rId2"/>
          <a:stretch>
            <a:fillRect/>
          </a:stretch>
        </p:blipFill>
        <p:spPr>
          <a:xfrm>
            <a:off x="2744248" y="2153130"/>
            <a:ext cx="5562600" cy="4162425"/>
          </a:xfrm>
          <a:prstGeom prst="rect">
            <a:avLst/>
          </a:prstGeom>
        </p:spPr>
      </p:pic>
    </p:spTree>
    <p:extLst>
      <p:ext uri="{BB962C8B-B14F-4D97-AF65-F5344CB8AC3E}">
        <p14:creationId xmlns:p14="http://schemas.microsoft.com/office/powerpoint/2010/main" val="193404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163CC3-528B-4743-B043-37F4E632A7C4}"/>
              </a:ext>
            </a:extLst>
          </p:cNvPr>
          <p:cNvSpPr txBox="1"/>
          <p:nvPr/>
        </p:nvSpPr>
        <p:spPr>
          <a:xfrm>
            <a:off x="1115736" y="1208015"/>
            <a:ext cx="9417963" cy="1200329"/>
          </a:xfrm>
          <a:prstGeom prst="rect">
            <a:avLst/>
          </a:prstGeom>
          <a:noFill/>
        </p:spPr>
        <p:txBody>
          <a:bodyPr wrap="none" rtlCol="0">
            <a:spAutoFit/>
          </a:bodyPr>
          <a:lstStyle/>
          <a:p>
            <a:r>
              <a:rPr lang="zh-CN" altLang="en-US" dirty="0"/>
              <a:t>纹理图像映射到几何图形上：</a:t>
            </a:r>
            <a:endParaRPr lang="en-US" altLang="zh-CN" dirty="0"/>
          </a:p>
          <a:p>
            <a:r>
              <a:rPr lang="en-US" altLang="zh-CN" dirty="0"/>
              <a:t>	</a:t>
            </a:r>
            <a:r>
              <a:rPr lang="zh-CN" altLang="en-US" dirty="0"/>
              <a:t>通过纹理图像的纹理坐标与几何形体顶点坐标之间的映射关系，来确定怎样将纹理图像</a:t>
            </a:r>
            <a:endParaRPr lang="en-US" altLang="zh-CN" dirty="0"/>
          </a:p>
          <a:p>
            <a:r>
              <a:rPr lang="zh-CN" altLang="en-US" dirty="0"/>
              <a:t>贴到几何图形上去</a:t>
            </a:r>
            <a:endParaRPr lang="en-US" altLang="zh-CN" dirty="0"/>
          </a:p>
          <a:p>
            <a:endParaRPr lang="zh-CN" altLang="en-US" dirty="0"/>
          </a:p>
        </p:txBody>
      </p:sp>
      <p:pic>
        <p:nvPicPr>
          <p:cNvPr id="5" name="图片 4">
            <a:extLst>
              <a:ext uri="{FF2B5EF4-FFF2-40B4-BE49-F238E27FC236}">
                <a16:creationId xmlns:a16="http://schemas.microsoft.com/office/drawing/2014/main" id="{ECD0A33F-9A57-4ACC-9A44-073F4B4B5FFB}"/>
              </a:ext>
            </a:extLst>
          </p:cNvPr>
          <p:cNvPicPr>
            <a:picLocks noChangeAspect="1"/>
          </p:cNvPicPr>
          <p:nvPr/>
        </p:nvPicPr>
        <p:blipFill>
          <a:blip r:embed="rId2"/>
          <a:stretch>
            <a:fillRect/>
          </a:stretch>
        </p:blipFill>
        <p:spPr>
          <a:xfrm>
            <a:off x="1115736" y="2191667"/>
            <a:ext cx="9734550" cy="4219575"/>
          </a:xfrm>
          <a:prstGeom prst="rect">
            <a:avLst/>
          </a:prstGeom>
        </p:spPr>
      </p:pic>
    </p:spTree>
    <p:extLst>
      <p:ext uri="{BB962C8B-B14F-4D97-AF65-F5344CB8AC3E}">
        <p14:creationId xmlns:p14="http://schemas.microsoft.com/office/powerpoint/2010/main" val="134366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163CC3-528B-4743-B043-37F4E632A7C4}"/>
              </a:ext>
            </a:extLst>
          </p:cNvPr>
          <p:cNvSpPr txBox="1"/>
          <p:nvPr/>
        </p:nvSpPr>
        <p:spPr>
          <a:xfrm>
            <a:off x="1115736" y="1208015"/>
            <a:ext cx="3185487" cy="923330"/>
          </a:xfrm>
          <a:prstGeom prst="rect">
            <a:avLst/>
          </a:prstGeom>
          <a:noFill/>
        </p:spPr>
        <p:txBody>
          <a:bodyPr wrap="none" rtlCol="0">
            <a:spAutoFit/>
          </a:bodyPr>
          <a:lstStyle/>
          <a:p>
            <a:r>
              <a:rPr lang="zh-CN" altLang="en-US" dirty="0"/>
              <a:t>纹理图像映射到几何图形上：</a:t>
            </a:r>
            <a:endParaRPr lang="en-US" altLang="zh-CN" dirty="0"/>
          </a:p>
          <a:p>
            <a:r>
              <a:rPr lang="en-US" altLang="zh-CN" dirty="0"/>
              <a:t>	</a:t>
            </a:r>
          </a:p>
          <a:p>
            <a:endParaRPr lang="zh-CN" altLang="en-US" dirty="0"/>
          </a:p>
        </p:txBody>
      </p:sp>
    </p:spTree>
    <p:extLst>
      <p:ext uri="{BB962C8B-B14F-4D97-AF65-F5344CB8AC3E}">
        <p14:creationId xmlns:p14="http://schemas.microsoft.com/office/powerpoint/2010/main" val="1940040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84</TotalTime>
  <Words>298</Words>
  <Application>Microsoft Office PowerPoint</Application>
  <PresentationFormat>宽屏</PresentationFormat>
  <Paragraphs>30</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Arial</vt:lpstr>
      <vt:lpstr>Century Gothic</vt:lpstr>
      <vt:lpstr>Wingdings</vt:lpstr>
      <vt:lpstr>Wingdings 3</vt:lpstr>
      <vt:lpstr>离子</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xmm</dc:creator>
  <cp:lastModifiedBy>xmm</cp:lastModifiedBy>
  <cp:revision>7</cp:revision>
  <dcterms:created xsi:type="dcterms:W3CDTF">2020-08-09T13:52:20Z</dcterms:created>
  <dcterms:modified xsi:type="dcterms:W3CDTF">2020-08-09T15:18:34Z</dcterms:modified>
</cp:coreProperties>
</file>