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4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2" r:id="rId27"/>
    <p:sldId id="331" r:id="rId28"/>
    <p:sldId id="333" r:id="rId29"/>
    <p:sldId id="335" r:id="rId30"/>
    <p:sldId id="334" r:id="rId31"/>
    <p:sldId id="336" r:id="rId32"/>
    <p:sldId id="385" r:id="rId33"/>
    <p:sldId id="387" r:id="rId34"/>
    <p:sldId id="386" r:id="rId35"/>
    <p:sldId id="347" r:id="rId36"/>
    <p:sldId id="348" r:id="rId37"/>
    <p:sldId id="349" r:id="rId38"/>
    <p:sldId id="350" r:id="rId39"/>
    <p:sldId id="351" r:id="rId40"/>
    <p:sldId id="352" r:id="rId41"/>
    <p:sldId id="388" r:id="rId42"/>
    <p:sldId id="389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90" r:id="rId52"/>
    <p:sldId id="391" r:id="rId53"/>
    <p:sldId id="375" r:id="rId54"/>
    <p:sldId id="376" r:id="rId55"/>
    <p:sldId id="377" r:id="rId56"/>
    <p:sldId id="378" r:id="rId57"/>
    <p:sldId id="379" r:id="rId58"/>
    <p:sldId id="380" r:id="rId59"/>
    <p:sldId id="392" r:id="rId60"/>
    <p:sldId id="381" r:id="rId61"/>
    <p:sldId id="382" r:id="rId62"/>
    <p:sldId id="383" r:id="rId63"/>
    <p:sldId id="384" r:id="rId64"/>
    <p:sldId id="393" r:id="rId65"/>
    <p:sldId id="362" r:id="rId66"/>
    <p:sldId id="364" r:id="rId67"/>
    <p:sldId id="363" r:id="rId68"/>
    <p:sldId id="367" r:id="rId69"/>
    <p:sldId id="368" r:id="rId70"/>
    <p:sldId id="365" r:id="rId71"/>
    <p:sldId id="366" r:id="rId72"/>
    <p:sldId id="394" r:id="rId73"/>
    <p:sldId id="395" r:id="rId74"/>
    <p:sldId id="369" r:id="rId75"/>
    <p:sldId id="370" r:id="rId76"/>
    <p:sldId id="371" r:id="rId77"/>
    <p:sldId id="372" r:id="rId78"/>
    <p:sldId id="373" r:id="rId79"/>
    <p:sldId id="374" r:id="rId80"/>
    <p:sldId id="396" r:id="rId81"/>
    <p:sldId id="398" r:id="rId82"/>
    <p:sldId id="399" r:id="rId83"/>
    <p:sldId id="400" r:id="rId84"/>
    <p:sldId id="401" r:id="rId85"/>
    <p:sldId id="402" r:id="rId86"/>
    <p:sldId id="403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3" autoAdjust="0"/>
    <p:restoredTop sz="93964" autoAdjust="0"/>
  </p:normalViewPr>
  <p:slideViewPr>
    <p:cSldViewPr>
      <p:cViewPr varScale="1">
        <p:scale>
          <a:sx n="119" d="100"/>
          <a:sy n="119" d="100"/>
        </p:scale>
        <p:origin x="1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11544-301F-4B22-90CE-6B9A6B7F1871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73C61-EBB1-402D-B59A-677E748A9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680F-73A3-46D3-BF21-B33E39D8E12B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58EE-58DE-44A3-B944-DCF4AD240E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风险：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中心服务器和</a:t>
            </a:r>
            <a:r>
              <a:rPr lang="en-US" altLang="zh-CN" dirty="0"/>
              <a:t>web</a:t>
            </a:r>
            <a:r>
              <a:rPr lang="zh-CN" altLang="en-US" dirty="0"/>
              <a:t>应用服务器上下线的时候，会大批量的同时向</a:t>
            </a:r>
            <a:r>
              <a:rPr lang="en-US" altLang="zh-CN" dirty="0"/>
              <a:t>Name</a:t>
            </a:r>
            <a:r>
              <a:rPr lang="en-US" altLang="zh-CN" baseline="0" dirty="0"/>
              <a:t> server</a:t>
            </a:r>
            <a:r>
              <a:rPr lang="zh-CN" altLang="en-US" baseline="0" dirty="0"/>
              <a:t>注册自己的</a:t>
            </a:r>
            <a:r>
              <a:rPr lang="en-US" altLang="zh-CN" baseline="0" dirty="0" err="1"/>
              <a:t>ip</a:t>
            </a:r>
            <a:r>
              <a:rPr lang="zh-CN" altLang="en-US" baseline="0" dirty="0"/>
              <a:t>地址列表和所能提供的服务。这时候那么 </a:t>
            </a:r>
            <a:r>
              <a:rPr lang="en-US" altLang="zh-CN" baseline="0" dirty="0"/>
              <a:t>server</a:t>
            </a:r>
            <a:r>
              <a:rPr lang="zh-CN" altLang="en-US" baseline="0" dirty="0"/>
              <a:t>的压力会很高</a:t>
            </a: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持久化还是非持久化？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80E91-3E92-487F-A079-8B9CD1B3AC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77BEB-1A20-4691-8CD8-4EB43EE27410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25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6143668" cy="15843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蚂蚁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9491" y="1714488"/>
            <a:ext cx="2401665" cy="2274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 descr="未标题-3 拷贝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5513" y="-142900"/>
            <a:ext cx="2428487" cy="17145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7072362" cy="785818"/>
          </a:xfrm>
        </p:spPr>
        <p:txBody>
          <a:bodyPr>
            <a:normAutofit/>
          </a:bodyPr>
          <a:lstStyle>
            <a:lvl1pPr algn="l"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25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500306"/>
            <a:ext cx="7772400" cy="1000132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 descr="蚂蚁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71514" y="2071678"/>
            <a:ext cx="2868634" cy="1960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D706-9E6E-4996-84A6-E842AD078267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F47B-5A78-4280-A4D7-82E943DE6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obao.com/method1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aobao.org/p/tfs/src/" TargetMode="External"/><Relationship Id="rId2" Type="http://schemas.openxmlformats.org/officeDocument/2006/relationships/hyperlink" Target="http://code.taobao.org/p/tair/src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apacity.taobao.net:9999/capacity/show.do?method=showCapacityLimit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jm.taobao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dc.taobao.com/team/jm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qp.org/" TargetMode="External"/><Relationship Id="rId7" Type="http://schemas.openxmlformats.org/officeDocument/2006/relationships/hyperlink" Target="http://code.google.com/apis/protocolbuffers/" TargetMode="External"/><Relationship Id="rId2" Type="http://schemas.openxmlformats.org/officeDocument/2006/relationships/hyperlink" Target="http://www.oracle.com/technetwork/java/jms-13618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e.cs.oswego.edu/dl/jsr166/dist/docs/" TargetMode="External"/><Relationship Id="rId5" Type="http://schemas.openxmlformats.org/officeDocument/2006/relationships/hyperlink" Target="http://openjdk.java.net/projects/nio/" TargetMode="External"/><Relationship Id="rId4" Type="http://schemas.openxmlformats.org/officeDocument/2006/relationships/hyperlink" Target="http://stomp.codehaus.org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hyperlink" Target="http://www.jboss.org/hornet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ookeeper.apache.org/" TargetMode="External"/><Relationship Id="rId5" Type="http://schemas.openxmlformats.org/officeDocument/2006/relationships/hyperlink" Target="http://mina.apache.org/" TargetMode="External"/><Relationship Id="rId4" Type="http://schemas.openxmlformats.org/officeDocument/2006/relationships/hyperlink" Target="http://qpid.apache.org/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groovy.codehaus.org/" TargetMode="External"/><Relationship Id="rId3" Type="http://schemas.openxmlformats.org/officeDocument/2006/relationships/hyperlink" Target="http://mina.apache.org/" TargetMode="External"/><Relationship Id="rId7" Type="http://schemas.openxmlformats.org/officeDocument/2006/relationships/hyperlink" Target="http://code.google.com/apis/protocolbuffers/docs/overview.html" TargetMode="External"/><Relationship Id="rId2" Type="http://schemas.openxmlformats.org/officeDocument/2006/relationships/hyperlink" Target="http://doc.baidu.com/view/685e04a1284ac850ad02429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xf.apache.org/" TargetMode="External"/><Relationship Id="rId5" Type="http://schemas.openxmlformats.org/officeDocument/2006/relationships/hyperlink" Target="http://xfire.codehaus.org/" TargetMode="External"/><Relationship Id="rId4" Type="http://schemas.openxmlformats.org/officeDocument/2006/relationships/hyperlink" Target="http://hessian.caucho.com/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savage.net.au/SQL/sql-92.bnf.html" TargetMode="External"/><Relationship Id="rId3" Type="http://schemas.openxmlformats.org/officeDocument/2006/relationships/hyperlink" Target="http://www.antlr.org/" TargetMode="External"/><Relationship Id="rId7" Type="http://schemas.openxmlformats.org/officeDocument/2006/relationships/hyperlink" Target="http://www.oracle.com/technetwork/java/javase/jdbc/index.html" TargetMode="External"/><Relationship Id="rId2" Type="http://schemas.openxmlformats.org/officeDocument/2006/relationships/hyperlink" Target="http://amoeba.sourceforge.net/word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ovy.codehaus.org/" TargetMode="External"/><Relationship Id="rId5" Type="http://schemas.openxmlformats.org/officeDocument/2006/relationships/hyperlink" Target="http://forge.mysql.com/wiki/MySQL_Internals" TargetMode="External"/><Relationship Id="rId10" Type="http://schemas.openxmlformats.org/officeDocument/2006/relationships/hyperlink" Target="http://zookeeper.apache.org/" TargetMode="External"/><Relationship Id="rId4" Type="http://schemas.openxmlformats.org/officeDocument/2006/relationships/hyperlink" Target="http://www.antlr.org/works/index.html" TargetMode="External"/><Relationship Id="rId9" Type="http://schemas.openxmlformats.org/officeDocument/2006/relationships/hyperlink" Target="http://code.google.com/p/tungsten-replicator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中间件介绍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  -- </a:t>
            </a:r>
            <a:r>
              <a:rPr lang="zh-CN" altLang="en-US" dirty="0"/>
              <a:t>一个比较大的交易网站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连接数问题</a:t>
            </a:r>
            <a:endParaRPr lang="en-US" altLang="zh-CN" dirty="0"/>
          </a:p>
          <a:p>
            <a:pPr lvl="1"/>
            <a:r>
              <a:rPr lang="zh-CN" altLang="en-US" dirty="0"/>
              <a:t>每一台</a:t>
            </a:r>
            <a:r>
              <a:rPr lang="en-US" altLang="zh-CN" dirty="0"/>
              <a:t>web APP </a:t>
            </a:r>
            <a:r>
              <a:rPr lang="zh-CN" altLang="en-US" dirty="0"/>
              <a:t>需要</a:t>
            </a:r>
            <a:r>
              <a:rPr lang="en-US" altLang="zh-CN" dirty="0"/>
              <a:t>10</a:t>
            </a:r>
            <a:r>
              <a:rPr lang="zh-CN" altLang="en-US" dirty="0"/>
              <a:t>个到数据库的连接</a:t>
            </a:r>
            <a:endParaRPr lang="en-US" altLang="zh-CN" dirty="0"/>
          </a:p>
          <a:p>
            <a:pPr lvl="2"/>
            <a:r>
              <a:rPr lang="zh-CN" altLang="en-US" dirty="0"/>
              <a:t>简单的计算题：</a:t>
            </a:r>
            <a:endParaRPr lang="en-US" altLang="zh-CN" dirty="0"/>
          </a:p>
          <a:p>
            <a:pPr lvl="3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台</a:t>
            </a:r>
            <a:r>
              <a:rPr lang="en-US" altLang="zh-CN" dirty="0"/>
              <a:t>web app</a:t>
            </a:r>
            <a:r>
              <a:rPr lang="zh-CN" altLang="en-US" dirty="0"/>
              <a:t>的时候，数据库服务器有多少个连接？</a:t>
            </a:r>
            <a:endParaRPr lang="en-US" altLang="zh-CN" dirty="0"/>
          </a:p>
          <a:p>
            <a:pPr lvl="3"/>
            <a:r>
              <a:rPr lang="zh-CN" altLang="en-US" dirty="0"/>
              <a:t>有</a:t>
            </a:r>
            <a:r>
              <a:rPr lang="en-US" altLang="zh-CN" dirty="0"/>
              <a:t>50</a:t>
            </a:r>
            <a:r>
              <a:rPr lang="zh-CN" altLang="en-US" dirty="0"/>
              <a:t>台的时候呢？</a:t>
            </a:r>
            <a:endParaRPr lang="en-US" altLang="zh-CN" dirty="0"/>
          </a:p>
          <a:p>
            <a:pPr lvl="3"/>
            <a:r>
              <a:rPr lang="zh-CN" altLang="en-US" dirty="0"/>
              <a:t>淘宝在当时就已经超过</a:t>
            </a:r>
            <a:r>
              <a:rPr lang="en-US" altLang="zh-CN" dirty="0"/>
              <a:t>300</a:t>
            </a:r>
            <a:r>
              <a:rPr lang="zh-CN" altLang="en-US" dirty="0"/>
              <a:t>台</a:t>
            </a:r>
            <a:r>
              <a:rPr lang="en-US" altLang="zh-CN" dirty="0"/>
              <a:t>web</a:t>
            </a:r>
            <a:r>
              <a:rPr lang="zh-CN" altLang="en-US" dirty="0"/>
              <a:t>服务器了。。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3556" name="Picture 4" descr="https://encrypted-tbn3.gstatic.com/images?q=tbn:ANd9GcQuBb0BeqtB2uvsj9VQ0lrHboJlFojwlZevqrOKhqviXIPbkq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984016"/>
            <a:ext cx="4357718" cy="2873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-- </a:t>
            </a:r>
            <a:r>
              <a:rPr lang="zh-CN" altLang="en-US" dirty="0"/>
              <a:t>一个比较大的交易网站</a:t>
            </a:r>
            <a:r>
              <a:rPr lang="en-US" altLang="zh-CN" dirty="0"/>
              <a:t>-</a:t>
            </a:r>
            <a:r>
              <a:rPr lang="zh-CN" altLang="en-US" dirty="0"/>
              <a:t>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业务逻辑整合</a:t>
            </a:r>
            <a:endParaRPr lang="en-US" altLang="zh-CN" dirty="0"/>
          </a:p>
          <a:p>
            <a:pPr lvl="1"/>
            <a:r>
              <a:rPr lang="zh-CN" altLang="en-US" dirty="0"/>
              <a:t>将常见操作利用网络，以服务的方式，对外暴露接口。</a:t>
            </a:r>
            <a:endParaRPr lang="en-US" altLang="zh-CN" dirty="0"/>
          </a:p>
          <a:p>
            <a:pPr lvl="1"/>
            <a:r>
              <a:rPr lang="zh-CN" altLang="en-US" dirty="0"/>
              <a:t>常见操作由专门的</a:t>
            </a:r>
            <a:r>
              <a:rPr lang="en-US" altLang="zh-CN" dirty="0"/>
              <a:t>team</a:t>
            </a:r>
            <a:r>
              <a:rPr lang="zh-CN" altLang="en-US" dirty="0"/>
              <a:t>维护。高内聚，降低耦合</a:t>
            </a:r>
            <a:endParaRPr lang="en-US" altLang="zh-CN" dirty="0"/>
          </a:p>
          <a:p>
            <a:r>
              <a:rPr lang="zh-CN" altLang="en-US" dirty="0"/>
              <a:t>问题： 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集群作为服务提供者，暴露服务</a:t>
            </a:r>
            <a:r>
              <a:rPr lang="en-US" altLang="zh-CN" dirty="0" err="1"/>
              <a:t>A.a</a:t>
            </a:r>
            <a:r>
              <a:rPr lang="en-US" altLang="zh-CN" dirty="0"/>
              <a:t>();</a:t>
            </a: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集群作为服务的需求方，需要调用服务</a:t>
            </a:r>
            <a:r>
              <a:rPr lang="en-US" altLang="zh-CN" dirty="0" err="1"/>
              <a:t>A.a</a:t>
            </a:r>
            <a:r>
              <a:rPr lang="en-US" altLang="zh-CN" dirty="0"/>
              <a:t>();</a:t>
            </a:r>
          </a:p>
          <a:p>
            <a:pPr lvl="2"/>
            <a:r>
              <a:rPr lang="zh-CN" altLang="en-US" dirty="0"/>
              <a:t>问：</a:t>
            </a:r>
            <a:r>
              <a:rPr lang="en-US" altLang="zh-CN" dirty="0"/>
              <a:t>B</a:t>
            </a:r>
            <a:r>
              <a:rPr lang="zh-CN" altLang="en-US" dirty="0"/>
              <a:t>如何知道</a:t>
            </a:r>
            <a:r>
              <a:rPr lang="en-US" altLang="zh-CN" dirty="0"/>
              <a:t>A</a:t>
            </a:r>
            <a:r>
              <a:rPr lang="zh-CN" altLang="en-US" dirty="0"/>
              <a:t>集群有哪些机器正在提供服务？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淘宝技术平台发展历史</a:t>
            </a:r>
            <a:r>
              <a:rPr lang="en-US" altLang="zh-CN" dirty="0"/>
              <a:t>--</a:t>
            </a:r>
            <a:r>
              <a:rPr lang="zh-CN" altLang="en-US" dirty="0"/>
              <a:t>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硬件中转</a:t>
            </a:r>
            <a:endParaRPr lang="en-US" altLang="zh-CN" dirty="0"/>
          </a:p>
          <a:p>
            <a:pPr lvl="1"/>
            <a:r>
              <a:rPr lang="zh-CN" altLang="en-US" dirty="0"/>
              <a:t>每个请求都要从</a:t>
            </a:r>
            <a:r>
              <a:rPr lang="en-US" altLang="zh-CN" dirty="0"/>
              <a:t>F5</a:t>
            </a:r>
            <a:r>
              <a:rPr lang="zh-CN" altLang="en-US" dirty="0"/>
              <a:t>中转，</a:t>
            </a:r>
            <a:r>
              <a:rPr lang="en-US" altLang="zh-CN" dirty="0"/>
              <a:t>F5</a:t>
            </a:r>
            <a:r>
              <a:rPr lang="zh-CN" altLang="en-US" dirty="0"/>
              <a:t>作为商业产品，价格比较高。性能也有瓶颈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3286124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5857884" y="4143380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7215206" y="4143380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7" name="矩形 6"/>
          <p:cNvSpPr/>
          <p:nvPr/>
        </p:nvSpPr>
        <p:spPr>
          <a:xfrm>
            <a:off x="6429388" y="4572008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8" name="矩形 7"/>
          <p:cNvSpPr/>
          <p:nvPr/>
        </p:nvSpPr>
        <p:spPr>
          <a:xfrm>
            <a:off x="1142976" y="4214818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9" name="矩形 8"/>
          <p:cNvSpPr/>
          <p:nvPr/>
        </p:nvSpPr>
        <p:spPr>
          <a:xfrm>
            <a:off x="1142976" y="5143512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3500430" y="3571876"/>
            <a:ext cx="2214578" cy="2143140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硬件负载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均衡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F5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淘宝技术平台发展历史</a:t>
            </a:r>
            <a:r>
              <a:rPr lang="en-US" altLang="zh-CN" dirty="0"/>
              <a:t>--</a:t>
            </a:r>
            <a:r>
              <a:rPr lang="zh-CN" altLang="en-US" dirty="0"/>
              <a:t>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软负载</a:t>
            </a:r>
            <a:endParaRPr lang="en-US" altLang="zh-CN" dirty="0"/>
          </a:p>
          <a:p>
            <a:pPr lvl="1"/>
            <a:r>
              <a:rPr lang="zh-CN" altLang="en-US" dirty="0"/>
              <a:t>所有机器的</a:t>
            </a:r>
            <a:r>
              <a:rPr lang="en-US" altLang="zh-CN" dirty="0" err="1"/>
              <a:t>ip</a:t>
            </a:r>
            <a:r>
              <a:rPr lang="zh-CN" altLang="en-US" dirty="0"/>
              <a:t>列表都放在公共的机器上</a:t>
            </a:r>
            <a:endParaRPr lang="en-US" altLang="zh-CN" dirty="0"/>
          </a:p>
          <a:p>
            <a:pPr lvl="1"/>
            <a:r>
              <a:rPr lang="zh-CN" altLang="en-US" dirty="0"/>
              <a:t>问题：这样带来的风险有哪些？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04" y="3286124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5214942" y="3857628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6572264" y="3857628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7" name="矩形 6"/>
          <p:cNvSpPr/>
          <p:nvPr/>
        </p:nvSpPr>
        <p:spPr>
          <a:xfrm>
            <a:off x="5786446" y="4286256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8" name="矩形 7"/>
          <p:cNvSpPr/>
          <p:nvPr/>
        </p:nvSpPr>
        <p:spPr>
          <a:xfrm>
            <a:off x="1571604" y="4214818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9" name="矩形 8"/>
          <p:cNvSpPr/>
          <p:nvPr/>
        </p:nvSpPr>
        <p:spPr>
          <a:xfrm>
            <a:off x="1571604" y="5143512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3857620" y="5500702"/>
            <a:ext cx="2428892" cy="928694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Name</a:t>
            </a:r>
          </a:p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Server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淘宝技术平台发展历史 </a:t>
            </a:r>
            <a:r>
              <a:rPr lang="en-US" altLang="zh-CN" dirty="0"/>
              <a:t>-</a:t>
            </a:r>
            <a:r>
              <a:rPr lang="zh-CN" altLang="en-US" dirty="0"/>
              <a:t>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High Speed </a:t>
            </a:r>
            <a:r>
              <a:rPr lang="en-US" altLang="zh-CN" dirty="0" err="1"/>
              <a:t>FrameWork</a:t>
            </a:r>
            <a:r>
              <a:rPr lang="en-US" altLang="zh-CN" dirty="0"/>
              <a:t>(HSF,</a:t>
            </a:r>
            <a:r>
              <a:rPr lang="zh-CN" altLang="en-US" dirty="0"/>
              <a:t>好舒服</a:t>
            </a:r>
            <a:r>
              <a:rPr lang="en-US" altLang="zh-CN" dirty="0"/>
              <a:t>…)</a:t>
            </a:r>
          </a:p>
          <a:p>
            <a:pPr lvl="1"/>
            <a:r>
              <a:rPr lang="zh-CN" altLang="en-US" dirty="0"/>
              <a:t>人</a:t>
            </a:r>
            <a:r>
              <a:rPr lang="en-US" altLang="zh-CN" dirty="0"/>
              <a:t>.</a:t>
            </a:r>
            <a:r>
              <a:rPr lang="zh-CN" altLang="en-US" dirty="0"/>
              <a:t>开</a:t>
            </a:r>
            <a:r>
              <a:rPr lang="en-US" altLang="zh-CN" dirty="0"/>
              <a:t>().</a:t>
            </a:r>
            <a:r>
              <a:rPr lang="zh-CN" altLang="en-US" dirty="0"/>
              <a:t>灯</a:t>
            </a:r>
            <a:endParaRPr lang="en-US" altLang="zh-CN" dirty="0"/>
          </a:p>
          <a:p>
            <a:pPr lvl="2"/>
            <a:r>
              <a:rPr lang="zh-CN" altLang="en-US" dirty="0"/>
              <a:t>灯可以认为就是服务提供方</a:t>
            </a:r>
            <a:endParaRPr lang="en-US" altLang="zh-CN" dirty="0"/>
          </a:p>
          <a:p>
            <a:pPr lvl="2"/>
            <a:r>
              <a:rPr lang="zh-CN" altLang="en-US" dirty="0"/>
              <a:t>人就是服务调用方</a:t>
            </a:r>
            <a:endParaRPr lang="en-US" altLang="zh-CN" dirty="0"/>
          </a:p>
          <a:p>
            <a:pPr lvl="2"/>
            <a:r>
              <a:rPr lang="zh-CN" altLang="en-US" dirty="0"/>
              <a:t>他们之间的“开”的动作，就可以认为是服务调用</a:t>
            </a:r>
            <a:endParaRPr lang="en-US" altLang="zh-CN" dirty="0"/>
          </a:p>
          <a:p>
            <a:pPr lvl="1"/>
            <a:r>
              <a:rPr lang="zh-CN" altLang="en-US" dirty="0"/>
              <a:t>远程服务调用框架</a:t>
            </a:r>
            <a:endParaRPr lang="en-US" altLang="zh-CN" dirty="0"/>
          </a:p>
          <a:p>
            <a:pPr lvl="2"/>
            <a:r>
              <a:rPr lang="zh-CN" altLang="en-US" dirty="0"/>
              <a:t>需要有一个调用协议，可以认为就是开灯时候的那股电。</a:t>
            </a:r>
            <a:endParaRPr lang="en-US" altLang="zh-CN" dirty="0"/>
          </a:p>
          <a:p>
            <a:pPr lvl="3"/>
            <a:r>
              <a:rPr lang="zh-CN" altLang="en-US" dirty="0"/>
              <a:t>支持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endParaRPr lang="en-US" altLang="zh-CN" dirty="0"/>
          </a:p>
          <a:p>
            <a:pPr lvl="3"/>
            <a:r>
              <a:rPr lang="en-US" altLang="zh-CN" dirty="0" err="1"/>
              <a:t>Hession</a:t>
            </a:r>
            <a:r>
              <a:rPr lang="en-US" altLang="zh-CN" dirty="0"/>
              <a:t> </a:t>
            </a:r>
            <a:r>
              <a:rPr lang="zh-CN" altLang="en-US" dirty="0"/>
              <a:t>序列化</a:t>
            </a:r>
            <a:endParaRPr lang="en-US" altLang="zh-CN" dirty="0"/>
          </a:p>
          <a:p>
            <a:pPr lvl="3"/>
            <a:r>
              <a:rPr lang="en-US" altLang="zh-CN" dirty="0"/>
              <a:t>Protocol Buff </a:t>
            </a:r>
            <a:r>
              <a:rPr lang="zh-CN" altLang="en-US" dirty="0"/>
              <a:t>序列化</a:t>
            </a:r>
            <a:endParaRPr lang="en-US" altLang="zh-CN" dirty="0"/>
          </a:p>
          <a:p>
            <a:pPr lvl="2"/>
            <a:r>
              <a:rPr lang="zh-CN" altLang="en-US" dirty="0"/>
              <a:t>需要一个远程调用的方法封装，可以认为就是那套开关所遵循的通用标准</a:t>
            </a:r>
            <a:endParaRPr lang="en-US" altLang="zh-CN" dirty="0"/>
          </a:p>
          <a:p>
            <a:pPr lvl="3"/>
            <a:r>
              <a:rPr lang="en-US" altLang="zh-CN" dirty="0"/>
              <a:t>Java Interface.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淘宝技术平台发展历史 </a:t>
            </a:r>
            <a:r>
              <a:rPr lang="en-US" altLang="zh-CN" dirty="0"/>
              <a:t>--</a:t>
            </a:r>
            <a:r>
              <a:rPr lang="zh-CN" altLang="en-US" dirty="0"/>
              <a:t>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业务逻辑整合</a:t>
            </a:r>
            <a:endParaRPr lang="en-US" altLang="zh-CN" dirty="0"/>
          </a:p>
          <a:p>
            <a:pPr lvl="1"/>
            <a:r>
              <a:rPr lang="zh-CN" altLang="en-US" dirty="0"/>
              <a:t>将常见操作利用服务的方式，对外暴露接口。</a:t>
            </a:r>
            <a:endParaRPr lang="en-US" altLang="zh-CN" dirty="0"/>
          </a:p>
          <a:p>
            <a:pPr lvl="1"/>
            <a:r>
              <a:rPr lang="zh-CN" altLang="en-US" dirty="0"/>
              <a:t>常见操作由专门的</a:t>
            </a:r>
            <a:r>
              <a:rPr lang="en-US" altLang="zh-CN" dirty="0"/>
              <a:t>team</a:t>
            </a:r>
            <a:r>
              <a:rPr lang="zh-CN" altLang="en-US" dirty="0"/>
              <a:t>维护。高内聚，降低耦合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010979" y="3429000"/>
            <a:ext cx="1752444" cy="688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3951185" y="3429000"/>
            <a:ext cx="1752444" cy="688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5891390" y="3429000"/>
            <a:ext cx="1752444" cy="688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2323916" y="4868507"/>
            <a:ext cx="1063984" cy="500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9" name="矩形 8"/>
          <p:cNvSpPr/>
          <p:nvPr/>
        </p:nvSpPr>
        <p:spPr>
          <a:xfrm>
            <a:off x="3513074" y="4868507"/>
            <a:ext cx="1063984" cy="500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10" name="矩形 9"/>
          <p:cNvSpPr/>
          <p:nvPr/>
        </p:nvSpPr>
        <p:spPr>
          <a:xfrm>
            <a:off x="2824614" y="5244031"/>
            <a:ext cx="1063984" cy="500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11" name="矩形 10"/>
          <p:cNvSpPr/>
          <p:nvPr/>
        </p:nvSpPr>
        <p:spPr>
          <a:xfrm>
            <a:off x="5328105" y="4868507"/>
            <a:ext cx="1063984" cy="500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用户中心</a:t>
            </a:r>
          </a:p>
        </p:txBody>
      </p:sp>
      <p:sp>
        <p:nvSpPr>
          <p:cNvPr id="12" name="矩形 11"/>
          <p:cNvSpPr/>
          <p:nvPr/>
        </p:nvSpPr>
        <p:spPr>
          <a:xfrm>
            <a:off x="6517263" y="4868507"/>
            <a:ext cx="1063984" cy="500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用户中心</a:t>
            </a:r>
          </a:p>
        </p:txBody>
      </p:sp>
      <p:sp>
        <p:nvSpPr>
          <p:cNvPr id="13" name="矩形 12"/>
          <p:cNvSpPr/>
          <p:nvPr/>
        </p:nvSpPr>
        <p:spPr>
          <a:xfrm>
            <a:off x="5828803" y="5244031"/>
            <a:ext cx="1063984" cy="5006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用户中心</a:t>
            </a:r>
          </a:p>
        </p:txBody>
      </p:sp>
      <p:sp>
        <p:nvSpPr>
          <p:cNvPr id="14" name="流程图: 磁盘 13"/>
          <p:cNvSpPr/>
          <p:nvPr/>
        </p:nvSpPr>
        <p:spPr>
          <a:xfrm>
            <a:off x="2449090" y="5932491"/>
            <a:ext cx="1940206" cy="68846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15" name="流程图: 磁盘 14"/>
          <p:cNvSpPr/>
          <p:nvPr/>
        </p:nvSpPr>
        <p:spPr>
          <a:xfrm>
            <a:off x="5328105" y="5869904"/>
            <a:ext cx="1940206" cy="68846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用户数据库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71472" y="5181444"/>
            <a:ext cx="1627241" cy="5632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内存缓存服务器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59234" y="5619555"/>
            <a:ext cx="1627269" cy="5632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小文件存储服务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34059" y="4242635"/>
            <a:ext cx="1564682" cy="5006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Name</a:t>
            </a:r>
          </a:p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Server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86503" y="4242635"/>
            <a:ext cx="5132156" cy="5006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High Speed Framework(HSF)/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Dubblo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702232" y="4743333"/>
            <a:ext cx="500698" cy="11265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HSF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r>
              <a:rPr lang="en-US" altLang="zh-CN" dirty="0"/>
              <a:t>-</a:t>
            </a:r>
            <a:r>
              <a:rPr lang="zh-CN" altLang="en-US" dirty="0"/>
              <a:t>数据库切分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数据库</a:t>
            </a:r>
            <a:r>
              <a:rPr lang="en-US" altLang="zh-CN" dirty="0" err="1"/>
              <a:t>Sharding</a:t>
            </a:r>
            <a:r>
              <a:rPr lang="en-US" altLang="zh-CN" dirty="0"/>
              <a:t>/TDDL (</a:t>
            </a:r>
            <a:r>
              <a:rPr lang="zh-CN" altLang="en-US" dirty="0"/>
              <a:t>分布式数据层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单个数据库搞不定，咋办？按照内容先切分（垂直切分）</a:t>
            </a:r>
            <a:endParaRPr lang="en-US" altLang="zh-CN" dirty="0"/>
          </a:p>
          <a:p>
            <a:pPr lvl="2"/>
            <a:r>
              <a:rPr lang="zh-CN" altLang="en-US" dirty="0"/>
              <a:t>商品库，交易库，评价库 </a:t>
            </a:r>
            <a:r>
              <a:rPr lang="en-US" altLang="zh-CN" dirty="0"/>
              <a:t>etc…</a:t>
            </a:r>
          </a:p>
          <a:p>
            <a:pPr lvl="1"/>
            <a:r>
              <a:rPr lang="zh-CN" altLang="en-US" dirty="0"/>
              <a:t>按照内容拆，还搞不定，咋办？</a:t>
            </a:r>
            <a:endParaRPr lang="en-US" altLang="zh-CN" dirty="0"/>
          </a:p>
          <a:p>
            <a:pPr lvl="2"/>
            <a:r>
              <a:rPr lang="zh-CN" altLang="en-US" dirty="0"/>
              <a:t>买更高端的机器， </a:t>
            </a:r>
            <a:r>
              <a:rPr lang="en-US" altLang="zh-CN" dirty="0"/>
              <a:t>oracle + </a:t>
            </a:r>
            <a:r>
              <a:rPr lang="en-US" altLang="zh-CN" dirty="0" err="1"/>
              <a:t>ibm</a:t>
            </a:r>
            <a:r>
              <a:rPr lang="zh-CN" altLang="en-US" dirty="0"/>
              <a:t>小型机</a:t>
            </a:r>
            <a:r>
              <a:rPr lang="en-US" altLang="zh-CN" dirty="0"/>
              <a:t> + </a:t>
            </a:r>
            <a:r>
              <a:rPr lang="en-US" altLang="zh-CN" dirty="0" err="1"/>
              <a:t>emc</a:t>
            </a:r>
            <a:r>
              <a:rPr lang="zh-CN" altLang="en-US" dirty="0"/>
              <a:t>高端存储</a:t>
            </a:r>
            <a:endParaRPr lang="en-US" altLang="zh-CN" dirty="0"/>
          </a:p>
          <a:p>
            <a:pPr lvl="2"/>
            <a:r>
              <a:rPr lang="zh-CN" altLang="en-US" dirty="0"/>
              <a:t>跟大家关系紧密，我们在后面会</a:t>
            </a:r>
            <a:r>
              <a:rPr lang="en-US" altLang="zh-CN" dirty="0"/>
              <a:t>review.</a:t>
            </a:r>
          </a:p>
          <a:p>
            <a:pPr lvl="1"/>
            <a:r>
              <a:rPr lang="zh-CN" altLang="en-US" dirty="0"/>
              <a:t>还是撑不住，咋办？</a:t>
            </a:r>
            <a:endParaRPr lang="en-US" altLang="zh-CN" dirty="0"/>
          </a:p>
          <a:p>
            <a:pPr lvl="2"/>
            <a:r>
              <a:rPr lang="zh-CN" altLang="en-US" dirty="0"/>
              <a:t>数据库水平切分，</a:t>
            </a:r>
            <a:r>
              <a:rPr lang="en-US" altLang="zh-CN" dirty="0" err="1"/>
              <a:t>Sharding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TDDL </a:t>
            </a:r>
            <a:r>
              <a:rPr lang="zh-CN" altLang="en-US" dirty="0"/>
              <a:t>（</a:t>
            </a:r>
            <a:r>
              <a:rPr lang="en-US" altLang="zh-CN" dirty="0"/>
              <a:t>coming soon…)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-- </a:t>
            </a:r>
            <a:r>
              <a:rPr lang="zh-CN" altLang="en-US" dirty="0"/>
              <a:t>一个比较大的交易网站</a:t>
            </a:r>
            <a:r>
              <a:rPr lang="en-US" altLang="zh-CN" dirty="0"/>
              <a:t>-</a:t>
            </a:r>
            <a:r>
              <a:rPr lang="zh-CN" altLang="en-US" dirty="0"/>
              <a:t>数据库切分</a:t>
            </a:r>
          </a:p>
        </p:txBody>
      </p:sp>
      <p:sp>
        <p:nvSpPr>
          <p:cNvPr id="5" name="矩形 4"/>
          <p:cNvSpPr/>
          <p:nvPr/>
        </p:nvSpPr>
        <p:spPr>
          <a:xfrm>
            <a:off x="1857356" y="1571612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4071934" y="1571612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6286512" y="1571612"/>
            <a:ext cx="2000264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2214546" y="3214686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9" name="矩形 8"/>
          <p:cNvSpPr/>
          <p:nvPr/>
        </p:nvSpPr>
        <p:spPr>
          <a:xfrm>
            <a:off x="3571868" y="3214686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10" name="矩形 9"/>
          <p:cNvSpPr/>
          <p:nvPr/>
        </p:nvSpPr>
        <p:spPr>
          <a:xfrm>
            <a:off x="2786050" y="3643314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商品中心</a:t>
            </a:r>
          </a:p>
        </p:txBody>
      </p:sp>
      <p:sp>
        <p:nvSpPr>
          <p:cNvPr id="11" name="矩形 10"/>
          <p:cNvSpPr/>
          <p:nvPr/>
        </p:nvSpPr>
        <p:spPr>
          <a:xfrm>
            <a:off x="5643570" y="3214686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用户中心</a:t>
            </a:r>
          </a:p>
        </p:txBody>
      </p:sp>
      <p:sp>
        <p:nvSpPr>
          <p:cNvPr id="12" name="矩形 11"/>
          <p:cNvSpPr/>
          <p:nvPr/>
        </p:nvSpPr>
        <p:spPr>
          <a:xfrm>
            <a:off x="7000892" y="3214686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用户中心</a:t>
            </a:r>
          </a:p>
        </p:txBody>
      </p:sp>
      <p:sp>
        <p:nvSpPr>
          <p:cNvPr id="13" name="矩形 12"/>
          <p:cNvSpPr/>
          <p:nvPr/>
        </p:nvSpPr>
        <p:spPr>
          <a:xfrm>
            <a:off x="6215074" y="3643314"/>
            <a:ext cx="1214446" cy="571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用户中心</a:t>
            </a:r>
          </a:p>
        </p:txBody>
      </p:sp>
      <p:sp>
        <p:nvSpPr>
          <p:cNvPr id="14" name="流程图: 磁盘 13"/>
          <p:cNvSpPr/>
          <p:nvPr/>
        </p:nvSpPr>
        <p:spPr>
          <a:xfrm>
            <a:off x="2285984" y="5286388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15" name="流程图: 磁盘 14"/>
          <p:cNvSpPr/>
          <p:nvPr/>
        </p:nvSpPr>
        <p:spPr>
          <a:xfrm>
            <a:off x="6000760" y="5357826"/>
            <a:ext cx="1000132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用户数据库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14282" y="3571876"/>
            <a:ext cx="185735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内存缓存服务器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28596" y="4071942"/>
            <a:ext cx="185738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小文件存储服务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85720" y="2500306"/>
            <a:ext cx="178595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Name</a:t>
            </a:r>
          </a:p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Server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85984" y="2500306"/>
            <a:ext cx="5857916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High Speed Framework(HSF)/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Dubblo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29190" y="3071810"/>
            <a:ext cx="571504" cy="1285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HSF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57422" y="4500570"/>
            <a:ext cx="178595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TDDL</a:t>
            </a:r>
          </a:p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数据库切分</a:t>
            </a:r>
          </a:p>
        </p:txBody>
      </p:sp>
      <p:sp>
        <p:nvSpPr>
          <p:cNvPr id="23" name="流程图: 磁盘 22"/>
          <p:cNvSpPr/>
          <p:nvPr/>
        </p:nvSpPr>
        <p:spPr>
          <a:xfrm>
            <a:off x="2786050" y="5214950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4" name="流程图: 磁盘 23"/>
          <p:cNvSpPr/>
          <p:nvPr/>
        </p:nvSpPr>
        <p:spPr>
          <a:xfrm>
            <a:off x="3357554" y="5357826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5" name="流程图: 磁盘 24"/>
          <p:cNvSpPr/>
          <p:nvPr/>
        </p:nvSpPr>
        <p:spPr>
          <a:xfrm>
            <a:off x="2285984" y="5572140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3000364" y="5643578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072198" y="4500570"/>
            <a:ext cx="178595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TDDL</a:t>
            </a:r>
          </a:p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数据库切分</a:t>
            </a:r>
          </a:p>
        </p:txBody>
      </p:sp>
      <p:sp>
        <p:nvSpPr>
          <p:cNvPr id="29" name="流程图: 磁盘 28"/>
          <p:cNvSpPr/>
          <p:nvPr/>
        </p:nvSpPr>
        <p:spPr>
          <a:xfrm>
            <a:off x="6429388" y="5357826"/>
            <a:ext cx="1000132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用户数据库</a:t>
            </a:r>
          </a:p>
        </p:txBody>
      </p:sp>
      <p:sp>
        <p:nvSpPr>
          <p:cNvPr id="30" name="流程图: 磁盘 29"/>
          <p:cNvSpPr/>
          <p:nvPr/>
        </p:nvSpPr>
        <p:spPr>
          <a:xfrm>
            <a:off x="6929454" y="5357826"/>
            <a:ext cx="1000132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用户数据库</a:t>
            </a:r>
          </a:p>
        </p:txBody>
      </p:sp>
      <p:sp>
        <p:nvSpPr>
          <p:cNvPr id="31" name="流程图: 磁盘 30"/>
          <p:cNvSpPr/>
          <p:nvPr/>
        </p:nvSpPr>
        <p:spPr>
          <a:xfrm>
            <a:off x="6153160" y="5510226"/>
            <a:ext cx="1000132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用户数据库</a:t>
            </a:r>
          </a:p>
        </p:txBody>
      </p:sp>
      <p:sp>
        <p:nvSpPr>
          <p:cNvPr id="32" name="流程图: 磁盘 31"/>
          <p:cNvSpPr/>
          <p:nvPr/>
        </p:nvSpPr>
        <p:spPr>
          <a:xfrm>
            <a:off x="6858016" y="5572140"/>
            <a:ext cx="1000132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 		--</a:t>
            </a:r>
            <a:r>
              <a:rPr lang="zh-CN" altLang="en-US" dirty="0"/>
              <a:t>后端辅助工具</a:t>
            </a:r>
            <a:r>
              <a:rPr lang="en-US" altLang="zh-CN" dirty="0"/>
              <a:t>-</a:t>
            </a:r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从商品库中抽取关键描述</a:t>
            </a:r>
            <a:endParaRPr lang="en-US" altLang="zh-CN" dirty="0"/>
          </a:p>
          <a:p>
            <a:r>
              <a:rPr lang="zh-CN" altLang="en-US" dirty="0"/>
              <a:t>倒排索引</a:t>
            </a:r>
            <a:r>
              <a:rPr lang="en-US" altLang="zh-CN" dirty="0"/>
              <a:t>+</a:t>
            </a:r>
            <a:r>
              <a:rPr lang="zh-CN" altLang="en-US" dirty="0"/>
              <a:t>内存缓存系统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929066"/>
            <a:ext cx="3786214" cy="26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流程图: 磁盘 21"/>
          <p:cNvSpPr/>
          <p:nvPr/>
        </p:nvSpPr>
        <p:spPr>
          <a:xfrm>
            <a:off x="500034" y="2714620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3" name="流程图: 磁盘 22"/>
          <p:cNvSpPr/>
          <p:nvPr/>
        </p:nvSpPr>
        <p:spPr>
          <a:xfrm>
            <a:off x="1000100" y="2643182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4" name="流程图: 磁盘 23"/>
          <p:cNvSpPr/>
          <p:nvPr/>
        </p:nvSpPr>
        <p:spPr>
          <a:xfrm>
            <a:off x="1571604" y="2786058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5" name="流程图: 磁盘 24"/>
          <p:cNvSpPr/>
          <p:nvPr/>
        </p:nvSpPr>
        <p:spPr>
          <a:xfrm>
            <a:off x="500034" y="3000372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1214414" y="3071810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7" name="右箭头 26"/>
          <p:cNvSpPr/>
          <p:nvPr/>
        </p:nvSpPr>
        <p:spPr>
          <a:xfrm>
            <a:off x="3000364" y="3071810"/>
            <a:ext cx="2357454" cy="5000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定时拉取</a:t>
            </a:r>
          </a:p>
        </p:txBody>
      </p:sp>
      <p:sp>
        <p:nvSpPr>
          <p:cNvPr id="28" name="对角圆角矩形 27"/>
          <p:cNvSpPr/>
          <p:nvPr/>
        </p:nvSpPr>
        <p:spPr>
          <a:xfrm>
            <a:off x="5929322" y="2571744"/>
            <a:ext cx="2643206" cy="1357322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搜索集群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791088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8039426" y="4857760"/>
            <a:ext cx="461665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8" y="4714884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 …</a:t>
            </a:r>
          </a:p>
          <a:p>
            <a:r>
              <a:rPr lang="zh-CN" altLang="en-US" dirty="0"/>
              <a:t>不是我们今天的主题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	--</a:t>
            </a:r>
            <a:r>
              <a:rPr lang="zh-CN" altLang="en-US" dirty="0"/>
              <a:t>后端辅助工具</a:t>
            </a:r>
            <a:r>
              <a:rPr lang="en-US" altLang="zh-CN" dirty="0"/>
              <a:t>-</a:t>
            </a:r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淘宝 </a:t>
            </a:r>
            <a:r>
              <a:rPr lang="en-US" altLang="zh-CN" dirty="0"/>
              <a:t> : </a:t>
            </a:r>
            <a:r>
              <a:rPr lang="en-US" altLang="zh-CN" dirty="0" err="1"/>
              <a:t>Isearch</a:t>
            </a:r>
            <a:r>
              <a:rPr lang="en-US" altLang="zh-CN" dirty="0"/>
              <a:t> / </a:t>
            </a:r>
            <a:r>
              <a:rPr lang="en-US" altLang="zh-CN" dirty="0" err="1"/>
              <a:t>kingso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开源  </a:t>
            </a:r>
            <a:r>
              <a:rPr lang="en-US" altLang="zh-CN" dirty="0"/>
              <a:t>: </a:t>
            </a:r>
            <a:r>
              <a:rPr lang="en-US" altLang="zh-CN" dirty="0" err="1"/>
              <a:t>lucence</a:t>
            </a:r>
            <a:endParaRPr lang="en-US" altLang="zh-CN" dirty="0"/>
          </a:p>
          <a:p>
            <a:r>
              <a:rPr lang="en-US" altLang="zh-CN" dirty="0"/>
              <a:t>Google : </a:t>
            </a:r>
            <a:r>
              <a:rPr lang="zh-CN" altLang="en-US" dirty="0"/>
              <a:t>嗯你懂。。。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这些搜索引擎面向的目标不同，所以针对不同场景特点有不同的优化方式。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集团技术</a:t>
            </a:r>
            <a:r>
              <a:rPr lang="zh-CN" altLang="en-US" dirty="0"/>
              <a:t>发展史</a:t>
            </a:r>
            <a:endParaRPr lang="en-US" altLang="zh-CN" dirty="0"/>
          </a:p>
          <a:p>
            <a:r>
              <a:rPr lang="zh-CN" altLang="en-US" dirty="0"/>
              <a:t>关键技术</a:t>
            </a:r>
            <a:endParaRPr lang="en-US" altLang="zh-CN" dirty="0"/>
          </a:p>
          <a:p>
            <a:pPr lvl="1"/>
            <a:r>
              <a:rPr lang="zh-CN" altLang="en-US" dirty="0"/>
              <a:t>产生原因</a:t>
            </a:r>
            <a:endParaRPr lang="en-US" altLang="zh-CN" dirty="0"/>
          </a:p>
          <a:p>
            <a:pPr lvl="1"/>
            <a:r>
              <a:rPr lang="zh-CN" altLang="en-US" dirty="0"/>
              <a:t>关键原理</a:t>
            </a:r>
            <a:endParaRPr lang="en-US" altLang="zh-CN" dirty="0"/>
          </a:p>
          <a:p>
            <a:pPr lvl="1"/>
            <a:r>
              <a:rPr lang="zh-CN" altLang="en-US" dirty="0"/>
              <a:t>标志性场景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 		--</a:t>
            </a:r>
            <a:r>
              <a:rPr lang="zh-CN" altLang="en-US" dirty="0"/>
              <a:t>后端辅助工具</a:t>
            </a:r>
            <a:r>
              <a:rPr lang="en-US" altLang="zh-CN" dirty="0"/>
              <a:t>-</a:t>
            </a:r>
            <a:r>
              <a:rPr lang="zh-CN" altLang="en-US" dirty="0"/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运营，业务上都需要数据支持</a:t>
            </a:r>
            <a:endParaRPr lang="en-US" altLang="zh-CN" dirty="0"/>
          </a:p>
          <a:p>
            <a:r>
              <a:rPr lang="zh-CN" altLang="en-US" dirty="0"/>
              <a:t>记录到每一笔交易，甚至每一个动作</a:t>
            </a:r>
            <a:endParaRPr lang="en-US" altLang="zh-CN" dirty="0"/>
          </a:p>
          <a:p>
            <a:r>
              <a:rPr lang="zh-CN" altLang="en-US" dirty="0"/>
              <a:t>不过和伟大的防火长城相比，小巫见大巫。。。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2" name="流程图: 磁盘 21"/>
          <p:cNvSpPr/>
          <p:nvPr/>
        </p:nvSpPr>
        <p:spPr>
          <a:xfrm>
            <a:off x="571472" y="5143512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3" name="流程图: 磁盘 22"/>
          <p:cNvSpPr/>
          <p:nvPr/>
        </p:nvSpPr>
        <p:spPr>
          <a:xfrm>
            <a:off x="1071538" y="5072074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4" name="流程图: 磁盘 23"/>
          <p:cNvSpPr/>
          <p:nvPr/>
        </p:nvSpPr>
        <p:spPr>
          <a:xfrm>
            <a:off x="1643042" y="5214950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5" name="流程图: 磁盘 24"/>
          <p:cNvSpPr/>
          <p:nvPr/>
        </p:nvSpPr>
        <p:spPr>
          <a:xfrm>
            <a:off x="571472" y="5429264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商品数据库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1285852" y="5500702"/>
            <a:ext cx="1071570" cy="7858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交易数据库</a:t>
            </a:r>
          </a:p>
        </p:txBody>
      </p:sp>
      <p:sp>
        <p:nvSpPr>
          <p:cNvPr id="27" name="右箭头 26"/>
          <p:cNvSpPr/>
          <p:nvPr/>
        </p:nvSpPr>
        <p:spPr>
          <a:xfrm>
            <a:off x="3071802" y="5500702"/>
            <a:ext cx="2357454" cy="5000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定时拉取</a:t>
            </a:r>
          </a:p>
        </p:txBody>
      </p:sp>
      <p:sp>
        <p:nvSpPr>
          <p:cNvPr id="28" name="对角圆角矩形 27"/>
          <p:cNvSpPr/>
          <p:nvPr/>
        </p:nvSpPr>
        <p:spPr>
          <a:xfrm>
            <a:off x="6000760" y="5000636"/>
            <a:ext cx="2643206" cy="1357322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通用数据分析平台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000" b="1" dirty="0" err="1">
                <a:latin typeface="黑体" pitchFamily="49" charset="-122"/>
                <a:ea typeface="黑体" pitchFamily="49" charset="-122"/>
              </a:rPr>
              <a:t>Hadoop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阿里云飞天</a:t>
            </a:r>
          </a:p>
        </p:txBody>
      </p:sp>
      <p:sp>
        <p:nvSpPr>
          <p:cNvPr id="25602" name="AutoShape 2" descr="data:image/jpeg;base64,/9j/4AAQSkZJRgABAQAAAQABAAD/2wCEAAkGBhAQDg8UEQ8UFBUWDxQXFRgVFBUUGBUUFRQVFRUWGBUXHCYfFxkkGRUUHy8iJCcpLCwsFR4xNTAqNSYrLCkBCQoKDgwOGg8PGiwkHiQsLCk1KSwpKSwtLy8xLSwyLTUsLS0pKi0pLC0wNSosLSwpKikqLDE1KSwpLSwsKSw1Kv/AABEIAMIBAwMBIgACEQEDEQH/xAAcAAEAAgMBAQEAAAAAAAAAAAAABgcBAwUEAgj/xABJEAACAQMCAwUFBQQFCAsAAAABAgMABBESIQUGMRMiQVFhBzJxgZEUI0JSoWKSscEkM3JzolN0grKz4fDxFRc1NkNUdYOEw9H/xAAbAQEAAgMBAQAAAAAAAAAAAAAAAQQCAwYFB//EADMRAAIBAgUBBQYFBQAAAAAAAAABAgMRBBIhMUFRBRMiwdFSYXGBkaEUFTKx8DNCcpLh/9oADAMBAAIRAxEAPwCLUpSvJPpApSlAKUpQClKUApSlAKwzADetVzdpGO8fgPE/KuR/03MsqSRuY2Q5QqcFT55863U6Tn8DzsZ2hTwytvLp69C1eVvZ5HKA1/N2JYZjhDokmPzPqB0n9kbjx8hNLb2W8MXrA0nq8sh/QMB+lQPkD2rmRvs/E27RWwEkZVIHQaWAXJz57/LqbQkufsgQjDQM3gAOzz0x0GnJ6Y2q7GnGOyOSrYyvVbcpP4X0+hBLnkCwiuuymEkav/VyxyOoyegZWDJ8xgeYr64v7IRHGWhuZnx1UxRyMR4kBSmT6f8AKppzPwg3VvqibLBcrg7MOv8AxvWzlm6D2yxsx7RFw6lu8u/n1x60cIvdEQxVan+mb+pUXMPIlzbWhuYporiIDLYDRMu+DlWJ6HYjII8qh1txhGwGGk+vT61+iLO8aSS7tpkVXwdLYGJUYYDEH3mA052r8zcYgKXM6HGVldThdAyGI9wAafhisHRgy3S7VxMHdyuujSJADSuHwi+CSIsjMIiwDlQCVU9SoO23XHjiu7zLaTcPuBHKFkR1DxSx+7LGejDOfmM7fDBNeVCS2PcpdsUJpZ7pmKV8QzB1DKdjX3Vd6HrqSkrrYUpShIpSlAKUpQClKUApSlAKUpQClKUApSlSBSlKgClKUArTd3ARGb029T4Vurh8ZuNT6fBf4nr/ACrZThnlYpY7E/h6Lkt9l8TwO5JJJyTWKUr0jhm76sVcvsu50W5t3sZy+vR3H7xXHTBwcqM752HWqaUb9cVbvsm5PQyCfUXXYAqUYK3XBxh0Pkyn448RBZnLoliLwSSI2jGnBOrB3xg7/qflX1zDw1dBmRQJU7wIQsT5ghdzXiuneW/Rol1dn3ST3k9QSGBQ5zvhunSu7xGQrBIQGyEPuDJzjwHjQg4Vjfi6jS4SMGaJu/oOCy4OQN9xjwaqp9uHBBFfRThy3boSQQo0lcAe6B1B8d+6auLlx9FsZJW0g5OWIUBR4kk1SHtX5whv7rEDMyRkgMez0t5lSBqxnzJ+VCSCVZ/MHCWk5U4fMzAtC+VO5JikZl09NiDjY/l65OKrCrf4rbM/JlsRrGjSTs269qynOPw75326fGgKpsb4xN5qeo/mPWpCjggEdCMiorXc4NPqj0nqp/Q9P51VxENMyOh7HxUs3cyenB0KUpVM6YUpSgFKUoBSlKAUpSgFKUoBSlKAUpSgFKUoBSlKAVHOJf10nx/kKkdR3if9c/xH8BVnD/qZ4nbf9GP+Xkxwvhz3FxDDGMtJIqL4bk4qxueOHW+LHhHD4+1lWTLP3c62HeLMM+GSemkL6DHt9mPAFteHXV/KGjkMTCJ37qqmD3lJ6sT448Bg7mnsUtI88Rv5zkx90O5HdBVpJW1Hocad/LNXTkyveYeS76wP9Jt2Vc4DjvxnPTDrtn0OD6VMvY1xeRbrTg6TsxUN0xtqCgg7+JA+I3q4rW5hv7ciSJWjkj3RiralPXK/H6ehyBWU/KdxwC/F1bq8tkT96BhnjQ9cjqQPzfXzoCd8FgMXELhA+AcnT4EdRgNnz/CfDcV6OdOZpOH2zTLbNMB1IIwvq3iB6gGtHBLiC5uu2triKWNk14WTWwbYbpqOnr8PDHjVU+2XmrtrwwwzHQigSBWYKz+oDYOASOlAcTmr2m33EEMblY4Sc9mijG3QFjuf0qJUAz08/wBauv2Veywwlbu+jGvAMMTDJTP45FP4umB4dTv0AhXLPsj4jeokhVYIm6NLkMV/MIwMkeWcZqwObLKe04DPahw4tkjViY8drA5GlwA3dIbUp89B86s2RsKSBnAO3nUSn43b3kaOAdDTvZTowAI7XuYYHbIcJ5+82OtAfmmuhwSTEhHmv6g/862c0cCexvZ7d/wOcEeKHdD6ZUivPwl8TL6gj6itdRXgy5gZZcRB+9EgpSlead2KUpQClKUApSlAKUpQClYpQGaUpQClKUApSlAKUpQCuHZyQm8VrjUYu1y4XqVB6D+FSzgXAZr2bsoApbQWJZtKqowMk4J6lRsD1qN81cuzWN00UyaSRqG+QQfFW/EM5/hsat4dPc53tqpGSjBPVbr9i/eO30V1wC4kCMkTWxKKT3tC+6DpPjgbZ+J61UFtxY2/LEsanvXPEGU7dI444y25G2SFH19anFnxbPKU7vEMCIogJY5OQgZmLZY5OfAbAAbVVcXEmnhsLMIxVLhyQu7SPNIo2HmFGkfE1bOaL/5StXisLRyZM9jGAmlyAgXYCPUCPPLkn0X3RJorgPkaWBx0ZSP47GtDSW6MCzRh1Ue8U1gY8z0/31oueIIyg5ZN/eyyrj+8TK/WhByLvlbhxlaSSxMLsDqkjLR6s9dTQP45/EBXHT2N8JZtop2BPUXGQPjvmpVdxyADvmQY7pHaqwHq0AIb90fOvZasXiGGIKnfc5JHg2tNX6ZoDi8K5M4XYODDaL2g3DFXmkHqCdRX5Yru21yWJ1MFB91WXQ3x3Y5+grxSXUh9+VEU57picMfQamyf3PlX1w+zUd7AwDnJCDcenZrigOnLjSc9Mb/Cqa4vO1re30KAqk5tLhE0suZI7qJXKEswLEb5VsZHQYq0+I8ft4kOZkJ8gSx+iKx/SqS9oPFYvtdnPE0TjLhmiKOGwUJDdmQCQPAojep2KiToe3yyUXVrKFAZ4SGOACdJ7ud89CRuPDrtgVhag9omPzj+NWd7bOPQXP2NUbLrGJBscNFOisrA+ByN1ODjB3qJ8i8o3F/M3YoCExqdjpRM+ZwcnHQAE/xrGWxuoJOpHM7K+5trFdHjvAZrKbspwobSGBVtQZSSAQdj1UjcDpXPrzGmnZnfU6kakVKLumYpWaVBmYpWaUBilZpQGKUrNAYpSlAZpSlAKUpQClKUApSlASTkHULyR0kKMlrIynfGdcI7yj31AJJXxxtg4IlvtHtIeJcKuXwFuLF2LgHOhlAMiZ8UZCGB8e70IIqBcsXLJewBOsjiE747sxEZPy1Z/wBGpD7Wr62sJZ47dGE97ExuTrbSY2GhO6ds6kJGMba/zVfoPwHHdsQccTfqk/LyOJx3jgh5X4bbIcGdpGk67pHKxPyLlf3a5nsx5Ye6unmaV4III2aWZSEKkqRpVz7rFSxJG4HkSDUPeRjpDMcKMAEkhRkkgDwGSTt5mr25O5WtlsY4yFuom0uys5kj7RgMtHpQZBwCA66hv0xW88k6fCeZuXreA9jcWyqfezkyOT4vqBkc+pzXY5e45wy5LPZyQ6gxQ6MRsfLK7FhtkHB9PGoDzVyJBI7OIBHomUTRQRhZFtsMO2jCqQy6tBJVHbGoZyNIifAPZ0J5VPbhQskhYgl1jVR9yvbLp1Ss2e6u4C6sDpQH6GltkdQGRWA8GUH+NeR7xFUaNkWZYyQdhuAR8ATp+Iqj+UuLdhxuJIDLdhtUeiWfZGXJzHIWCSAaSQWUdcAZwavlEPZY7NQdB7me7k/hyB0+VCD4MkEKyMSkYRdTnZdKgZJY+WPE1yL3mvhWlXlvbcrgEBpUPhnOjPX5ZqsufLue44gIOI6bWJYwY0SQFbjvYwLlkUIAdyG2yvTODXB4x7Po4hIVmQFlj7Il9EKyaiJYZJZM4cKFYaiurUSNtqElm8Q9svCbchY2eUZwTDHhF8zlsA/LNQ32q3HCby1iu7WaIXBkAZANMkqnY60xkFSM6j6jJyK28qcnLFEZk0SOJV+yiWBGE5VB2rhsK4hDE4kJwFGdJ2zJ+feFte2JEi2yOOmhHndXA1aUkUBlz5aMkHpQFI8W4oJ4rPOdcVv2LE/iVHYxEH+w+nH7A86lnLXMssPDWtLF9M8iXFzczbjsoooydCft6IxuOmsY3yVg0ds7PoVSWyQAAckjOdvkfpVtci8u8Pfhf2mAuZ3WK1nDPsrSzRLJgY2DKw3z7vrmgOTzjEUmtkIwU4baBh+0Vdm+ZYkn1NcGuzzhxlbziFxNH7hKqh80jGkMPRjqYejCuPXm1XebO6wEHDDQT6GKVmlay6YpWaUBilZpQGKVmlAYpSlAZpSlAKUpQClKUApSlAfUcrIysjaXVlZT5MpDKfqBU95is4r244ZxY/1MTQi7QjeIB9auR+KMMwyfy4PniAVaHszvlazkyctAXV0xq7SCTMiLjxIkMgHxYfiq1h5atHP9t0U4RqrdafIqnmnlkWnFjb9qvenU6ivdRZZMpkH3gFIJ8PDev0dY8FSOJFZmlYYLO7MS7eZyx2z4dB4CqO9s9kftUE+NPaJNGfRoZ3/XTIv0q4uQ+Yhf8Nt5s5fRol9JU7r/AFxq+DCrhzBs4vbxzEanRGXcLOgIHhqUhlZT03VsVHpuG3ToY4NMzMCplOuOKNT1AlZmkkH7MWM+LiptDKzO+w0DYHOSWHvfADp8c+W++hBE+T/Z/b8NQlMS3DEGSVxvjO4Qb6F6+pPUmuut+zWLy50nspHH7ONRCn4YAPwNdCGBVLHqx94nqeuPgOuB8fWvM/Dswyx+Du5+AkYs3+s31oDgc58rQcRtIo5FZCzFopepgkcZAYfkY90jz0jbYiH8tJPw7FtxS1kZB3IZoiWBXOyB1IZl8lBz4aPGrcZQRgjIrEkasCGAIIwQRkEeRB60BHOEBRMXiWU6lAw0E8RwOmuS4PQeQ38q7s9nG6sJUVwVIYMAQV6kEHqPjWyC3WNcKMDwGTgegHgPQVyOceLi2spTtrcdlECcapZe4gz4AE6ifAKT4UBRvs7uYVuuJTPAZFW0l7NEXU+uaVIkVPEMdenPgCa70PB5OE8IkhlIE80qO4U57IlCsSZGxfCySHHQJjxBPU9kdhDBPdSwhpEFvAgYA5ZTLKhl09cMYdeOoDDyrw+0/iIe9ECklYQSxJyXmlClmJ9E0KPLcdMVrqSyxbLmCod/XjDjd/AhwFZpSvNO8FKUoBSlKAUpSgFKUoDFKzWKAzSlKAUpSgFKUoBSlKAV7eD8YmtJ0mhbS65G+4ZT1Vh4qdvoCMEV4qVKbTujCcIzi4yV0zuc5cSfiHCpJ3VVeDiIJCZ0iO4hAzuSffWux7Gbp7ZVbVqtriTs284LxcBVYfkkUqA3npU79eXylD28fE7PxuLBmjHnLbsWUfHvg/6NfHsauDKb+zJx2sCzR/szQupUj1yyH/Qr0qcs0UzhsbRVGvKC2TL7AA6V5eL8SW3gklILaR3VHV3YhURf2mYqo+NeiCTUitjGVBx5ZGcVwud+KrZ2bXLKHMRBjU9DK2EQn0Gon/eBWZTN/LUiPCjMyNcaPv8ABUsspwXQ43AVu6AegUV1oZg6hh0NfmHiXGLm6uGuXk+9He7RD2ZQAZUArvt0A9KmfA/bDLBaSRzwNNMQdDhwiMSD3pB1U56lPe64BJJE2LS5keFrR5Gn7E9kxicydmUkxlSASAW1Abb56dDXt4RdNNbr2q6ZNAEoGRh9IJx4gEEEeIBHjX5su+M3UtwZpJnMwzoK90RqoygjxsgzjAWrX9j/ADdNdG4hncyMqo6OxyxXoys34sEg5394+lAWFYrIoKyHVpPdfoXXwLAfiHQ42OM7ZwKE9sXNslzxFoUJEdsWQAfilIxI366B6A+dfoQ1Sd/y5HNxSBmAxdcYuZmJ/wDK2YwT6Kz9ofUFaAxYc1ScKNzbRQoZBHbR9ozHCNHbRh/uwO8RI8h6jc1FZZWdmZ2LMzFmY7lmJyST5kk193l728003+Vmkk+TuWX/AAkVqrzqs3J24O17PwkKFNSS8TSuKUpWo9IUpSgFKUoBSlKAUpSgMUrNYoSZpSlCBSlKAUpSgFKUoBSlKA9vAuKfZby1nzgRzqW/u2ykn+BmPyr74ir8D5i7TTiITmRcdGtpidQHwBYfFBXOZQQQehG/wqbLZpx3hKwah9vs07mrYyxjujfxVlCgnwdRnY73MPLTKcz21QalGsttn5FxRuCoKnIIBBHQgjY1C/ap97w51jYF0kSTTkDVpcpo3/ETqwPEofKvN7MuamfhLrKrdtZZjlQ7PoQEqcdc6AV+MZqYWHDUUKxwzAkq2/TMhU/HTIwJ8c1aOdPz1bcl3z7rauAQCBIdBIOcNp69Mjpg5r2w+zPiRTBhjUH83bEqfMaY9ySPDPXwq5Ob+xgtZZsshRdWI2Rc743jkzG/zXPkapn/AK3p9KqbO2wBtpM0Y66vcWTSMncgUJMn2fXwUBRExznCNJkHpuzJpA6+OOtSf2b2M1ldTyTR6FW2dSNWdTKEm2yBn7vUdXTOQOlaeROfGv78JdLGqEdyKNRHFqyMM+WzKfJTkDy8RbfELSEoxlUBQpyemFONQ+BAwfMbUB62GQcHGR1H8ap3mfiY18Qlj2SOJeF2mPzN37tx/ZUEZ9KmXOXN0kCRRQL/AEmZQIo/HtJMrHq8gvec+XZY/FVXczqsUkVpG2pLOMxlv8pcuddzIfXUQvppNYVJZY3LWCod/WjDjn4HHAx0rNKV5h3opSlAKUpQClKUApSlAKUpQGKUpQGaUpQClKUApSlAKUpQClKUArZbXMkUiSROY5EOUdeoPiPIg9CDsRWulSm1qjGcIzi4yV0yTcE5k7K/F7GMMyab22X/AMSMDee3z7+nGox+8uDjKnIuTgZhMCNbyB4WAaLB1KFPgp66fIeHTbGB+dCOnoQR4EEdCCNwfUV3OSecJ+FyEd6W2dsvFnvIT1eMnbPmp6/HertOunpI5XGdkzptyo6rpyvX9y7eN8At72Ix3EYdf1HwPhXi4TyJw61j0R2kZGSSZEWRjnzZwTj0r28G5htryMPbzLID4A95T5Mh7yn0Iro1YPDOBa8h8OiuRcR2kaSDoVBAB8wvQH4Ct3NN9bW0BuLljoh7wXOzyfgGn8bZ90HYE58AR6OO8w29lC0s8gVR0HVmPgqL1Zj5CqH5w5hn4rOHmJSFSeyhB90H8TnxcjqfDoPXCU1Hcs4fC1cRK1NfPg3cP5uftri+Yh7ybUsA95LSJsAyHzcqAqr1wuTsd+QPUkkkkknJJJyST4kkk59axHGFGFAA9K+qo1Kjm/cddgcDHCx6ye79BSlK1HoilKUApSlAKUpQClKUApSlAYpSlAZpSlAKUpQClKUApSlAKVx+ITsJXAZxhAQFz1wOvpW03LE23e6+9g9enWtvdOyZ535hDNKNtnb72OnSuMrl0aR5WUasKFzgeWwro2M2pB3tRGxOCN/nUSp5UbKGMjVllta6utVqvhueilcKe5cPJh32fb8oGT18vCt19c/e/wBYyr2YI0k7nfG3rWfcsr/mcLN22dt17/Q6b26E5KjPn0P1G9fWDjGuTHl2kmPpqrlm5l0RKThnJ3PXGdv419SK8DJ94WDNgg/yooyWlzGVejPxuldaXbS0vb5vfU6CwKDkKM+fU/U71srlxRP25TtXwoB69emx+ta4OIERyA6yctg7nG22/hUOm3zczjjYU9HHKvEuN1vsdilcSS4bTBl3GVbOknJ736193E+DD944UoSTvnqcZHnTuWPzKNm8u1uVzb13OxSvHwx3MeXz12J6kf8AGa0NLJ2lwFJJCjSPI7dB9axyatdCw8WlTjOz8XHOzfkdOlczhko1YLvqxurdM+JFdOsZxyuxtw9ZVoZ0KUpWJvFKUoBSlKAUpSgFYpSgM0pSgFKUoBSlYoDNKxSgPmfl6Yxm5GpYy3Z6hjGoDJXrnpv0rcvJ86zWsQjftCA8a93Lh8sDnOBsp+lSjgUZn4RfQ+KXVtIv/uMIj/CppfIp4pazgd2C2vFP/wAYlP8A7KsxTaWvT0PCrSpwqS8KveXL3SUlzy97dCnU5WuD9pMWoLFkzAYITcqfHzB6Z6V2OF8iXzQo0Nq7Iy6lbKd4Hx3apfyHGDaOr9b64mi3/KltI2f3ya5nJ8rix4yCzZWzGO8e6QZM48vlUbpXM01SlN00k00tbvRuzsr6a32Ilb8jXc1xPDGkhcN96gC93fozE4H1rN1yXOhnLxMFgVY5RlToLY0kkHfOQds1L0uXt+X9aMyvcXxV2BOooobbV1/B/iNbOUbN7nhfFEDrqZ4O9I+kbHO7HONhj6VN3tfgxcIRUpuKspJc9dXvotXp9SDtynOYbYMrESti3bugschcDfzIG+K+oeTrrtZ9SO7W66pBt92Bvk779PDyqxOJWLQJy7GxUlbkglG1Kfvojs3j1r28IuVj4nx1nGUGjX/YLYf/AAk1Nntf+WNblC2dQTstNXraeVc66dSrv+g5VUXRU9m7dmG2wWXqOufwnwr2Qcg3y2jyC3kMbKW1YXOkj3tGdWMb9KmHEeF9nw62t2/Dxp4j6qSwB+akH51s5lvuIDjFy1msr9kiR4RTIqq0YO6dOpJGR1FY2stfcbs6lLwJf3u7va10uvP24RWdtwJ5XgjiY686UxgFix26nAr2x8pXEk7R6GeSFH7VTpBAGQxYk4GNQrKSPHIGHddXyPDDK2enhgirG5guEjtb29TY30NuiY8Cyntx9F+tRGTa1Zsr0oUpJRj+q3L3TVuemvyIHwDk29mhZoIXljBOD3R8QuSNXyrw23Lc8r3JjV8rGWkAABjVD3icnwx8annMN/JarwNInKhYI5CFJAZmZMkgdc97941157YJxTjmBjVw1m+bIpP65PzrK2u/x/c1Or4EnFW1cd9LPLrr0fyKqg5fmWP7S2pk19mHOANWM6cZznFfVSx/+7if+pH/AGZqJ1pnxc9DCpJSUVa0n1+9xSlKwLYpSlAKUpQClKUArFZpQClKUApSlAKUrFAZpSsVIJp7K3U3ksT+7JBn5xSI4/nXRs+LiThHFJie+J7hV/s3bRn/APfpVexyMpypIPmCQfqKwJCARk4OMjJwcdMjoa2KpZWKFXBqpUc7+z9t/qtCyre5tLSPgiT9sJFUTL2ejRmdt+01b43I28M1pFh2D8ypjA7HUPg/aOP0aq8eVmILMSQMDJJwB0Az4V9G6c6syMdQw3ebvDyO+4+NT3nu/ljD8C/a33/2zepNOEWjX/BXt4cNPBddqEyAWRgemf7bfujzrXw2xkh4RxmOVCrq9vqU4yMspGcehFQ6GZkYMjMpHQqSp+o3rLXLnVl2Oo5bLE6j5nff51jnXkbHhpXaT0clLbW903zsToj+jctf5wf9vHXpI/pPM3+bN/qtVd9u3d77d33e8e747eXyrP2h+93273vd4974+fzqe8/nysYPBP2uvHWeb/hYHMHEg/CeH3HVjeRNJ/eRRlG+Z7IH512V4fOvGjdo5Fm8Ildw+EYLCVAYZ33welVIZW06dR05zjJxnzx0zX39rk0aO0fR+XU2n93OKnvepg8A8uWMvaW3Dt791bQxdS65JGH4pGb95if51KeO/wDYfCv724/1nqJV9GViACxIHQZOBnrgdBWtO1y9OlmcH7Lv9mvMsK64LLxGHg0sC61SNYpsEfdlGXUSM+Qb9POvXbX63PGOLJGwJksnij3GGZFVSAfjq+lVrDdSIGCSOoPUKzKD8QDvWtHKkEEgjoQcEfAjpWzvPcU/wLaazaWaWm13fXXXjoTPjPD5LXgUMU66JGvmcISM6QhGdj8PqKhdbJ7l5Dl3ZzjqzFjj4k1rrXJ3LdCm6aeZ3bbf1FKUrE3ilKUApSlAKUpQClKUApSlAKUpQClKUApSlAKVilAZpSlAKUpQClKUApSlAKUpQClKUApSlAKUpQCsaR5UpQDQPIU0DyFKUFkNI8qaB5ClKCyM0pS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604" name="Picture 4" descr="https://encrypted-tbn3.gstatic.com/images?q=tbn:ANd9GcQ5zJ8ubRxsuUGFzYEwZE1R2K182HEPWDybhkO1wMUk2knm-zY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366943"/>
            <a:ext cx="1600198" cy="2052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--</a:t>
            </a:r>
            <a:r>
              <a:rPr lang="zh-CN" altLang="en-US" dirty="0"/>
              <a:t>后端辅助工具</a:t>
            </a:r>
            <a:r>
              <a:rPr lang="en-US" altLang="zh-CN" dirty="0"/>
              <a:t>-</a:t>
            </a:r>
            <a:r>
              <a:rPr lang="zh-CN" altLang="en-US" dirty="0"/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淘宝 </a:t>
            </a:r>
            <a:r>
              <a:rPr lang="en-US" altLang="zh-CN" dirty="0"/>
              <a:t> : </a:t>
            </a:r>
            <a:r>
              <a:rPr lang="zh-CN" altLang="en-US" dirty="0"/>
              <a:t>使用</a:t>
            </a:r>
            <a:r>
              <a:rPr lang="en-US" altLang="zh-CN" dirty="0" err="1"/>
              <a:t>hadoop</a:t>
            </a:r>
            <a:r>
              <a:rPr lang="zh-CN" altLang="en-US" dirty="0"/>
              <a:t>和</a:t>
            </a:r>
            <a:r>
              <a:rPr lang="en-US" altLang="zh-CN" dirty="0" err="1"/>
              <a:t>aliyun</a:t>
            </a:r>
            <a:r>
              <a:rPr lang="zh-CN" altLang="en-US" dirty="0"/>
              <a:t>的飞天云计算平台</a:t>
            </a:r>
            <a:endParaRPr lang="en-US" altLang="zh-CN" dirty="0"/>
          </a:p>
          <a:p>
            <a:r>
              <a:rPr lang="zh-CN" altLang="en-US" dirty="0"/>
              <a:t>开源 </a:t>
            </a:r>
            <a:r>
              <a:rPr lang="en-US" altLang="zh-CN" dirty="0"/>
              <a:t> : </a:t>
            </a:r>
            <a:r>
              <a:rPr lang="en-US" altLang="zh-CN" dirty="0" err="1"/>
              <a:t>Hadoop</a:t>
            </a:r>
            <a:r>
              <a:rPr lang="zh-CN" altLang="en-US" dirty="0"/>
              <a:t>已经是生态链儿了亲。。</a:t>
            </a:r>
            <a:endParaRPr lang="en-US" altLang="zh-CN" dirty="0"/>
          </a:p>
          <a:p>
            <a:r>
              <a:rPr lang="en-US" altLang="zh-CN" dirty="0"/>
              <a:t>Google :</a:t>
            </a:r>
            <a:r>
              <a:rPr lang="zh-CN" altLang="en-US" dirty="0"/>
              <a:t> 嗯，是一家伟大的公司。。。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Map-Reduce</a:t>
            </a:r>
            <a:r>
              <a:rPr lang="zh-CN" altLang="en-US" dirty="0"/>
              <a:t>的不足在于一次运算的延迟比较高，所以在这方面的研究有很多有意思的地方。这也就是大家常说的</a:t>
            </a:r>
            <a:r>
              <a:rPr lang="en-US" altLang="zh-CN" dirty="0"/>
              <a:t>Big Data</a:t>
            </a:r>
            <a:r>
              <a:rPr lang="zh-CN" altLang="en-US" dirty="0"/>
              <a:t>领域。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--</a:t>
            </a:r>
            <a:r>
              <a:rPr lang="zh-CN" altLang="en-US" dirty="0"/>
              <a:t>后端辅助工具</a:t>
            </a:r>
            <a:r>
              <a:rPr lang="en-US" altLang="zh-CN" dirty="0"/>
              <a:t>-</a:t>
            </a:r>
            <a:r>
              <a:rPr lang="zh-CN" altLang="en-US" dirty="0"/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Storm / Yahoo S4</a:t>
            </a:r>
          </a:p>
          <a:p>
            <a:pPr lvl="1"/>
            <a:r>
              <a:rPr lang="zh-CN" altLang="en-US" dirty="0"/>
              <a:t>流计算，简单来说就是数据产生后不存盘，而是先走计算流程，存结果。</a:t>
            </a:r>
            <a:endParaRPr lang="en-US" altLang="zh-CN" dirty="0"/>
          </a:p>
          <a:p>
            <a:r>
              <a:rPr lang="en-US" altLang="zh-CN" dirty="0"/>
              <a:t>Spark 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Map-Reduce</a:t>
            </a:r>
            <a:r>
              <a:rPr lang="zh-CN" altLang="en-US" dirty="0"/>
              <a:t>，用于模型的快速验证，减少针对大量数据进行</a:t>
            </a:r>
            <a:r>
              <a:rPr lang="en-US" altLang="zh-CN" dirty="0"/>
              <a:t>Loop(</a:t>
            </a:r>
            <a:r>
              <a:rPr lang="zh-CN" altLang="en-US" dirty="0"/>
              <a:t>建模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验证</a:t>
            </a:r>
            <a:r>
              <a:rPr lang="en-US" altLang="zh-CN" dirty="0">
                <a:sym typeface="Wingdings" pitchFamily="2" charset="2"/>
              </a:rPr>
              <a:t>) </a:t>
            </a:r>
            <a:r>
              <a:rPr lang="zh-CN" altLang="en-US" dirty="0">
                <a:sym typeface="Wingdings" pitchFamily="2" charset="2"/>
              </a:rPr>
              <a:t>的整体时间。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Google </a:t>
            </a:r>
            <a:r>
              <a:rPr lang="en-US" altLang="zh-CN" dirty="0" err="1"/>
              <a:t>Dremel</a:t>
            </a:r>
            <a:r>
              <a:rPr lang="en-US" altLang="zh-CN" dirty="0"/>
              <a:t>/ SAP HANA/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en-US" altLang="zh-CN" dirty="0" err="1"/>
              <a:t>InfoBright</a:t>
            </a:r>
            <a:r>
              <a:rPr lang="en-US" altLang="zh-CN" dirty="0"/>
              <a:t>/ </a:t>
            </a:r>
            <a:r>
              <a:rPr lang="en-US" altLang="zh-CN" dirty="0" err="1"/>
              <a:t>sybase</a:t>
            </a:r>
            <a:r>
              <a:rPr lang="en-US" altLang="zh-CN" dirty="0"/>
              <a:t> IO</a:t>
            </a:r>
          </a:p>
          <a:p>
            <a:pPr lvl="1"/>
            <a:r>
              <a:rPr lang="zh-CN" altLang="en-US" dirty="0"/>
              <a:t>基于列存，超高压缩比，对于部分特定的统计类查询速度飞快。</a:t>
            </a:r>
            <a:endParaRPr lang="en-US" altLang="zh-CN" dirty="0"/>
          </a:p>
          <a:p>
            <a:pPr lvl="1"/>
            <a:r>
              <a:rPr lang="zh-CN" altLang="en-US" dirty="0"/>
              <a:t>更新一般来说是短板。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				--</a:t>
            </a:r>
            <a:r>
              <a:rPr lang="zh-CN" altLang="en-US" dirty="0"/>
              <a:t>总图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1285860"/>
            <a:ext cx="8143900" cy="5429264"/>
            <a:chOff x="0" y="1285860"/>
            <a:chExt cx="8143900" cy="5429264"/>
          </a:xfrm>
        </p:grpSpPr>
        <p:sp>
          <p:nvSpPr>
            <p:cNvPr id="21" name="矩形 20"/>
            <p:cNvSpPr/>
            <p:nvPr/>
          </p:nvSpPr>
          <p:spPr>
            <a:xfrm>
              <a:off x="1584906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721083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857260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929450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8720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480722" y="3052900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5237079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546349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788351" y="3052900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1998359" y="4454345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5581624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0" y="2991968"/>
              <a:ext cx="1791602" cy="54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内存缓存服务器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06727" y="3418494"/>
              <a:ext cx="1791632" cy="54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小文件存储服务</a:t>
              </a: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8909" y="2077981"/>
              <a:ext cx="1722723" cy="48745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Name</a:t>
              </a:r>
            </a:p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Server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998359" y="2077981"/>
              <a:ext cx="5650533" cy="48745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High Speed Framework(HSF)/</a:t>
              </a:r>
              <a:r>
                <a:rPr lang="en-US" altLang="zh-CN" b="1" dirty="0" err="1">
                  <a:latin typeface="黑体" pitchFamily="49" charset="-122"/>
                  <a:ea typeface="黑体" pitchFamily="49" charset="-122"/>
                </a:rPr>
                <a:t>Dubblo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547990" y="2565441"/>
              <a:ext cx="551272" cy="109678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HSF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071670" y="3643314"/>
              <a:ext cx="1790352" cy="6450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TDDL</a:t>
              </a:r>
            </a:p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数据库切分</a:t>
              </a:r>
            </a:p>
          </p:txBody>
        </p:sp>
        <p:sp>
          <p:nvSpPr>
            <p:cNvPr id="38" name="流程图: 磁盘 37"/>
            <p:cNvSpPr/>
            <p:nvPr/>
          </p:nvSpPr>
          <p:spPr>
            <a:xfrm>
              <a:off x="2480722" y="4393413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39" name="流程图: 磁盘 38"/>
            <p:cNvSpPr/>
            <p:nvPr/>
          </p:nvSpPr>
          <p:spPr>
            <a:xfrm>
              <a:off x="3031993" y="4515278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1998359" y="4698075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41" name="流程图: 磁盘 40"/>
            <p:cNvSpPr/>
            <p:nvPr/>
          </p:nvSpPr>
          <p:spPr>
            <a:xfrm>
              <a:off x="2687449" y="4759007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43570" y="3714752"/>
              <a:ext cx="1778987" cy="6450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TDDL</a:t>
              </a:r>
            </a:p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数据库切分</a:t>
              </a:r>
            </a:p>
          </p:txBody>
        </p:sp>
        <p:sp>
          <p:nvSpPr>
            <p:cNvPr id="43" name="流程图: 磁盘 42"/>
            <p:cNvSpPr/>
            <p:nvPr/>
          </p:nvSpPr>
          <p:spPr>
            <a:xfrm>
              <a:off x="5995078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44" name="流程图: 磁盘 43"/>
            <p:cNvSpPr/>
            <p:nvPr/>
          </p:nvSpPr>
          <p:spPr>
            <a:xfrm>
              <a:off x="6477440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5728629" y="4645266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408531" y="4698075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4572001" y="3357563"/>
              <a:ext cx="357188" cy="4500594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wordArtVertRtl"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定时拉取</a:t>
              </a:r>
            </a:p>
          </p:txBody>
        </p:sp>
        <p:sp>
          <p:nvSpPr>
            <p:cNvPr id="49" name="对角圆角矩形 48"/>
            <p:cNvSpPr/>
            <p:nvPr/>
          </p:nvSpPr>
          <p:spPr>
            <a:xfrm>
              <a:off x="1142976" y="5715016"/>
              <a:ext cx="2286016" cy="100010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通用数据分析平台</a:t>
              </a:r>
              <a:endParaRPr lang="en-US" altLang="zh-CN" b="1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b="1" dirty="0" err="1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阿里云飞天</a:t>
              </a:r>
            </a:p>
          </p:txBody>
        </p:sp>
        <p:sp>
          <p:nvSpPr>
            <p:cNvPr id="50" name="对角圆角矩形 49"/>
            <p:cNvSpPr/>
            <p:nvPr/>
          </p:nvSpPr>
          <p:spPr>
            <a:xfrm>
              <a:off x="5643570" y="5715016"/>
              <a:ext cx="2500330" cy="100010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搜索引擎</a:t>
              </a:r>
              <a:endParaRPr lang="en-US" altLang="zh-CN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服务化</a:t>
            </a:r>
            <a:r>
              <a:rPr lang="en-US" altLang="zh-CN" dirty="0"/>
              <a:t>(HSF / </a:t>
            </a:r>
            <a:r>
              <a:rPr lang="en-US" altLang="zh-CN" dirty="0" err="1"/>
              <a:t>Dubbo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容器和隔离</a:t>
            </a:r>
            <a:endParaRPr lang="en-US" altLang="zh-CN" dirty="0"/>
          </a:p>
          <a:p>
            <a:r>
              <a:rPr lang="en-US" altLang="zh-CN" dirty="0"/>
              <a:t>MVC(</a:t>
            </a:r>
            <a:r>
              <a:rPr lang="en-US" altLang="zh-CN" dirty="0" err="1"/>
              <a:t>Webx</a:t>
            </a:r>
            <a:r>
              <a:rPr lang="en-US" altLang="zh-CN" dirty="0"/>
              <a:t>/</a:t>
            </a:r>
            <a:r>
              <a:rPr lang="en-US" altLang="zh-CN" dirty="0" err="1"/>
              <a:t>sofamvc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数据库管理和数据库切分</a:t>
            </a:r>
            <a:r>
              <a:rPr lang="en-US" altLang="zh-CN" dirty="0"/>
              <a:t>(TDDL/</a:t>
            </a:r>
            <a:r>
              <a:rPr lang="en-US" altLang="zh-CN" dirty="0" err="1"/>
              <a:t>Cobar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</a:p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	—</a:t>
            </a:r>
            <a:r>
              <a:rPr lang="zh-CN" altLang="en-US" dirty="0"/>
              <a:t>服务化</a:t>
            </a:r>
            <a:r>
              <a:rPr lang="en-US" altLang="zh-CN" dirty="0"/>
              <a:t>(</a:t>
            </a:r>
            <a:r>
              <a:rPr lang="en-US" altLang="zh-CN" dirty="0" err="1"/>
              <a:t>HSF,Dubbo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服务化</a:t>
            </a:r>
            <a:r>
              <a:rPr lang="en-US" altLang="zh-CN" dirty="0"/>
              <a:t>(HSF / </a:t>
            </a:r>
            <a:r>
              <a:rPr lang="en-US" altLang="zh-CN" dirty="0" err="1"/>
              <a:t>Dubbo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71472" y="1571612"/>
            <a:ext cx="7572428" cy="5143512"/>
            <a:chOff x="0" y="1285860"/>
            <a:chExt cx="8143900" cy="5429264"/>
          </a:xfrm>
        </p:grpSpPr>
        <p:sp>
          <p:nvSpPr>
            <p:cNvPr id="6" name="矩形 5"/>
            <p:cNvSpPr/>
            <p:nvPr/>
          </p:nvSpPr>
          <p:spPr>
            <a:xfrm>
              <a:off x="1584906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721083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857260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29450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238720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480722" y="3052900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237079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546349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8351" y="3052900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1998359" y="4454345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5581624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0" y="2991968"/>
              <a:ext cx="1791602" cy="54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内存缓存服务器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727" y="3418494"/>
              <a:ext cx="1791632" cy="54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小文件存储服务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8909" y="2077981"/>
              <a:ext cx="1722723" cy="48745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Name</a:t>
              </a:r>
            </a:p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Server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98359" y="2077981"/>
              <a:ext cx="5650533" cy="48745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High Speed Framework(HSF)/</a:t>
              </a:r>
              <a:r>
                <a:rPr lang="en-US" altLang="zh-CN" b="1" dirty="0" err="1">
                  <a:latin typeface="黑体" pitchFamily="49" charset="-122"/>
                  <a:ea typeface="黑体" pitchFamily="49" charset="-122"/>
                </a:rPr>
                <a:t>Dubblo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547990" y="2565441"/>
              <a:ext cx="551272" cy="109678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HSF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071670" y="3643314"/>
              <a:ext cx="1790352" cy="6450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TDDL</a:t>
              </a:r>
            </a:p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数据库切分</a:t>
              </a:r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2480722" y="4393413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3031993" y="4515278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1998359" y="4698075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2687449" y="4759007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43570" y="3714752"/>
              <a:ext cx="1778987" cy="6450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TDDL</a:t>
              </a:r>
            </a:p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数据库切分</a:t>
              </a:r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5995078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29" name="流程图: 磁盘 28"/>
            <p:cNvSpPr/>
            <p:nvPr/>
          </p:nvSpPr>
          <p:spPr>
            <a:xfrm>
              <a:off x="6477440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5728629" y="4645266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6408531" y="4698075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2" name="右箭头 31"/>
            <p:cNvSpPr/>
            <p:nvPr/>
          </p:nvSpPr>
          <p:spPr>
            <a:xfrm rot="5400000">
              <a:off x="4572001" y="3357563"/>
              <a:ext cx="357188" cy="4500594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wordArtVertRtl"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定时拉取</a:t>
              </a:r>
            </a:p>
          </p:txBody>
        </p:sp>
        <p:sp>
          <p:nvSpPr>
            <p:cNvPr id="33" name="对角圆角矩形 32"/>
            <p:cNvSpPr/>
            <p:nvPr/>
          </p:nvSpPr>
          <p:spPr>
            <a:xfrm>
              <a:off x="1142976" y="5715016"/>
              <a:ext cx="2286016" cy="100010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通用数据分析平台</a:t>
              </a:r>
              <a:endParaRPr lang="en-US" altLang="zh-CN" b="1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b="1" dirty="0" err="1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阿里云飞天</a:t>
              </a:r>
            </a:p>
          </p:txBody>
        </p:sp>
        <p:sp>
          <p:nvSpPr>
            <p:cNvPr id="34" name="对角圆角矩形 33"/>
            <p:cNvSpPr/>
            <p:nvPr/>
          </p:nvSpPr>
          <p:spPr>
            <a:xfrm>
              <a:off x="5643570" y="5715016"/>
              <a:ext cx="2500330" cy="100010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搜索引擎</a:t>
              </a:r>
              <a:endParaRPr lang="en-US" altLang="zh-CN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HSF--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人和人之间要进行交流</a:t>
            </a:r>
            <a:endParaRPr lang="en-US" altLang="zh-CN" dirty="0"/>
          </a:p>
          <a:p>
            <a:pPr lvl="1"/>
            <a:r>
              <a:rPr lang="zh-CN" altLang="en-US" dirty="0"/>
              <a:t>空气</a:t>
            </a:r>
            <a:r>
              <a:rPr lang="en-US" altLang="zh-CN" dirty="0"/>
              <a:t>===(</a:t>
            </a:r>
            <a:r>
              <a:rPr lang="zh-CN" altLang="en-US" dirty="0"/>
              <a:t>网络交互）</a:t>
            </a:r>
            <a:endParaRPr lang="en-US" altLang="zh-CN" dirty="0"/>
          </a:p>
          <a:p>
            <a:pPr lvl="2"/>
            <a:r>
              <a:rPr lang="en-US" altLang="zh-CN" dirty="0"/>
              <a:t>Java </a:t>
            </a:r>
            <a:r>
              <a:rPr lang="zh-CN" altLang="en-US" dirty="0"/>
              <a:t>序列化 </a:t>
            </a:r>
            <a:r>
              <a:rPr lang="en-US" altLang="zh-CN" dirty="0"/>
              <a:t>, hessian </a:t>
            </a:r>
            <a:r>
              <a:rPr lang="zh-CN" altLang="en-US" dirty="0"/>
              <a:t>序列化 </a:t>
            </a:r>
            <a:r>
              <a:rPr lang="en-US" altLang="zh-CN" dirty="0"/>
              <a:t>, Protocol buffer</a:t>
            </a:r>
          </a:p>
          <a:p>
            <a:pPr lvl="1"/>
            <a:r>
              <a:rPr lang="zh-CN" altLang="en-US" dirty="0"/>
              <a:t>语言</a:t>
            </a:r>
            <a:r>
              <a:rPr lang="en-US" altLang="zh-CN" dirty="0"/>
              <a:t>===(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non-blocking IO</a:t>
            </a:r>
          </a:p>
          <a:p>
            <a:pPr lvl="2"/>
            <a:r>
              <a:rPr lang="zh-CN" altLang="en-US" dirty="0"/>
              <a:t>链接复用</a:t>
            </a:r>
          </a:p>
          <a:p>
            <a:pPr lvl="1"/>
            <a:r>
              <a:rPr lang="zh-CN" altLang="en-US" dirty="0"/>
              <a:t>黄页</a:t>
            </a:r>
            <a:r>
              <a:rPr lang="en-US" altLang="zh-CN" dirty="0"/>
              <a:t>===(</a:t>
            </a:r>
            <a:r>
              <a:rPr lang="zh-CN" altLang="en-US" dirty="0"/>
              <a:t>配置中心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Config</a:t>
            </a:r>
            <a:r>
              <a:rPr lang="en-US" altLang="zh-CN" dirty="0"/>
              <a:t>-server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HSF--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Non-blocking IO</a:t>
            </a:r>
          </a:p>
          <a:p>
            <a:pPr lvl="1"/>
            <a:r>
              <a:rPr lang="zh-CN" altLang="en-US" dirty="0"/>
              <a:t>渔夫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线程。 鱼上钩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数据写入到网卡</a:t>
            </a:r>
            <a:r>
              <a:rPr lang="en-US" altLang="zh-CN" dirty="0">
                <a:sym typeface="Wingdings" pitchFamily="2" charset="2"/>
              </a:rPr>
              <a:t>buffer</a:t>
            </a:r>
            <a:endParaRPr lang="en-US" altLang="zh-CN" dirty="0"/>
          </a:p>
          <a:p>
            <a:pPr lvl="1"/>
            <a:r>
              <a:rPr lang="zh-CN" altLang="en-US" dirty="0"/>
              <a:t>差别</a:t>
            </a:r>
            <a:endParaRPr lang="en-US" altLang="zh-CN" dirty="0"/>
          </a:p>
          <a:p>
            <a:pPr lvl="2"/>
            <a:r>
              <a:rPr lang="zh-CN" altLang="en-US" dirty="0"/>
              <a:t>阻塞</a:t>
            </a:r>
            <a:r>
              <a:rPr lang="en-US" altLang="zh-CN" dirty="0"/>
              <a:t>IO ---</a:t>
            </a:r>
            <a:r>
              <a:rPr lang="zh-CN" altLang="en-US" dirty="0"/>
              <a:t>渔夫使用老式钓鱼竿来钓鱼，一直守着鱼上钩才拉钩。</a:t>
            </a:r>
            <a:endParaRPr lang="en-US" altLang="zh-CN" dirty="0"/>
          </a:p>
          <a:p>
            <a:pPr lvl="2"/>
            <a:r>
              <a:rPr lang="zh-CN" altLang="en-US" dirty="0"/>
              <a:t>非阻塞</a:t>
            </a:r>
            <a:r>
              <a:rPr lang="en-US" altLang="zh-CN" dirty="0"/>
              <a:t>IO --- </a:t>
            </a:r>
            <a:r>
              <a:rPr lang="zh-CN" altLang="en-US" dirty="0"/>
              <a:t>鱼竿会自己拉住上钩的鱼，并告知渔夫有鱼上钩了。</a:t>
            </a:r>
            <a:endParaRPr lang="en-US" altLang="zh-CN" dirty="0"/>
          </a:p>
          <a:p>
            <a:pPr lvl="1"/>
            <a:r>
              <a:rPr lang="en-US" altLang="zh-CN" dirty="0"/>
              <a:t>Non-blocking</a:t>
            </a:r>
            <a:r>
              <a:rPr lang="zh-CN" altLang="en-US" dirty="0"/>
              <a:t> </a:t>
            </a:r>
            <a:r>
              <a:rPr lang="en-US" altLang="zh-CN" dirty="0"/>
              <a:t>IO vs. blocking </a:t>
            </a:r>
            <a:r>
              <a:rPr lang="en-US" altLang="zh-CN" dirty="0" err="1"/>
              <a:t>io</a:t>
            </a:r>
            <a:endParaRPr lang="en-US" altLang="zh-CN" dirty="0"/>
          </a:p>
          <a:p>
            <a:pPr lvl="2"/>
            <a:r>
              <a:rPr lang="zh-CN" altLang="en-US" dirty="0"/>
              <a:t>一个渔夫可以同时看更多的鱼竿。从而减少了对渔夫的消耗。</a:t>
            </a:r>
            <a:endParaRPr lang="en-US" altLang="zh-CN" dirty="0"/>
          </a:p>
          <a:p>
            <a:pPr lvl="2"/>
            <a:r>
              <a:rPr lang="zh-CN" altLang="en-US" dirty="0"/>
              <a:t>如果鱼竿很多，那么一个渔夫可能看不过来，造成延迟增加。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技术的发展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HSF--</a:t>
            </a:r>
            <a:r>
              <a:rPr lang="zh-CN" altLang="en-US" dirty="0"/>
              <a:t>核心原理</a:t>
            </a:r>
            <a:r>
              <a:rPr lang="en-US" altLang="zh-CN" dirty="0"/>
              <a:t>—IO</a:t>
            </a:r>
            <a:r>
              <a:rPr lang="zh-CN" altLang="en-US" dirty="0"/>
              <a:t>连接多路复用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043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核心目标</a:t>
            </a:r>
            <a:endParaRPr lang="en-US" altLang="zh-CN" dirty="0"/>
          </a:p>
          <a:p>
            <a:pPr lvl="1"/>
            <a:r>
              <a:rPr lang="zh-CN" altLang="en-US" dirty="0"/>
              <a:t>减少连接数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一个连接上维持多个会话</a:t>
            </a:r>
            <a:endParaRPr lang="en-US" altLang="zh-CN" dirty="0"/>
          </a:p>
          <a:p>
            <a:pPr lvl="1"/>
            <a:r>
              <a:rPr lang="zh-CN" altLang="en-US" dirty="0"/>
              <a:t>使用一个唯一的</a:t>
            </a:r>
            <a:r>
              <a:rPr lang="en-US" altLang="zh-CN" dirty="0"/>
              <a:t>ID</a:t>
            </a:r>
            <a:r>
              <a:rPr lang="zh-CN" altLang="en-US" dirty="0"/>
              <a:t>，将在网络上传输的包与会话进行映射。 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1406" y="4714884"/>
            <a:ext cx="3143272" cy="2071702"/>
            <a:chOff x="285720" y="4714884"/>
            <a:chExt cx="3143272" cy="2071702"/>
          </a:xfrm>
        </p:grpSpPr>
        <p:sp>
          <p:nvSpPr>
            <p:cNvPr id="8" name="圆角矩形 7"/>
            <p:cNvSpPr/>
            <p:nvPr/>
          </p:nvSpPr>
          <p:spPr>
            <a:xfrm>
              <a:off x="285720" y="4714884"/>
              <a:ext cx="3143272" cy="20717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j-ea"/>
                  <a:ea typeface="+mj-ea"/>
                </a:rPr>
                <a:t>客户端</a:t>
              </a:r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14348" y="5143512"/>
              <a:ext cx="221457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1-&gt;</a:t>
              </a:r>
              <a:r>
                <a:rPr lang="zh-CN" altLang="en-US" dirty="0">
                  <a:latin typeface="+mj-ea"/>
                  <a:ea typeface="+mj-ea"/>
                </a:rPr>
                <a:t>会话</a:t>
              </a:r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14348" y="5643578"/>
              <a:ext cx="221457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2-&gt;</a:t>
              </a:r>
              <a:r>
                <a:rPr lang="zh-CN" altLang="en-US" dirty="0">
                  <a:latin typeface="+mj-ea"/>
                  <a:ea typeface="+mj-ea"/>
                </a:rPr>
                <a:t>会话</a:t>
              </a:r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4348" y="6143644"/>
              <a:ext cx="221457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3-&gt;</a:t>
              </a:r>
              <a:r>
                <a:rPr lang="zh-CN" altLang="en-US" dirty="0">
                  <a:latin typeface="+mj-ea"/>
                  <a:ea typeface="+mj-ea"/>
                </a:rPr>
                <a:t>会话</a:t>
              </a:r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29322" y="4714884"/>
            <a:ext cx="3143272" cy="2071702"/>
            <a:chOff x="285720" y="4714884"/>
            <a:chExt cx="3143272" cy="2071702"/>
          </a:xfrm>
        </p:grpSpPr>
        <p:sp>
          <p:nvSpPr>
            <p:cNvPr id="15" name="圆角矩形 14"/>
            <p:cNvSpPr/>
            <p:nvPr/>
          </p:nvSpPr>
          <p:spPr>
            <a:xfrm>
              <a:off x="285720" y="4714884"/>
              <a:ext cx="3143272" cy="207170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j-ea"/>
                  <a:ea typeface="+mj-ea"/>
                </a:rPr>
                <a:t>服务端</a:t>
              </a:r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  <a:p>
              <a:pPr algn="ctr"/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4348" y="5143512"/>
              <a:ext cx="221457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1-&gt;</a:t>
              </a:r>
              <a:r>
                <a:rPr lang="zh-CN" altLang="en-US" dirty="0">
                  <a:latin typeface="+mj-ea"/>
                  <a:ea typeface="+mj-ea"/>
                </a:rPr>
                <a:t>会话</a:t>
              </a:r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14348" y="5643578"/>
              <a:ext cx="221457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2-&gt;</a:t>
              </a:r>
              <a:r>
                <a:rPr lang="zh-CN" altLang="en-US" dirty="0">
                  <a:latin typeface="+mj-ea"/>
                  <a:ea typeface="+mj-ea"/>
                </a:rPr>
                <a:t>会话</a:t>
              </a:r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4348" y="6143644"/>
              <a:ext cx="2214578" cy="428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3-&gt;</a:t>
              </a:r>
              <a:r>
                <a:rPr lang="zh-CN" altLang="en-US" dirty="0">
                  <a:latin typeface="+mj-ea"/>
                  <a:ea typeface="+mj-ea"/>
                </a:rPr>
                <a:t>会话</a:t>
              </a:r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>
            <a:off x="3357554" y="5143512"/>
            <a:ext cx="2571768" cy="13572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1-&gt;pack1;2-&gt;pack2</a:t>
            </a:r>
            <a:r>
              <a:rPr lang="zh-CN" altLang="en-US" dirty="0">
                <a:latin typeface="+mj-ea"/>
                <a:ea typeface="+mj-ea"/>
              </a:rPr>
              <a:t>；</a:t>
            </a:r>
            <a:r>
              <a:rPr lang="en-US" altLang="zh-CN" dirty="0">
                <a:latin typeface="+mj-ea"/>
                <a:ea typeface="+mj-ea"/>
              </a:rPr>
              <a:t>1-&gt;pack3;3-&gt;pack4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HSF--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Config</a:t>
            </a:r>
            <a:r>
              <a:rPr lang="en-US" altLang="zh-CN" dirty="0"/>
              <a:t>-server</a:t>
            </a:r>
          </a:p>
          <a:p>
            <a:pPr lvl="1"/>
            <a:r>
              <a:rPr lang="zh-CN" altLang="en-US" dirty="0"/>
              <a:t>解决的核心问题：</a:t>
            </a:r>
            <a:endParaRPr lang="en-US" altLang="zh-CN" dirty="0"/>
          </a:p>
          <a:p>
            <a:pPr lvl="2"/>
            <a:r>
              <a:rPr lang="zh-CN" altLang="en-US" dirty="0"/>
              <a:t>工厂</a:t>
            </a:r>
            <a:r>
              <a:rPr lang="en-US" altLang="zh-CN" dirty="0"/>
              <a:t>(</a:t>
            </a:r>
            <a:r>
              <a:rPr lang="zh-CN" altLang="en-US" dirty="0"/>
              <a:t>服务提供者）告诉黄页（</a:t>
            </a:r>
            <a:r>
              <a:rPr lang="en-US" altLang="zh-CN" dirty="0" err="1"/>
              <a:t>config</a:t>
            </a:r>
            <a:r>
              <a:rPr lang="en-US" altLang="zh-CN" dirty="0"/>
              <a:t> server):</a:t>
            </a:r>
            <a:r>
              <a:rPr lang="zh-CN" altLang="en-US" dirty="0"/>
              <a:t>我能提供某种产品或服务</a:t>
            </a:r>
            <a:endParaRPr lang="en-US" altLang="zh-CN" dirty="0"/>
          </a:p>
          <a:p>
            <a:pPr lvl="2"/>
            <a:r>
              <a:rPr lang="zh-CN" altLang="en-US" dirty="0"/>
              <a:t>消费者</a:t>
            </a:r>
            <a:r>
              <a:rPr lang="en-US" altLang="zh-CN" dirty="0"/>
              <a:t>(</a:t>
            </a:r>
            <a:r>
              <a:rPr lang="zh-CN" altLang="en-US" dirty="0"/>
              <a:t>服务消费者）向黄页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 server)</a:t>
            </a:r>
            <a:r>
              <a:rPr lang="zh-CN" altLang="en-US" dirty="0"/>
              <a:t>询问：我要某种产品或服务，能够找谁？</a:t>
            </a:r>
            <a:endParaRPr lang="en-US" altLang="zh-CN" dirty="0"/>
          </a:p>
          <a:p>
            <a:pPr lvl="1"/>
            <a:r>
              <a:rPr lang="zh-CN" altLang="en-US" dirty="0"/>
              <a:t>关键难点</a:t>
            </a:r>
            <a:endParaRPr lang="en-US" altLang="zh-CN" dirty="0"/>
          </a:p>
          <a:p>
            <a:pPr lvl="2"/>
            <a:r>
              <a:rPr lang="zh-CN" altLang="en-US" dirty="0"/>
              <a:t>大量的工厂同时向黄页注册自己的服务，对黄页来说会有比较大的压力</a:t>
            </a:r>
            <a:endParaRPr lang="en-US" altLang="zh-CN" dirty="0"/>
          </a:p>
          <a:p>
            <a:pPr lvl="2"/>
            <a:r>
              <a:rPr lang="zh-CN" altLang="en-US" dirty="0"/>
              <a:t>黄页一旦丢失，消费者就不可能知道谁能提供服务了，整个系统就不可用。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HSF--</a:t>
            </a:r>
            <a:r>
              <a:rPr lang="zh-CN" altLang="en-US" dirty="0"/>
              <a:t>典型场景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多种不同应用需要同一类的服务</a:t>
            </a:r>
            <a:endParaRPr lang="en-US" altLang="zh-CN" dirty="0"/>
          </a:p>
          <a:p>
            <a:pPr lvl="1"/>
            <a:r>
              <a:rPr lang="zh-CN" altLang="en-US" dirty="0"/>
              <a:t>购物车 需要调用商品中心。</a:t>
            </a:r>
            <a:endParaRPr lang="en-US" altLang="zh-CN" dirty="0"/>
          </a:p>
          <a:p>
            <a:pPr lvl="1"/>
            <a:r>
              <a:rPr lang="zh-CN" altLang="en-US" dirty="0"/>
              <a:t>详情页 也需要调用商品中心</a:t>
            </a:r>
            <a:endParaRPr lang="en-US" altLang="zh-CN" dirty="0"/>
          </a:p>
          <a:p>
            <a:pPr lvl="1"/>
            <a:r>
              <a:rPr lang="zh-CN" altLang="en-US" dirty="0"/>
              <a:t>商品就是个独立的组件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HSF--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人和人之间要进行交流</a:t>
            </a:r>
            <a:endParaRPr lang="en-US" altLang="zh-CN" dirty="0"/>
          </a:p>
          <a:p>
            <a:pPr lvl="1"/>
            <a:r>
              <a:rPr lang="zh-CN" altLang="en-US" dirty="0"/>
              <a:t>空气</a:t>
            </a:r>
            <a:r>
              <a:rPr lang="en-US" altLang="zh-CN" dirty="0"/>
              <a:t>===(</a:t>
            </a:r>
            <a:r>
              <a:rPr lang="zh-CN" altLang="en-US" dirty="0"/>
              <a:t>网络交互）</a:t>
            </a:r>
            <a:endParaRPr lang="en-US" altLang="zh-CN" dirty="0"/>
          </a:p>
          <a:p>
            <a:pPr lvl="2"/>
            <a:r>
              <a:rPr lang="en-US" altLang="zh-CN" dirty="0"/>
              <a:t>Java </a:t>
            </a:r>
            <a:r>
              <a:rPr lang="zh-CN" altLang="en-US" dirty="0"/>
              <a:t>序列化 </a:t>
            </a:r>
            <a:r>
              <a:rPr lang="en-US" altLang="zh-CN" dirty="0"/>
              <a:t>, hessian </a:t>
            </a:r>
            <a:r>
              <a:rPr lang="zh-CN" altLang="en-US" dirty="0"/>
              <a:t>序列化 </a:t>
            </a:r>
            <a:r>
              <a:rPr lang="en-US" altLang="zh-CN" dirty="0"/>
              <a:t>, Protocol buffer</a:t>
            </a:r>
          </a:p>
          <a:p>
            <a:pPr lvl="1"/>
            <a:r>
              <a:rPr lang="zh-CN" altLang="en-US" dirty="0"/>
              <a:t>语言</a:t>
            </a:r>
            <a:r>
              <a:rPr lang="en-US" altLang="zh-CN" dirty="0"/>
              <a:t>===(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non-blocking IO</a:t>
            </a:r>
          </a:p>
          <a:p>
            <a:pPr lvl="2"/>
            <a:r>
              <a:rPr lang="zh-CN" altLang="en-US" dirty="0"/>
              <a:t>链接复用</a:t>
            </a:r>
          </a:p>
          <a:p>
            <a:pPr lvl="1"/>
            <a:r>
              <a:rPr lang="zh-CN" altLang="en-US" dirty="0"/>
              <a:t>黄页</a:t>
            </a:r>
            <a:r>
              <a:rPr lang="en-US" altLang="zh-CN" dirty="0"/>
              <a:t>===(</a:t>
            </a:r>
            <a:r>
              <a:rPr lang="zh-CN" altLang="en-US" dirty="0"/>
              <a:t>配置中心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Config</a:t>
            </a:r>
            <a:r>
              <a:rPr lang="en-US" altLang="zh-CN" dirty="0"/>
              <a:t>-server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HSF—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人和人之间要进行交流</a:t>
            </a:r>
            <a:endParaRPr lang="en-US" altLang="zh-CN" dirty="0"/>
          </a:p>
          <a:p>
            <a:pPr lvl="1"/>
            <a:r>
              <a:rPr lang="zh-CN" altLang="en-US" dirty="0"/>
              <a:t>空气对应</a:t>
            </a:r>
            <a:r>
              <a:rPr lang="en-US" altLang="zh-CN" dirty="0"/>
              <a:t>HSF</a:t>
            </a:r>
            <a:r>
              <a:rPr lang="zh-CN" altLang="en-US" dirty="0"/>
              <a:t>中的什么组件？</a:t>
            </a:r>
            <a:endParaRPr lang="en-US" altLang="zh-CN" dirty="0"/>
          </a:p>
          <a:p>
            <a:pPr lvl="1"/>
            <a:r>
              <a:rPr lang="zh-CN" altLang="en-US" dirty="0"/>
              <a:t>语言对应</a:t>
            </a:r>
            <a:r>
              <a:rPr lang="en-US" altLang="zh-CN" dirty="0"/>
              <a:t>HSF</a:t>
            </a:r>
            <a:r>
              <a:rPr lang="zh-CN" altLang="en-US" dirty="0"/>
              <a:t>中的什么组件？</a:t>
            </a:r>
          </a:p>
          <a:p>
            <a:pPr lvl="1"/>
            <a:r>
              <a:rPr lang="zh-CN" altLang="en-US" dirty="0"/>
              <a:t>黄页对应</a:t>
            </a:r>
            <a:r>
              <a:rPr lang="en-US" altLang="zh-CN" dirty="0"/>
              <a:t>HSF</a:t>
            </a:r>
            <a:r>
              <a:rPr lang="zh-CN" altLang="en-US" dirty="0"/>
              <a:t>中的什么组件？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—</a:t>
            </a:r>
            <a:r>
              <a:rPr lang="zh-CN" altLang="en-US" dirty="0"/>
              <a:t>数据层 </a:t>
            </a:r>
            <a:r>
              <a:rPr lang="en-US" altLang="zh-CN" dirty="0"/>
              <a:t>(TDDL/</a:t>
            </a:r>
            <a:r>
              <a:rPr lang="en-US" altLang="zh-CN" dirty="0" err="1"/>
              <a:t>Cobar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21470" y="1500174"/>
            <a:ext cx="7822429" cy="5214950"/>
            <a:chOff x="0" y="1285860"/>
            <a:chExt cx="8143900" cy="5429264"/>
          </a:xfrm>
        </p:grpSpPr>
        <p:sp>
          <p:nvSpPr>
            <p:cNvPr id="6" name="矩形 5"/>
            <p:cNvSpPr/>
            <p:nvPr/>
          </p:nvSpPr>
          <p:spPr>
            <a:xfrm>
              <a:off x="1584906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721083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857260" y="1285860"/>
              <a:ext cx="1929450" cy="6702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Web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应用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29450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238720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480722" y="3052900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商品中心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237079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546349" y="2687305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8351" y="3052900"/>
              <a:ext cx="1171452" cy="4874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用户中心</a:t>
              </a:r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1998359" y="4454345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5581624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0" y="2991968"/>
              <a:ext cx="1791602" cy="54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内存缓存服务器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727" y="3418494"/>
              <a:ext cx="1791632" cy="54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小文件存储服务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8909" y="2077981"/>
              <a:ext cx="1722723" cy="48745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Name</a:t>
              </a:r>
            </a:p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Server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98359" y="2077981"/>
              <a:ext cx="5650533" cy="48745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High Speed Framework(HSF)/</a:t>
              </a:r>
              <a:r>
                <a:rPr lang="en-US" altLang="zh-CN" b="1" dirty="0" err="1">
                  <a:latin typeface="黑体" pitchFamily="49" charset="-122"/>
                  <a:ea typeface="黑体" pitchFamily="49" charset="-122"/>
                </a:rPr>
                <a:t>Dubblo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547990" y="2565441"/>
              <a:ext cx="551272" cy="109678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HSF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071670" y="3643314"/>
              <a:ext cx="1790352" cy="6450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TDDL</a:t>
              </a:r>
            </a:p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数据库切分</a:t>
              </a:r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2480722" y="4393413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3031993" y="4515278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1998359" y="4698075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2687449" y="4759007"/>
              <a:ext cx="1033634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商品数据库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43570" y="3714752"/>
              <a:ext cx="1778987" cy="6450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TDDL</a:t>
              </a:r>
            </a:p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数据库切分</a:t>
              </a:r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5995078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29" name="流程图: 磁盘 28"/>
            <p:cNvSpPr/>
            <p:nvPr/>
          </p:nvSpPr>
          <p:spPr>
            <a:xfrm>
              <a:off x="6477440" y="4515278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5728629" y="4645266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6408531" y="4698075"/>
              <a:ext cx="964725" cy="670257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用户数据库</a:t>
              </a:r>
            </a:p>
          </p:txBody>
        </p:sp>
        <p:sp>
          <p:nvSpPr>
            <p:cNvPr id="32" name="右箭头 31"/>
            <p:cNvSpPr/>
            <p:nvPr/>
          </p:nvSpPr>
          <p:spPr>
            <a:xfrm rot="5400000">
              <a:off x="4572001" y="3357563"/>
              <a:ext cx="357188" cy="4500594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wordArtVertRtl"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定时拉取</a:t>
              </a:r>
            </a:p>
          </p:txBody>
        </p:sp>
        <p:sp>
          <p:nvSpPr>
            <p:cNvPr id="33" name="对角圆角矩形 32"/>
            <p:cNvSpPr/>
            <p:nvPr/>
          </p:nvSpPr>
          <p:spPr>
            <a:xfrm>
              <a:off x="1142976" y="5715016"/>
              <a:ext cx="2286016" cy="100010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通用数据分析平台</a:t>
              </a:r>
              <a:endParaRPr lang="en-US" altLang="zh-CN" b="1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b="1" dirty="0" err="1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阿里云飞天</a:t>
              </a:r>
            </a:p>
          </p:txBody>
        </p:sp>
        <p:sp>
          <p:nvSpPr>
            <p:cNvPr id="34" name="对角圆角矩形 33"/>
            <p:cNvSpPr/>
            <p:nvPr/>
          </p:nvSpPr>
          <p:spPr>
            <a:xfrm>
              <a:off x="5643570" y="5715016"/>
              <a:ext cx="2500330" cy="1000108"/>
            </a:xfrm>
            <a:prstGeom prst="round2Diag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搜索引擎</a:t>
              </a:r>
              <a:endParaRPr lang="en-US" altLang="zh-CN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主要特性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分库分表</a:t>
            </a:r>
            <a:endParaRPr lang="en-US" altLang="zh-CN" dirty="0"/>
          </a:p>
          <a:p>
            <a:pPr lvl="2"/>
            <a:r>
              <a:rPr lang="en-US" altLang="zh-CN" dirty="0"/>
              <a:t>SQL</a:t>
            </a:r>
            <a:r>
              <a:rPr lang="zh-CN" altLang="en-US" dirty="0"/>
              <a:t>解析</a:t>
            </a:r>
            <a:endParaRPr lang="en-US" altLang="zh-CN" dirty="0"/>
          </a:p>
          <a:p>
            <a:pPr lvl="2"/>
            <a:r>
              <a:rPr lang="zh-CN" altLang="en-US" dirty="0"/>
              <a:t>规则引擎</a:t>
            </a:r>
            <a:endParaRPr lang="en-US" altLang="zh-CN" dirty="0"/>
          </a:p>
          <a:p>
            <a:pPr lvl="1"/>
            <a:r>
              <a:rPr lang="zh-CN" altLang="en-US" dirty="0"/>
              <a:t>数据库云管理</a:t>
            </a:r>
            <a:endParaRPr lang="en-US" altLang="zh-CN" dirty="0"/>
          </a:p>
          <a:p>
            <a:pPr lvl="2"/>
            <a:r>
              <a:rPr lang="zh-CN" altLang="en-US" dirty="0"/>
              <a:t>数据迁移和扩容</a:t>
            </a:r>
            <a:endParaRPr lang="en-US" altLang="zh-CN" dirty="0"/>
          </a:p>
          <a:p>
            <a:pPr lvl="2"/>
            <a:r>
              <a:rPr lang="zh-CN" altLang="en-US" dirty="0"/>
              <a:t>数据分发平台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TDDL/COBAR-</a:t>
            </a:r>
            <a:r>
              <a:rPr lang="zh-CN" altLang="en-US" dirty="0"/>
              <a:t>主要特性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解析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javacc</a:t>
            </a:r>
            <a:r>
              <a:rPr lang="zh-CN" altLang="en-US" dirty="0"/>
              <a:t>或者</a:t>
            </a:r>
            <a:r>
              <a:rPr lang="en-US" altLang="zh-CN" dirty="0" err="1"/>
              <a:t>Antlr</a:t>
            </a:r>
            <a:r>
              <a:rPr lang="zh-CN" altLang="en-US" dirty="0"/>
              <a:t>来进行</a:t>
            </a:r>
            <a:r>
              <a:rPr lang="en-US" altLang="zh-CN" dirty="0"/>
              <a:t>SQL</a:t>
            </a:r>
            <a:r>
              <a:rPr lang="zh-CN" altLang="en-US" dirty="0"/>
              <a:t>解释</a:t>
            </a:r>
            <a:endParaRPr lang="en-US" altLang="zh-CN" dirty="0"/>
          </a:p>
          <a:p>
            <a:pPr lvl="1"/>
            <a:r>
              <a:rPr lang="zh-CN" altLang="en-US" dirty="0"/>
              <a:t>兼容</a:t>
            </a:r>
            <a:r>
              <a:rPr lang="en-US" altLang="zh-CN" dirty="0" err="1"/>
              <a:t>mysql</a:t>
            </a:r>
            <a:r>
              <a:rPr lang="en-US" altLang="zh-CN" dirty="0"/>
              <a:t> 5.5</a:t>
            </a:r>
            <a:r>
              <a:rPr lang="zh-CN" altLang="en-US" dirty="0"/>
              <a:t>标准</a:t>
            </a:r>
            <a:endParaRPr lang="en-US" altLang="zh-CN" dirty="0"/>
          </a:p>
          <a:p>
            <a:pPr lvl="1"/>
            <a:r>
              <a:rPr lang="en-US" altLang="zh-CN" dirty="0" err="1"/>
              <a:t>Sql</a:t>
            </a:r>
            <a:r>
              <a:rPr lang="zh-CN" altLang="en-US" dirty="0"/>
              <a:t>字串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抽象语法树</a:t>
            </a:r>
            <a:r>
              <a:rPr lang="en-US" altLang="zh-CN" dirty="0">
                <a:sym typeface="Wingdings" pitchFamily="2" charset="2"/>
              </a:rPr>
              <a:t>AST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828823"/>
            <a:ext cx="61055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规则引擎组件</a:t>
            </a:r>
            <a:endParaRPr lang="en-US" altLang="zh-CN" dirty="0"/>
          </a:p>
          <a:p>
            <a:pPr lvl="1"/>
            <a:r>
              <a:rPr lang="zh-CN" altLang="en-US" dirty="0"/>
              <a:t>决定某个数据应该被写入某台机器</a:t>
            </a:r>
            <a:endParaRPr lang="en-US" altLang="zh-CN" dirty="0"/>
          </a:p>
          <a:p>
            <a:pPr lvl="2"/>
            <a:r>
              <a:rPr lang="en-US" altLang="zh-CN" dirty="0"/>
              <a:t>Id % 4 </a:t>
            </a:r>
          </a:p>
          <a:p>
            <a:pPr lvl="1"/>
            <a:r>
              <a:rPr lang="zh-CN" altLang="en-US" dirty="0"/>
              <a:t>抽象一下， </a:t>
            </a:r>
            <a:r>
              <a:rPr lang="en-US" altLang="zh-CN" dirty="0"/>
              <a:t>F(x) = y</a:t>
            </a:r>
          </a:p>
          <a:p>
            <a:pPr lvl="1"/>
            <a:r>
              <a:rPr lang="zh-CN" altLang="en-US" dirty="0"/>
              <a:t>扩容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		-- </a:t>
            </a:r>
            <a:r>
              <a:rPr lang="zh-CN" altLang="en-US" dirty="0"/>
              <a:t>一个交易网站</a:t>
            </a:r>
          </a:p>
        </p:txBody>
      </p:sp>
      <p:sp>
        <p:nvSpPr>
          <p:cNvPr id="4" name="矩形 3"/>
          <p:cNvSpPr/>
          <p:nvPr/>
        </p:nvSpPr>
        <p:spPr>
          <a:xfrm>
            <a:off x="2214546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928794" y="4000504"/>
            <a:ext cx="2071702" cy="2071702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pic>
        <p:nvPicPr>
          <p:cNvPr id="17410" name="Picture 2" descr="http://pic1.duowan.com/webgame/1104/167535153670/167535293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857364"/>
            <a:ext cx="3214710" cy="241103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4286248" y="4272677"/>
            <a:ext cx="518924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写网站最没有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技术含量了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有木有！！！？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TDDL/COBAR-</a:t>
            </a:r>
            <a:r>
              <a:rPr lang="zh-CN" altLang="en-US" dirty="0"/>
              <a:t>主要特性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数据迁移和扩容</a:t>
            </a:r>
            <a:r>
              <a:rPr lang="en-US" altLang="zh-CN" dirty="0"/>
              <a:t>—</a:t>
            </a:r>
            <a:r>
              <a:rPr lang="zh-CN" altLang="en-US" dirty="0"/>
              <a:t>大禹数据复制平台</a:t>
            </a:r>
            <a:endParaRPr lang="en-US" altLang="zh-CN" dirty="0"/>
          </a:p>
          <a:p>
            <a:pPr lvl="1"/>
            <a:r>
              <a:rPr lang="zh-CN" altLang="en-US" dirty="0"/>
              <a:t>实现对用户无影响的数据迁移和扩容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 err="1"/>
              <a:t>MySQL</a:t>
            </a:r>
            <a:r>
              <a:rPr lang="en-US" altLang="zh-CN" dirty="0"/>
              <a:t> / Oracle </a:t>
            </a:r>
            <a:r>
              <a:rPr lang="zh-CN" altLang="en-US" dirty="0"/>
              <a:t>也具备</a:t>
            </a:r>
            <a:r>
              <a:rPr lang="en-US" altLang="zh-CN" dirty="0" err="1"/>
              <a:t>NoSQL</a:t>
            </a:r>
            <a:r>
              <a:rPr lang="zh-CN" altLang="en-US" dirty="0"/>
              <a:t>的扩展能力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 descr="增量迁移流程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4071942"/>
            <a:ext cx="6932776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TDDL/COBAR-</a:t>
            </a:r>
            <a:r>
              <a:rPr lang="zh-CN" altLang="en-US" dirty="0"/>
              <a:t>标志性场景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用户需要访问单个数据库</a:t>
            </a:r>
            <a:endParaRPr lang="en-US" altLang="zh-CN" dirty="0"/>
          </a:p>
          <a:p>
            <a:pPr lvl="1"/>
            <a:r>
              <a:rPr lang="zh-CN" altLang="en-US" dirty="0"/>
              <a:t>找</a:t>
            </a:r>
            <a:r>
              <a:rPr lang="en-US" altLang="zh-CN" dirty="0" err="1"/>
              <a:t>dba</a:t>
            </a:r>
            <a:r>
              <a:rPr lang="zh-CN" altLang="en-US" dirty="0"/>
              <a:t>申请数据库资源。</a:t>
            </a:r>
            <a:endParaRPr lang="en-US" altLang="zh-CN" dirty="0"/>
          </a:p>
          <a:p>
            <a:pPr lvl="1"/>
            <a:r>
              <a:rPr lang="en-US" altLang="zh-CN" dirty="0" err="1"/>
              <a:t>Dba</a:t>
            </a:r>
            <a:r>
              <a:rPr lang="zh-CN" altLang="en-US" dirty="0"/>
              <a:t>给你一个</a:t>
            </a:r>
            <a:r>
              <a:rPr lang="en-US" altLang="zh-CN" dirty="0" err="1"/>
              <a:t>AppName</a:t>
            </a:r>
            <a:r>
              <a:rPr lang="zh-CN" altLang="en-US" dirty="0"/>
              <a:t>和一个</a:t>
            </a:r>
            <a:r>
              <a:rPr lang="en-US" altLang="zh-CN" dirty="0" err="1"/>
              <a:t>GroupKey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配一个</a:t>
            </a:r>
            <a:r>
              <a:rPr lang="en-US" altLang="zh-CN" dirty="0"/>
              <a:t>bean</a:t>
            </a:r>
            <a:r>
              <a:rPr lang="zh-CN" altLang="en-US" dirty="0"/>
              <a:t>你就可以使用这个库了。</a:t>
            </a:r>
            <a:endParaRPr lang="en-US" altLang="zh-CN" dirty="0"/>
          </a:p>
          <a:p>
            <a:pPr lvl="1"/>
            <a:r>
              <a:rPr lang="en-US" altLang="zh-CN" dirty="0"/>
              <a:t>484</a:t>
            </a:r>
            <a:r>
              <a:rPr lang="zh-CN" altLang="en-US" dirty="0"/>
              <a:t>很简单？</a:t>
            </a:r>
            <a:endParaRPr lang="en-US" altLang="zh-CN" dirty="0"/>
          </a:p>
          <a:p>
            <a:r>
              <a:rPr lang="zh-CN" altLang="en-US" dirty="0"/>
              <a:t>用户需要使用分库分表</a:t>
            </a:r>
            <a:endParaRPr lang="en-US" altLang="zh-CN" dirty="0"/>
          </a:p>
          <a:p>
            <a:pPr lvl="1"/>
            <a:r>
              <a:rPr lang="zh-CN" altLang="en-US" dirty="0"/>
              <a:t>单个机器不能满足用户的需求，需要进行数据库切分。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Tmatrix</a:t>
            </a:r>
            <a:r>
              <a:rPr lang="zh-CN" altLang="en-US" dirty="0"/>
              <a:t>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数据层 </a:t>
            </a:r>
            <a:r>
              <a:rPr lang="en-US" altLang="zh-CN" dirty="0"/>
              <a:t>TDDL/COBAR-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简单描述一下</a:t>
            </a:r>
            <a:r>
              <a:rPr lang="en-US" altLang="zh-CN" dirty="0"/>
              <a:t>TDDL</a:t>
            </a:r>
            <a:r>
              <a:rPr lang="zh-CN" altLang="en-US" dirty="0"/>
              <a:t>能做些什么事？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—</a:t>
            </a:r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拜年短信发送策略</a:t>
            </a:r>
            <a:endParaRPr lang="en-US" altLang="zh-CN" dirty="0"/>
          </a:p>
          <a:p>
            <a:pPr lvl="1"/>
            <a:r>
              <a:rPr lang="zh-CN" altLang="en-US" dirty="0"/>
              <a:t>普通青年</a:t>
            </a:r>
            <a:endParaRPr lang="en-US" altLang="zh-CN" dirty="0"/>
          </a:p>
          <a:p>
            <a:pPr lvl="2"/>
            <a:r>
              <a:rPr lang="zh-CN" altLang="en-US" dirty="0"/>
              <a:t>批量选择，一键群发（并行处理）</a:t>
            </a:r>
            <a:endParaRPr lang="en-US" altLang="zh-CN" dirty="0"/>
          </a:p>
          <a:p>
            <a:pPr lvl="1"/>
            <a:r>
              <a:rPr lang="zh-CN" altLang="en-US" dirty="0"/>
              <a:t>文艺青年</a:t>
            </a:r>
            <a:endParaRPr lang="en-US" altLang="zh-CN" dirty="0"/>
          </a:p>
          <a:p>
            <a:pPr lvl="2"/>
            <a:r>
              <a:rPr lang="zh-CN" altLang="en-US" dirty="0"/>
              <a:t>写好短信，发给小秘群发，自己去啪啪啪。。。（小秘就是</a:t>
            </a:r>
            <a:r>
              <a:rPr lang="zh-CN" altLang="en-US" sz="3200" b="1" dirty="0"/>
              <a:t>消息系统</a:t>
            </a:r>
            <a:r>
              <a:rPr lang="zh-CN" altLang="en-US" dirty="0"/>
              <a:t>，解耦了发送和群发处理）</a:t>
            </a:r>
            <a:endParaRPr lang="en-US" altLang="zh-CN" dirty="0"/>
          </a:p>
          <a:p>
            <a:pPr lvl="1"/>
            <a:r>
              <a:rPr lang="en-US" altLang="zh-CN" dirty="0"/>
              <a:t>2b</a:t>
            </a:r>
            <a:r>
              <a:rPr lang="zh-CN" altLang="en-US" dirty="0"/>
              <a:t>青年</a:t>
            </a:r>
            <a:endParaRPr lang="en-US" altLang="zh-CN" dirty="0"/>
          </a:p>
          <a:p>
            <a:pPr lvl="2"/>
            <a:r>
              <a:rPr lang="zh-CN" altLang="en-US" dirty="0"/>
              <a:t>写好一个短信选好人发送，写好一个短信选好人发送，写好一个短信选好人发送，写好一个短信选好人发送，写好一个短信选好人发送，写好一个短信选好人发送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17671"/>
            <a:ext cx="8229600" cy="4983163"/>
          </a:xfrm>
        </p:spPr>
        <p:txBody>
          <a:bodyPr/>
          <a:lstStyle/>
          <a:p>
            <a:r>
              <a:rPr lang="zh-CN" altLang="en-US" dirty="0"/>
              <a:t>消息中间件</a:t>
            </a:r>
            <a:endParaRPr lang="en-US" altLang="zh-CN" dirty="0"/>
          </a:p>
          <a:p>
            <a:pPr lvl="1"/>
            <a:r>
              <a:rPr lang="zh-CN" altLang="en-US" dirty="0"/>
              <a:t>解耦</a:t>
            </a:r>
            <a:endParaRPr lang="en-US" altLang="zh-CN" dirty="0"/>
          </a:p>
          <a:p>
            <a:pPr lvl="1"/>
            <a:r>
              <a:rPr lang="zh-CN" altLang="en-US" dirty="0"/>
              <a:t>异步</a:t>
            </a:r>
            <a:endParaRPr lang="en-US" altLang="zh-CN" dirty="0"/>
          </a:p>
          <a:p>
            <a:r>
              <a:rPr lang="zh-CN" altLang="en-US" dirty="0"/>
              <a:t>举一个淘宝的简单的例子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7224" y="4538682"/>
            <a:ext cx="914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交易中心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19883" y="3967182"/>
            <a:ext cx="914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交易日志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94899" y="5224482"/>
            <a:ext cx="914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直冲系统</a:t>
            </a: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1771624" y="4386282"/>
            <a:ext cx="748259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1771624" y="4957782"/>
            <a:ext cx="72327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18440" y="4767282"/>
            <a:ext cx="914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交易中心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24099" y="4119582"/>
            <a:ext cx="914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交易日志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499115" y="5376882"/>
            <a:ext cx="914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直冲系统</a:t>
            </a:r>
          </a:p>
        </p:txBody>
      </p:sp>
      <p:cxnSp>
        <p:nvCxnSpPr>
          <p:cNvPr id="13" name="直接箭头连接符 12"/>
          <p:cNvCxnSpPr>
            <a:stCxn id="15" idx="3"/>
            <a:endCxn id="11" idx="1"/>
          </p:cNvCxnSpPr>
          <p:nvPr/>
        </p:nvCxnSpPr>
        <p:spPr>
          <a:xfrm flipV="1">
            <a:off x="7066899" y="4538682"/>
            <a:ext cx="45720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3"/>
            <a:endCxn id="12" idx="1"/>
          </p:cNvCxnSpPr>
          <p:nvPr/>
        </p:nvCxnSpPr>
        <p:spPr>
          <a:xfrm>
            <a:off x="7066899" y="5167332"/>
            <a:ext cx="432216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152499" y="4538682"/>
            <a:ext cx="914400" cy="12573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消息中间件</a:t>
            </a:r>
          </a:p>
        </p:txBody>
      </p:sp>
      <p:cxnSp>
        <p:nvCxnSpPr>
          <p:cNvPr id="16" name="直接箭头连接符 15"/>
          <p:cNvCxnSpPr>
            <a:stCxn id="10" idx="3"/>
            <a:endCxn id="15" idx="1"/>
          </p:cNvCxnSpPr>
          <p:nvPr/>
        </p:nvCxnSpPr>
        <p:spPr>
          <a:xfrm flipV="1">
            <a:off x="5632840" y="5167332"/>
            <a:ext cx="519659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95099" y="3967182"/>
            <a:ext cx="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Notify </a:t>
            </a:r>
            <a:r>
              <a:rPr lang="zh-CN" altLang="en-US" dirty="0"/>
              <a:t>核心机制</a:t>
            </a:r>
            <a:endParaRPr lang="en-US" altLang="zh-CN" dirty="0"/>
          </a:p>
          <a:p>
            <a:pPr lvl="1"/>
            <a:r>
              <a:rPr lang="zh-CN" altLang="en-US" dirty="0"/>
              <a:t>集群化</a:t>
            </a:r>
            <a:endParaRPr lang="en-US" altLang="zh-CN" dirty="0"/>
          </a:p>
          <a:p>
            <a:pPr lvl="1"/>
            <a:r>
              <a:rPr lang="zh-CN" altLang="en-US" dirty="0"/>
              <a:t>保证消息不丢</a:t>
            </a:r>
            <a:endParaRPr lang="en-US" altLang="zh-CN" dirty="0"/>
          </a:p>
          <a:p>
            <a:pPr lvl="1"/>
            <a:r>
              <a:rPr lang="zh-CN" altLang="en-US" dirty="0"/>
              <a:t>分布式事务</a:t>
            </a:r>
            <a:r>
              <a:rPr lang="en-US" altLang="zh-CN" dirty="0"/>
              <a:t>(half</a:t>
            </a:r>
            <a:r>
              <a:rPr lang="zh-CN" altLang="en-US" dirty="0"/>
              <a:t>消息）</a:t>
            </a:r>
            <a:endParaRPr lang="en-US" altLang="zh-CN" dirty="0"/>
          </a:p>
          <a:p>
            <a:pPr lvl="1"/>
            <a:r>
              <a:rPr lang="zh-CN" altLang="en-US" dirty="0"/>
              <a:t>推模型和堆消息</a:t>
            </a:r>
            <a:endParaRPr lang="en-US" altLang="zh-CN" dirty="0"/>
          </a:p>
          <a:p>
            <a:r>
              <a:rPr lang="en-US" altLang="zh-CN" dirty="0"/>
              <a:t>Meta </a:t>
            </a:r>
            <a:r>
              <a:rPr lang="zh-CN" altLang="en-US" dirty="0"/>
              <a:t>核心机制</a:t>
            </a:r>
            <a:endParaRPr lang="en-US" altLang="zh-CN" dirty="0"/>
          </a:p>
          <a:p>
            <a:pPr lvl="1"/>
            <a:r>
              <a:rPr lang="zh-CN" altLang="en-US" dirty="0"/>
              <a:t>拉模型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786182" y="3071810"/>
            <a:ext cx="5090148" cy="3217513"/>
            <a:chOff x="767736" y="1714488"/>
            <a:chExt cx="7376164" cy="4662518"/>
          </a:xfrm>
        </p:grpSpPr>
        <p:sp>
          <p:nvSpPr>
            <p:cNvPr id="30" name="矩形 29"/>
            <p:cNvSpPr/>
            <p:nvPr/>
          </p:nvSpPr>
          <p:spPr>
            <a:xfrm>
              <a:off x="785786" y="3500438"/>
              <a:ext cx="1714512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Notify</a:t>
              </a:r>
              <a:r>
                <a:rPr lang="zh-CN" altLang="en-US" dirty="0"/>
                <a:t>使用者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938186" y="3652838"/>
              <a:ext cx="1714512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Subscriber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67736" y="4641182"/>
              <a:ext cx="1714512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571868" y="1714488"/>
              <a:ext cx="1785950" cy="6429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Config</a:t>
              </a:r>
              <a:r>
                <a:rPr lang="en-US" altLang="zh-CN" dirty="0"/>
                <a:t> Server</a:t>
              </a:r>
              <a:endParaRPr lang="zh-CN" altLang="en-US" dirty="0"/>
            </a:p>
          </p:txBody>
        </p:sp>
        <p:sp>
          <p:nvSpPr>
            <p:cNvPr id="34" name="右箭头 33"/>
            <p:cNvSpPr/>
            <p:nvPr/>
          </p:nvSpPr>
          <p:spPr>
            <a:xfrm rot="19342357">
              <a:off x="2220281" y="2584085"/>
              <a:ext cx="1286539" cy="223077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85918" y="2285992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订阅关系</a:t>
              </a:r>
            </a:p>
          </p:txBody>
        </p:sp>
        <p:sp>
          <p:nvSpPr>
            <p:cNvPr id="36" name="右箭头 35"/>
            <p:cNvSpPr/>
            <p:nvPr/>
          </p:nvSpPr>
          <p:spPr>
            <a:xfrm rot="8627611">
              <a:off x="2441964" y="2858745"/>
              <a:ext cx="1286539" cy="223077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2857496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Notify</a:t>
              </a:r>
              <a:r>
                <a:rPr lang="zh-CN" altLang="en-US" sz="1600" dirty="0"/>
                <a:t>服务器列表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910274" y="3552828"/>
              <a:ext cx="1714512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Notify Server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062674" y="3705228"/>
              <a:ext cx="1714512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Notify Server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15074" y="3857628"/>
              <a:ext cx="1714512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Notify Server</a:t>
              </a:r>
              <a:endParaRPr lang="zh-CN" altLang="en-US" dirty="0"/>
            </a:p>
          </p:txBody>
        </p:sp>
        <p:sp>
          <p:nvSpPr>
            <p:cNvPr id="41" name="右箭头 40"/>
            <p:cNvSpPr/>
            <p:nvPr/>
          </p:nvSpPr>
          <p:spPr>
            <a:xfrm rot="13271063">
              <a:off x="4986364" y="2809935"/>
              <a:ext cx="1286539" cy="223077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 rot="2482546">
              <a:off x="5342417" y="2556519"/>
              <a:ext cx="1286539" cy="223077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00760" y="2214554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订阅关系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3438" y="2857496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Notify</a:t>
              </a:r>
              <a:r>
                <a:rPr lang="zh-CN" altLang="en-US" sz="1600" dirty="0"/>
                <a:t>服务器地址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2786049" y="3857627"/>
              <a:ext cx="2929613" cy="21431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6182" y="3500438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消费消息</a:t>
              </a:r>
            </a:p>
          </p:txBody>
        </p:sp>
        <p:sp>
          <p:nvSpPr>
            <p:cNvPr id="47" name="右箭头 46"/>
            <p:cNvSpPr/>
            <p:nvPr/>
          </p:nvSpPr>
          <p:spPr>
            <a:xfrm rot="20384277">
              <a:off x="2768700" y="4624670"/>
              <a:ext cx="3174437" cy="20185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86182" y="4429132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发送消息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124588" y="5357826"/>
              <a:ext cx="1714512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Database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276988" y="5510226"/>
              <a:ext cx="1714512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Database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429388" y="5662626"/>
              <a:ext cx="1714512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Database</a:t>
              </a:r>
              <a:endParaRPr lang="zh-CN" altLang="en-US" dirty="0"/>
            </a:p>
          </p:txBody>
        </p:sp>
        <p:sp>
          <p:nvSpPr>
            <p:cNvPr id="52" name="右箭头 51"/>
            <p:cNvSpPr/>
            <p:nvPr/>
          </p:nvSpPr>
          <p:spPr>
            <a:xfrm rot="5400000">
              <a:off x="6389091" y="4898057"/>
              <a:ext cx="58066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右箭头 52"/>
            <p:cNvSpPr/>
            <p:nvPr/>
          </p:nvSpPr>
          <p:spPr>
            <a:xfrm rot="16200000">
              <a:off x="7103471" y="4826620"/>
              <a:ext cx="58066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20136" y="4793582"/>
              <a:ext cx="1714512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Publisher</a:t>
              </a:r>
              <a:endParaRPr lang="zh-CN" altLang="en-US" dirty="0"/>
            </a:p>
          </p:txBody>
        </p:sp>
        <p:sp>
          <p:nvSpPr>
            <p:cNvPr id="55" name="右箭头 54"/>
            <p:cNvSpPr/>
            <p:nvPr/>
          </p:nvSpPr>
          <p:spPr>
            <a:xfrm rot="7173247">
              <a:off x="2019826" y="3425481"/>
              <a:ext cx="2812696" cy="253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Notify </a:t>
            </a:r>
            <a:r>
              <a:rPr lang="zh-CN" altLang="en-US" dirty="0"/>
              <a:t>集群化</a:t>
            </a:r>
            <a:endParaRPr lang="en-US" altLang="zh-CN" dirty="0"/>
          </a:p>
          <a:p>
            <a:pPr lvl="1"/>
            <a:r>
              <a:rPr lang="zh-CN" altLang="en-US" dirty="0"/>
              <a:t>发送方是一个集群，这样才具备理论上无限的业务处理能力。</a:t>
            </a:r>
            <a:endParaRPr lang="en-US" altLang="zh-CN" dirty="0"/>
          </a:p>
          <a:p>
            <a:pPr lvl="1"/>
            <a:r>
              <a:rPr lang="zh-CN" altLang="en-US" dirty="0"/>
              <a:t>消息处理方也必须是一个集群，这样才具备理论上无限的消息消费能力。</a:t>
            </a:r>
            <a:endParaRPr lang="en-US" altLang="zh-CN" dirty="0"/>
          </a:p>
          <a:p>
            <a:pPr lvl="1"/>
            <a:r>
              <a:rPr lang="zh-CN" altLang="en-US" dirty="0"/>
              <a:t>发送方和处理方没有对应关系，不需要知道消息的先后顺序</a:t>
            </a:r>
            <a:r>
              <a:rPr lang="en-US" altLang="zh-CN" dirty="0"/>
              <a:t>---</a:t>
            </a:r>
            <a:r>
              <a:rPr lang="zh-CN" altLang="en-US" dirty="0"/>
              <a:t>无顺序。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Notify </a:t>
            </a:r>
            <a:r>
              <a:rPr lang="zh-CN" altLang="en-US" dirty="0"/>
              <a:t>保证消息不丢</a:t>
            </a:r>
            <a:endParaRPr lang="en-US" altLang="zh-CN" dirty="0"/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双写</a:t>
            </a:r>
            <a:endParaRPr lang="en-US" altLang="zh-CN" dirty="0"/>
          </a:p>
          <a:p>
            <a:pPr lvl="1"/>
            <a:r>
              <a:rPr lang="zh-CN" altLang="en-US" dirty="0"/>
              <a:t>确保都成功才成功</a:t>
            </a:r>
            <a:endParaRPr lang="en-US" altLang="zh-CN" dirty="0"/>
          </a:p>
          <a:p>
            <a:pPr lvl="1"/>
            <a:r>
              <a:rPr lang="zh-CN" altLang="en-US" dirty="0"/>
              <a:t>交易本地日志对账</a:t>
            </a:r>
            <a:endParaRPr lang="en-US" altLang="zh-CN" dirty="0"/>
          </a:p>
          <a:p>
            <a:pPr lvl="1"/>
            <a:r>
              <a:rPr lang="zh-CN" altLang="en-US" dirty="0"/>
              <a:t>多种级别</a:t>
            </a:r>
            <a:endParaRPr lang="en-US" altLang="zh-CN" dirty="0"/>
          </a:p>
          <a:p>
            <a:pPr lvl="2">
              <a:buFont typeface="Wingdings" pitchFamily="2" charset="2"/>
              <a:buChar char="ü"/>
            </a:pPr>
            <a:r>
              <a:rPr lang="en-US" altLang="zh-CN" dirty="0"/>
              <a:t>File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/>
              <a:t>Oracle+</a:t>
            </a:r>
            <a:r>
              <a:rPr lang="zh-CN" altLang="en-US" dirty="0"/>
              <a:t>小型机</a:t>
            </a:r>
            <a:r>
              <a:rPr lang="en-US" altLang="zh-CN" dirty="0"/>
              <a:t>+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2">
              <a:buFont typeface="Wingdings" pitchFamily="2" charset="2"/>
              <a:buChar char="ü"/>
            </a:pPr>
            <a:r>
              <a:rPr lang="en-US" altLang="zh-CN" dirty="0" err="1"/>
              <a:t>Mysql</a:t>
            </a:r>
            <a:endParaRPr lang="en-US" altLang="zh-CN" dirty="0"/>
          </a:p>
          <a:p>
            <a:pPr lvl="2">
              <a:buFont typeface="Wingdings" pitchFamily="2" charset="2"/>
              <a:buChar char="ü"/>
            </a:pPr>
            <a:r>
              <a:rPr lang="en-US" altLang="zh-CN" dirty="0" err="1"/>
              <a:t>Mysql</a:t>
            </a:r>
            <a:r>
              <a:rPr lang="en-US" altLang="zh-CN" dirty="0"/>
              <a:t> + Replication</a:t>
            </a:r>
          </a:p>
          <a:p>
            <a:pPr lvl="1"/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4500562" y="2428868"/>
            <a:ext cx="3643338" cy="2464822"/>
            <a:chOff x="2514599" y="1295400"/>
            <a:chExt cx="3148497" cy="2130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0"/>
            <p:cNvGrpSpPr/>
            <p:nvPr/>
          </p:nvGrpSpPr>
          <p:grpSpPr>
            <a:xfrm>
              <a:off x="2514599" y="1295400"/>
              <a:ext cx="3148497" cy="2130048"/>
              <a:chOff x="2601136" y="1905000"/>
              <a:chExt cx="3148497" cy="2130048"/>
            </a:xfrm>
          </p:grpSpPr>
          <p:grpSp>
            <p:nvGrpSpPr>
              <p:cNvPr id="8" name="组合 21"/>
              <p:cNvGrpSpPr/>
              <p:nvPr/>
            </p:nvGrpSpPr>
            <p:grpSpPr>
              <a:xfrm>
                <a:off x="2601136" y="1905000"/>
                <a:ext cx="3148497" cy="2130048"/>
                <a:chOff x="2601136" y="1905000"/>
                <a:chExt cx="3148497" cy="2130048"/>
              </a:xfrm>
            </p:grpSpPr>
            <p:grpSp>
              <p:nvGrpSpPr>
                <p:cNvPr id="13" name="组合 30"/>
                <p:cNvGrpSpPr/>
                <p:nvPr/>
              </p:nvGrpSpPr>
              <p:grpSpPr>
                <a:xfrm>
                  <a:off x="2601136" y="1905000"/>
                  <a:ext cx="3148497" cy="2130048"/>
                  <a:chOff x="2601136" y="2247899"/>
                  <a:chExt cx="3148497" cy="213004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2601136" y="2247899"/>
                    <a:ext cx="3148497" cy="2130048"/>
                  </a:xfrm>
                  <a:prstGeom prst="rect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16" name="圆角矩形 15"/>
                  <p:cNvSpPr/>
                  <p:nvPr/>
                </p:nvSpPr>
                <p:spPr>
                  <a:xfrm>
                    <a:off x="2829735" y="2895600"/>
                    <a:ext cx="990601" cy="457200"/>
                  </a:xfrm>
                  <a:prstGeom prst="roundRect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/>
                      <a:t>Notify</a:t>
                    </a:r>
                    <a:endParaRPr lang="zh-CN" altLang="en-US" b="1" dirty="0"/>
                  </a:p>
                </p:txBody>
              </p:sp>
              <p:sp>
                <p:nvSpPr>
                  <p:cNvPr id="17" name="圆角矩形 16"/>
                  <p:cNvSpPr/>
                  <p:nvPr/>
                </p:nvSpPr>
                <p:spPr>
                  <a:xfrm>
                    <a:off x="2829736" y="3524736"/>
                    <a:ext cx="990600" cy="457200"/>
                  </a:xfrm>
                  <a:prstGeom prst="roundRect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/>
                      <a:t>Notify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2656632" y="1992868"/>
                  <a:ext cx="1697105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Notify Cluster</a:t>
                  </a:r>
                  <a:endParaRPr lang="zh-CN" altLang="en-US" b="1" dirty="0"/>
                </a:p>
              </p:txBody>
            </p:sp>
          </p:grpSp>
          <p:sp>
            <p:nvSpPr>
              <p:cNvPr id="9" name="圆柱形 8"/>
              <p:cNvSpPr/>
              <p:nvPr/>
            </p:nvSpPr>
            <p:spPr>
              <a:xfrm>
                <a:off x="4417021" y="2416685"/>
                <a:ext cx="1079715" cy="573277"/>
              </a:xfrm>
              <a:prstGeom prst="ca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Storage</a:t>
                </a:r>
                <a:endParaRPr lang="zh-CN" altLang="en-US" b="1" dirty="0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4429936" y="3124200"/>
                <a:ext cx="1079715" cy="573277"/>
              </a:xfrm>
              <a:prstGeom prst="ca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Storage</a:t>
                </a:r>
                <a:endParaRPr lang="zh-CN" altLang="en-US" b="1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3820336" y="3360952"/>
                <a:ext cx="612748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3820336" y="2782349"/>
                <a:ext cx="596685" cy="57860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6" name="直接箭头连接符 5"/>
            <p:cNvCxnSpPr>
              <a:endCxn id="9" idx="2"/>
            </p:cNvCxnSpPr>
            <p:nvPr/>
          </p:nvCxnSpPr>
          <p:spPr>
            <a:xfrm flipV="1">
              <a:off x="3733799" y="2093724"/>
              <a:ext cx="596685" cy="618482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733799" y="2133600"/>
              <a:ext cx="612748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Notify </a:t>
            </a:r>
            <a:r>
              <a:rPr lang="zh-CN" altLang="en-US" dirty="0"/>
              <a:t>分布式式事务</a:t>
            </a:r>
            <a:r>
              <a:rPr lang="en-US" altLang="zh-CN" dirty="0"/>
              <a:t>(half</a:t>
            </a:r>
            <a:r>
              <a:rPr lang="zh-CN" altLang="en-US" dirty="0"/>
              <a:t>消息）</a:t>
            </a:r>
            <a:endParaRPr lang="en-US" altLang="zh-CN" dirty="0"/>
          </a:p>
          <a:p>
            <a:pPr lvl="1"/>
            <a:r>
              <a:rPr lang="zh-CN" altLang="en-US" dirty="0"/>
              <a:t>与支付宝的交易模式类似</a:t>
            </a:r>
            <a:endParaRPr lang="en-US" altLang="zh-CN" dirty="0"/>
          </a:p>
          <a:p>
            <a:pPr lvl="2"/>
            <a:r>
              <a:rPr lang="en-US" altLang="zh-CN" dirty="0"/>
              <a:t>Transaction begin : </a:t>
            </a:r>
            <a:r>
              <a:rPr lang="zh-CN" altLang="en-US" dirty="0"/>
              <a:t>付款给支付宝</a:t>
            </a:r>
            <a:endParaRPr lang="en-US" altLang="zh-CN" dirty="0"/>
          </a:p>
          <a:p>
            <a:pPr lvl="2"/>
            <a:r>
              <a:rPr lang="en-US" altLang="zh-CN" dirty="0"/>
              <a:t>Doing </a:t>
            </a:r>
            <a:r>
              <a:rPr lang="en-US" altLang="zh-CN" dirty="0" err="1"/>
              <a:t>sth</a:t>
            </a:r>
            <a:r>
              <a:rPr lang="en-US" altLang="zh-CN" dirty="0"/>
              <a:t> : </a:t>
            </a:r>
            <a:r>
              <a:rPr lang="zh-CN" altLang="en-US" dirty="0"/>
              <a:t>卖家发货给你</a:t>
            </a:r>
            <a:endParaRPr lang="en-US" altLang="zh-CN" dirty="0"/>
          </a:p>
          <a:p>
            <a:pPr lvl="2"/>
            <a:r>
              <a:rPr lang="en-US" altLang="zh-CN" dirty="0"/>
              <a:t>Transaction commit? : </a:t>
            </a:r>
            <a:r>
              <a:rPr lang="zh-CN" altLang="en-US" dirty="0"/>
              <a:t>确认收货</a:t>
            </a:r>
            <a:endParaRPr lang="en-US" altLang="zh-CN" dirty="0"/>
          </a:p>
          <a:p>
            <a:pPr lvl="2"/>
            <a:r>
              <a:rPr lang="en-US" altLang="zh-CN" dirty="0"/>
              <a:t>Transaction rollback? : </a:t>
            </a:r>
            <a:r>
              <a:rPr lang="zh-CN" altLang="en-US" dirty="0"/>
              <a:t>申请仲裁</a:t>
            </a:r>
            <a:endParaRPr lang="en-US" altLang="zh-CN" dirty="0"/>
          </a:p>
          <a:p>
            <a:pPr lvl="1"/>
            <a:r>
              <a:rPr lang="zh-CN" altLang="en-US" dirty="0"/>
              <a:t>用于确保两种状态的绝对一致</a:t>
            </a:r>
            <a:endParaRPr lang="en-US" altLang="zh-CN" dirty="0"/>
          </a:p>
          <a:p>
            <a:pPr lvl="1"/>
            <a:r>
              <a:rPr lang="zh-CN" altLang="en-US" dirty="0"/>
              <a:t>例如：从未付款状态变更为已付款状态，必须发送一条消息到</a:t>
            </a:r>
            <a:r>
              <a:rPr lang="en-US" altLang="zh-CN" dirty="0"/>
              <a:t>notify. </a:t>
            </a:r>
            <a:r>
              <a:rPr lang="zh-CN" altLang="en-US" dirty="0"/>
              <a:t>而如果变更失败则不能发送</a:t>
            </a:r>
            <a:r>
              <a:rPr lang="en-US" altLang="zh-CN" dirty="0"/>
              <a:t>notify</a:t>
            </a:r>
            <a:r>
              <a:rPr lang="zh-CN" altLang="en-US" dirty="0"/>
              <a:t>消息。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	-- </a:t>
            </a:r>
            <a:r>
              <a:rPr lang="zh-CN" altLang="en-US" dirty="0"/>
              <a:t>一个交易网站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流量上涨</a:t>
            </a:r>
            <a:endParaRPr lang="en-US" altLang="zh-CN" dirty="0"/>
          </a:p>
          <a:p>
            <a:pPr lvl="1"/>
            <a:r>
              <a:rPr lang="zh-CN" altLang="en-US" dirty="0"/>
              <a:t>带宽压力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r>
              <a:rPr lang="en-US" altLang="zh-CN" dirty="0"/>
              <a:t>load</a:t>
            </a:r>
            <a:r>
              <a:rPr lang="zh-CN" altLang="en-US" dirty="0"/>
              <a:t>上升</a:t>
            </a:r>
            <a:endParaRPr lang="en-US" altLang="zh-CN" dirty="0"/>
          </a:p>
          <a:p>
            <a:pPr lvl="2"/>
            <a:r>
              <a:rPr lang="zh-CN" altLang="en-US" dirty="0"/>
              <a:t>读比率比较高</a:t>
            </a:r>
            <a:endParaRPr lang="en-US" altLang="zh-CN" dirty="0"/>
          </a:p>
          <a:p>
            <a:pPr lvl="2"/>
            <a:r>
              <a:rPr lang="zh-CN" altLang="en-US" dirty="0"/>
              <a:t>写比率比较高</a:t>
            </a:r>
            <a:endParaRPr lang="en-US" altLang="zh-CN" dirty="0"/>
          </a:p>
          <a:p>
            <a:r>
              <a:rPr lang="zh-CN" altLang="en-US" dirty="0"/>
              <a:t>图片、网页快照</a:t>
            </a:r>
            <a:endParaRPr lang="en-US" altLang="zh-CN" dirty="0"/>
          </a:p>
          <a:p>
            <a:pPr lvl="1"/>
            <a:r>
              <a:rPr lang="zh-CN" altLang="en-US" dirty="0"/>
              <a:t>图片、快照都是小文件</a:t>
            </a:r>
            <a:endParaRPr lang="en-US" altLang="zh-CN" dirty="0"/>
          </a:p>
          <a:p>
            <a:pPr lvl="1"/>
            <a:r>
              <a:rPr lang="zh-CN" altLang="en-US" dirty="0"/>
              <a:t>加机器就可以扩展</a:t>
            </a:r>
            <a:endParaRPr lang="en-US" altLang="zh-CN" dirty="0"/>
          </a:p>
          <a:p>
            <a:pPr lvl="1"/>
            <a:r>
              <a:rPr lang="zh-CN" altLang="en-US" dirty="0"/>
              <a:t>备份需求</a:t>
            </a:r>
            <a:endParaRPr lang="en-US" altLang="zh-CN" dirty="0"/>
          </a:p>
          <a:p>
            <a:pPr lvl="1"/>
            <a:r>
              <a:rPr lang="zh-CN" altLang="en-US" dirty="0"/>
              <a:t>重复图片较多，去重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357694"/>
            <a:ext cx="3867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Notify </a:t>
            </a:r>
            <a:r>
              <a:rPr lang="zh-CN" altLang="en-US" dirty="0"/>
              <a:t>推模型和堆消息</a:t>
            </a:r>
            <a:endParaRPr lang="en-US" altLang="zh-CN" dirty="0"/>
          </a:p>
          <a:p>
            <a:pPr lvl="1"/>
            <a:r>
              <a:rPr lang="zh-CN" altLang="en-US" dirty="0"/>
              <a:t>小秘要给公子发送</a:t>
            </a:r>
            <a:r>
              <a:rPr lang="en-US" altLang="zh-CN" dirty="0"/>
              <a:t>100</a:t>
            </a:r>
            <a:r>
              <a:rPr lang="zh-CN" altLang="en-US" dirty="0"/>
              <a:t>条消息给四个人。</a:t>
            </a:r>
            <a:endParaRPr lang="en-US" altLang="zh-CN" dirty="0"/>
          </a:p>
          <a:p>
            <a:pPr lvl="1"/>
            <a:r>
              <a:rPr lang="zh-CN" altLang="en-US" dirty="0"/>
              <a:t>什么时候这条消息才算发送成功？</a:t>
            </a:r>
            <a:endParaRPr lang="en-US" altLang="zh-CN" dirty="0"/>
          </a:p>
          <a:p>
            <a:pPr lvl="1"/>
            <a:r>
              <a:rPr lang="zh-CN" altLang="en-US" dirty="0"/>
              <a:t>不发送成功的话应该如何处理？</a:t>
            </a:r>
            <a:endParaRPr lang="en-US" altLang="zh-CN" dirty="0"/>
          </a:p>
          <a:p>
            <a:r>
              <a:rPr lang="zh-CN" altLang="en-US" dirty="0"/>
              <a:t>为什么堆？</a:t>
            </a:r>
            <a:endParaRPr lang="en-US" altLang="zh-CN" dirty="0"/>
          </a:p>
          <a:p>
            <a:pPr lvl="1"/>
            <a:r>
              <a:rPr lang="zh-CN" altLang="en-US" dirty="0"/>
              <a:t>业务</a:t>
            </a:r>
            <a:r>
              <a:rPr lang="en-US" altLang="zh-CN" dirty="0"/>
              <a:t>bug</a:t>
            </a:r>
          </a:p>
          <a:p>
            <a:pPr lvl="1"/>
            <a:r>
              <a:rPr lang="zh-CN" altLang="en-US" dirty="0"/>
              <a:t>大促消费集群机器太少消费不过来</a:t>
            </a:r>
            <a:endParaRPr lang="en-US" altLang="zh-CN" dirty="0"/>
          </a:p>
          <a:p>
            <a:r>
              <a:rPr lang="zh-CN" altLang="en-US" dirty="0"/>
              <a:t>堆消息后怎么办？</a:t>
            </a:r>
            <a:endParaRPr lang="en-US" altLang="zh-CN" dirty="0"/>
          </a:p>
          <a:p>
            <a:pPr lvl="1"/>
            <a:r>
              <a:rPr lang="zh-CN" altLang="en-US" dirty="0"/>
              <a:t>会有人电话来催你。问你是不是可以删除消息</a:t>
            </a:r>
            <a:endParaRPr lang="en-US" altLang="zh-CN" dirty="0"/>
          </a:p>
          <a:p>
            <a:pPr lvl="1"/>
            <a:r>
              <a:rPr lang="zh-CN" altLang="en-US" dirty="0"/>
              <a:t>想办法恢复处理能力。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(Notify/Meta)-</a:t>
            </a:r>
            <a:r>
              <a:rPr lang="zh-CN" altLang="en-US" dirty="0"/>
              <a:t>典型场景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交易中心有</a:t>
            </a:r>
            <a:r>
              <a:rPr lang="en-US" altLang="zh-CN" dirty="0"/>
              <a:t>200</a:t>
            </a:r>
            <a:r>
              <a:rPr lang="zh-CN" altLang="en-US" dirty="0"/>
              <a:t>个下游系统，比如从未付款到已付款，会通知支付宝打钱，通知物流系统，通知</a:t>
            </a:r>
            <a:r>
              <a:rPr lang="en-US" altLang="zh-CN" dirty="0" err="1"/>
              <a:t>sns</a:t>
            </a:r>
            <a:r>
              <a:rPr lang="zh-CN" altLang="en-US" dirty="0"/>
              <a:t>甚至其他系统。</a:t>
            </a:r>
            <a:endParaRPr lang="en-US" altLang="zh-CN" dirty="0"/>
          </a:p>
          <a:p>
            <a:pPr lvl="2"/>
            <a:r>
              <a:rPr lang="zh-CN" altLang="en-US" dirty="0"/>
              <a:t>保障主流程提交后立刻返回成功</a:t>
            </a:r>
            <a:endParaRPr lang="en-US" altLang="zh-CN" dirty="0"/>
          </a:p>
          <a:p>
            <a:pPr lvl="2"/>
            <a:r>
              <a:rPr lang="zh-CN" altLang="en-US" dirty="0"/>
              <a:t>后续的</a:t>
            </a:r>
            <a:r>
              <a:rPr lang="en-US" altLang="zh-CN" dirty="0"/>
              <a:t>200</a:t>
            </a:r>
            <a:r>
              <a:rPr lang="zh-CN" altLang="en-US" dirty="0"/>
              <a:t>个下游系统则异步的完成他们需要完成的功能。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消息系统</a:t>
            </a:r>
            <a:r>
              <a:rPr lang="en-US" altLang="zh-CN" dirty="0"/>
              <a:t>(Notify/Meta)-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Notify</a:t>
            </a:r>
            <a:r>
              <a:rPr lang="zh-CN" altLang="en-US" dirty="0"/>
              <a:t>的主要作用是什么？</a:t>
            </a:r>
            <a:endParaRPr lang="en-US" altLang="zh-CN" dirty="0"/>
          </a:p>
          <a:p>
            <a:r>
              <a:rPr lang="zh-CN" altLang="en-US" dirty="0"/>
              <a:t>推模型是什么意思？带来了什么问题？目前的解决方法是什么？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	—</a:t>
            </a:r>
            <a:r>
              <a:rPr lang="zh-CN" altLang="en-US" dirty="0"/>
              <a:t>容器和组件化开发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容器和组件化开发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</a:t>
            </a:r>
            <a:endParaRPr lang="en-US" altLang="zh-CN" dirty="0"/>
          </a:p>
          <a:p>
            <a:pPr lvl="1"/>
            <a:r>
              <a:rPr lang="zh-CN" altLang="en-US" dirty="0"/>
              <a:t>业务代码的运行环境</a:t>
            </a:r>
            <a:endParaRPr lang="en-US" altLang="zh-CN" dirty="0"/>
          </a:p>
          <a:p>
            <a:pPr lvl="2"/>
            <a:r>
              <a:rPr lang="en-US" altLang="zh-CN" dirty="0"/>
              <a:t>@</a:t>
            </a:r>
            <a:r>
              <a:rPr lang="en-US" altLang="zh-CN" dirty="0" err="1"/>
              <a:t>taobao</a:t>
            </a:r>
            <a:r>
              <a:rPr lang="en-US" altLang="zh-CN" dirty="0"/>
              <a:t> : </a:t>
            </a:r>
            <a:r>
              <a:rPr lang="en-US" altLang="zh-CN" dirty="0" err="1"/>
              <a:t>jboss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@</a:t>
            </a:r>
            <a:r>
              <a:rPr lang="en-US" altLang="zh-CN" dirty="0" err="1"/>
              <a:t>alipay</a:t>
            </a:r>
            <a:r>
              <a:rPr lang="en-US" altLang="zh-CN" dirty="0"/>
              <a:t> : sofa </a:t>
            </a:r>
          </a:p>
          <a:p>
            <a:pPr lvl="1"/>
            <a:r>
              <a:rPr lang="zh-CN" altLang="en-US" dirty="0"/>
              <a:t>组织工人工作的工厂</a:t>
            </a:r>
            <a:endParaRPr lang="en-US" altLang="zh-CN" dirty="0"/>
          </a:p>
          <a:p>
            <a:pPr lvl="2"/>
            <a:r>
              <a:rPr lang="zh-CN" altLang="en-US" dirty="0"/>
              <a:t>工艺和生产流程</a:t>
            </a:r>
            <a:r>
              <a:rPr lang="en-US" altLang="zh-CN" dirty="0"/>
              <a:t>===(</a:t>
            </a:r>
            <a:r>
              <a:rPr lang="zh-CN" altLang="en-US" dirty="0"/>
              <a:t>组件之间的逻辑依赖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生产单个产品的流水线</a:t>
            </a:r>
            <a:r>
              <a:rPr lang="en-US" altLang="zh-CN" dirty="0"/>
              <a:t>===(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工厂的其他保障性资源</a:t>
            </a:r>
            <a:r>
              <a:rPr lang="en-US" altLang="zh-CN" dirty="0"/>
              <a:t>==(</a:t>
            </a:r>
            <a:r>
              <a:rPr lang="zh-CN" altLang="en-US" dirty="0"/>
              <a:t>容器）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容器和组件化开发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核心原理</a:t>
            </a:r>
            <a:endParaRPr lang="en-US" altLang="zh-CN" dirty="0"/>
          </a:p>
          <a:p>
            <a:pPr lvl="1"/>
            <a:r>
              <a:rPr lang="zh-CN" altLang="en-US" dirty="0"/>
              <a:t>组件隔离</a:t>
            </a:r>
            <a:endParaRPr lang="en-US" altLang="zh-CN" dirty="0"/>
          </a:p>
          <a:p>
            <a:pPr lvl="2"/>
            <a:r>
              <a:rPr lang="zh-CN" altLang="en-US" dirty="0"/>
              <a:t>让生产单元之间的关系更清晰</a:t>
            </a:r>
            <a:endParaRPr lang="en-US" altLang="zh-CN" dirty="0"/>
          </a:p>
          <a:p>
            <a:pPr lvl="1"/>
            <a:r>
              <a:rPr lang="zh-CN" altLang="en-US" dirty="0"/>
              <a:t>接口约定</a:t>
            </a:r>
            <a:endParaRPr lang="en-US" altLang="zh-CN" dirty="0"/>
          </a:p>
          <a:p>
            <a:pPr lvl="2"/>
            <a:r>
              <a:rPr lang="zh-CN" altLang="en-US" dirty="0"/>
              <a:t>让产品可以更容易的相互拼装</a:t>
            </a:r>
            <a:endParaRPr lang="en-US" altLang="zh-CN" dirty="0"/>
          </a:p>
          <a:p>
            <a:pPr lvl="1"/>
            <a:r>
              <a:rPr lang="zh-CN" altLang="en-US" dirty="0"/>
              <a:t>容器</a:t>
            </a:r>
            <a:endParaRPr lang="en-US" altLang="zh-CN" dirty="0"/>
          </a:p>
          <a:p>
            <a:pPr lvl="2"/>
            <a:r>
              <a:rPr lang="zh-CN" altLang="en-US" dirty="0"/>
              <a:t>一些公用组件的“盒子”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容器和组件化开发</a:t>
            </a:r>
            <a:r>
              <a:rPr lang="en-US" altLang="zh-CN" dirty="0"/>
              <a:t>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组件隔离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taobao</a:t>
            </a:r>
            <a:r>
              <a:rPr lang="en-US" altLang="zh-CN" dirty="0"/>
              <a:t> : </a:t>
            </a:r>
            <a:r>
              <a:rPr lang="en-US" altLang="zh-CN" dirty="0" err="1"/>
              <a:t>HSF+osgi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alipay</a:t>
            </a:r>
            <a:r>
              <a:rPr lang="en-US" altLang="zh-CN" dirty="0"/>
              <a:t> : spring DM+</a:t>
            </a:r>
            <a:r>
              <a:rPr lang="zh-CN" altLang="en-US" dirty="0"/>
              <a:t>非标准</a:t>
            </a:r>
            <a:r>
              <a:rPr lang="en-US" altLang="zh-CN" dirty="0" err="1"/>
              <a:t>osgi</a:t>
            </a:r>
            <a:endParaRPr lang="en-US" altLang="zh-CN" dirty="0"/>
          </a:p>
          <a:p>
            <a:r>
              <a:rPr lang="en-US" altLang="zh-CN" dirty="0" err="1"/>
              <a:t>Osgi</a:t>
            </a:r>
            <a:r>
              <a:rPr lang="zh-CN" altLang="en-US" dirty="0"/>
              <a:t>是一套用于进行类库隔离的组件</a:t>
            </a:r>
            <a:endParaRPr lang="en-US" altLang="zh-CN" dirty="0"/>
          </a:p>
          <a:p>
            <a:pPr lvl="1"/>
            <a:r>
              <a:rPr lang="zh-CN" altLang="en-US" dirty="0"/>
              <a:t>原始的</a:t>
            </a:r>
            <a:r>
              <a:rPr lang="en-US" altLang="zh-CN" dirty="0"/>
              <a:t>OSGI </a:t>
            </a:r>
            <a:r>
              <a:rPr lang="zh-CN" altLang="en-US" dirty="0"/>
              <a:t>规范，可以做到组件之间的资源完全隔离。</a:t>
            </a:r>
            <a:endParaRPr lang="en-US" altLang="zh-CN" dirty="0"/>
          </a:p>
          <a:p>
            <a:pPr lvl="1"/>
            <a:r>
              <a:rPr lang="zh-CN" altLang="en-US" dirty="0"/>
              <a:t>允许组件动态热部署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en-US" dirty="0"/>
              <a:t>基于</a:t>
            </a:r>
            <a:r>
              <a:rPr lang="en-US" altLang="zh-CN" dirty="0" err="1"/>
              <a:t>osgi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容器和组件化开发</a:t>
            </a:r>
            <a:r>
              <a:rPr lang="en-US" altLang="zh-CN" dirty="0"/>
              <a:t>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面向接口编程</a:t>
            </a:r>
            <a:endParaRPr lang="en-US" altLang="zh-CN" dirty="0"/>
          </a:p>
          <a:p>
            <a:pPr lvl="1"/>
            <a:r>
              <a:rPr lang="en-US" altLang="zh-CN" dirty="0"/>
              <a:t>Spring IOC </a:t>
            </a:r>
          </a:p>
          <a:p>
            <a:pPr lvl="1"/>
            <a:r>
              <a:rPr lang="zh-CN" altLang="en-US" dirty="0"/>
              <a:t>人，开</a:t>
            </a:r>
            <a:r>
              <a:rPr lang="en-US" altLang="zh-CN" dirty="0"/>
              <a:t>()</a:t>
            </a:r>
            <a:r>
              <a:rPr lang="zh-CN" altLang="en-US" dirty="0"/>
              <a:t>，灯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容器和组件化开发</a:t>
            </a:r>
            <a:r>
              <a:rPr lang="en-US" altLang="zh-CN" dirty="0"/>
              <a:t>-</a:t>
            </a:r>
            <a:r>
              <a:rPr lang="zh-CN" altLang="en-US" dirty="0"/>
              <a:t>核心原理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alipay</a:t>
            </a:r>
            <a:r>
              <a:rPr lang="en-US" altLang="zh-CN" dirty="0"/>
              <a:t> cloud Engine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taobao</a:t>
            </a:r>
            <a:r>
              <a:rPr lang="en-US" altLang="zh-CN" dirty="0"/>
              <a:t> </a:t>
            </a:r>
            <a:r>
              <a:rPr lang="en-US" altLang="zh-CN" dirty="0" err="1"/>
              <a:t>jboss</a:t>
            </a:r>
            <a:r>
              <a:rPr lang="en-US" altLang="zh-CN" dirty="0"/>
              <a:t>/tomcat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429000"/>
            <a:ext cx="7715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容器和组件化开发</a:t>
            </a:r>
            <a:r>
              <a:rPr lang="en-US" altLang="zh-CN" dirty="0"/>
              <a:t>-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目前在支付宝使用的容器是哪个？</a:t>
            </a:r>
            <a:endParaRPr lang="en-US" altLang="zh-CN" dirty="0"/>
          </a:p>
          <a:p>
            <a:r>
              <a:rPr lang="zh-CN" altLang="en-US" dirty="0"/>
              <a:t>目前在淘宝使用的比较广泛的容器是哪个？</a:t>
            </a:r>
            <a:endParaRPr lang="en-US" altLang="zh-CN" dirty="0"/>
          </a:p>
          <a:p>
            <a:r>
              <a:rPr lang="zh-CN" altLang="en-US" dirty="0"/>
              <a:t>尝试说说组件隔离的好处和坏处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-- </a:t>
            </a:r>
            <a:r>
              <a:rPr lang="zh-CN" altLang="en-US" dirty="0"/>
              <a:t>一个比较大的交易网站</a:t>
            </a:r>
          </a:p>
        </p:txBody>
      </p:sp>
      <p:sp>
        <p:nvSpPr>
          <p:cNvPr id="4" name="矩形 3"/>
          <p:cNvSpPr/>
          <p:nvPr/>
        </p:nvSpPr>
        <p:spPr>
          <a:xfrm>
            <a:off x="1571604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容器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3286116" y="5072074"/>
            <a:ext cx="2214578" cy="1571636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“NB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”</a:t>
            </a:r>
          </a:p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7" name="矩形 6"/>
          <p:cNvSpPr/>
          <p:nvPr/>
        </p:nvSpPr>
        <p:spPr>
          <a:xfrm>
            <a:off x="3643306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容器</a:t>
            </a:r>
          </a:p>
        </p:txBody>
      </p:sp>
      <p:sp>
        <p:nvSpPr>
          <p:cNvPr id="8" name="矩形 7"/>
          <p:cNvSpPr/>
          <p:nvPr/>
        </p:nvSpPr>
        <p:spPr>
          <a:xfrm>
            <a:off x="5572132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容器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357554" y="4000504"/>
            <a:ext cx="2000264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内存缓存服务器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786446" y="4000504"/>
            <a:ext cx="2000264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小文件存储服务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	—MVC(</a:t>
            </a:r>
            <a:r>
              <a:rPr lang="en-US" altLang="zh-CN" dirty="0" err="1"/>
              <a:t>Webx</a:t>
            </a:r>
            <a:r>
              <a:rPr lang="en-US" altLang="zh-CN" dirty="0"/>
              <a:t>/</a:t>
            </a:r>
            <a:r>
              <a:rPr lang="en-US" altLang="zh-CN" dirty="0" err="1"/>
              <a:t>sofamvc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方便完成</a:t>
            </a:r>
            <a:r>
              <a:rPr lang="en-US" altLang="zh-CN" dirty="0"/>
              <a:t>web</a:t>
            </a:r>
            <a:r>
              <a:rPr lang="zh-CN" altLang="en-US" dirty="0"/>
              <a:t>页面的工具</a:t>
            </a:r>
            <a:r>
              <a:rPr lang="en-US" altLang="zh-CN" dirty="0"/>
              <a:t>(SSH </a:t>
            </a:r>
            <a:r>
              <a:rPr lang="en-US" altLang="zh-CN" dirty="0">
                <a:sym typeface="Wingdings" pitchFamily="2" charset="2"/>
              </a:rPr>
              <a:t>)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6357982" cy="407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请求响应模型</a:t>
            </a:r>
            <a:endParaRPr lang="en-US" altLang="zh-CN" dirty="0"/>
          </a:p>
          <a:p>
            <a:pPr lvl="1"/>
            <a:r>
              <a:rPr lang="zh-CN" altLang="en-US" dirty="0"/>
              <a:t>一切</a:t>
            </a:r>
            <a:r>
              <a:rPr lang="en-US" altLang="zh-CN" dirty="0"/>
              <a:t>web</a:t>
            </a:r>
            <a:r>
              <a:rPr lang="zh-CN" altLang="en-US" dirty="0"/>
              <a:t>页面其实就是</a:t>
            </a:r>
            <a:r>
              <a:rPr lang="en-US" altLang="zh-CN" dirty="0" err="1"/>
              <a:t>request</a:t>
            </a:r>
            <a:r>
              <a:rPr lang="en-US" altLang="zh-CN" dirty="0" err="1">
                <a:sym typeface="Wingdings" pitchFamily="2" charset="2"/>
              </a:rPr>
              <a:t>response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更好的逻辑分层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视图层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zh-CN" altLang="en-US" dirty="0"/>
              <a:t>纯粹的标记语言，更易于页面设计人员进行页面展现。</a:t>
            </a:r>
            <a:endParaRPr lang="en-US" altLang="zh-CN" dirty="0"/>
          </a:p>
          <a:p>
            <a:pPr lvl="1"/>
            <a:r>
              <a:rPr lang="zh-CN" altLang="en-US" dirty="0"/>
              <a:t>控制器</a:t>
            </a:r>
            <a:endParaRPr lang="en-US" altLang="zh-CN" dirty="0"/>
          </a:p>
          <a:p>
            <a:pPr lvl="2"/>
            <a:r>
              <a:rPr lang="zh-CN" altLang="en-US" dirty="0"/>
              <a:t>页面请求，根据一种特定的规则，派发给业务逻辑层（模型层）</a:t>
            </a:r>
            <a:endParaRPr lang="en-US" altLang="zh-CN" dirty="0"/>
          </a:p>
          <a:p>
            <a:pPr lvl="1"/>
            <a:r>
              <a:rPr lang="zh-CN" altLang="en-US" dirty="0"/>
              <a:t>模型层</a:t>
            </a:r>
            <a:endParaRPr lang="en-US" altLang="zh-CN" dirty="0"/>
          </a:p>
          <a:p>
            <a:pPr lvl="2"/>
            <a:r>
              <a:rPr lang="zh-CN" altLang="en-US" dirty="0"/>
              <a:t>处理页面请求的逻辑单元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MVC 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Webx</a:t>
            </a:r>
            <a:r>
              <a:rPr lang="en-US" altLang="zh-CN" dirty="0"/>
              <a:t>(come from </a:t>
            </a:r>
            <a:r>
              <a:rPr lang="en-US" dirty="0"/>
              <a:t>Turbine)</a:t>
            </a:r>
            <a:endParaRPr lang="en-US" altLang="zh-CN" dirty="0"/>
          </a:p>
          <a:p>
            <a:pPr lvl="1"/>
            <a:r>
              <a:rPr lang="zh-CN" altLang="en-US" dirty="0"/>
              <a:t>约定优于配置的方法级别内省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http://www.taobao.com/method1</a:t>
            </a:r>
            <a:endParaRPr lang="en-US" altLang="zh-CN" dirty="0"/>
          </a:p>
          <a:p>
            <a:pPr lvl="2"/>
            <a:r>
              <a:rPr lang="en-US" altLang="zh-CN" dirty="0"/>
              <a:t>model/method1.java </a:t>
            </a:r>
          </a:p>
          <a:p>
            <a:pPr lvl="2"/>
            <a:r>
              <a:rPr lang="zh-CN" altLang="en-US" dirty="0"/>
              <a:t>直接映射</a:t>
            </a:r>
            <a:endParaRPr lang="en-US" altLang="zh-CN" dirty="0"/>
          </a:p>
          <a:p>
            <a:pPr lvl="1"/>
            <a:r>
              <a:rPr lang="zh-CN" altLang="en-US" dirty="0"/>
              <a:t>静态页面优化 </a:t>
            </a:r>
            <a:r>
              <a:rPr lang="en-US" altLang="zh-CN" dirty="0"/>
              <a:t>PAGE CACHE</a:t>
            </a:r>
          </a:p>
          <a:p>
            <a:pPr lvl="2"/>
            <a:r>
              <a:rPr lang="zh-CN" altLang="en-US" dirty="0"/>
              <a:t>允许自定义页面缓存块</a:t>
            </a:r>
            <a:endParaRPr lang="en-US" altLang="zh-CN" dirty="0"/>
          </a:p>
          <a:p>
            <a:pPr lvl="1"/>
            <a:r>
              <a:rPr lang="zh-CN" altLang="en-US" dirty="0"/>
              <a:t>安全模块</a:t>
            </a:r>
            <a:endParaRPr lang="en-US" altLang="zh-CN" dirty="0"/>
          </a:p>
          <a:p>
            <a:pPr lvl="2"/>
            <a:r>
              <a:rPr lang="zh-CN" altLang="en-US" dirty="0"/>
              <a:t>针对网站安全的一些特殊的设置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MVC </a:t>
            </a:r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相比较</a:t>
            </a:r>
            <a:r>
              <a:rPr lang="en-US" altLang="zh-CN" dirty="0"/>
              <a:t>struts . </a:t>
            </a:r>
            <a:r>
              <a:rPr lang="en-US" altLang="zh-CN" dirty="0" err="1"/>
              <a:t>Webx</a:t>
            </a:r>
            <a:r>
              <a:rPr lang="zh-CN" altLang="en-US" dirty="0"/>
              <a:t>做了哪些改进？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—</a:t>
            </a:r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929718" cy="292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数据变更的异步</a:t>
            </a:r>
            <a:r>
              <a:rPr lang="en-US" altLang="zh-CN" dirty="0"/>
              <a:t>trigger . </a:t>
            </a:r>
          </a:p>
          <a:p>
            <a:pPr lvl="1"/>
            <a:r>
              <a:rPr lang="en-US" altLang="zh-CN" dirty="0"/>
              <a:t>IFTTT </a:t>
            </a:r>
            <a:r>
              <a:rPr lang="zh-CN" altLang="en-US" dirty="0"/>
              <a:t>， 这个锅降价的时候通知我 </a:t>
            </a:r>
            <a:endParaRPr lang="en-US" altLang="zh-CN" dirty="0"/>
          </a:p>
          <a:p>
            <a:r>
              <a:rPr lang="zh-CN" altLang="en-US" dirty="0"/>
              <a:t>当数据库有变更时，则将变更前数据和变更后数据告知给关心这个数据的人</a:t>
            </a:r>
            <a:endParaRPr lang="en-US" altLang="zh-CN" dirty="0"/>
          </a:p>
          <a:p>
            <a:pPr lvl="1"/>
            <a:r>
              <a:rPr lang="zh-CN" altLang="en-US" dirty="0"/>
              <a:t>商品降价通知</a:t>
            </a:r>
            <a:endParaRPr lang="en-US" altLang="zh-CN" dirty="0"/>
          </a:p>
          <a:p>
            <a:pPr lvl="1"/>
            <a:r>
              <a:rPr lang="zh-CN" altLang="en-US" dirty="0"/>
              <a:t>交易变更通知</a:t>
            </a:r>
            <a:endParaRPr lang="en-US" altLang="zh-CN" dirty="0"/>
          </a:p>
          <a:p>
            <a:pPr lvl="1"/>
            <a:r>
              <a:rPr lang="zh-CN" altLang="en-US" dirty="0"/>
              <a:t>卖家买家问题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卖家买家问题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2428868"/>
          <a:ext cx="4714907" cy="2786080"/>
        </p:xfrm>
        <a:graphic>
          <a:graphicData uri="http://schemas.openxmlformats.org/drawingml/2006/table">
            <a:tbl>
              <a:tblPr/>
              <a:tblGrid>
                <a:gridCol w="139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床上用品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路上用品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销售路由器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中文书籍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电脑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笔记本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铅笔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桌面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卖家买家问题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142844" y="2143116"/>
            <a:ext cx="3857652" cy="4643470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buyerID</a:t>
            </a:r>
            <a:r>
              <a:rPr lang="en-US" altLang="zh-CN" dirty="0"/>
              <a:t> % 4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5143504" y="2143116"/>
            <a:ext cx="3857652" cy="464347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sellerID</a:t>
            </a:r>
            <a:r>
              <a:rPr lang="en-US" altLang="zh-CN" dirty="0"/>
              <a:t> % 4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071934" y="3786190"/>
            <a:ext cx="1000132" cy="12858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异构复制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472" y="4217678"/>
          <a:ext cx="3000396" cy="354330"/>
        </p:xfrm>
        <a:graphic>
          <a:graphicData uri="http://schemas.openxmlformats.org/drawingml/2006/table">
            <a:tbl>
              <a:tblPr/>
              <a:tblGrid>
                <a:gridCol w="86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ipad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1472" y="2574604"/>
          <a:ext cx="3000396" cy="1407795"/>
        </p:xfrm>
        <a:graphic>
          <a:graphicData uri="http://schemas.openxmlformats.org/drawingml/2006/table">
            <a:tbl>
              <a:tblPr/>
              <a:tblGrid>
                <a:gridCol w="89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床上用品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路上用品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销售路由器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中文书籍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电脑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桌面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1473" y="4717744"/>
          <a:ext cx="3000397" cy="354330"/>
        </p:xfrm>
        <a:graphic>
          <a:graphicData uri="http://schemas.openxmlformats.org/drawingml/2006/table">
            <a:tbl>
              <a:tblPr/>
              <a:tblGrid>
                <a:gridCol w="89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笔记本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1472" y="5360686"/>
          <a:ext cx="3000397" cy="354330"/>
        </p:xfrm>
        <a:graphic>
          <a:graphicData uri="http://schemas.openxmlformats.org/drawingml/2006/table">
            <a:tbl>
              <a:tblPr/>
              <a:tblGrid>
                <a:gridCol w="89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铅笔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549899" y="2571744"/>
          <a:ext cx="3022629" cy="1062990"/>
        </p:xfrm>
        <a:graphic>
          <a:graphicData uri="http://schemas.openxmlformats.org/drawingml/2006/table">
            <a:tbl>
              <a:tblPr/>
              <a:tblGrid>
                <a:gridCol w="89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笔记本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铅笔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桌面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中文书籍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549900" y="3857628"/>
          <a:ext cx="3022629" cy="531495"/>
        </p:xfrm>
        <a:graphic>
          <a:graphicData uri="http://schemas.openxmlformats.org/drawingml/2006/table">
            <a:tbl>
              <a:tblPr/>
              <a:tblGrid>
                <a:gridCol w="89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床上用品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电脑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49900" y="4643446"/>
          <a:ext cx="3022629" cy="354330"/>
        </p:xfrm>
        <a:graphic>
          <a:graphicData uri="http://schemas.openxmlformats.org/drawingml/2006/table">
            <a:tbl>
              <a:tblPr/>
              <a:tblGrid>
                <a:gridCol w="89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路上用品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49900" y="5193046"/>
          <a:ext cx="3022627" cy="521970"/>
        </p:xfrm>
        <a:graphic>
          <a:graphicData uri="http://schemas.openxmlformats.org/drawingml/2006/table">
            <a:tbl>
              <a:tblPr/>
              <a:tblGrid>
                <a:gridCol w="89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bizOrderID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buyerID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sellerID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销售路由器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-- </a:t>
            </a:r>
            <a:r>
              <a:rPr lang="zh-CN" altLang="en-US" dirty="0"/>
              <a:t>一个比较大的交易网站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内存缓存服务器</a:t>
            </a:r>
            <a:endParaRPr lang="en-US" altLang="zh-CN" dirty="0"/>
          </a:p>
          <a:p>
            <a:pPr lvl="1"/>
            <a:r>
              <a:rPr lang="zh-CN" altLang="en-US" dirty="0"/>
              <a:t>淘宝</a:t>
            </a:r>
            <a:r>
              <a:rPr lang="en-US" altLang="zh-CN" dirty="0"/>
              <a:t> </a:t>
            </a:r>
            <a:r>
              <a:rPr lang="en-US" altLang="zh-CN" dirty="0" err="1"/>
              <a:t>tair</a:t>
            </a:r>
            <a:r>
              <a:rPr lang="en-US" altLang="zh-CN" dirty="0"/>
              <a:t> </a:t>
            </a:r>
            <a:r>
              <a:rPr lang="en-US" dirty="0">
                <a:hlinkClick r:id="rId2"/>
              </a:rPr>
              <a:t>http://code.taobao.org/p/tair/src/</a:t>
            </a:r>
            <a:endParaRPr lang="en-US" dirty="0"/>
          </a:p>
          <a:p>
            <a:pPr lvl="1"/>
            <a:r>
              <a:rPr lang="zh-CN" altLang="en-US" dirty="0"/>
              <a:t>开源 </a:t>
            </a:r>
            <a:r>
              <a:rPr lang="en-US" altLang="zh-CN" dirty="0" err="1"/>
              <a:t>memcached</a:t>
            </a:r>
            <a:r>
              <a:rPr lang="en-US" altLang="zh-CN" dirty="0"/>
              <a:t> /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文件存储</a:t>
            </a:r>
            <a:endParaRPr lang="en-US" altLang="zh-CN" dirty="0"/>
          </a:p>
          <a:p>
            <a:pPr lvl="1"/>
            <a:r>
              <a:rPr lang="zh-CN" altLang="en-US" dirty="0"/>
              <a:t>淘宝 ：</a:t>
            </a:r>
            <a:r>
              <a:rPr lang="en-US" altLang="zh-CN" dirty="0" err="1"/>
              <a:t>tfs</a:t>
            </a:r>
            <a:r>
              <a:rPr lang="en-US" altLang="zh-CN" dirty="0"/>
              <a:t> </a:t>
            </a:r>
            <a:r>
              <a:rPr lang="en-US" dirty="0">
                <a:hlinkClick r:id="rId3"/>
              </a:rPr>
              <a:t>http://code.taobao.org/p/tfs/src/</a:t>
            </a:r>
            <a:endParaRPr lang="en-US" dirty="0"/>
          </a:p>
          <a:p>
            <a:pPr lvl="1"/>
            <a:r>
              <a:rPr lang="zh-CN" altLang="en-US" dirty="0"/>
              <a:t>开源 ：</a:t>
            </a:r>
            <a:r>
              <a:rPr lang="en-US" altLang="zh-CN" dirty="0" err="1"/>
              <a:t>fastFS</a:t>
            </a:r>
            <a:r>
              <a:rPr lang="en-US" altLang="zh-CN" dirty="0"/>
              <a:t> 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zh-CN" altLang="en-US" dirty="0"/>
              <a:t>非常非常多。。</a:t>
            </a:r>
            <a:endParaRPr lang="en-US" altLang="zh-CN" dirty="0"/>
          </a:p>
          <a:p>
            <a:pPr lvl="1"/>
            <a:r>
              <a:rPr lang="en-US" altLang="zh-CN" dirty="0"/>
              <a:t>Google </a:t>
            </a:r>
            <a:r>
              <a:rPr lang="zh-CN" altLang="en-US" dirty="0"/>
              <a:t>：</a:t>
            </a:r>
            <a:r>
              <a:rPr lang="en-US" altLang="zh-CN" dirty="0"/>
              <a:t>big table . </a:t>
            </a:r>
            <a:r>
              <a:rPr lang="zh-CN" altLang="en-US" dirty="0"/>
              <a:t>开山鼻祖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核心机制</a:t>
            </a:r>
            <a:endParaRPr lang="en-US" altLang="zh-CN" dirty="0"/>
          </a:p>
          <a:p>
            <a:pPr lvl="1"/>
            <a:r>
              <a:rPr lang="zh-CN" altLang="en-US" dirty="0"/>
              <a:t>抢占式高可用设计</a:t>
            </a:r>
            <a:endParaRPr lang="en-US" altLang="zh-CN" dirty="0"/>
          </a:p>
          <a:p>
            <a:pPr lvl="1"/>
            <a:r>
              <a:rPr lang="zh-CN" altLang="en-US" dirty="0"/>
              <a:t>保证</a:t>
            </a:r>
            <a:r>
              <a:rPr lang="en-US" altLang="zh-CN" dirty="0"/>
              <a:t>log</a:t>
            </a:r>
            <a:r>
              <a:rPr lang="zh-CN" altLang="en-US" dirty="0"/>
              <a:t>一致性</a:t>
            </a:r>
            <a:endParaRPr lang="en-US" altLang="zh-CN" dirty="0"/>
          </a:p>
          <a:p>
            <a:pPr lvl="1"/>
            <a:r>
              <a:rPr lang="en-US" altLang="zh-CN" dirty="0" err="1"/>
              <a:t>MetaQ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抢占式高可用设计</a:t>
            </a:r>
            <a:endParaRPr lang="en-US" altLang="zh-CN" dirty="0"/>
          </a:p>
          <a:p>
            <a:pPr lvl="1"/>
            <a:r>
              <a:rPr lang="zh-CN" altLang="en-US" dirty="0"/>
              <a:t>任何一个机器挂掉，数据传输服务不能停止</a:t>
            </a:r>
            <a:endParaRPr lang="en-US" altLang="zh-CN" dirty="0"/>
          </a:p>
          <a:p>
            <a:r>
              <a:rPr lang="zh-CN" altLang="en-US" dirty="0"/>
              <a:t>所有数据放到</a:t>
            </a:r>
            <a:r>
              <a:rPr lang="en-US" altLang="zh-CN" dirty="0"/>
              <a:t>zookeeper</a:t>
            </a:r>
            <a:r>
              <a:rPr lang="zh-CN" altLang="en-US" dirty="0"/>
              <a:t>中存储</a:t>
            </a:r>
            <a:endParaRPr lang="en-US" altLang="zh-CN" dirty="0"/>
          </a:p>
          <a:p>
            <a:r>
              <a:rPr lang="zh-CN" altLang="en-US" dirty="0"/>
              <a:t>精卫</a:t>
            </a:r>
            <a:r>
              <a:rPr lang="en-US" altLang="zh-CN" dirty="0"/>
              <a:t>server</a:t>
            </a:r>
            <a:r>
              <a:rPr lang="zh-CN" altLang="en-US" dirty="0"/>
              <a:t>无状态，启动后去抢占未归属的</a:t>
            </a:r>
            <a:r>
              <a:rPr lang="en-US" altLang="zh-CN" dirty="0"/>
              <a:t>Task.</a:t>
            </a:r>
          </a:p>
          <a:p>
            <a:r>
              <a:rPr lang="zh-CN" altLang="en-US" dirty="0"/>
              <a:t>一个服务器挂了另外一个立刻顶上，并继续任务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)-</a:t>
            </a:r>
            <a:r>
              <a:rPr lang="zh-CN" altLang="en-US" dirty="0"/>
              <a:t>标志场景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买家卖家问题</a:t>
            </a:r>
            <a:endParaRPr lang="en-US" altLang="zh-CN" dirty="0"/>
          </a:p>
          <a:p>
            <a:r>
              <a:rPr lang="zh-CN" altLang="en-US" dirty="0"/>
              <a:t>数据异步通知</a:t>
            </a:r>
            <a:endParaRPr lang="en-US" altLang="zh-CN" dirty="0"/>
          </a:p>
          <a:p>
            <a:r>
              <a:rPr lang="zh-CN" altLang="en-US" dirty="0"/>
              <a:t>价格变动通知等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数据分发总线</a:t>
            </a:r>
            <a:r>
              <a:rPr lang="en-US" altLang="zh-CN" dirty="0"/>
              <a:t>(</a:t>
            </a:r>
            <a:r>
              <a:rPr lang="zh-CN" altLang="en-US" dirty="0"/>
              <a:t>精卫</a:t>
            </a:r>
            <a:r>
              <a:rPr lang="en-US" altLang="zh-CN" dirty="0"/>
              <a:t>/</a:t>
            </a:r>
            <a:r>
              <a:rPr lang="en-US" altLang="zh-CN" dirty="0" err="1"/>
              <a:t>erosa</a:t>
            </a:r>
            <a:r>
              <a:rPr lang="en-US" altLang="zh-CN" dirty="0"/>
              <a:t>)-</a:t>
            </a:r>
            <a:r>
              <a:rPr lang="zh-CN" altLang="en-US" dirty="0"/>
              <a:t>标志场景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精卫是干啥的？</a:t>
            </a:r>
            <a:endParaRPr lang="en-US" altLang="zh-CN" dirty="0"/>
          </a:p>
          <a:p>
            <a:r>
              <a:rPr lang="zh-CN" altLang="en-US" dirty="0"/>
              <a:t>他主要解决了什么问题？</a:t>
            </a:r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关键技术</a:t>
            </a:r>
            <a:br>
              <a:rPr lang="en-US" altLang="zh-CN" dirty="0"/>
            </a:br>
            <a:r>
              <a:rPr lang="en-US" altLang="zh-CN" dirty="0"/>
              <a:t>—</a:t>
            </a:r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老板觉得工厂效率低</a:t>
            </a:r>
            <a:endParaRPr lang="en-US" altLang="zh-CN" dirty="0"/>
          </a:p>
          <a:p>
            <a:pPr lvl="1"/>
            <a:r>
              <a:rPr lang="zh-CN" altLang="en-US" dirty="0"/>
              <a:t>进销存统计</a:t>
            </a:r>
            <a:endParaRPr lang="en-US" altLang="zh-CN" dirty="0"/>
          </a:p>
          <a:p>
            <a:pPr lvl="2"/>
            <a:r>
              <a:rPr lang="zh-CN" altLang="en-US" dirty="0"/>
              <a:t>报表</a:t>
            </a:r>
            <a:endParaRPr lang="en-US" altLang="zh-CN" dirty="0"/>
          </a:p>
          <a:p>
            <a:pPr lvl="1"/>
            <a:r>
              <a:rPr lang="zh-CN" altLang="en-US" dirty="0"/>
              <a:t>生产流程优化</a:t>
            </a:r>
            <a:endParaRPr lang="en-US" altLang="zh-CN" dirty="0"/>
          </a:p>
          <a:p>
            <a:pPr lvl="2"/>
            <a:r>
              <a:rPr lang="zh-CN" altLang="en-US" dirty="0"/>
              <a:t>调用链记录和展示</a:t>
            </a:r>
            <a:endParaRPr lang="en-US" altLang="zh-CN" dirty="0"/>
          </a:p>
          <a:p>
            <a:pPr lvl="1"/>
            <a:r>
              <a:rPr lang="zh-CN" altLang="en-US" dirty="0"/>
              <a:t>模拟演习</a:t>
            </a:r>
            <a:endParaRPr lang="en-US" altLang="zh-CN" dirty="0"/>
          </a:p>
          <a:p>
            <a:pPr lvl="2"/>
            <a:r>
              <a:rPr lang="en-US" altLang="zh-CN" dirty="0" err="1"/>
              <a:t>Tcp</a:t>
            </a:r>
            <a:r>
              <a:rPr lang="en-US" altLang="zh-CN" dirty="0"/>
              <a:t> copy </a:t>
            </a:r>
            <a:r>
              <a:rPr lang="zh-CN" altLang="en-US" dirty="0"/>
              <a:t>线上压测</a:t>
            </a:r>
            <a:endParaRPr lang="en-US" altLang="zh-CN" dirty="0"/>
          </a:p>
          <a:p>
            <a:pPr lvl="1"/>
            <a:r>
              <a:rPr lang="zh-CN" altLang="en-US" dirty="0"/>
              <a:t>列当日时间花费事项 </a:t>
            </a:r>
            <a:r>
              <a:rPr lang="en-US" altLang="zh-CN" dirty="0"/>
              <a:t>etc…</a:t>
            </a:r>
          </a:p>
          <a:p>
            <a:pPr lvl="2"/>
            <a:r>
              <a:rPr lang="en-US" altLang="zh-CN" dirty="0" err="1"/>
              <a:t>tprofiler</a:t>
            </a:r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报表和成本计算</a:t>
            </a:r>
            <a:endParaRPr lang="en-US" altLang="zh-CN" dirty="0"/>
          </a:p>
          <a:p>
            <a:pPr lvl="1"/>
            <a:r>
              <a:rPr lang="zh-CN" altLang="en-US" dirty="0"/>
              <a:t>前端流量与后端机器数的投入产出比关系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2714620"/>
            <a:ext cx="6502638" cy="3922644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调用链记录和展示</a:t>
            </a:r>
            <a:r>
              <a:rPr lang="en-US" altLang="zh-CN" dirty="0"/>
              <a:t>(eagle eye)</a:t>
            </a:r>
          </a:p>
          <a:p>
            <a:pPr lvl="1"/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468" y="2500306"/>
            <a:ext cx="7001804" cy="374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Tcp</a:t>
            </a:r>
            <a:r>
              <a:rPr lang="en-US" altLang="zh-CN" dirty="0"/>
              <a:t> copy </a:t>
            </a:r>
            <a:r>
              <a:rPr lang="zh-CN" altLang="en-US" dirty="0"/>
              <a:t>线上压测</a:t>
            </a:r>
            <a:endParaRPr lang="en-US" altLang="zh-CN" dirty="0"/>
          </a:p>
          <a:p>
            <a:pPr lvl="1"/>
            <a:r>
              <a:rPr lang="zh-CN" altLang="en-US" dirty="0"/>
              <a:t>压测系统</a:t>
            </a:r>
          </a:p>
          <a:p>
            <a:pPr lvl="2"/>
            <a:r>
              <a:rPr lang="zh-CN" altLang="en-US" dirty="0"/>
              <a:t>对单台前端应用、后端应用、</a:t>
            </a:r>
            <a:r>
              <a:rPr lang="en-US" altLang="zh-CN" dirty="0" err="1"/>
              <a:t>tair</a:t>
            </a:r>
            <a:r>
              <a:rPr lang="zh-CN" altLang="en-US" dirty="0"/>
              <a:t>压测</a:t>
            </a:r>
          </a:p>
          <a:p>
            <a:pPr lvl="2"/>
            <a:r>
              <a:rPr lang="zh-CN" altLang="en-US" dirty="0"/>
              <a:t>对应用集群的压测</a:t>
            </a:r>
          </a:p>
          <a:p>
            <a:pPr lvl="1"/>
            <a:r>
              <a:rPr lang="zh-CN" altLang="en-US" dirty="0"/>
              <a:t>容量系统</a:t>
            </a:r>
            <a:endParaRPr lang="en-US" altLang="zh-CN" dirty="0"/>
          </a:p>
          <a:p>
            <a:pPr lvl="2"/>
            <a:r>
              <a:rPr lang="zh-CN" altLang="en-US" dirty="0"/>
              <a:t>应用最大水位，压测水位，实时水位查询</a:t>
            </a:r>
            <a:endParaRPr lang="en-US" altLang="zh-CN" dirty="0"/>
          </a:p>
          <a:p>
            <a:pPr lvl="2"/>
            <a:r>
              <a:rPr lang="zh-CN" altLang="en-US" dirty="0"/>
              <a:t>地址</a:t>
            </a:r>
            <a:r>
              <a:rPr lang="en-US" altLang="zh-CN" dirty="0"/>
              <a:t>: </a:t>
            </a:r>
            <a:r>
              <a:rPr lang="zh-CN" altLang="en-US" dirty="0">
                <a:hlinkClick r:id="rId2"/>
              </a:rPr>
              <a:t>容量系统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性能优化和运维自动化</a:t>
            </a:r>
            <a:r>
              <a:rPr lang="en-US" altLang="zh-CN" dirty="0"/>
              <a:t>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Tprofiler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85248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  -- </a:t>
            </a:r>
            <a:r>
              <a:rPr lang="zh-CN" altLang="en-US" dirty="0"/>
              <a:t>一个比较大的交易网站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开发成本上升</a:t>
            </a:r>
            <a:endParaRPr lang="en-US" altLang="zh-CN" dirty="0"/>
          </a:p>
          <a:p>
            <a:pPr lvl="1"/>
            <a:r>
              <a:rPr lang="en-US" altLang="zh-CN" dirty="0"/>
              <a:t>100</a:t>
            </a:r>
            <a:r>
              <a:rPr lang="zh-CN" altLang="en-US" dirty="0"/>
              <a:t>多人并行开发同一个</a:t>
            </a:r>
            <a:r>
              <a:rPr lang="en-US" altLang="zh-CN" dirty="0"/>
              <a:t>project</a:t>
            </a:r>
          </a:p>
          <a:p>
            <a:pPr lvl="1"/>
            <a:r>
              <a:rPr lang="zh-CN" altLang="en-US" dirty="0"/>
              <a:t>用一根烟的时间来一次日常</a:t>
            </a:r>
            <a:r>
              <a:rPr lang="en-US" altLang="zh-CN" dirty="0"/>
              <a:t>redeploy</a:t>
            </a:r>
            <a:r>
              <a:rPr lang="zh-CN" altLang="en-US" dirty="0"/>
              <a:t>？ </a:t>
            </a:r>
            <a:r>
              <a:rPr lang="en-US" altLang="zh-CN" dirty="0"/>
              <a:t>:) </a:t>
            </a:r>
          </a:p>
          <a:p>
            <a:pPr lvl="1"/>
            <a:r>
              <a:rPr lang="zh-CN" altLang="en-US" dirty="0"/>
              <a:t>合并代码的噩梦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 descr="http://alibuybuy-img1011.stor.sinaapp.com/2010/11/94dd_agile2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643314"/>
            <a:ext cx="6096000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性能优化和运维自动化</a:t>
            </a:r>
            <a:r>
              <a:rPr lang="en-US" altLang="zh-CN" dirty="0"/>
              <a:t>(CSP)—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Csp</a:t>
            </a:r>
            <a:r>
              <a:rPr lang="zh-CN" altLang="en-US" dirty="0"/>
              <a:t>能帮你做什么事儿？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中间件内部资料网站 </a:t>
            </a:r>
            <a:r>
              <a:rPr lang="en-US" altLang="zh-CN" sz="2000" dirty="0">
                <a:latin typeface="+mn-ea"/>
                <a:hlinkClick r:id="rId3"/>
              </a:rPr>
              <a:t>http://jm.taobao.net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中间件团队博客 </a:t>
            </a:r>
            <a:r>
              <a:rPr lang="en-US" altLang="zh-CN" sz="2000" dirty="0">
                <a:latin typeface="+mn-ea"/>
                <a:hlinkClick r:id="rId4"/>
              </a:rPr>
              <a:t>http://rdc.taobao.com/team/jm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HSF TDDL NOTIFY</a:t>
            </a:r>
            <a:r>
              <a:rPr lang="zh-CN" altLang="en-US" sz="2000" dirty="0">
                <a:latin typeface="+mn-ea"/>
              </a:rPr>
              <a:t>有各自的介绍原理和介绍使用的课程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6543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消息中间件</a:t>
            </a:r>
            <a:r>
              <a:rPr lang="en-US" altLang="zh-CN" dirty="0"/>
              <a:t>-</a:t>
            </a:r>
            <a:r>
              <a:rPr lang="zh-CN" altLang="en-US" dirty="0"/>
              <a:t>技术规范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JMS(Java Message Service) </a:t>
            </a:r>
            <a:r>
              <a:rPr lang="zh-CN" altLang="zh-CN" dirty="0"/>
              <a:t>定义了一套完整的</a:t>
            </a:r>
            <a:r>
              <a:rPr lang="en-US" altLang="zh-CN" dirty="0"/>
              <a:t>API</a:t>
            </a:r>
            <a:r>
              <a:rPr lang="zh-CN" altLang="zh-CN" dirty="0"/>
              <a:t>，能够让基于</a:t>
            </a:r>
            <a:r>
              <a:rPr lang="en-US" altLang="zh-CN" dirty="0"/>
              <a:t>Java</a:t>
            </a:r>
            <a:r>
              <a:rPr lang="zh-CN" altLang="zh-CN" dirty="0"/>
              <a:t>的应用程序和组件创建、发送和接收消息</a:t>
            </a:r>
            <a:r>
              <a:rPr lang="en-US" altLang="zh-CN" dirty="0"/>
              <a:t>  </a:t>
            </a:r>
            <a:r>
              <a:rPr lang="en-US" altLang="zh-CN" u="sng" dirty="0">
                <a:hlinkClick r:id="rId2"/>
              </a:rPr>
              <a:t>http://www.oracle.com/technetwork/java/jms-136181.html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AMQP(Advanced Message Queuing Protocol)</a:t>
            </a:r>
            <a:r>
              <a:rPr lang="zh-CN" altLang="zh-CN" dirty="0"/>
              <a:t>高级消息队列协议，是应用层协议的一个开放标准，为面向消息的中间件设计 </a:t>
            </a:r>
            <a:r>
              <a:rPr lang="en-US" altLang="zh-CN" u="sng" dirty="0">
                <a:hlinkClick r:id="rId3"/>
              </a:rPr>
              <a:t>http://www.amqp.org/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STOMP(Streaming Text Oriented Message Protocol) </a:t>
            </a:r>
            <a:r>
              <a:rPr lang="zh-CN" altLang="zh-CN" dirty="0"/>
              <a:t>基于文本的发布订阅协议，由</a:t>
            </a:r>
            <a:r>
              <a:rPr lang="en-US" altLang="zh-CN" dirty="0" err="1"/>
              <a:t>Codehausa</a:t>
            </a:r>
            <a:r>
              <a:rPr lang="zh-CN" altLang="zh-CN" dirty="0"/>
              <a:t>开发</a:t>
            </a:r>
            <a:r>
              <a:rPr lang="en-US" altLang="zh-CN" dirty="0"/>
              <a:t>  </a:t>
            </a:r>
            <a:r>
              <a:rPr lang="en-US" altLang="zh-CN" u="sng" dirty="0">
                <a:hlinkClick r:id="rId4"/>
              </a:rPr>
              <a:t>http://stomp.codehaus.org/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NIO </a:t>
            </a:r>
            <a:r>
              <a:rPr lang="en-US" altLang="zh-CN" u="sng" dirty="0">
                <a:hlinkClick r:id="rId5"/>
              </a:rPr>
              <a:t>http://openjdk.java.net/projects/nio/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Java concurrent</a:t>
            </a:r>
            <a:r>
              <a:rPr lang="zh-CN" altLang="zh-CN" dirty="0"/>
              <a:t>包 </a:t>
            </a:r>
            <a:r>
              <a:rPr lang="en-US" altLang="zh-CN" u="sng" dirty="0">
                <a:hlinkClick r:id="rId6"/>
              </a:rPr>
              <a:t>http://gee.cs.oswego.edu/dl/jsr166/dist/docs/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Protocol Buffers</a:t>
            </a:r>
            <a:r>
              <a:rPr lang="zh-CN" altLang="zh-CN" dirty="0"/>
              <a:t>是由</a:t>
            </a:r>
            <a:r>
              <a:rPr lang="en-US" altLang="zh-CN" dirty="0"/>
              <a:t>Google</a:t>
            </a:r>
            <a:r>
              <a:rPr lang="zh-CN" altLang="zh-CN" dirty="0"/>
              <a:t>开发的一种数据描述语言，类似于</a:t>
            </a:r>
            <a:r>
              <a:rPr lang="en-US" altLang="zh-CN" dirty="0"/>
              <a:t>XML</a:t>
            </a:r>
            <a:r>
              <a:rPr lang="zh-CN" altLang="zh-CN" dirty="0"/>
              <a:t>能够将结构化数据序列化，可用于数据存储、通信协议等方面 </a:t>
            </a:r>
            <a:r>
              <a:rPr lang="en-US" altLang="zh-CN" u="sng" dirty="0">
                <a:hlinkClick r:id="rId7"/>
              </a:rPr>
              <a:t>http://code.google.com/apis/protocolbuffers/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27964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消息中间件</a:t>
            </a:r>
            <a:r>
              <a:rPr lang="en-US" altLang="zh-CN" dirty="0"/>
              <a:t>-</a:t>
            </a:r>
            <a:r>
              <a:rPr lang="zh-CN" altLang="en-US" dirty="0"/>
              <a:t>开源产品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HornetQ</a:t>
            </a:r>
            <a:r>
              <a:rPr lang="en-US" altLang="zh-CN" dirty="0"/>
              <a:t> </a:t>
            </a:r>
            <a:r>
              <a:rPr lang="zh-CN" altLang="zh-CN" dirty="0"/>
              <a:t>由</a:t>
            </a:r>
            <a:r>
              <a:rPr lang="en-US" altLang="zh-CN" dirty="0" err="1"/>
              <a:t>JBoss</a:t>
            </a:r>
            <a:r>
              <a:rPr lang="zh-CN" altLang="zh-CN" dirty="0"/>
              <a:t>开发的消息中间件，支持</a:t>
            </a:r>
            <a:r>
              <a:rPr lang="en-US" altLang="zh-CN" dirty="0"/>
              <a:t>JMS1.1 </a:t>
            </a:r>
            <a:r>
              <a:rPr lang="en-US" altLang="zh-CN" u="sng" dirty="0">
                <a:hlinkClick r:id="rId2"/>
              </a:rPr>
              <a:t>http://www.jboss.org/hornetq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ActiveMQ</a:t>
            </a:r>
            <a:r>
              <a:rPr lang="en-US" altLang="zh-CN" dirty="0"/>
              <a:t> </a:t>
            </a:r>
            <a:r>
              <a:rPr lang="zh-CN" altLang="zh-CN" dirty="0"/>
              <a:t>由</a:t>
            </a:r>
            <a:r>
              <a:rPr lang="en-US" altLang="zh-CN" dirty="0"/>
              <a:t>Apache</a:t>
            </a:r>
            <a:r>
              <a:rPr lang="zh-CN" altLang="zh-CN" dirty="0"/>
              <a:t>开发的消息中间件，支持</a:t>
            </a:r>
            <a:r>
              <a:rPr lang="en-US" altLang="zh-CN" dirty="0"/>
              <a:t>JMS1.1 </a:t>
            </a:r>
            <a:r>
              <a:rPr lang="en-US" altLang="zh-CN" u="sng" dirty="0">
                <a:hlinkClick r:id="rId3"/>
              </a:rPr>
              <a:t>http://activemq.apache.org/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Apache </a:t>
            </a:r>
            <a:r>
              <a:rPr lang="en-US" altLang="zh-CN" dirty="0" err="1"/>
              <a:t>Qpid</a:t>
            </a:r>
            <a:r>
              <a:rPr lang="en-US" altLang="zh-CN" dirty="0"/>
              <a:t> </a:t>
            </a:r>
            <a:r>
              <a:rPr lang="zh-CN" altLang="zh-CN" dirty="0"/>
              <a:t>实现了</a:t>
            </a:r>
            <a:r>
              <a:rPr lang="en-US" altLang="zh-CN" dirty="0"/>
              <a:t>AMQP</a:t>
            </a:r>
            <a:r>
              <a:rPr lang="zh-CN" altLang="zh-CN" dirty="0"/>
              <a:t>协议，支持多种语言的客户端 </a:t>
            </a:r>
            <a:r>
              <a:rPr lang="en-US" altLang="zh-CN" u="sng" dirty="0">
                <a:hlinkClick r:id="rId4"/>
              </a:rPr>
              <a:t>http://qpid.apache.org/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MINA </a:t>
            </a:r>
            <a:r>
              <a:rPr lang="zh-CN" altLang="zh-CN" dirty="0"/>
              <a:t>高性能网络通讯框架 </a:t>
            </a:r>
            <a:r>
              <a:rPr lang="en-US" altLang="zh-CN" u="sng" dirty="0">
                <a:hlinkClick r:id="rId5"/>
              </a:rPr>
              <a:t>http://mina.apache.org/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r>
              <a:rPr lang="zh-CN" altLang="zh-CN" dirty="0"/>
              <a:t>提供分布式协作服务 </a:t>
            </a:r>
            <a:r>
              <a:rPr lang="en-US" altLang="zh-CN" u="sng" dirty="0">
                <a:hlinkClick r:id="rId6"/>
              </a:rPr>
              <a:t>http://zookeeper.apache.org/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360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服务框架</a:t>
            </a:r>
            <a:r>
              <a:rPr lang="en-US" altLang="zh-CN" dirty="0"/>
              <a:t>-</a:t>
            </a:r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altLang="zh-CN" sz="1600" dirty="0">
                <a:latin typeface="+mj-ea"/>
                <a:ea typeface="+mj-ea"/>
              </a:rPr>
              <a:t>OSGI  </a:t>
            </a:r>
            <a:r>
              <a:rPr lang="zh-CN" altLang="zh-CN" sz="1600" dirty="0">
                <a:latin typeface="+mj-ea"/>
                <a:ea typeface="+mj-ea"/>
              </a:rPr>
              <a:t>相关资料参考</a:t>
            </a:r>
            <a:r>
              <a:rPr lang="en-US" altLang="zh-CN" sz="1600" dirty="0">
                <a:latin typeface="+mj-ea"/>
                <a:ea typeface="+mj-ea"/>
              </a:rPr>
              <a:t>《</a:t>
            </a:r>
            <a:r>
              <a:rPr lang="en-US" altLang="zh-CN" sz="1600" dirty="0" err="1">
                <a:latin typeface="+mj-ea"/>
                <a:ea typeface="+mj-ea"/>
              </a:rPr>
              <a:t>OSGi</a:t>
            </a:r>
            <a:r>
              <a:rPr lang="zh-CN" altLang="zh-CN" sz="1600" dirty="0">
                <a:latin typeface="+mj-ea"/>
                <a:ea typeface="+mj-ea"/>
              </a:rPr>
              <a:t>原理与最佳实践 </a:t>
            </a:r>
            <a:r>
              <a:rPr lang="en-US" altLang="zh-CN" sz="1600" dirty="0">
                <a:latin typeface="+mj-ea"/>
                <a:ea typeface="+mj-ea"/>
              </a:rPr>
              <a:t>》</a:t>
            </a:r>
            <a:r>
              <a:rPr lang="en-US" altLang="zh-CN" sz="1600" u="sng" dirty="0">
                <a:latin typeface="+mj-ea"/>
                <a:ea typeface="+mj-ea"/>
                <a:hlinkClick r:id="rId2"/>
              </a:rPr>
              <a:t>http://doc.baidu.com/view/685e04a1284ac850ad02429c.html</a:t>
            </a:r>
            <a:r>
              <a:rPr lang="zh-CN" altLang="zh-CN" sz="1600" dirty="0">
                <a:latin typeface="+mj-ea"/>
                <a:ea typeface="+mj-ea"/>
              </a:rPr>
              <a:t>，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zh-CN" sz="1600" dirty="0">
                <a:latin typeface="+mj-ea"/>
                <a:ea typeface="+mj-ea"/>
              </a:rPr>
              <a:t>要全部版本，找玄宵。</a:t>
            </a:r>
          </a:p>
          <a:p>
            <a:pPr lvl="0">
              <a:lnSpc>
                <a:spcPct val="170000"/>
              </a:lnSpc>
            </a:pPr>
            <a:r>
              <a:rPr lang="en-US" altLang="zh-CN" sz="1600" dirty="0">
                <a:latin typeface="+mj-ea"/>
                <a:ea typeface="+mj-ea"/>
              </a:rPr>
              <a:t>Mina  </a:t>
            </a:r>
            <a:r>
              <a:rPr lang="zh-CN" altLang="zh-CN" sz="1600" dirty="0">
                <a:latin typeface="+mj-ea"/>
                <a:ea typeface="+mj-ea"/>
              </a:rPr>
              <a:t>详细资料参考 </a:t>
            </a:r>
            <a:r>
              <a:rPr lang="en-US" altLang="zh-CN" sz="1600" u="sng" dirty="0">
                <a:latin typeface="+mj-ea"/>
                <a:ea typeface="+mj-ea"/>
                <a:hlinkClick r:id="rId3"/>
              </a:rPr>
              <a:t>http://mina.apache.org/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endParaRPr lang="zh-CN" altLang="zh-CN" sz="1600" dirty="0">
              <a:latin typeface="+mj-ea"/>
              <a:ea typeface="+mj-ea"/>
            </a:endParaRPr>
          </a:p>
          <a:p>
            <a:pPr lvl="0">
              <a:lnSpc>
                <a:spcPct val="170000"/>
              </a:lnSpc>
            </a:pPr>
            <a:r>
              <a:rPr lang="en-US" altLang="zh-CN" sz="1600" dirty="0">
                <a:latin typeface="+mj-ea"/>
                <a:ea typeface="+mj-ea"/>
              </a:rPr>
              <a:t>Hessian </a:t>
            </a:r>
            <a:r>
              <a:rPr lang="zh-CN" altLang="zh-CN" sz="1600" dirty="0">
                <a:latin typeface="+mj-ea"/>
                <a:ea typeface="+mj-ea"/>
              </a:rPr>
              <a:t>详细资料参考 </a:t>
            </a:r>
            <a:r>
              <a:rPr lang="en-US" altLang="zh-CN" sz="1600" u="sng" dirty="0">
                <a:latin typeface="+mj-ea"/>
                <a:ea typeface="+mj-ea"/>
                <a:hlinkClick r:id="rId4"/>
              </a:rPr>
              <a:t>http://hessian.caucho.com/</a:t>
            </a:r>
            <a:endParaRPr lang="zh-CN" altLang="zh-CN" sz="1600" dirty="0">
              <a:latin typeface="+mj-ea"/>
              <a:ea typeface="+mj-ea"/>
            </a:endParaRPr>
          </a:p>
          <a:p>
            <a:pPr lvl="0">
              <a:lnSpc>
                <a:spcPct val="170000"/>
              </a:lnSpc>
            </a:pPr>
            <a:r>
              <a:rPr lang="en-US" altLang="zh-CN" sz="1600" dirty="0" err="1">
                <a:latin typeface="+mj-ea"/>
                <a:ea typeface="+mj-ea"/>
              </a:rPr>
              <a:t>Xfire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zh-CN" sz="1600" dirty="0">
                <a:latin typeface="+mj-ea"/>
                <a:ea typeface="+mj-ea"/>
              </a:rPr>
              <a:t>详细参考资料 </a:t>
            </a:r>
            <a:r>
              <a:rPr lang="en-US" altLang="zh-CN" sz="1600" u="sng" dirty="0">
                <a:latin typeface="+mj-ea"/>
                <a:ea typeface="+mj-ea"/>
                <a:hlinkClick r:id="rId5"/>
              </a:rPr>
              <a:t>http://xfire.codehaus.org/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zh-CN" sz="1600" dirty="0">
                <a:latin typeface="+mj-ea"/>
                <a:ea typeface="+mj-ea"/>
              </a:rPr>
              <a:t>或者参考</a:t>
            </a:r>
            <a:r>
              <a:rPr lang="en-US" altLang="zh-CN" sz="1600" u="sng" dirty="0">
                <a:latin typeface="+mj-ea"/>
                <a:ea typeface="+mj-ea"/>
                <a:hlinkClick r:id="rId6"/>
              </a:rPr>
              <a:t>http://cxf.apache.org/</a:t>
            </a:r>
            <a:endParaRPr lang="zh-CN" altLang="zh-CN" sz="1600" dirty="0">
              <a:latin typeface="+mj-ea"/>
              <a:ea typeface="+mj-ea"/>
            </a:endParaRPr>
          </a:p>
          <a:p>
            <a:pPr lvl="0">
              <a:lnSpc>
                <a:spcPct val="170000"/>
              </a:lnSpc>
            </a:pPr>
            <a:r>
              <a:rPr lang="en-US" altLang="zh-CN" sz="1600" dirty="0">
                <a:latin typeface="+mj-ea"/>
                <a:ea typeface="+mj-ea"/>
              </a:rPr>
              <a:t>Google protocol buffer  </a:t>
            </a:r>
            <a:r>
              <a:rPr lang="en-US" altLang="zh-CN" sz="1600" u="sng" dirty="0">
                <a:latin typeface="+mj-ea"/>
                <a:ea typeface="+mj-ea"/>
                <a:hlinkClick r:id="rId7"/>
              </a:rPr>
              <a:t>http://code.google.com/apis/protocolbuffers/docs/overview.html</a:t>
            </a:r>
            <a:endParaRPr lang="zh-CN" altLang="zh-CN" sz="1600" dirty="0">
              <a:latin typeface="+mj-ea"/>
              <a:ea typeface="+mj-ea"/>
            </a:endParaRPr>
          </a:p>
          <a:p>
            <a:pPr lvl="0">
              <a:lnSpc>
                <a:spcPct val="170000"/>
              </a:lnSpc>
            </a:pPr>
            <a:r>
              <a:rPr lang="en-US" altLang="zh-CN" sz="1600" dirty="0">
                <a:latin typeface="+mj-ea"/>
                <a:ea typeface="+mj-ea"/>
              </a:rPr>
              <a:t>Groovy  </a:t>
            </a:r>
            <a:r>
              <a:rPr lang="en-US" altLang="zh-CN" sz="1600" u="sng" dirty="0">
                <a:latin typeface="+mj-ea"/>
                <a:ea typeface="+mj-ea"/>
                <a:hlinkClick r:id="rId8"/>
              </a:rPr>
              <a:t>http://groovy.codehaus.org/</a:t>
            </a:r>
            <a:endParaRPr lang="zh-CN" altLang="zh-CN" sz="1600" dirty="0">
              <a:latin typeface="+mj-ea"/>
              <a:ea typeface="+mj-ea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err="1">
                <a:latin typeface="+mj-ea"/>
                <a:ea typeface="+mj-ea"/>
              </a:rPr>
              <a:t>remoting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zh-CN" sz="1600" dirty="0">
                <a:latin typeface="+mj-ea"/>
                <a:ea typeface="+mj-ea"/>
              </a:rPr>
              <a:t>，</a:t>
            </a:r>
            <a:r>
              <a:rPr lang="en-US" altLang="zh-CN" sz="1600" dirty="0">
                <a:latin typeface="+mj-ea"/>
                <a:ea typeface="+mj-ea"/>
              </a:rPr>
              <a:t>notify</a:t>
            </a:r>
            <a:r>
              <a:rPr lang="zh-CN" altLang="zh-CN" sz="1600" dirty="0">
                <a:latin typeface="+mj-ea"/>
                <a:ea typeface="+mj-ea"/>
              </a:rPr>
              <a:t>，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en-US" altLang="zh-CN" sz="1600" dirty="0" err="1">
                <a:latin typeface="+mj-ea"/>
                <a:ea typeface="+mj-ea"/>
              </a:rPr>
              <a:t>configserver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zh-CN" sz="1600" dirty="0">
                <a:latin typeface="+mj-ea"/>
                <a:ea typeface="+mj-ea"/>
              </a:rPr>
              <a:t>请参考内部资料。</a:t>
            </a:r>
          </a:p>
        </p:txBody>
      </p:sp>
    </p:spTree>
    <p:extLst>
      <p:ext uri="{BB962C8B-B14F-4D97-AF65-F5344CB8AC3E}">
        <p14:creationId xmlns:p14="http://schemas.microsoft.com/office/powerpoint/2010/main" val="19510704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数据层</a:t>
            </a:r>
            <a:r>
              <a:rPr lang="en-US" altLang="zh-CN" dirty="0"/>
              <a:t>-</a:t>
            </a:r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dirty="0"/>
              <a:t>Amoeba </a:t>
            </a:r>
            <a:r>
              <a:rPr lang="en-US" altLang="zh-CN" sz="1400" dirty="0" err="1"/>
              <a:t>db</a:t>
            </a:r>
            <a:r>
              <a:rPr lang="en-US" altLang="zh-CN" sz="1400" dirty="0"/>
              <a:t>-proxy</a:t>
            </a:r>
            <a:r>
              <a:rPr lang="zh-CN" altLang="zh-CN" sz="1400" dirty="0"/>
              <a:t>项目</a:t>
            </a:r>
            <a:r>
              <a:rPr lang="en-US" altLang="zh-CN" sz="1400" dirty="0"/>
              <a:t>(</a:t>
            </a:r>
            <a:r>
              <a:rPr lang="zh-CN" altLang="zh-CN" sz="1400" dirty="0"/>
              <a:t>最早的开源</a:t>
            </a:r>
            <a:r>
              <a:rPr lang="en-US" altLang="zh-CN" sz="1400" dirty="0" err="1"/>
              <a:t>dbproxy</a:t>
            </a:r>
            <a:r>
              <a:rPr lang="zh-CN" altLang="zh-CN" sz="1400" dirty="0"/>
              <a:t>切分项目</a:t>
            </a:r>
            <a:r>
              <a:rPr lang="en-US" altLang="zh-CN" sz="1400" dirty="0"/>
              <a:t>): </a:t>
            </a:r>
            <a:r>
              <a:rPr lang="en-US" altLang="zh-CN" sz="1400" u="sng" dirty="0">
                <a:hlinkClick r:id="rId2"/>
              </a:rPr>
              <a:t>http://amoeba.sourceforge.net/wordpress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Antlr</a:t>
            </a:r>
            <a:r>
              <a:rPr lang="en-US" altLang="zh-CN" sz="1400" dirty="0"/>
              <a:t>(</a:t>
            </a:r>
            <a:r>
              <a:rPr lang="zh-CN" altLang="zh-CN" sz="1400" dirty="0"/>
              <a:t>处理字符串解析</a:t>
            </a:r>
            <a:r>
              <a:rPr lang="en-US" altLang="zh-CN" sz="1400" dirty="0"/>
              <a:t>): </a:t>
            </a:r>
            <a:r>
              <a:rPr lang="en-US" altLang="zh-CN" sz="1400" u="sng" dirty="0">
                <a:hlinkClick r:id="rId3"/>
              </a:rPr>
              <a:t>http://www.antlr.org/</a:t>
            </a:r>
            <a:r>
              <a:rPr lang="en-US" altLang="zh-CN" sz="1400" dirty="0"/>
              <a:t> 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Antlr</a:t>
            </a:r>
            <a:r>
              <a:rPr lang="en-US" altLang="zh-CN" sz="1400" dirty="0"/>
              <a:t> work (</a:t>
            </a:r>
            <a:r>
              <a:rPr lang="zh-CN" altLang="zh-CN" sz="1400" dirty="0"/>
              <a:t>字符串解析</a:t>
            </a:r>
            <a:r>
              <a:rPr lang="en-US" altLang="zh-CN" sz="1400" dirty="0" err="1"/>
              <a:t>gui</a:t>
            </a:r>
            <a:r>
              <a:rPr lang="zh-CN" altLang="zh-CN" sz="1400" dirty="0"/>
              <a:t>工具</a:t>
            </a:r>
            <a:r>
              <a:rPr lang="en-US" altLang="zh-CN" sz="1400" dirty="0"/>
              <a:t>): </a:t>
            </a:r>
            <a:r>
              <a:rPr lang="en-US" altLang="zh-CN" sz="1400" u="sng" dirty="0">
                <a:hlinkClick r:id="rId4"/>
              </a:rPr>
              <a:t>http://www.antlr.org/works/index.html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Nosql</a:t>
            </a:r>
            <a:r>
              <a:rPr lang="en-US" altLang="zh-CN" sz="1400" dirty="0"/>
              <a:t> </a:t>
            </a:r>
            <a:r>
              <a:rPr lang="zh-CN" altLang="zh-CN" sz="1400" dirty="0"/>
              <a:t>知识清单</a:t>
            </a:r>
            <a:r>
              <a:rPr lang="en-US" altLang="zh-CN" sz="1400" dirty="0"/>
              <a:t>:http://blog.nosqlfan.com/html/1647.html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Mysql</a:t>
            </a:r>
            <a:r>
              <a:rPr lang="en-US" altLang="zh-CN" sz="1400" dirty="0"/>
              <a:t> internal : </a:t>
            </a:r>
            <a:r>
              <a:rPr lang="en-US" altLang="zh-CN" sz="1400" u="sng" dirty="0">
                <a:hlinkClick r:id="rId5"/>
              </a:rPr>
              <a:t>http://forge.mysql.com/wiki/MySQL_Internals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/>
              <a:t>Groovy </a:t>
            </a:r>
            <a:r>
              <a:rPr lang="zh-CN" altLang="zh-CN" sz="1400" dirty="0"/>
              <a:t>脚本库</a:t>
            </a:r>
            <a:r>
              <a:rPr lang="en-US" altLang="zh-CN" sz="1400" dirty="0"/>
              <a:t>: </a:t>
            </a:r>
            <a:r>
              <a:rPr lang="en-US" altLang="zh-CN" sz="1400" u="sng" dirty="0">
                <a:hlinkClick r:id="rId6"/>
              </a:rPr>
              <a:t>http://groovy.codehaus.org/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Jdbc</a:t>
            </a:r>
            <a:r>
              <a:rPr lang="zh-CN" altLang="zh-CN" sz="1400" dirty="0"/>
              <a:t>规范</a:t>
            </a:r>
            <a:r>
              <a:rPr lang="en-US" altLang="zh-CN" sz="1400" dirty="0"/>
              <a:t> : </a:t>
            </a:r>
            <a:r>
              <a:rPr lang="en-US" altLang="zh-CN" sz="1400" u="sng" dirty="0">
                <a:hlinkClick r:id="rId7"/>
              </a:rPr>
              <a:t>http://www.oracle.com/technetwork/java/javase/jdbc/index.html#corespec40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Sql</a:t>
            </a:r>
            <a:r>
              <a:rPr lang="en-US" altLang="zh-CN" sz="1400" dirty="0"/>
              <a:t> </a:t>
            </a:r>
            <a:r>
              <a:rPr lang="zh-CN" altLang="zh-CN" sz="1400" dirty="0"/>
              <a:t>规范</a:t>
            </a:r>
            <a:r>
              <a:rPr lang="en-US" altLang="zh-CN" sz="1400" dirty="0"/>
              <a:t> : </a:t>
            </a:r>
            <a:r>
              <a:rPr lang="en-US" altLang="zh-CN" sz="1400" u="sng" dirty="0">
                <a:hlinkClick r:id="rId8"/>
              </a:rPr>
              <a:t>http://savage.net.au/SQL/sql-92.bnf.html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 err="1"/>
              <a:t>Mysql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binlog</a:t>
            </a:r>
            <a:r>
              <a:rPr lang="en-US" altLang="zh-CN" sz="1400" dirty="0"/>
              <a:t> </a:t>
            </a:r>
            <a:r>
              <a:rPr lang="zh-CN" altLang="zh-CN" sz="1400" dirty="0"/>
              <a:t>解析器</a:t>
            </a:r>
            <a:r>
              <a:rPr lang="en-US" altLang="zh-CN" sz="1400" dirty="0"/>
              <a:t>java</a:t>
            </a:r>
            <a:r>
              <a:rPr lang="zh-CN" altLang="zh-CN" sz="1400" dirty="0"/>
              <a:t>版本开源实现</a:t>
            </a:r>
            <a:r>
              <a:rPr lang="en-US" altLang="zh-CN" sz="1400" dirty="0"/>
              <a:t>: </a:t>
            </a:r>
            <a:r>
              <a:rPr lang="en-US" altLang="zh-CN" sz="1400" u="sng" dirty="0">
                <a:hlinkClick r:id="rId9"/>
              </a:rPr>
              <a:t>http://code.google.com/p/tungsten-replicator/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/>
              <a:t>Zookeeper </a:t>
            </a:r>
            <a:r>
              <a:rPr lang="zh-CN" altLang="zh-CN" sz="1400" dirty="0"/>
              <a:t>配置服务器</a:t>
            </a:r>
            <a:r>
              <a:rPr lang="en-US" altLang="zh-CN" sz="1400" dirty="0"/>
              <a:t> : </a:t>
            </a:r>
            <a:r>
              <a:rPr lang="en-US" altLang="zh-CN" sz="1400" u="sng" dirty="0">
                <a:hlinkClick r:id="rId10"/>
              </a:rPr>
              <a:t>http://zookeeper.apache.org/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/>
              <a:t> </a:t>
            </a:r>
            <a:r>
              <a:rPr lang="zh-CN" altLang="zh-CN" sz="1400" dirty="0"/>
              <a:t>存储构建模型参考和依托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hbase</a:t>
            </a:r>
            <a:r>
              <a:rPr lang="en-US" altLang="zh-CN" sz="1400" dirty="0"/>
              <a:t> ,</a:t>
            </a:r>
            <a:r>
              <a:rPr lang="en-US" altLang="zh-CN" sz="1400" dirty="0" err="1"/>
              <a:t>mongodb,redis,Cassandra,mysql</a:t>
            </a:r>
            <a:r>
              <a:rPr lang="en-US" altLang="zh-CN" sz="1400" dirty="0"/>
              <a:t> ,oracle (</a:t>
            </a:r>
            <a:r>
              <a:rPr lang="zh-CN" altLang="zh-CN" sz="1400" dirty="0"/>
              <a:t>请自行</a:t>
            </a:r>
            <a:r>
              <a:rPr lang="en-US" altLang="zh-CN" sz="1400" dirty="0" err="1"/>
              <a:t>google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>
              <a:lnSpc>
                <a:spcPct val="170000"/>
              </a:lnSpc>
            </a:pPr>
            <a:r>
              <a:rPr lang="en-US" altLang="zh-CN" sz="1400" dirty="0"/>
              <a:t> </a:t>
            </a:r>
            <a:r>
              <a:rPr lang="zh-CN" altLang="zh-CN" sz="1400" dirty="0"/>
              <a:t>其他依赖的内部系统</a:t>
            </a:r>
            <a:r>
              <a:rPr lang="en-US" altLang="zh-CN" sz="1400" dirty="0"/>
              <a:t>: diamond </a:t>
            </a:r>
            <a:r>
              <a:rPr lang="zh-CN" altLang="zh-CN" sz="1400" dirty="0"/>
              <a:t>配置服务器，</a:t>
            </a:r>
            <a:r>
              <a:rPr lang="en-US" altLang="zh-CN" sz="1400" dirty="0"/>
              <a:t>meta </a:t>
            </a:r>
            <a:r>
              <a:rPr lang="zh-CN" altLang="zh-CN" sz="1400" dirty="0"/>
              <a:t>数据消息队列。</a:t>
            </a:r>
          </a:p>
          <a:p>
            <a:pPr>
              <a:lnSpc>
                <a:spcPct val="17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83379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严格遵循</a:t>
            </a:r>
            <a:r>
              <a:rPr lang="en-US" altLang="zh-CN" sz="2000" dirty="0">
                <a:latin typeface="+mn-ea"/>
              </a:rPr>
              <a:t>JMS</a:t>
            </a:r>
            <a:r>
              <a:rPr lang="zh-CN" altLang="en-US" sz="2000" dirty="0">
                <a:latin typeface="+mn-ea"/>
              </a:rPr>
              <a:t>规范的产品，能够直接提供对前面</a:t>
            </a:r>
            <a:r>
              <a:rPr lang="en-US" altLang="zh-CN" sz="2000" dirty="0">
                <a:latin typeface="+mn-ea"/>
              </a:rPr>
              <a:t>Notify</a:t>
            </a:r>
            <a:r>
              <a:rPr lang="zh-CN" altLang="en-US" sz="2000" dirty="0">
                <a:latin typeface="+mn-ea"/>
              </a:rPr>
              <a:t>里面订阅者集群的支持么？如果不能直接支持，有什么办法来解决么？这个办法有什么不足么？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>
                <a:latin typeface="+mn-ea"/>
              </a:rPr>
              <a:t>NIO</a:t>
            </a:r>
            <a:r>
              <a:rPr lang="zh-CN" altLang="en-US" sz="2000" dirty="0">
                <a:latin typeface="+mn-ea"/>
              </a:rPr>
              <a:t>（可以直接用</a:t>
            </a:r>
            <a:r>
              <a:rPr lang="en-US" altLang="zh-CN" sz="2000" dirty="0">
                <a:latin typeface="+mn-ea"/>
              </a:rPr>
              <a:t>NIO</a:t>
            </a:r>
            <a:r>
              <a:rPr lang="zh-CN" altLang="en-US" sz="2000" dirty="0">
                <a:latin typeface="+mn-ea"/>
              </a:rPr>
              <a:t>或者用</a:t>
            </a:r>
            <a:r>
              <a:rPr lang="en-US" altLang="zh-CN" sz="2000" dirty="0">
                <a:latin typeface="+mn-ea"/>
              </a:rPr>
              <a:t>Mina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Netty</a:t>
            </a:r>
            <a:r>
              <a:rPr lang="zh-CN" altLang="en-US" sz="2000" dirty="0">
                <a:latin typeface="+mn-ea"/>
              </a:rPr>
              <a:t>之类的框架）实现一个</a:t>
            </a:r>
            <a:r>
              <a:rPr lang="en-US" altLang="zh-CN" sz="2000" dirty="0" err="1">
                <a:latin typeface="+mn-ea"/>
              </a:rPr>
              <a:t>EchoServer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Server</a:t>
            </a:r>
            <a:r>
              <a:rPr lang="zh-CN" altLang="en-US" sz="2000" dirty="0">
                <a:latin typeface="+mn-ea"/>
              </a:rPr>
              <a:t>支持长连接，客户端发送的一个完成的行（就是有回车标志的），</a:t>
            </a:r>
            <a:r>
              <a:rPr lang="en-US" altLang="zh-CN" sz="2000" dirty="0">
                <a:latin typeface="+mn-ea"/>
              </a:rPr>
              <a:t>Server</a:t>
            </a:r>
            <a:r>
              <a:rPr lang="zh-CN" altLang="en-US" sz="2000" dirty="0">
                <a:latin typeface="+mn-ea"/>
              </a:rPr>
              <a:t>直接回送同样的内容给客户端，客户端在</a:t>
            </a:r>
            <a:r>
              <a:rPr lang="en-US" altLang="zh-CN" sz="2000" dirty="0">
                <a:latin typeface="+mn-ea"/>
              </a:rPr>
              <a:t>Console</a:t>
            </a:r>
            <a:r>
              <a:rPr lang="zh-CN" altLang="en-US" sz="2000" dirty="0">
                <a:latin typeface="+mn-ea"/>
              </a:rPr>
              <a:t>上显示。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我们有一个商品库，根据商品</a:t>
            </a:r>
            <a:r>
              <a:rPr lang="en-US" altLang="zh-CN" sz="2000" dirty="0">
                <a:latin typeface="+mn-ea"/>
              </a:rPr>
              <a:t>Id(</a:t>
            </a:r>
            <a:r>
              <a:rPr lang="zh-CN" altLang="en-US" sz="2000" dirty="0">
                <a:latin typeface="+mn-ea"/>
              </a:rPr>
              <a:t>数值类型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的奇偶分到了两个数据库中，每个库都只有一张表。我们需要实现一个查询功能，选择商品价格在</a:t>
            </a:r>
            <a:r>
              <a:rPr lang="en-US" altLang="zh-CN" sz="2000" dirty="0">
                <a:latin typeface="+mn-ea"/>
              </a:rPr>
              <a:t>100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200</a:t>
            </a:r>
            <a:r>
              <a:rPr lang="zh-CN" altLang="en-US" sz="2000" dirty="0">
                <a:latin typeface="+mn-ea"/>
              </a:rPr>
              <a:t>之间的商品，根据商品的销量排序，分页显示，我们应该怎么做？你的方案有什么缺点么？</a:t>
            </a:r>
          </a:p>
        </p:txBody>
      </p:sp>
    </p:spTree>
    <p:extLst>
      <p:ext uri="{BB962C8B-B14F-4D97-AF65-F5344CB8AC3E}">
        <p14:creationId xmlns:p14="http://schemas.microsoft.com/office/powerpoint/2010/main" val="31453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淘宝技术平台发展历史 </a:t>
            </a:r>
            <a:br>
              <a:rPr lang="en-US" altLang="zh-CN" dirty="0"/>
            </a:br>
            <a:r>
              <a:rPr lang="en-US" altLang="zh-CN" dirty="0"/>
              <a:t>		-- </a:t>
            </a:r>
            <a:r>
              <a:rPr lang="zh-CN" altLang="en-US" dirty="0"/>
              <a:t>一个比较大的交易网站</a:t>
            </a:r>
          </a:p>
        </p:txBody>
      </p:sp>
      <p:sp>
        <p:nvSpPr>
          <p:cNvPr id="4" name="矩形 3"/>
          <p:cNvSpPr/>
          <p:nvPr/>
        </p:nvSpPr>
        <p:spPr>
          <a:xfrm>
            <a:off x="1000100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357554" y="4000504"/>
            <a:ext cx="2071702" cy="2071702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7" name="矩形 6"/>
          <p:cNvSpPr/>
          <p:nvPr/>
        </p:nvSpPr>
        <p:spPr>
          <a:xfrm>
            <a:off x="3071802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8" y="2500306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0760" y="5000636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问题？</a:t>
            </a:r>
          </a:p>
        </p:txBody>
      </p:sp>
      <p:sp>
        <p:nvSpPr>
          <p:cNvPr id="10" name="矩形 9"/>
          <p:cNvSpPr/>
          <p:nvPr/>
        </p:nvSpPr>
        <p:spPr>
          <a:xfrm>
            <a:off x="6858016" y="3071810"/>
            <a:ext cx="1500198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More app…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4083</Words>
  <Application>Microsoft Macintosh PowerPoint</Application>
  <PresentationFormat>全屏显示(4:3)</PresentationFormat>
  <Paragraphs>928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3" baseType="lpstr">
      <vt:lpstr>黑体</vt:lpstr>
      <vt:lpstr>宋体</vt:lpstr>
      <vt:lpstr>Arial</vt:lpstr>
      <vt:lpstr>Calibri</vt:lpstr>
      <vt:lpstr>Times New Roman</vt:lpstr>
      <vt:lpstr>Wingdings</vt:lpstr>
      <vt:lpstr>Office 主题</vt:lpstr>
      <vt:lpstr>中间件介绍</vt:lpstr>
      <vt:lpstr>提纲</vt:lpstr>
      <vt:lpstr>技术的发展</vt:lpstr>
      <vt:lpstr>淘宝技术平台发展历史      -- 一个交易网站</vt:lpstr>
      <vt:lpstr>淘宝技术平台发展历史     -- 一个交易网站-问题</vt:lpstr>
      <vt:lpstr>淘宝技术平台发展历史    -- 一个比较大的交易网站</vt:lpstr>
      <vt:lpstr>淘宝技术平台发展历史    -- 一个比较大的交易网站</vt:lpstr>
      <vt:lpstr>淘宝技术平台发展历史     -- 一个比较大的交易网站-问题</vt:lpstr>
      <vt:lpstr>淘宝技术平台发展历史    -- 一个比较大的交易网站</vt:lpstr>
      <vt:lpstr>淘宝技术平台发展历史     -- 一个比较大的交易网站-问题</vt:lpstr>
      <vt:lpstr>淘宝技术平台发展历史  -- 一个比较大的交易网站-服务化</vt:lpstr>
      <vt:lpstr>淘宝技术平台发展历史--服务化</vt:lpstr>
      <vt:lpstr>淘宝技术平台发展历史--服务化</vt:lpstr>
      <vt:lpstr>淘宝技术平台发展历史 -服务化</vt:lpstr>
      <vt:lpstr>淘宝技术平台发展历史 --服务化</vt:lpstr>
      <vt:lpstr>淘宝技术平台发展历史 -数据库切分</vt:lpstr>
      <vt:lpstr>淘宝技术平台发展历史  -- 一个比较大的交易网站-数据库切分</vt:lpstr>
      <vt:lpstr>淘宝技术平台发展历史     --后端辅助工具-搜索</vt:lpstr>
      <vt:lpstr>淘宝技术平台发展历史     --后端辅助工具-搜索</vt:lpstr>
      <vt:lpstr>淘宝技术平台发展历史     --后端辅助工具-数据分析</vt:lpstr>
      <vt:lpstr>淘宝技术平台发展历史    --后端辅助工具-数据分析</vt:lpstr>
      <vt:lpstr>淘宝技术平台发展历史    --后端辅助工具-数据分析</vt:lpstr>
      <vt:lpstr>淘宝技术平台发展历史        --总图</vt:lpstr>
      <vt:lpstr>关键技术</vt:lpstr>
      <vt:lpstr>Agenda</vt:lpstr>
      <vt:lpstr>关键技术  —服务化(HSF,Dubbo)</vt:lpstr>
      <vt:lpstr>服务化(HSF / Dubbo)</vt:lpstr>
      <vt:lpstr>HSF--核心原理</vt:lpstr>
      <vt:lpstr>HSF--核心原理</vt:lpstr>
      <vt:lpstr>HSF--核心原理—IO连接多路复用</vt:lpstr>
      <vt:lpstr>HSF--核心原理</vt:lpstr>
      <vt:lpstr>HSF--典型场景</vt:lpstr>
      <vt:lpstr>HSF--核心原理</vt:lpstr>
      <vt:lpstr>HSF—小结</vt:lpstr>
      <vt:lpstr>关键技术 —数据层 (TDDL/Cobar)</vt:lpstr>
      <vt:lpstr>数据层 TDDL/COBAR</vt:lpstr>
      <vt:lpstr>数据层 TDDL/COBAR</vt:lpstr>
      <vt:lpstr>数据层 TDDL/COBAR-主要特性</vt:lpstr>
      <vt:lpstr>数据层 TDDL/COBAR</vt:lpstr>
      <vt:lpstr>数据层 TDDL/COBAR-主要特性</vt:lpstr>
      <vt:lpstr>数据层 TDDL/COBAR-标志性场景</vt:lpstr>
      <vt:lpstr>数据层 TDDL/COBAR-小结</vt:lpstr>
      <vt:lpstr>关键技术 —消息系统(Notify/Meta)</vt:lpstr>
      <vt:lpstr>消息系统(Notify/Meta)</vt:lpstr>
      <vt:lpstr>消息系统(Notify/Meta)</vt:lpstr>
      <vt:lpstr>消息系统(Notify/Meta)</vt:lpstr>
      <vt:lpstr>消息系统(Notify/Meta)</vt:lpstr>
      <vt:lpstr>消息系统(Notify/Meta)</vt:lpstr>
      <vt:lpstr>消息系统(Notify/Meta)</vt:lpstr>
      <vt:lpstr>消息系统(Notify/Meta)</vt:lpstr>
      <vt:lpstr>消息系统(Notify/Meta)-典型场景</vt:lpstr>
      <vt:lpstr>消息系统(Notify/Meta)-小结</vt:lpstr>
      <vt:lpstr>关键技术  —容器和组件化开发</vt:lpstr>
      <vt:lpstr>容器和组件化开发</vt:lpstr>
      <vt:lpstr>容器和组件化开发</vt:lpstr>
      <vt:lpstr>容器和组件化开发-核心原理</vt:lpstr>
      <vt:lpstr>容器和组件化开发-核心原理</vt:lpstr>
      <vt:lpstr>容器和组件化开发-核心原理</vt:lpstr>
      <vt:lpstr>容器和组件化开发-小结</vt:lpstr>
      <vt:lpstr>关键技术  —MVC(Webx/sofamvc)</vt:lpstr>
      <vt:lpstr>MVC</vt:lpstr>
      <vt:lpstr>MVC</vt:lpstr>
      <vt:lpstr>MVC 扩展</vt:lpstr>
      <vt:lpstr>MVC 扩展-小结</vt:lpstr>
      <vt:lpstr>关键技术 —数据分发总线(精卫/erosa)</vt:lpstr>
      <vt:lpstr>数据分发总线(精卫/erosa)</vt:lpstr>
      <vt:lpstr>数据分发总线(精卫/erosa)</vt:lpstr>
      <vt:lpstr>数据分发总线(精卫/erosa)</vt:lpstr>
      <vt:lpstr>数据分发总线(精卫/erosa)</vt:lpstr>
      <vt:lpstr>数据分发总线(精卫/erosa)</vt:lpstr>
      <vt:lpstr>数据分发总线(精卫/erosa)</vt:lpstr>
      <vt:lpstr>数据分发总线(精卫/erosa)-标志场景</vt:lpstr>
      <vt:lpstr>数据分发总线(精卫/erosa)-标志场景</vt:lpstr>
      <vt:lpstr>关键技术 —性能优化和运维自动化(CSP) </vt:lpstr>
      <vt:lpstr>性能优化和运维自动化(CSP)</vt:lpstr>
      <vt:lpstr>性能优化和运维自动化(CSP)</vt:lpstr>
      <vt:lpstr>性能优化和运维自动化(CSP)</vt:lpstr>
      <vt:lpstr>性能优化和运维自动化(CSP)</vt:lpstr>
      <vt:lpstr>性能优化和运维自动化(CSP)</vt:lpstr>
      <vt:lpstr>性能优化和运维自动化(CSP)—小结</vt:lpstr>
      <vt:lpstr>参考信息</vt:lpstr>
      <vt:lpstr>消息中间件-技术规范</vt:lpstr>
      <vt:lpstr>消息中间件-开源产品</vt:lpstr>
      <vt:lpstr>服务框架-参考资料</vt:lpstr>
      <vt:lpstr>数据层-参考资料</vt:lpstr>
      <vt:lpstr>课后题目</vt:lpstr>
    </vt:vector>
  </TitlesOfParts>
  <Company>Alibaba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Whisper</dc:creator>
  <cp:lastModifiedBy>董 旗宇</cp:lastModifiedBy>
  <cp:revision>198</cp:revision>
  <dcterms:created xsi:type="dcterms:W3CDTF">2012-12-04T16:08:31Z</dcterms:created>
  <dcterms:modified xsi:type="dcterms:W3CDTF">2018-07-12T09:41:52Z</dcterms:modified>
</cp:coreProperties>
</file>