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2" r:id="rId4"/>
    <p:sldId id="276" r:id="rId5"/>
    <p:sldId id="277" r:id="rId6"/>
    <p:sldId id="27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159005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13" name="Shape 10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/>
              <a:t>评价稳定性改进：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sz="1200"/>
              <a:t>、系统接入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BCP</a:t>
            </a:r>
            <a:r>
              <a:rPr sz="1200"/>
              <a:t>对账，尽早发现数据相关问题；</a:t>
            </a:r>
            <a:br>
              <a:rPr sz="1200"/>
            </a:br>
            <a:r>
              <a:rPr sz="12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1200"/>
              <a:t>、增加系统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sz="1200"/>
              <a:t>、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P2</a:t>
            </a:r>
            <a:r>
              <a:rPr sz="1200"/>
              <a:t>故障监控日志；</a:t>
            </a:r>
            <a:br>
              <a:rPr sz="1200"/>
            </a:br>
            <a:r>
              <a:rPr sz="12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sz="1200"/>
              <a:t>、丰富评价后台操作日志，增加链路监控；</a:t>
            </a:r>
            <a:br>
              <a:rPr sz="1200"/>
            </a:br>
            <a:r>
              <a:rPr sz="12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sz="1200"/>
              <a:t>、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DB</a:t>
            </a:r>
            <a:r>
              <a:rPr sz="1200"/>
              <a:t>相关清理及架构优化；</a:t>
            </a:r>
            <a:br>
              <a:rPr sz="1200"/>
            </a:br>
            <a:r>
              <a:rPr sz="12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sz="1200"/>
              <a:t>、时间程序迁移及优化；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</a:p>
          <a:p>
            <a:pPr lvl="1">
              <a:defRPr sz="1800"/>
            </a:pPr>
            <a:r>
              <a:rPr sz="3200"/>
              <a:t>二级</a:t>
            </a:r>
          </a:p>
          <a:p>
            <a:pPr lvl="2">
              <a:defRPr sz="1800"/>
            </a:pPr>
            <a:r>
              <a:rPr sz="3200"/>
              <a:t>三级</a:t>
            </a:r>
          </a:p>
          <a:p>
            <a:pPr lvl="3">
              <a:defRPr sz="1800"/>
            </a:pPr>
            <a:r>
              <a:rPr sz="3200"/>
              <a:t>四级</a:t>
            </a:r>
          </a:p>
          <a:p>
            <a:pPr lvl="4">
              <a:defRPr sz="1800"/>
            </a:pPr>
            <a:r>
              <a:rPr sz="3200"/>
              <a:t>五级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</a:p>
          <a:p>
            <a:pPr lvl="1">
              <a:defRPr sz="1800"/>
            </a:pPr>
            <a:r>
              <a:rPr sz="3200"/>
              <a:t>二级</a:t>
            </a:r>
          </a:p>
          <a:p>
            <a:pPr lvl="2">
              <a:defRPr sz="1800"/>
            </a:pPr>
            <a:r>
              <a:rPr sz="3200"/>
              <a:t>三级</a:t>
            </a:r>
          </a:p>
          <a:p>
            <a:pPr lvl="3">
              <a:defRPr sz="1800"/>
            </a:pPr>
            <a:r>
              <a:rPr sz="3200"/>
              <a:t>四级</a:t>
            </a:r>
          </a:p>
          <a:p>
            <a:pPr lvl="4">
              <a:defRPr sz="1800"/>
            </a:pPr>
            <a:r>
              <a:rPr sz="3200"/>
              <a:t>五级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单击此处编辑母版标题样式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单击此处编辑母版文本样式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单击此处编辑母版文本样式</a:t>
            </a:r>
          </a:p>
          <a:p>
            <a:pPr lvl="1">
              <a:defRPr sz="1800"/>
            </a:pPr>
            <a:r>
              <a:rPr sz="2800"/>
              <a:t>二级</a:t>
            </a:r>
          </a:p>
          <a:p>
            <a:pPr lvl="2">
              <a:defRPr sz="1800"/>
            </a:pPr>
            <a:r>
              <a:rPr sz="2800"/>
              <a:t>三级</a:t>
            </a:r>
          </a:p>
          <a:p>
            <a:pPr lvl="3">
              <a:defRPr sz="1800"/>
            </a:pPr>
            <a:r>
              <a:rPr sz="2800"/>
              <a:t>四级</a:t>
            </a:r>
          </a:p>
          <a:p>
            <a:pPr lvl="4">
              <a:defRPr sz="1800"/>
            </a:pPr>
            <a:r>
              <a:rPr sz="2800"/>
              <a:t>五级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单击此处编辑母版文本样式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单击此处编辑母版标题样式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</a:p>
          <a:p>
            <a:pPr lvl="1">
              <a:defRPr sz="1800"/>
            </a:pPr>
            <a:r>
              <a:rPr sz="3200"/>
              <a:t>二级</a:t>
            </a:r>
          </a:p>
          <a:p>
            <a:pPr lvl="2">
              <a:defRPr sz="1800"/>
            </a:pPr>
            <a:r>
              <a:rPr sz="3200"/>
              <a:t>三级</a:t>
            </a:r>
          </a:p>
          <a:p>
            <a:pPr lvl="3">
              <a:defRPr sz="1800"/>
            </a:pPr>
            <a:r>
              <a:rPr sz="3200"/>
              <a:t>四级</a:t>
            </a:r>
          </a:p>
          <a:p>
            <a:pPr lvl="4">
              <a:defRPr sz="1800"/>
            </a:pPr>
            <a:r>
              <a:rPr sz="3200"/>
              <a:t>五级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单击此处编辑母版文本样式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</a:p>
          <a:p>
            <a:pPr lvl="1">
              <a:defRPr sz="1800"/>
            </a:pPr>
            <a:r>
              <a:rPr sz="3200"/>
              <a:t>二级</a:t>
            </a:r>
          </a:p>
          <a:p>
            <a:pPr lvl="2">
              <a:defRPr sz="1800"/>
            </a:pPr>
            <a:r>
              <a:rPr sz="3200"/>
              <a:t>三级</a:t>
            </a:r>
          </a:p>
          <a:p>
            <a:pPr lvl="3">
              <a:defRPr sz="1800"/>
            </a:pPr>
            <a:r>
              <a:rPr sz="3200"/>
              <a:t>四级</a:t>
            </a:r>
          </a:p>
          <a:p>
            <a:pPr lvl="4">
              <a:defRPr sz="1800"/>
            </a:pPr>
            <a:r>
              <a:rPr sz="3200"/>
              <a:t>五级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单击此处编辑母版文本样式</a:t>
            </a:r>
          </a:p>
          <a:p>
            <a:pPr lvl="1">
              <a:defRPr sz="1800"/>
            </a:pPr>
            <a:r>
              <a:rPr sz="3200"/>
              <a:t>二级</a:t>
            </a:r>
          </a:p>
          <a:p>
            <a:pPr lvl="2">
              <a:defRPr sz="1800"/>
            </a:pPr>
            <a:r>
              <a:rPr sz="3200"/>
              <a:t>三级</a:t>
            </a:r>
          </a:p>
          <a:p>
            <a:pPr lvl="3">
              <a:defRPr sz="1800"/>
            </a:pPr>
            <a:r>
              <a:rPr sz="3200"/>
              <a:t>四级</a:t>
            </a:r>
          </a:p>
          <a:p>
            <a:pPr lvl="4">
              <a:defRPr sz="1800"/>
            </a:pPr>
            <a:r>
              <a:rPr sz="3200"/>
              <a:t>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1"/>
          <p:cNvGrpSpPr/>
          <p:nvPr/>
        </p:nvGrpSpPr>
        <p:grpSpPr>
          <a:xfrm>
            <a:off x="-4691" y="6457381"/>
            <a:ext cx="6585358" cy="424359"/>
            <a:chOff x="0" y="0"/>
            <a:chExt cx="6585356" cy="424358"/>
          </a:xfrm>
        </p:grpSpPr>
        <p:sp>
          <p:nvSpPr>
            <p:cNvPr id="49" name="Shape 49"/>
            <p:cNvSpPr/>
            <p:nvPr/>
          </p:nvSpPr>
          <p:spPr>
            <a:xfrm>
              <a:off x="-1" y="-1"/>
              <a:ext cx="6585358" cy="42436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-1" y="33109"/>
              <a:ext cx="658535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           未来是共享的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6580665" y="6457381"/>
            <a:ext cx="2563335" cy="403757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3" name="image1.jpg" descr="www_tuweimei_comComp_12559620_0a2P9xhs2UZGoNaZbOcRkdvv8nlcqneg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00223" y="0"/>
            <a:ext cx="2843777" cy="2488477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6263075" y="298346"/>
            <a:ext cx="229932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808080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808080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共享业务规划会出品</a:t>
            </a:r>
          </a:p>
        </p:txBody>
      </p:sp>
      <p:sp>
        <p:nvSpPr>
          <p:cNvPr id="55" name="Shape 55"/>
          <p:cNvSpPr/>
          <p:nvPr/>
        </p:nvSpPr>
        <p:spPr>
          <a:xfrm>
            <a:off x="1439593" y="2250057"/>
            <a:ext cx="5760642" cy="722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defRPr sz="36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3600"/>
              <a:t>评价业务介绍</a:t>
            </a:r>
          </a:p>
        </p:txBody>
      </p:sp>
      <p:sp>
        <p:nvSpPr>
          <p:cNvPr id="56" name="Shape 56"/>
          <p:cNvSpPr/>
          <p:nvPr/>
        </p:nvSpPr>
        <p:spPr>
          <a:xfrm>
            <a:off x="2638425" y="3771899"/>
            <a:ext cx="5400675" cy="895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500"/>
              </a:spcBef>
            </a:pPr>
            <a:r>
              <a:rPr lang="en-US" sz="2400" dirty="0" smtClean="0">
                <a:latin typeface="Microsoft YaHei"/>
                <a:ea typeface="Microsoft YaHei"/>
                <a:cs typeface="Microsoft YaHei"/>
                <a:sym typeface="Microsoft YaHei"/>
              </a:rPr>
              <a:t>			</a:t>
            </a:r>
            <a:r>
              <a:rPr sz="2400" dirty="0" err="1" smtClean="0">
                <a:latin typeface="Microsoft YaHei"/>
                <a:ea typeface="Microsoft YaHei"/>
                <a:cs typeface="Microsoft YaHei"/>
                <a:sym typeface="Microsoft YaHei"/>
              </a:rPr>
              <a:t>共享业务</a:t>
            </a:r>
            <a:r>
              <a:rPr sz="2400" dirty="0" err="1">
                <a:latin typeface="Microsoft YaHei"/>
                <a:ea typeface="Microsoft YaHei"/>
                <a:cs typeface="Microsoft YaHei"/>
                <a:sym typeface="Microsoft YaHei"/>
              </a:rPr>
              <a:t>-</a:t>
            </a:r>
            <a:r>
              <a:rPr sz="2400" dirty="0" err="1" smtClean="0">
                <a:latin typeface="Microsoft YaHei"/>
                <a:ea typeface="Microsoft YaHei"/>
                <a:cs typeface="Microsoft YaHei"/>
                <a:sym typeface="Microsoft YaHei"/>
              </a:rPr>
              <a:t>技术部-</a:t>
            </a:r>
            <a:r>
              <a:rPr sz="2400" dirty="0" err="1">
                <a:latin typeface="Microsoft YaHei"/>
                <a:ea typeface="Microsoft YaHei"/>
                <a:cs typeface="Microsoft YaHei"/>
                <a:sym typeface="Microsoft YaHei"/>
              </a:rPr>
              <a:t>评价团队</a:t>
            </a:r>
            <a:endParaRPr sz="24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r">
              <a:spcBef>
                <a:spcPts val="500"/>
              </a:spcBef>
            </a:pPr>
            <a:r>
              <a:rPr sz="2400" dirty="0">
                <a:latin typeface="Microsoft YaHei"/>
                <a:ea typeface="Microsoft YaHei"/>
                <a:cs typeface="Microsoft YaHei"/>
                <a:sym typeface="Microsoft YaHei"/>
              </a:rPr>
              <a:t>2015/03/04</a:t>
            </a:r>
          </a:p>
        </p:txBody>
      </p:sp>
      <p:sp>
        <p:nvSpPr>
          <p:cNvPr id="57" name="Shape 57"/>
          <p:cNvSpPr/>
          <p:nvPr/>
        </p:nvSpPr>
        <p:spPr>
          <a:xfrm>
            <a:off x="2445419" y="2919970"/>
            <a:ext cx="3780491" cy="1589"/>
          </a:xfrm>
          <a:prstGeom prst="line">
            <a:avLst/>
          </a:prstGeom>
          <a:ln w="28575">
            <a:solidFill>
              <a:srgbClr val="FFFF00"/>
            </a:solidFill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2460383" y="2987693"/>
            <a:ext cx="3780491" cy="1589"/>
          </a:xfrm>
          <a:prstGeom prst="line">
            <a:avLst/>
          </a:prstGeom>
          <a:ln w="28575">
            <a:solidFill>
              <a:srgbClr val="66CCFF"/>
            </a:solidFill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roup 649"/>
          <p:cNvGrpSpPr/>
          <p:nvPr/>
        </p:nvGrpSpPr>
        <p:grpSpPr>
          <a:xfrm>
            <a:off x="393880" y="489529"/>
            <a:ext cx="264424" cy="418679"/>
            <a:chOff x="0" y="0"/>
            <a:chExt cx="264423" cy="418677"/>
          </a:xfrm>
        </p:grpSpPr>
        <p:sp>
          <p:nvSpPr>
            <p:cNvPr id="646" name="Shape 646"/>
            <p:cNvSpPr/>
            <p:nvPr/>
          </p:nvSpPr>
          <p:spPr>
            <a:xfrm flipH="1">
              <a:off x="264423" y="-1"/>
              <a:ext cx="1" cy="418679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 flipH="1">
              <a:off x="125276" y="289"/>
              <a:ext cx="1" cy="299056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 flipH="1">
              <a:off x="0" y="2266"/>
              <a:ext cx="1" cy="149528"/>
            </a:xfrm>
            <a:prstGeom prst="line">
              <a:avLst/>
            </a:prstGeom>
            <a:noFill/>
            <a:ln w="57150" cap="flat">
              <a:solidFill>
                <a:srgbClr val="92D05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652" name="Group 652"/>
          <p:cNvGrpSpPr/>
          <p:nvPr/>
        </p:nvGrpSpPr>
        <p:grpSpPr>
          <a:xfrm>
            <a:off x="-4691" y="6457381"/>
            <a:ext cx="6585358" cy="424359"/>
            <a:chOff x="0" y="0"/>
            <a:chExt cx="6585356" cy="424358"/>
          </a:xfrm>
        </p:grpSpPr>
        <p:sp>
          <p:nvSpPr>
            <p:cNvPr id="650" name="Shape 650"/>
            <p:cNvSpPr/>
            <p:nvPr/>
          </p:nvSpPr>
          <p:spPr>
            <a:xfrm>
              <a:off x="-1" y="-1"/>
              <a:ext cx="6585358" cy="42436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-1" y="33109"/>
              <a:ext cx="658535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           未来是共享的</a:t>
              </a:r>
            </a:p>
          </p:txBody>
        </p:sp>
      </p:grpSp>
      <p:sp>
        <p:nvSpPr>
          <p:cNvPr id="653" name="Shape 653"/>
          <p:cNvSpPr/>
          <p:nvPr/>
        </p:nvSpPr>
        <p:spPr>
          <a:xfrm>
            <a:off x="6580665" y="6457381"/>
            <a:ext cx="2563335" cy="403757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4" name="Shape 654"/>
          <p:cNvSpPr>
            <a:spLocks noGrp="1"/>
          </p:cNvSpPr>
          <p:nvPr>
            <p:ph type="title"/>
          </p:nvPr>
        </p:nvSpPr>
        <p:spPr>
          <a:xfrm>
            <a:off x="840457" y="316847"/>
            <a:ext cx="6778626" cy="777876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评价内容相关业务</a:t>
            </a:r>
          </a:p>
        </p:txBody>
      </p:sp>
      <p:grpSp>
        <p:nvGrpSpPr>
          <p:cNvPr id="657" name="Group 657"/>
          <p:cNvGrpSpPr/>
          <p:nvPr/>
        </p:nvGrpSpPr>
        <p:grpSpPr>
          <a:xfrm>
            <a:off x="117653" y="2062161"/>
            <a:ext cx="1390653" cy="476251"/>
            <a:chOff x="0" y="0"/>
            <a:chExt cx="1390651" cy="476250"/>
          </a:xfrm>
        </p:grpSpPr>
        <p:sp>
          <p:nvSpPr>
            <p:cNvPr id="655" name="Shape 655"/>
            <p:cNvSpPr/>
            <p:nvPr/>
          </p:nvSpPr>
          <p:spPr>
            <a:xfrm>
              <a:off x="-1" y="0"/>
              <a:ext cx="1390653" cy="4762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-1" y="71755"/>
              <a:ext cx="139065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内容生产</a:t>
              </a:r>
            </a:p>
          </p:txBody>
        </p:sp>
      </p:grpSp>
      <p:sp>
        <p:nvSpPr>
          <p:cNvPr id="658" name="Shape 658"/>
          <p:cNvSpPr/>
          <p:nvPr/>
        </p:nvSpPr>
        <p:spPr>
          <a:xfrm>
            <a:off x="1632446" y="1304924"/>
            <a:ext cx="205881" cy="200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521"/>
                  <a:pt x="10800" y="21423"/>
                </a:cubicBezTo>
                <a:lnTo>
                  <a:pt x="10800" y="10977"/>
                </a:lnTo>
                <a:cubicBezTo>
                  <a:pt x="10800" y="10879"/>
                  <a:pt x="5965" y="10800"/>
                  <a:pt x="0" y="10800"/>
                </a:cubicBezTo>
                <a:cubicBezTo>
                  <a:pt x="5965" y="10800"/>
                  <a:pt x="10800" y="10721"/>
                  <a:pt x="10800" y="10623"/>
                </a:cubicBezTo>
                <a:lnTo>
                  <a:pt x="10800" y="177"/>
                </a:lnTo>
                <a:cubicBezTo>
                  <a:pt x="10800" y="79"/>
                  <a:pt x="15635" y="0"/>
                  <a:pt x="21600" y="0"/>
                </a:cubicBezTo>
              </a:path>
            </a:pathLst>
          </a:custGeom>
          <a:ln w="100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661" name="Group 661"/>
          <p:cNvGrpSpPr/>
          <p:nvPr/>
        </p:nvGrpSpPr>
        <p:grpSpPr>
          <a:xfrm>
            <a:off x="1954883" y="1783556"/>
            <a:ext cx="1914526" cy="323851"/>
            <a:chOff x="0" y="0"/>
            <a:chExt cx="1914525" cy="323850"/>
          </a:xfrm>
        </p:grpSpPr>
        <p:sp>
          <p:nvSpPr>
            <p:cNvPr id="659" name="Shape 659"/>
            <p:cNvSpPr/>
            <p:nvPr/>
          </p:nvSpPr>
          <p:spPr>
            <a:xfrm>
              <a:off x="0" y="0"/>
              <a:ext cx="1914526" cy="3238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0" y="20954"/>
              <a:ext cx="1914526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买家追加评价</a:t>
              </a:r>
            </a:p>
          </p:txBody>
        </p:sp>
      </p:grpSp>
      <p:grpSp>
        <p:nvGrpSpPr>
          <p:cNvPr id="664" name="Group 664"/>
          <p:cNvGrpSpPr/>
          <p:nvPr/>
        </p:nvGrpSpPr>
        <p:grpSpPr>
          <a:xfrm>
            <a:off x="1954883" y="1390650"/>
            <a:ext cx="1914526" cy="323850"/>
            <a:chOff x="0" y="0"/>
            <a:chExt cx="1914525" cy="323850"/>
          </a:xfrm>
        </p:grpSpPr>
        <p:sp>
          <p:nvSpPr>
            <p:cNvPr id="662" name="Shape 662"/>
            <p:cNvSpPr/>
            <p:nvPr/>
          </p:nvSpPr>
          <p:spPr>
            <a:xfrm>
              <a:off x="0" y="0"/>
              <a:ext cx="1914526" cy="3238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0" y="20954"/>
              <a:ext cx="1914526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买家/卖家发表评价</a:t>
              </a:r>
            </a:p>
          </p:txBody>
        </p:sp>
      </p:grpSp>
      <p:grpSp>
        <p:nvGrpSpPr>
          <p:cNvPr id="667" name="Group 667"/>
          <p:cNvGrpSpPr/>
          <p:nvPr/>
        </p:nvGrpSpPr>
        <p:grpSpPr>
          <a:xfrm>
            <a:off x="1954883" y="2176461"/>
            <a:ext cx="1914526" cy="323851"/>
            <a:chOff x="0" y="0"/>
            <a:chExt cx="1914525" cy="323850"/>
          </a:xfrm>
        </p:grpSpPr>
        <p:sp>
          <p:nvSpPr>
            <p:cNvPr id="665" name="Shape 665"/>
            <p:cNvSpPr/>
            <p:nvPr/>
          </p:nvSpPr>
          <p:spPr>
            <a:xfrm>
              <a:off x="0" y="0"/>
              <a:ext cx="1914526" cy="3238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0" y="20954"/>
              <a:ext cx="1914526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评价管理（修改/删除/解释）</a:t>
              </a:r>
            </a:p>
          </p:txBody>
        </p:sp>
      </p:grpSp>
      <p:grpSp>
        <p:nvGrpSpPr>
          <p:cNvPr id="670" name="Group 670"/>
          <p:cNvGrpSpPr/>
          <p:nvPr/>
        </p:nvGrpSpPr>
        <p:grpSpPr>
          <a:xfrm>
            <a:off x="1954883" y="2569367"/>
            <a:ext cx="1914526" cy="323851"/>
            <a:chOff x="0" y="0"/>
            <a:chExt cx="1914525" cy="323850"/>
          </a:xfrm>
        </p:grpSpPr>
        <p:sp>
          <p:nvSpPr>
            <p:cNvPr id="668" name="Shape 668"/>
            <p:cNvSpPr/>
            <p:nvPr/>
          </p:nvSpPr>
          <p:spPr>
            <a:xfrm>
              <a:off x="0" y="0"/>
              <a:ext cx="1914526" cy="3238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0" y="20954"/>
              <a:ext cx="1914526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评价详情（修改/删除/解释）</a:t>
              </a:r>
            </a:p>
          </p:txBody>
        </p:sp>
      </p:grpSp>
      <p:sp>
        <p:nvSpPr>
          <p:cNvPr id="671" name="Shape 671"/>
          <p:cNvSpPr/>
          <p:nvPr/>
        </p:nvSpPr>
        <p:spPr>
          <a:xfrm flipH="1">
            <a:off x="3919781" y="1329193"/>
            <a:ext cx="221335" cy="842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397"/>
                  <a:pt x="10800" y="21146"/>
                </a:cubicBezTo>
                <a:lnTo>
                  <a:pt x="10800" y="11254"/>
                </a:lnTo>
                <a:cubicBezTo>
                  <a:pt x="10800" y="11003"/>
                  <a:pt x="5965" y="10800"/>
                  <a:pt x="0" y="10800"/>
                </a:cubicBezTo>
                <a:cubicBezTo>
                  <a:pt x="5965" y="10800"/>
                  <a:pt x="10800" y="10597"/>
                  <a:pt x="10800" y="10346"/>
                </a:cubicBezTo>
                <a:lnTo>
                  <a:pt x="10800" y="454"/>
                </a:lnTo>
                <a:cubicBezTo>
                  <a:pt x="10800" y="203"/>
                  <a:pt x="15635" y="0"/>
                  <a:pt x="21600" y="0"/>
                </a:cubicBezTo>
              </a:path>
            </a:pathLst>
          </a:custGeom>
          <a:ln w="100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674" name="Group 674"/>
          <p:cNvGrpSpPr/>
          <p:nvPr/>
        </p:nvGrpSpPr>
        <p:grpSpPr>
          <a:xfrm>
            <a:off x="4191000" y="1600200"/>
            <a:ext cx="866776" cy="323850"/>
            <a:chOff x="0" y="0"/>
            <a:chExt cx="866775" cy="323850"/>
          </a:xfrm>
        </p:grpSpPr>
        <p:sp>
          <p:nvSpPr>
            <p:cNvPr id="672" name="Shape 672"/>
            <p:cNvSpPr/>
            <p:nvPr/>
          </p:nvSpPr>
          <p:spPr>
            <a:xfrm>
              <a:off x="0" y="0"/>
              <a:ext cx="866776" cy="3238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0" y="27304"/>
              <a:ext cx="866776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PC/WAP</a:t>
              </a:r>
            </a:p>
          </p:txBody>
        </p:sp>
      </p:grpSp>
      <p:grpSp>
        <p:nvGrpSpPr>
          <p:cNvPr id="677" name="Group 677"/>
          <p:cNvGrpSpPr/>
          <p:nvPr/>
        </p:nvGrpSpPr>
        <p:grpSpPr>
          <a:xfrm>
            <a:off x="5604054" y="4572000"/>
            <a:ext cx="1390652" cy="476250"/>
            <a:chOff x="0" y="0"/>
            <a:chExt cx="1390651" cy="476250"/>
          </a:xfrm>
        </p:grpSpPr>
        <p:sp>
          <p:nvSpPr>
            <p:cNvPr id="675" name="Shape 675"/>
            <p:cNvSpPr/>
            <p:nvPr/>
          </p:nvSpPr>
          <p:spPr>
            <a:xfrm>
              <a:off x="-1" y="0"/>
              <a:ext cx="1390653" cy="4762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-1" y="71755"/>
              <a:ext cx="139065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内容展示</a:t>
              </a:r>
            </a:p>
          </p:txBody>
        </p:sp>
      </p:grpSp>
      <p:sp>
        <p:nvSpPr>
          <p:cNvPr id="678" name="Shape 678"/>
          <p:cNvSpPr/>
          <p:nvPr/>
        </p:nvSpPr>
        <p:spPr>
          <a:xfrm flipH="1">
            <a:off x="5185027" y="3486148"/>
            <a:ext cx="228603" cy="2676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534"/>
                  <a:pt x="10800" y="21452"/>
                </a:cubicBezTo>
                <a:lnTo>
                  <a:pt x="10800" y="10948"/>
                </a:lnTo>
                <a:cubicBezTo>
                  <a:pt x="10800" y="10866"/>
                  <a:pt x="5965" y="10800"/>
                  <a:pt x="0" y="10800"/>
                </a:cubicBezTo>
                <a:cubicBezTo>
                  <a:pt x="5965" y="10800"/>
                  <a:pt x="10800" y="10734"/>
                  <a:pt x="10800" y="10652"/>
                </a:cubicBezTo>
                <a:lnTo>
                  <a:pt x="10800" y="148"/>
                </a:lnTo>
                <a:cubicBezTo>
                  <a:pt x="10800" y="66"/>
                  <a:pt x="15635" y="0"/>
                  <a:pt x="21600" y="0"/>
                </a:cubicBezTo>
              </a:path>
            </a:pathLst>
          </a:custGeom>
          <a:ln w="100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681" name="Group 681"/>
          <p:cNvGrpSpPr/>
          <p:nvPr/>
        </p:nvGrpSpPr>
        <p:grpSpPr>
          <a:xfrm>
            <a:off x="3107407" y="4010025"/>
            <a:ext cx="1914527" cy="323850"/>
            <a:chOff x="0" y="0"/>
            <a:chExt cx="1914525" cy="323850"/>
          </a:xfrm>
        </p:grpSpPr>
        <p:sp>
          <p:nvSpPr>
            <p:cNvPr id="679" name="Shape 679"/>
            <p:cNvSpPr/>
            <p:nvPr/>
          </p:nvSpPr>
          <p:spPr>
            <a:xfrm>
              <a:off x="0" y="0"/>
              <a:ext cx="1914526" cy="3238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0" y="20954"/>
              <a:ext cx="1914526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买家/卖家信用评价页面</a:t>
              </a:r>
            </a:p>
          </p:txBody>
        </p:sp>
      </p:grpSp>
      <p:grpSp>
        <p:nvGrpSpPr>
          <p:cNvPr id="684" name="Group 684"/>
          <p:cNvGrpSpPr/>
          <p:nvPr/>
        </p:nvGrpSpPr>
        <p:grpSpPr>
          <a:xfrm>
            <a:off x="3107407" y="3609975"/>
            <a:ext cx="1914527" cy="323850"/>
            <a:chOff x="0" y="0"/>
            <a:chExt cx="1914525" cy="323850"/>
          </a:xfrm>
        </p:grpSpPr>
        <p:sp>
          <p:nvSpPr>
            <p:cNvPr id="682" name="Shape 682"/>
            <p:cNvSpPr/>
            <p:nvPr/>
          </p:nvSpPr>
          <p:spPr>
            <a:xfrm>
              <a:off x="0" y="0"/>
              <a:ext cx="1914526" cy="3238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0" y="20954"/>
              <a:ext cx="1914526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Detail（PC/WAP）</a:t>
              </a:r>
            </a:p>
          </p:txBody>
        </p:sp>
      </p:grpSp>
      <p:grpSp>
        <p:nvGrpSpPr>
          <p:cNvPr id="687" name="Group 687"/>
          <p:cNvGrpSpPr/>
          <p:nvPr/>
        </p:nvGrpSpPr>
        <p:grpSpPr>
          <a:xfrm>
            <a:off x="3107407" y="4410075"/>
            <a:ext cx="1914527" cy="323850"/>
            <a:chOff x="0" y="0"/>
            <a:chExt cx="1914525" cy="323850"/>
          </a:xfrm>
        </p:grpSpPr>
        <p:sp>
          <p:nvSpPr>
            <p:cNvPr id="685" name="Shape 685"/>
            <p:cNvSpPr/>
            <p:nvPr/>
          </p:nvSpPr>
          <p:spPr>
            <a:xfrm>
              <a:off x="0" y="0"/>
              <a:ext cx="1914526" cy="3238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0" y="20954"/>
              <a:ext cx="1914526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评价管理页面</a:t>
              </a:r>
            </a:p>
          </p:txBody>
        </p:sp>
      </p:grpSp>
      <p:grpSp>
        <p:nvGrpSpPr>
          <p:cNvPr id="690" name="Group 690"/>
          <p:cNvGrpSpPr/>
          <p:nvPr/>
        </p:nvGrpSpPr>
        <p:grpSpPr>
          <a:xfrm>
            <a:off x="3107407" y="4895850"/>
            <a:ext cx="1914527" cy="323850"/>
            <a:chOff x="0" y="0"/>
            <a:chExt cx="1914525" cy="323850"/>
          </a:xfrm>
        </p:grpSpPr>
        <p:sp>
          <p:nvSpPr>
            <p:cNvPr id="688" name="Shape 688"/>
            <p:cNvSpPr/>
            <p:nvPr/>
          </p:nvSpPr>
          <p:spPr>
            <a:xfrm>
              <a:off x="0" y="0"/>
              <a:ext cx="1914526" cy="3238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0" y="20954"/>
              <a:ext cx="1914526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评价详情</a:t>
              </a:r>
            </a:p>
          </p:txBody>
        </p:sp>
      </p:grpSp>
      <p:grpSp>
        <p:nvGrpSpPr>
          <p:cNvPr id="693" name="Group 693"/>
          <p:cNvGrpSpPr/>
          <p:nvPr/>
        </p:nvGrpSpPr>
        <p:grpSpPr>
          <a:xfrm>
            <a:off x="1962150" y="3600450"/>
            <a:ext cx="866776" cy="323850"/>
            <a:chOff x="0" y="0"/>
            <a:chExt cx="866775" cy="323850"/>
          </a:xfrm>
        </p:grpSpPr>
        <p:sp>
          <p:nvSpPr>
            <p:cNvPr id="691" name="Shape 691"/>
            <p:cNvSpPr/>
            <p:nvPr/>
          </p:nvSpPr>
          <p:spPr>
            <a:xfrm>
              <a:off x="0" y="0"/>
              <a:ext cx="866776" cy="3238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0" y="20954"/>
              <a:ext cx="866776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商品维度</a:t>
              </a:r>
            </a:p>
          </p:txBody>
        </p:sp>
      </p:grpSp>
      <p:grpSp>
        <p:nvGrpSpPr>
          <p:cNvPr id="696" name="Group 696"/>
          <p:cNvGrpSpPr/>
          <p:nvPr/>
        </p:nvGrpSpPr>
        <p:grpSpPr>
          <a:xfrm>
            <a:off x="1962149" y="4219575"/>
            <a:ext cx="866777" cy="323850"/>
            <a:chOff x="0" y="0"/>
            <a:chExt cx="866775" cy="323850"/>
          </a:xfrm>
        </p:grpSpPr>
        <p:sp>
          <p:nvSpPr>
            <p:cNvPr id="694" name="Shape 694"/>
            <p:cNvSpPr/>
            <p:nvPr/>
          </p:nvSpPr>
          <p:spPr>
            <a:xfrm>
              <a:off x="0" y="0"/>
              <a:ext cx="866776" cy="3238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0" y="20954"/>
              <a:ext cx="866776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用户维度</a:t>
              </a:r>
            </a:p>
          </p:txBody>
        </p:sp>
      </p:grpSp>
      <p:grpSp>
        <p:nvGrpSpPr>
          <p:cNvPr id="699" name="Group 699"/>
          <p:cNvGrpSpPr/>
          <p:nvPr/>
        </p:nvGrpSpPr>
        <p:grpSpPr>
          <a:xfrm>
            <a:off x="1962150" y="4895850"/>
            <a:ext cx="866776" cy="323850"/>
            <a:chOff x="0" y="0"/>
            <a:chExt cx="866775" cy="323850"/>
          </a:xfrm>
        </p:grpSpPr>
        <p:sp>
          <p:nvSpPr>
            <p:cNvPr id="697" name="Shape 697"/>
            <p:cNvSpPr/>
            <p:nvPr/>
          </p:nvSpPr>
          <p:spPr>
            <a:xfrm>
              <a:off x="0" y="0"/>
              <a:ext cx="866776" cy="3238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0" y="20954"/>
              <a:ext cx="866776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单条评价</a:t>
              </a:r>
            </a:p>
          </p:txBody>
        </p:sp>
      </p:grpSp>
      <p:grpSp>
        <p:nvGrpSpPr>
          <p:cNvPr id="702" name="Group 702"/>
          <p:cNvGrpSpPr/>
          <p:nvPr/>
        </p:nvGrpSpPr>
        <p:grpSpPr>
          <a:xfrm>
            <a:off x="1962149" y="5305425"/>
            <a:ext cx="866777" cy="323850"/>
            <a:chOff x="0" y="0"/>
            <a:chExt cx="866775" cy="323850"/>
          </a:xfrm>
        </p:grpSpPr>
        <p:sp>
          <p:nvSpPr>
            <p:cNvPr id="700" name="Shape 700"/>
            <p:cNvSpPr/>
            <p:nvPr/>
          </p:nvSpPr>
          <p:spPr>
            <a:xfrm>
              <a:off x="0" y="0"/>
              <a:ext cx="866776" cy="3238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0" y="20954"/>
              <a:ext cx="866776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垂直行业</a:t>
              </a:r>
            </a:p>
          </p:txBody>
        </p:sp>
      </p:grpSp>
      <p:grpSp>
        <p:nvGrpSpPr>
          <p:cNvPr id="705" name="Group 705"/>
          <p:cNvGrpSpPr/>
          <p:nvPr/>
        </p:nvGrpSpPr>
        <p:grpSpPr>
          <a:xfrm>
            <a:off x="1971674" y="5709780"/>
            <a:ext cx="866777" cy="323851"/>
            <a:chOff x="0" y="0"/>
            <a:chExt cx="866775" cy="323850"/>
          </a:xfrm>
        </p:grpSpPr>
        <p:sp>
          <p:nvSpPr>
            <p:cNvPr id="703" name="Shape 703"/>
            <p:cNvSpPr/>
            <p:nvPr/>
          </p:nvSpPr>
          <p:spPr>
            <a:xfrm>
              <a:off x="0" y="0"/>
              <a:ext cx="866776" cy="3238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0" y="20954"/>
              <a:ext cx="866776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ISV工具</a:t>
              </a:r>
            </a:p>
          </p:txBody>
        </p:sp>
      </p:grpSp>
      <p:grpSp>
        <p:nvGrpSpPr>
          <p:cNvPr id="708" name="Group 708"/>
          <p:cNvGrpSpPr/>
          <p:nvPr/>
        </p:nvGrpSpPr>
        <p:grpSpPr>
          <a:xfrm>
            <a:off x="1954883" y="2962274"/>
            <a:ext cx="1914526" cy="323851"/>
            <a:chOff x="0" y="0"/>
            <a:chExt cx="1914525" cy="323850"/>
          </a:xfrm>
        </p:grpSpPr>
        <p:sp>
          <p:nvSpPr>
            <p:cNvPr id="706" name="Shape 706"/>
            <p:cNvSpPr/>
            <p:nvPr/>
          </p:nvSpPr>
          <p:spPr>
            <a:xfrm>
              <a:off x="0" y="0"/>
              <a:ext cx="1914526" cy="3238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0" y="20954"/>
              <a:ext cx="1914526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ISV第三方工具</a:t>
              </a:r>
            </a:p>
          </p:txBody>
        </p:sp>
      </p:grpSp>
      <p:sp>
        <p:nvSpPr>
          <p:cNvPr id="709" name="Shape 709"/>
          <p:cNvSpPr/>
          <p:nvPr/>
        </p:nvSpPr>
        <p:spPr>
          <a:xfrm>
            <a:off x="2857500" y="4002880"/>
            <a:ext cx="205881" cy="757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390"/>
                  <a:pt x="10800" y="21130"/>
                </a:cubicBezTo>
                <a:lnTo>
                  <a:pt x="10800" y="11270"/>
                </a:lnTo>
                <a:cubicBezTo>
                  <a:pt x="10800" y="11010"/>
                  <a:pt x="5965" y="10800"/>
                  <a:pt x="0" y="10800"/>
                </a:cubicBezTo>
                <a:cubicBezTo>
                  <a:pt x="5965" y="10800"/>
                  <a:pt x="10800" y="10590"/>
                  <a:pt x="10800" y="10330"/>
                </a:cubicBezTo>
                <a:lnTo>
                  <a:pt x="10800" y="470"/>
                </a:lnTo>
                <a:cubicBezTo>
                  <a:pt x="10800" y="210"/>
                  <a:pt x="15635" y="0"/>
                  <a:pt x="21600" y="0"/>
                </a:cubicBezTo>
              </a:path>
            </a:pathLst>
          </a:custGeom>
          <a:ln w="100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712" name="Group 712"/>
          <p:cNvGrpSpPr/>
          <p:nvPr/>
        </p:nvGrpSpPr>
        <p:grpSpPr>
          <a:xfrm>
            <a:off x="3107407" y="5231129"/>
            <a:ext cx="1914527" cy="472441"/>
            <a:chOff x="0" y="0"/>
            <a:chExt cx="1914525" cy="472440"/>
          </a:xfrm>
        </p:grpSpPr>
        <p:sp>
          <p:nvSpPr>
            <p:cNvPr id="710" name="Shape 710"/>
            <p:cNvSpPr/>
            <p:nvPr/>
          </p:nvSpPr>
          <p:spPr>
            <a:xfrm>
              <a:off x="0" y="74295"/>
              <a:ext cx="1914526" cy="323851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0" y="0"/>
              <a:ext cx="1914526" cy="472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异步接口（机票、女装、3C）</a:t>
              </a:r>
            </a:p>
          </p:txBody>
        </p:sp>
      </p:grpSp>
      <p:grpSp>
        <p:nvGrpSpPr>
          <p:cNvPr id="715" name="Group 715"/>
          <p:cNvGrpSpPr/>
          <p:nvPr/>
        </p:nvGrpSpPr>
        <p:grpSpPr>
          <a:xfrm>
            <a:off x="3107407" y="5709780"/>
            <a:ext cx="1914527" cy="323851"/>
            <a:chOff x="0" y="0"/>
            <a:chExt cx="1914525" cy="323850"/>
          </a:xfrm>
        </p:grpSpPr>
        <p:sp>
          <p:nvSpPr>
            <p:cNvPr id="713" name="Shape 713"/>
            <p:cNvSpPr/>
            <p:nvPr/>
          </p:nvSpPr>
          <p:spPr>
            <a:xfrm>
              <a:off x="0" y="0"/>
              <a:ext cx="1914526" cy="3238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0" y="20954"/>
              <a:ext cx="1914526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第三方开发者</a:t>
              </a:r>
            </a:p>
          </p:txBody>
        </p:sp>
      </p:grpSp>
      <p:sp>
        <p:nvSpPr>
          <p:cNvPr id="716" name="Shape 716"/>
          <p:cNvSpPr/>
          <p:nvPr/>
        </p:nvSpPr>
        <p:spPr>
          <a:xfrm>
            <a:off x="4387596" y="2257996"/>
            <a:ext cx="978409" cy="4846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19" name="Group 719"/>
          <p:cNvGrpSpPr/>
          <p:nvPr/>
        </p:nvGrpSpPr>
        <p:grpSpPr>
          <a:xfrm>
            <a:off x="5604054" y="2266377"/>
            <a:ext cx="1390652" cy="476251"/>
            <a:chOff x="0" y="0"/>
            <a:chExt cx="1390651" cy="476250"/>
          </a:xfrm>
        </p:grpSpPr>
        <p:sp>
          <p:nvSpPr>
            <p:cNvPr id="717" name="Shape 717"/>
            <p:cNvSpPr/>
            <p:nvPr/>
          </p:nvSpPr>
          <p:spPr>
            <a:xfrm>
              <a:off x="-1" y="0"/>
              <a:ext cx="1390653" cy="4762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-1" y="71755"/>
              <a:ext cx="139065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内容聚合</a:t>
              </a:r>
            </a:p>
          </p:txBody>
        </p:sp>
      </p:grpSp>
      <p:sp>
        <p:nvSpPr>
          <p:cNvPr id="720" name="Shape 720"/>
          <p:cNvSpPr/>
          <p:nvPr/>
        </p:nvSpPr>
        <p:spPr>
          <a:xfrm>
            <a:off x="7128371" y="1476374"/>
            <a:ext cx="205881" cy="200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521"/>
                  <a:pt x="10800" y="21423"/>
                </a:cubicBezTo>
                <a:lnTo>
                  <a:pt x="10800" y="10977"/>
                </a:lnTo>
                <a:cubicBezTo>
                  <a:pt x="10800" y="10879"/>
                  <a:pt x="5965" y="10800"/>
                  <a:pt x="0" y="10800"/>
                </a:cubicBezTo>
                <a:cubicBezTo>
                  <a:pt x="5965" y="10800"/>
                  <a:pt x="10800" y="10721"/>
                  <a:pt x="10800" y="10623"/>
                </a:cubicBezTo>
                <a:lnTo>
                  <a:pt x="10800" y="177"/>
                </a:lnTo>
                <a:cubicBezTo>
                  <a:pt x="10800" y="79"/>
                  <a:pt x="15635" y="0"/>
                  <a:pt x="21600" y="0"/>
                </a:cubicBezTo>
              </a:path>
            </a:pathLst>
          </a:custGeom>
          <a:ln w="100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723" name="Group 723"/>
          <p:cNvGrpSpPr/>
          <p:nvPr/>
        </p:nvGrpSpPr>
        <p:grpSpPr>
          <a:xfrm>
            <a:off x="7390482" y="1600200"/>
            <a:ext cx="1485902" cy="323850"/>
            <a:chOff x="0" y="0"/>
            <a:chExt cx="1485901" cy="323850"/>
          </a:xfrm>
        </p:grpSpPr>
        <p:sp>
          <p:nvSpPr>
            <p:cNvPr id="721" name="Shape 721"/>
            <p:cNvSpPr/>
            <p:nvPr/>
          </p:nvSpPr>
          <p:spPr>
            <a:xfrm>
              <a:off x="-1" y="0"/>
              <a:ext cx="1485903" cy="3238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-1" y="20954"/>
              <a:ext cx="148590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一般性筛选</a:t>
              </a:r>
            </a:p>
          </p:txBody>
        </p:sp>
      </p:grpSp>
      <p:grpSp>
        <p:nvGrpSpPr>
          <p:cNvPr id="726" name="Group 726"/>
          <p:cNvGrpSpPr/>
          <p:nvPr/>
        </p:nvGrpSpPr>
        <p:grpSpPr>
          <a:xfrm>
            <a:off x="7390482" y="2051239"/>
            <a:ext cx="1485902" cy="323851"/>
            <a:chOff x="0" y="0"/>
            <a:chExt cx="1485901" cy="323850"/>
          </a:xfrm>
        </p:grpSpPr>
        <p:sp>
          <p:nvSpPr>
            <p:cNvPr id="724" name="Shape 724"/>
            <p:cNvSpPr/>
            <p:nvPr/>
          </p:nvSpPr>
          <p:spPr>
            <a:xfrm>
              <a:off x="-1" y="0"/>
              <a:ext cx="1485903" cy="3238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-1" y="20954"/>
              <a:ext cx="148590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个性化评价聚合</a:t>
              </a:r>
            </a:p>
          </p:txBody>
        </p:sp>
      </p:grpSp>
      <p:grpSp>
        <p:nvGrpSpPr>
          <p:cNvPr id="729" name="Group 729"/>
          <p:cNvGrpSpPr/>
          <p:nvPr/>
        </p:nvGrpSpPr>
        <p:grpSpPr>
          <a:xfrm>
            <a:off x="7390482" y="2502280"/>
            <a:ext cx="1485902" cy="323851"/>
            <a:chOff x="0" y="0"/>
            <a:chExt cx="1485901" cy="323850"/>
          </a:xfrm>
        </p:grpSpPr>
        <p:sp>
          <p:nvSpPr>
            <p:cNvPr id="727" name="Shape 727"/>
            <p:cNvSpPr/>
            <p:nvPr/>
          </p:nvSpPr>
          <p:spPr>
            <a:xfrm>
              <a:off x="-1" y="0"/>
              <a:ext cx="1485903" cy="3238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-1" y="20954"/>
              <a:ext cx="148590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图片评价聚合</a:t>
              </a:r>
            </a:p>
          </p:txBody>
        </p:sp>
      </p:grpSp>
      <p:grpSp>
        <p:nvGrpSpPr>
          <p:cNvPr id="732" name="Group 732"/>
          <p:cNvGrpSpPr/>
          <p:nvPr/>
        </p:nvGrpSpPr>
        <p:grpSpPr>
          <a:xfrm>
            <a:off x="7390482" y="2935890"/>
            <a:ext cx="1485902" cy="472441"/>
            <a:chOff x="0" y="0"/>
            <a:chExt cx="1485901" cy="472440"/>
          </a:xfrm>
        </p:grpSpPr>
        <p:sp>
          <p:nvSpPr>
            <p:cNvPr id="730" name="Shape 730"/>
            <p:cNvSpPr/>
            <p:nvPr/>
          </p:nvSpPr>
          <p:spPr>
            <a:xfrm>
              <a:off x="0" y="17431"/>
              <a:ext cx="1485902" cy="437579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0" y="0"/>
              <a:ext cx="1485902" cy="472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语义分析标签抽取及聚合</a:t>
              </a:r>
            </a:p>
          </p:txBody>
        </p:sp>
      </p:grpSp>
      <p:sp>
        <p:nvSpPr>
          <p:cNvPr id="733" name="Shape 733"/>
          <p:cNvSpPr/>
          <p:nvPr/>
        </p:nvSpPr>
        <p:spPr>
          <a:xfrm rot="5400000">
            <a:off x="5773980" y="3472434"/>
            <a:ext cx="978409" cy="484633"/>
          </a:xfrm>
          <a:prstGeom prst="rightArrow">
            <a:avLst>
              <a:gd name="adj1" fmla="val 53931"/>
              <a:gd name="adj2" fmla="val 48035"/>
            </a:avLst>
          </a:prstGeom>
          <a:solidFill>
            <a:srgbClr val="00B050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Group 738"/>
          <p:cNvGrpSpPr/>
          <p:nvPr/>
        </p:nvGrpSpPr>
        <p:grpSpPr>
          <a:xfrm>
            <a:off x="393880" y="489529"/>
            <a:ext cx="264424" cy="418679"/>
            <a:chOff x="0" y="0"/>
            <a:chExt cx="264423" cy="418677"/>
          </a:xfrm>
        </p:grpSpPr>
        <p:sp>
          <p:nvSpPr>
            <p:cNvPr id="735" name="Shape 735"/>
            <p:cNvSpPr/>
            <p:nvPr/>
          </p:nvSpPr>
          <p:spPr>
            <a:xfrm flipH="1">
              <a:off x="264423" y="-1"/>
              <a:ext cx="1" cy="418679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 flipH="1">
              <a:off x="125276" y="289"/>
              <a:ext cx="1" cy="299056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 flipH="1">
              <a:off x="0" y="2266"/>
              <a:ext cx="1" cy="149528"/>
            </a:xfrm>
            <a:prstGeom prst="line">
              <a:avLst/>
            </a:prstGeom>
            <a:noFill/>
            <a:ln w="57150" cap="flat">
              <a:solidFill>
                <a:srgbClr val="92D05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741" name="Group 741"/>
          <p:cNvGrpSpPr/>
          <p:nvPr/>
        </p:nvGrpSpPr>
        <p:grpSpPr>
          <a:xfrm>
            <a:off x="-4691" y="6457381"/>
            <a:ext cx="6585358" cy="424359"/>
            <a:chOff x="0" y="0"/>
            <a:chExt cx="6585356" cy="424358"/>
          </a:xfrm>
        </p:grpSpPr>
        <p:sp>
          <p:nvSpPr>
            <p:cNvPr id="739" name="Shape 739"/>
            <p:cNvSpPr/>
            <p:nvPr/>
          </p:nvSpPr>
          <p:spPr>
            <a:xfrm>
              <a:off x="-1" y="-1"/>
              <a:ext cx="6585358" cy="42436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-1" y="33109"/>
              <a:ext cx="658535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           未来是共享的</a:t>
              </a:r>
            </a:p>
          </p:txBody>
        </p:sp>
      </p:grpSp>
      <p:sp>
        <p:nvSpPr>
          <p:cNvPr id="742" name="Shape 742"/>
          <p:cNvSpPr/>
          <p:nvPr/>
        </p:nvSpPr>
        <p:spPr>
          <a:xfrm>
            <a:off x="6580665" y="6457381"/>
            <a:ext cx="2563335" cy="403757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3" name="Shape 743"/>
          <p:cNvSpPr>
            <a:spLocks noGrp="1"/>
          </p:cNvSpPr>
          <p:nvPr>
            <p:ph type="title"/>
          </p:nvPr>
        </p:nvSpPr>
        <p:spPr>
          <a:xfrm>
            <a:off x="840457" y="316847"/>
            <a:ext cx="6778626" cy="777876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信用体系相关业务</a:t>
            </a:r>
          </a:p>
        </p:txBody>
      </p:sp>
      <p:sp>
        <p:nvSpPr>
          <p:cNvPr id="744" name="Shape 744"/>
          <p:cNvSpPr/>
          <p:nvPr/>
        </p:nvSpPr>
        <p:spPr>
          <a:xfrm>
            <a:off x="1232395" y="1304924"/>
            <a:ext cx="205882" cy="214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526"/>
                  <a:pt x="10800" y="21434"/>
                </a:cubicBezTo>
                <a:lnTo>
                  <a:pt x="10800" y="10966"/>
                </a:lnTo>
                <a:cubicBezTo>
                  <a:pt x="10800" y="10874"/>
                  <a:pt x="5965" y="10800"/>
                  <a:pt x="0" y="10800"/>
                </a:cubicBezTo>
                <a:cubicBezTo>
                  <a:pt x="5965" y="10800"/>
                  <a:pt x="10800" y="10726"/>
                  <a:pt x="10800" y="10634"/>
                </a:cubicBezTo>
                <a:lnTo>
                  <a:pt x="10800" y="166"/>
                </a:lnTo>
                <a:cubicBezTo>
                  <a:pt x="10800" y="74"/>
                  <a:pt x="15635" y="0"/>
                  <a:pt x="21600" y="0"/>
                </a:cubicBezTo>
              </a:path>
            </a:pathLst>
          </a:custGeom>
          <a:ln w="100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747" name="Group 747"/>
          <p:cNvGrpSpPr/>
          <p:nvPr/>
        </p:nvGrpSpPr>
        <p:grpSpPr>
          <a:xfrm>
            <a:off x="2621633" y="1868627"/>
            <a:ext cx="863142" cy="305455"/>
            <a:chOff x="0" y="0"/>
            <a:chExt cx="863141" cy="305454"/>
          </a:xfrm>
        </p:grpSpPr>
        <p:sp>
          <p:nvSpPr>
            <p:cNvPr id="745" name="Shape 745"/>
            <p:cNvSpPr/>
            <p:nvPr/>
          </p:nvSpPr>
          <p:spPr>
            <a:xfrm>
              <a:off x="0" y="-1"/>
              <a:ext cx="863142" cy="305456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0" y="11757"/>
              <a:ext cx="863142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DSR</a:t>
              </a:r>
            </a:p>
          </p:txBody>
        </p:sp>
      </p:grpSp>
      <p:grpSp>
        <p:nvGrpSpPr>
          <p:cNvPr id="750" name="Group 750"/>
          <p:cNvGrpSpPr/>
          <p:nvPr/>
        </p:nvGrpSpPr>
        <p:grpSpPr>
          <a:xfrm>
            <a:off x="2621633" y="1342370"/>
            <a:ext cx="863142" cy="305455"/>
            <a:chOff x="0" y="0"/>
            <a:chExt cx="863141" cy="305454"/>
          </a:xfrm>
        </p:grpSpPr>
        <p:sp>
          <p:nvSpPr>
            <p:cNvPr id="748" name="Shape 748"/>
            <p:cNvSpPr/>
            <p:nvPr/>
          </p:nvSpPr>
          <p:spPr>
            <a:xfrm>
              <a:off x="0" y="-1"/>
              <a:ext cx="863142" cy="305456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0" y="11757"/>
              <a:ext cx="863142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好中差</a:t>
              </a:r>
            </a:p>
          </p:txBody>
        </p:sp>
      </p:grpSp>
      <p:grpSp>
        <p:nvGrpSpPr>
          <p:cNvPr id="753" name="Group 753"/>
          <p:cNvGrpSpPr/>
          <p:nvPr/>
        </p:nvGrpSpPr>
        <p:grpSpPr>
          <a:xfrm>
            <a:off x="2621633" y="2742544"/>
            <a:ext cx="863142" cy="305456"/>
            <a:chOff x="0" y="0"/>
            <a:chExt cx="863141" cy="305454"/>
          </a:xfrm>
        </p:grpSpPr>
        <p:sp>
          <p:nvSpPr>
            <p:cNvPr id="751" name="Shape 751"/>
            <p:cNvSpPr/>
            <p:nvPr/>
          </p:nvSpPr>
          <p:spPr>
            <a:xfrm>
              <a:off x="0" y="-1"/>
              <a:ext cx="863142" cy="305456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0" y="11757"/>
              <a:ext cx="863142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DSR</a:t>
              </a:r>
            </a:p>
          </p:txBody>
        </p:sp>
      </p:grpSp>
      <p:sp>
        <p:nvSpPr>
          <p:cNvPr id="754" name="Shape 754"/>
          <p:cNvSpPr/>
          <p:nvPr/>
        </p:nvSpPr>
        <p:spPr>
          <a:xfrm>
            <a:off x="4250452" y="2432917"/>
            <a:ext cx="157783" cy="929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69"/>
                  <a:pt x="10800" y="21307"/>
                </a:cubicBezTo>
                <a:lnTo>
                  <a:pt x="10800" y="11093"/>
                </a:lnTo>
                <a:cubicBezTo>
                  <a:pt x="10800" y="10931"/>
                  <a:pt x="5965" y="10800"/>
                  <a:pt x="0" y="10800"/>
                </a:cubicBezTo>
                <a:cubicBezTo>
                  <a:pt x="5965" y="10800"/>
                  <a:pt x="10800" y="10669"/>
                  <a:pt x="10800" y="10507"/>
                </a:cubicBezTo>
                <a:lnTo>
                  <a:pt x="10800" y="293"/>
                </a:lnTo>
                <a:cubicBezTo>
                  <a:pt x="10800" y="131"/>
                  <a:pt x="15635" y="0"/>
                  <a:pt x="21600" y="0"/>
                </a:cubicBezTo>
              </a:path>
            </a:pathLst>
          </a:custGeom>
          <a:ln w="100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757" name="Group 757"/>
          <p:cNvGrpSpPr/>
          <p:nvPr/>
        </p:nvGrpSpPr>
        <p:grpSpPr>
          <a:xfrm>
            <a:off x="117654" y="2138361"/>
            <a:ext cx="1025348" cy="476251"/>
            <a:chOff x="0" y="0"/>
            <a:chExt cx="1025346" cy="476250"/>
          </a:xfrm>
        </p:grpSpPr>
        <p:sp>
          <p:nvSpPr>
            <p:cNvPr id="755" name="Shape 755"/>
            <p:cNvSpPr/>
            <p:nvPr/>
          </p:nvSpPr>
          <p:spPr>
            <a:xfrm>
              <a:off x="-1" y="0"/>
              <a:ext cx="1025348" cy="4762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-1" y="71755"/>
              <a:ext cx="102534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信用生产</a:t>
              </a:r>
            </a:p>
          </p:txBody>
        </p:sp>
      </p:grpSp>
      <p:grpSp>
        <p:nvGrpSpPr>
          <p:cNvPr id="760" name="Group 760"/>
          <p:cNvGrpSpPr/>
          <p:nvPr/>
        </p:nvGrpSpPr>
        <p:grpSpPr>
          <a:xfrm>
            <a:off x="1438275" y="1552575"/>
            <a:ext cx="866776" cy="323850"/>
            <a:chOff x="0" y="0"/>
            <a:chExt cx="866775" cy="323850"/>
          </a:xfrm>
        </p:grpSpPr>
        <p:sp>
          <p:nvSpPr>
            <p:cNvPr id="758" name="Shape 758"/>
            <p:cNvSpPr/>
            <p:nvPr/>
          </p:nvSpPr>
          <p:spPr>
            <a:xfrm>
              <a:off x="0" y="0"/>
              <a:ext cx="866776" cy="3238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0" y="20954"/>
              <a:ext cx="866776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淘宝</a:t>
              </a:r>
            </a:p>
          </p:txBody>
        </p:sp>
      </p:grpSp>
      <p:grpSp>
        <p:nvGrpSpPr>
          <p:cNvPr id="763" name="Group 763"/>
          <p:cNvGrpSpPr/>
          <p:nvPr/>
        </p:nvGrpSpPr>
        <p:grpSpPr>
          <a:xfrm>
            <a:off x="1438275" y="2724149"/>
            <a:ext cx="866776" cy="323851"/>
            <a:chOff x="0" y="0"/>
            <a:chExt cx="866775" cy="323850"/>
          </a:xfrm>
        </p:grpSpPr>
        <p:sp>
          <p:nvSpPr>
            <p:cNvPr id="761" name="Shape 761"/>
            <p:cNvSpPr/>
            <p:nvPr/>
          </p:nvSpPr>
          <p:spPr>
            <a:xfrm>
              <a:off x="0" y="0"/>
              <a:ext cx="866776" cy="3238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0" y="20954"/>
              <a:ext cx="866776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天猫</a:t>
              </a:r>
            </a:p>
          </p:txBody>
        </p:sp>
      </p:grpSp>
      <p:sp>
        <p:nvSpPr>
          <p:cNvPr id="764" name="Shape 764"/>
          <p:cNvSpPr/>
          <p:nvPr/>
        </p:nvSpPr>
        <p:spPr>
          <a:xfrm>
            <a:off x="2352675" y="1209672"/>
            <a:ext cx="176459" cy="1071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73"/>
                  <a:pt x="10800" y="21315"/>
                </a:cubicBezTo>
                <a:lnTo>
                  <a:pt x="10800" y="11085"/>
                </a:lnTo>
                <a:cubicBezTo>
                  <a:pt x="10800" y="10927"/>
                  <a:pt x="5965" y="10800"/>
                  <a:pt x="0" y="10800"/>
                </a:cubicBezTo>
                <a:cubicBezTo>
                  <a:pt x="5965" y="10800"/>
                  <a:pt x="10800" y="10673"/>
                  <a:pt x="10800" y="10515"/>
                </a:cubicBezTo>
                <a:lnTo>
                  <a:pt x="10800" y="285"/>
                </a:lnTo>
                <a:cubicBezTo>
                  <a:pt x="10800" y="127"/>
                  <a:pt x="15635" y="0"/>
                  <a:pt x="21600" y="0"/>
                </a:cubicBezTo>
              </a:path>
            </a:pathLst>
          </a:custGeom>
          <a:ln w="100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767" name="Group 767"/>
          <p:cNvGrpSpPr/>
          <p:nvPr/>
        </p:nvGrpSpPr>
        <p:grpSpPr>
          <a:xfrm>
            <a:off x="4223208" y="1342370"/>
            <a:ext cx="1034593" cy="305455"/>
            <a:chOff x="0" y="0"/>
            <a:chExt cx="1034591" cy="305454"/>
          </a:xfrm>
        </p:grpSpPr>
        <p:sp>
          <p:nvSpPr>
            <p:cNvPr id="765" name="Shape 765"/>
            <p:cNvSpPr/>
            <p:nvPr/>
          </p:nvSpPr>
          <p:spPr>
            <a:xfrm>
              <a:off x="0" y="-1"/>
              <a:ext cx="1034592" cy="305456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0" y="11757"/>
              <a:ext cx="1034592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星钻冠</a:t>
              </a:r>
            </a:p>
          </p:txBody>
        </p:sp>
      </p:grpSp>
      <p:sp>
        <p:nvSpPr>
          <p:cNvPr id="854" name="Shape 854"/>
          <p:cNvSpPr/>
          <p:nvPr/>
        </p:nvSpPr>
        <p:spPr>
          <a:xfrm>
            <a:off x="3489598" y="1495097"/>
            <a:ext cx="72884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21600"/>
                  <a:pt x="14400" y="10800"/>
                  <a:pt x="21600" y="0"/>
                </a:cubicBez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3524251" y="1261760"/>
            <a:ext cx="76920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000"/>
              <a:t>信用累计</a:t>
            </a:r>
          </a:p>
        </p:txBody>
      </p:sp>
      <p:grpSp>
        <p:nvGrpSpPr>
          <p:cNvPr id="772" name="Group 772"/>
          <p:cNvGrpSpPr/>
          <p:nvPr/>
        </p:nvGrpSpPr>
        <p:grpSpPr>
          <a:xfrm>
            <a:off x="5556706" y="1563827"/>
            <a:ext cx="1120319" cy="305455"/>
            <a:chOff x="0" y="0"/>
            <a:chExt cx="1120317" cy="305454"/>
          </a:xfrm>
        </p:grpSpPr>
        <p:sp>
          <p:nvSpPr>
            <p:cNvPr id="770" name="Shape 770"/>
            <p:cNvSpPr/>
            <p:nvPr/>
          </p:nvSpPr>
          <p:spPr>
            <a:xfrm>
              <a:off x="0" y="-1"/>
              <a:ext cx="1120318" cy="305456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0" y="11757"/>
              <a:ext cx="1120318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卖家信用等级</a:t>
              </a:r>
            </a:p>
          </p:txBody>
        </p:sp>
      </p:grpSp>
      <p:grpSp>
        <p:nvGrpSpPr>
          <p:cNvPr id="775" name="Group 775"/>
          <p:cNvGrpSpPr/>
          <p:nvPr/>
        </p:nvGrpSpPr>
        <p:grpSpPr>
          <a:xfrm>
            <a:off x="5547181" y="1104247"/>
            <a:ext cx="1120319" cy="305455"/>
            <a:chOff x="0" y="0"/>
            <a:chExt cx="1120317" cy="305454"/>
          </a:xfrm>
        </p:grpSpPr>
        <p:sp>
          <p:nvSpPr>
            <p:cNvPr id="773" name="Shape 773"/>
            <p:cNvSpPr/>
            <p:nvPr/>
          </p:nvSpPr>
          <p:spPr>
            <a:xfrm>
              <a:off x="0" y="-1"/>
              <a:ext cx="1120318" cy="305456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0" y="11757"/>
              <a:ext cx="1120318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买家信用等级</a:t>
              </a:r>
            </a:p>
          </p:txBody>
        </p:sp>
      </p:grpSp>
      <p:sp>
        <p:nvSpPr>
          <p:cNvPr id="776" name="Shape 776"/>
          <p:cNvSpPr/>
          <p:nvPr/>
        </p:nvSpPr>
        <p:spPr>
          <a:xfrm>
            <a:off x="5335375" y="1060992"/>
            <a:ext cx="122287" cy="853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89"/>
                  <a:pt x="10800" y="21352"/>
                </a:cubicBezTo>
                <a:lnTo>
                  <a:pt x="10800" y="11048"/>
                </a:lnTo>
                <a:cubicBezTo>
                  <a:pt x="10800" y="10911"/>
                  <a:pt x="5965" y="10800"/>
                  <a:pt x="0" y="10800"/>
                </a:cubicBezTo>
                <a:cubicBezTo>
                  <a:pt x="5965" y="10800"/>
                  <a:pt x="10800" y="10689"/>
                  <a:pt x="10800" y="10552"/>
                </a:cubicBezTo>
                <a:lnTo>
                  <a:pt x="10800" y="248"/>
                </a:lnTo>
                <a:cubicBezTo>
                  <a:pt x="10800" y="111"/>
                  <a:pt x="15635" y="0"/>
                  <a:pt x="21600" y="0"/>
                </a:cubicBezTo>
              </a:path>
            </a:pathLst>
          </a:custGeom>
          <a:ln w="100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779" name="Group 779"/>
          <p:cNvGrpSpPr/>
          <p:nvPr/>
        </p:nvGrpSpPr>
        <p:grpSpPr>
          <a:xfrm>
            <a:off x="4232733" y="1868627"/>
            <a:ext cx="1025068" cy="305455"/>
            <a:chOff x="0" y="0"/>
            <a:chExt cx="1025066" cy="305454"/>
          </a:xfrm>
        </p:grpSpPr>
        <p:sp>
          <p:nvSpPr>
            <p:cNvPr id="777" name="Shape 777"/>
            <p:cNvSpPr/>
            <p:nvPr/>
          </p:nvSpPr>
          <p:spPr>
            <a:xfrm>
              <a:off x="0" y="-1"/>
              <a:ext cx="1025067" cy="305456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0" y="11757"/>
              <a:ext cx="1025067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店铺DSR评分</a:t>
              </a:r>
            </a:p>
          </p:txBody>
        </p:sp>
      </p:grpSp>
      <p:sp>
        <p:nvSpPr>
          <p:cNvPr id="855" name="Shape 855"/>
          <p:cNvSpPr/>
          <p:nvPr/>
        </p:nvSpPr>
        <p:spPr>
          <a:xfrm>
            <a:off x="3489598" y="2021354"/>
            <a:ext cx="73837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3543299" y="1769680"/>
            <a:ext cx="8363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000"/>
              <a:t>汇总聚合</a:t>
            </a:r>
          </a:p>
        </p:txBody>
      </p:sp>
      <p:sp>
        <p:nvSpPr>
          <p:cNvPr id="856" name="Shape 856"/>
          <p:cNvSpPr/>
          <p:nvPr/>
        </p:nvSpPr>
        <p:spPr>
          <a:xfrm>
            <a:off x="3489598" y="2896075"/>
            <a:ext cx="760855" cy="1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sp>
        <p:nvSpPr>
          <p:cNvPr id="783" name="Shape 783"/>
          <p:cNvSpPr/>
          <p:nvPr/>
        </p:nvSpPr>
        <p:spPr>
          <a:xfrm>
            <a:off x="3543300" y="2666698"/>
            <a:ext cx="90255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000"/>
              <a:t>汇总聚合</a:t>
            </a:r>
          </a:p>
        </p:txBody>
      </p:sp>
      <p:grpSp>
        <p:nvGrpSpPr>
          <p:cNvPr id="786" name="Group 786"/>
          <p:cNvGrpSpPr/>
          <p:nvPr/>
        </p:nvGrpSpPr>
        <p:grpSpPr>
          <a:xfrm>
            <a:off x="4445854" y="2532994"/>
            <a:ext cx="1097696" cy="305456"/>
            <a:chOff x="0" y="0"/>
            <a:chExt cx="1097695" cy="305454"/>
          </a:xfrm>
        </p:grpSpPr>
        <p:sp>
          <p:nvSpPr>
            <p:cNvPr id="784" name="Shape 784"/>
            <p:cNvSpPr/>
            <p:nvPr/>
          </p:nvSpPr>
          <p:spPr>
            <a:xfrm>
              <a:off x="-1" y="-1"/>
              <a:ext cx="1097697" cy="305456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-1" y="11757"/>
              <a:ext cx="1097697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商品DSR评分</a:t>
              </a:r>
            </a:p>
          </p:txBody>
        </p:sp>
      </p:grpSp>
      <p:grpSp>
        <p:nvGrpSpPr>
          <p:cNvPr id="789" name="Group 789"/>
          <p:cNvGrpSpPr/>
          <p:nvPr/>
        </p:nvGrpSpPr>
        <p:grpSpPr>
          <a:xfrm>
            <a:off x="4445854" y="2980669"/>
            <a:ext cx="1097696" cy="305456"/>
            <a:chOff x="0" y="0"/>
            <a:chExt cx="1097695" cy="305454"/>
          </a:xfrm>
        </p:grpSpPr>
        <p:sp>
          <p:nvSpPr>
            <p:cNvPr id="787" name="Shape 787"/>
            <p:cNvSpPr/>
            <p:nvPr/>
          </p:nvSpPr>
          <p:spPr>
            <a:xfrm>
              <a:off x="-1" y="-1"/>
              <a:ext cx="1097697" cy="305456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-1" y="11757"/>
              <a:ext cx="1097697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店铺DSR评分</a:t>
              </a:r>
            </a:p>
          </p:txBody>
        </p:sp>
      </p:grpSp>
      <p:sp>
        <p:nvSpPr>
          <p:cNvPr id="790" name="Shape 790"/>
          <p:cNvSpPr/>
          <p:nvPr/>
        </p:nvSpPr>
        <p:spPr>
          <a:xfrm flipH="1">
            <a:off x="6715124" y="904871"/>
            <a:ext cx="209551" cy="2657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539"/>
                  <a:pt x="10800" y="21464"/>
                </a:cubicBezTo>
                <a:lnTo>
                  <a:pt x="10800" y="10936"/>
                </a:lnTo>
                <a:cubicBezTo>
                  <a:pt x="10800" y="10861"/>
                  <a:pt x="5965" y="10800"/>
                  <a:pt x="0" y="10800"/>
                </a:cubicBezTo>
                <a:cubicBezTo>
                  <a:pt x="5965" y="10800"/>
                  <a:pt x="10800" y="10739"/>
                  <a:pt x="10800" y="10664"/>
                </a:cubicBezTo>
                <a:lnTo>
                  <a:pt x="10800" y="136"/>
                </a:lnTo>
                <a:cubicBezTo>
                  <a:pt x="10800" y="61"/>
                  <a:pt x="15635" y="0"/>
                  <a:pt x="21600" y="0"/>
                </a:cubicBezTo>
              </a:path>
            </a:pathLst>
          </a:custGeom>
          <a:ln w="100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793" name="Group 793"/>
          <p:cNvGrpSpPr/>
          <p:nvPr/>
        </p:nvGrpSpPr>
        <p:grpSpPr>
          <a:xfrm>
            <a:off x="7828632" y="1709736"/>
            <a:ext cx="1025347" cy="368768"/>
            <a:chOff x="0" y="0"/>
            <a:chExt cx="1025346" cy="368767"/>
          </a:xfrm>
        </p:grpSpPr>
        <p:sp>
          <p:nvSpPr>
            <p:cNvPr id="791" name="Shape 791"/>
            <p:cNvSpPr/>
            <p:nvPr/>
          </p:nvSpPr>
          <p:spPr>
            <a:xfrm>
              <a:off x="-1" y="-1"/>
              <a:ext cx="1025348" cy="368769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-1" y="18013"/>
              <a:ext cx="102534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星钻冠</a:t>
              </a:r>
            </a:p>
          </p:txBody>
        </p:sp>
      </p:grpSp>
      <p:sp>
        <p:nvSpPr>
          <p:cNvPr id="794" name="Shape 794"/>
          <p:cNvSpPr/>
          <p:nvPr/>
        </p:nvSpPr>
        <p:spPr>
          <a:xfrm>
            <a:off x="7038975" y="2049016"/>
            <a:ext cx="580107" cy="3723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7638132" y="1516202"/>
            <a:ext cx="209551" cy="1484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91"/>
                  <a:pt x="10800" y="21356"/>
                </a:cubicBezTo>
                <a:lnTo>
                  <a:pt x="10800" y="11044"/>
                </a:lnTo>
                <a:cubicBezTo>
                  <a:pt x="10800" y="10909"/>
                  <a:pt x="5965" y="10800"/>
                  <a:pt x="0" y="10800"/>
                </a:cubicBezTo>
                <a:cubicBezTo>
                  <a:pt x="5965" y="10800"/>
                  <a:pt x="10800" y="10691"/>
                  <a:pt x="10800" y="10556"/>
                </a:cubicBezTo>
                <a:lnTo>
                  <a:pt x="10800" y="244"/>
                </a:lnTo>
                <a:cubicBezTo>
                  <a:pt x="10800" y="109"/>
                  <a:pt x="15635" y="0"/>
                  <a:pt x="21600" y="0"/>
                </a:cubicBezTo>
              </a:path>
            </a:pathLst>
          </a:custGeom>
          <a:ln w="100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798" name="Group 798"/>
          <p:cNvGrpSpPr/>
          <p:nvPr/>
        </p:nvGrpSpPr>
        <p:grpSpPr>
          <a:xfrm>
            <a:off x="7828632" y="2373777"/>
            <a:ext cx="1025347" cy="368768"/>
            <a:chOff x="0" y="0"/>
            <a:chExt cx="1025346" cy="368767"/>
          </a:xfrm>
        </p:grpSpPr>
        <p:sp>
          <p:nvSpPr>
            <p:cNvPr id="796" name="Shape 796"/>
            <p:cNvSpPr/>
            <p:nvPr/>
          </p:nvSpPr>
          <p:spPr>
            <a:xfrm>
              <a:off x="-1" y="-1"/>
              <a:ext cx="1025348" cy="368769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-1" y="18013"/>
              <a:ext cx="102534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DSR</a:t>
              </a:r>
            </a:p>
          </p:txBody>
        </p:sp>
      </p:grpSp>
      <p:grpSp>
        <p:nvGrpSpPr>
          <p:cNvPr id="801" name="Group 801"/>
          <p:cNvGrpSpPr/>
          <p:nvPr/>
        </p:nvGrpSpPr>
        <p:grpSpPr>
          <a:xfrm>
            <a:off x="7847682" y="4736634"/>
            <a:ext cx="1025347" cy="476251"/>
            <a:chOff x="0" y="0"/>
            <a:chExt cx="1025346" cy="476250"/>
          </a:xfrm>
        </p:grpSpPr>
        <p:sp>
          <p:nvSpPr>
            <p:cNvPr id="799" name="Shape 799"/>
            <p:cNvSpPr/>
            <p:nvPr/>
          </p:nvSpPr>
          <p:spPr>
            <a:xfrm>
              <a:off x="-1" y="0"/>
              <a:ext cx="1025348" cy="4762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-1" y="71755"/>
              <a:ext cx="102534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信用应用</a:t>
              </a:r>
            </a:p>
          </p:txBody>
        </p:sp>
      </p:grpSp>
      <p:grpSp>
        <p:nvGrpSpPr>
          <p:cNvPr id="804" name="Group 804"/>
          <p:cNvGrpSpPr/>
          <p:nvPr/>
        </p:nvGrpSpPr>
        <p:grpSpPr>
          <a:xfrm>
            <a:off x="6453187" y="4812834"/>
            <a:ext cx="866777" cy="323851"/>
            <a:chOff x="0" y="0"/>
            <a:chExt cx="866775" cy="323850"/>
          </a:xfrm>
        </p:grpSpPr>
        <p:sp>
          <p:nvSpPr>
            <p:cNvPr id="802" name="Shape 802"/>
            <p:cNvSpPr/>
            <p:nvPr/>
          </p:nvSpPr>
          <p:spPr>
            <a:xfrm>
              <a:off x="0" y="0"/>
              <a:ext cx="866776" cy="3238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0" y="20954"/>
              <a:ext cx="866776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前台导购</a:t>
              </a:r>
            </a:p>
          </p:txBody>
        </p:sp>
      </p:grpSp>
      <p:grpSp>
        <p:nvGrpSpPr>
          <p:cNvPr id="807" name="Group 807"/>
          <p:cNvGrpSpPr/>
          <p:nvPr/>
        </p:nvGrpSpPr>
        <p:grpSpPr>
          <a:xfrm>
            <a:off x="4080331" y="4803309"/>
            <a:ext cx="866777" cy="323851"/>
            <a:chOff x="0" y="0"/>
            <a:chExt cx="866775" cy="323850"/>
          </a:xfrm>
        </p:grpSpPr>
        <p:sp>
          <p:nvSpPr>
            <p:cNvPr id="805" name="Shape 805"/>
            <p:cNvSpPr/>
            <p:nvPr/>
          </p:nvSpPr>
          <p:spPr>
            <a:xfrm>
              <a:off x="0" y="0"/>
              <a:ext cx="866776" cy="3238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0" y="20954"/>
              <a:ext cx="866776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招商审核</a:t>
              </a:r>
            </a:p>
          </p:txBody>
        </p:sp>
      </p:grpSp>
      <p:grpSp>
        <p:nvGrpSpPr>
          <p:cNvPr id="810" name="Group 810"/>
          <p:cNvGrpSpPr/>
          <p:nvPr/>
        </p:nvGrpSpPr>
        <p:grpSpPr>
          <a:xfrm>
            <a:off x="5204116" y="4029074"/>
            <a:ext cx="863143" cy="305456"/>
            <a:chOff x="0" y="0"/>
            <a:chExt cx="863141" cy="305454"/>
          </a:xfrm>
        </p:grpSpPr>
        <p:sp>
          <p:nvSpPr>
            <p:cNvPr id="808" name="Shape 808"/>
            <p:cNvSpPr/>
            <p:nvPr/>
          </p:nvSpPr>
          <p:spPr>
            <a:xfrm>
              <a:off x="0" y="-1"/>
              <a:ext cx="863142" cy="305456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0" y="11757"/>
              <a:ext cx="863142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detail</a:t>
              </a:r>
            </a:p>
          </p:txBody>
        </p:sp>
      </p:grpSp>
      <p:grpSp>
        <p:nvGrpSpPr>
          <p:cNvPr id="813" name="Group 813"/>
          <p:cNvGrpSpPr/>
          <p:nvPr/>
        </p:nvGrpSpPr>
        <p:grpSpPr>
          <a:xfrm>
            <a:off x="5204116" y="4781551"/>
            <a:ext cx="863143" cy="305455"/>
            <a:chOff x="0" y="0"/>
            <a:chExt cx="863141" cy="305454"/>
          </a:xfrm>
        </p:grpSpPr>
        <p:sp>
          <p:nvSpPr>
            <p:cNvPr id="811" name="Shape 811"/>
            <p:cNvSpPr/>
            <p:nvPr/>
          </p:nvSpPr>
          <p:spPr>
            <a:xfrm>
              <a:off x="0" y="-1"/>
              <a:ext cx="863142" cy="305456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0" y="11757"/>
              <a:ext cx="863142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搜索</a:t>
              </a:r>
            </a:p>
          </p:txBody>
        </p:sp>
      </p:grpSp>
      <p:grpSp>
        <p:nvGrpSpPr>
          <p:cNvPr id="816" name="Group 816"/>
          <p:cNvGrpSpPr/>
          <p:nvPr/>
        </p:nvGrpSpPr>
        <p:grpSpPr>
          <a:xfrm>
            <a:off x="5204116" y="4405312"/>
            <a:ext cx="863143" cy="305455"/>
            <a:chOff x="0" y="0"/>
            <a:chExt cx="863141" cy="305454"/>
          </a:xfrm>
        </p:grpSpPr>
        <p:sp>
          <p:nvSpPr>
            <p:cNvPr id="814" name="Shape 814"/>
            <p:cNvSpPr/>
            <p:nvPr/>
          </p:nvSpPr>
          <p:spPr>
            <a:xfrm>
              <a:off x="0" y="-1"/>
              <a:ext cx="863142" cy="305456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0" y="11757"/>
              <a:ext cx="863142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店铺</a:t>
              </a:r>
            </a:p>
          </p:txBody>
        </p:sp>
      </p:grpSp>
      <p:grpSp>
        <p:nvGrpSpPr>
          <p:cNvPr id="819" name="Group 819"/>
          <p:cNvGrpSpPr/>
          <p:nvPr/>
        </p:nvGrpSpPr>
        <p:grpSpPr>
          <a:xfrm>
            <a:off x="5204116" y="5157787"/>
            <a:ext cx="863143" cy="305455"/>
            <a:chOff x="0" y="0"/>
            <a:chExt cx="863141" cy="305454"/>
          </a:xfrm>
        </p:grpSpPr>
        <p:sp>
          <p:nvSpPr>
            <p:cNvPr id="817" name="Shape 817"/>
            <p:cNvSpPr/>
            <p:nvPr/>
          </p:nvSpPr>
          <p:spPr>
            <a:xfrm>
              <a:off x="0" y="-1"/>
              <a:ext cx="863142" cy="305456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0" y="11757"/>
              <a:ext cx="863142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推荐</a:t>
              </a:r>
            </a:p>
          </p:txBody>
        </p:sp>
      </p:grpSp>
      <p:grpSp>
        <p:nvGrpSpPr>
          <p:cNvPr id="822" name="Group 822"/>
          <p:cNvGrpSpPr/>
          <p:nvPr/>
        </p:nvGrpSpPr>
        <p:grpSpPr>
          <a:xfrm>
            <a:off x="1485900" y="4841409"/>
            <a:ext cx="866776" cy="323851"/>
            <a:chOff x="0" y="0"/>
            <a:chExt cx="866775" cy="323850"/>
          </a:xfrm>
        </p:grpSpPr>
        <p:sp>
          <p:nvSpPr>
            <p:cNvPr id="820" name="Shape 820"/>
            <p:cNvSpPr/>
            <p:nvPr/>
          </p:nvSpPr>
          <p:spPr>
            <a:xfrm>
              <a:off x="0" y="0"/>
              <a:ext cx="866776" cy="32385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0" y="20954"/>
              <a:ext cx="866776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其他</a:t>
              </a:r>
            </a:p>
          </p:txBody>
        </p:sp>
      </p:grpSp>
      <p:grpSp>
        <p:nvGrpSpPr>
          <p:cNvPr id="825" name="Group 825"/>
          <p:cNvGrpSpPr/>
          <p:nvPr/>
        </p:nvGrpSpPr>
        <p:grpSpPr>
          <a:xfrm>
            <a:off x="279857" y="4163826"/>
            <a:ext cx="863143" cy="305455"/>
            <a:chOff x="0" y="0"/>
            <a:chExt cx="863141" cy="305454"/>
          </a:xfrm>
        </p:grpSpPr>
        <p:sp>
          <p:nvSpPr>
            <p:cNvPr id="823" name="Shape 823"/>
            <p:cNvSpPr/>
            <p:nvPr/>
          </p:nvSpPr>
          <p:spPr>
            <a:xfrm>
              <a:off x="0" y="-1"/>
              <a:ext cx="863142" cy="305456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0" y="11757"/>
              <a:ext cx="863142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个人主页</a:t>
              </a:r>
            </a:p>
          </p:txBody>
        </p:sp>
      </p:grpSp>
      <p:grpSp>
        <p:nvGrpSpPr>
          <p:cNvPr id="828" name="Group 828"/>
          <p:cNvGrpSpPr/>
          <p:nvPr/>
        </p:nvGrpSpPr>
        <p:grpSpPr>
          <a:xfrm>
            <a:off x="279857" y="4622334"/>
            <a:ext cx="863143" cy="305455"/>
            <a:chOff x="0" y="0"/>
            <a:chExt cx="863141" cy="305454"/>
          </a:xfrm>
        </p:grpSpPr>
        <p:sp>
          <p:nvSpPr>
            <p:cNvPr id="826" name="Shape 826"/>
            <p:cNvSpPr/>
            <p:nvPr/>
          </p:nvSpPr>
          <p:spPr>
            <a:xfrm>
              <a:off x="0" y="-1"/>
              <a:ext cx="863142" cy="305456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0" y="11757"/>
              <a:ext cx="863142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P4P</a:t>
              </a:r>
            </a:p>
          </p:txBody>
        </p:sp>
      </p:grpSp>
      <p:grpSp>
        <p:nvGrpSpPr>
          <p:cNvPr id="831" name="Group 831"/>
          <p:cNvGrpSpPr/>
          <p:nvPr/>
        </p:nvGrpSpPr>
        <p:grpSpPr>
          <a:xfrm>
            <a:off x="279857" y="5080187"/>
            <a:ext cx="863143" cy="305455"/>
            <a:chOff x="0" y="0"/>
            <a:chExt cx="863141" cy="305454"/>
          </a:xfrm>
        </p:grpSpPr>
        <p:sp>
          <p:nvSpPr>
            <p:cNvPr id="829" name="Shape 829"/>
            <p:cNvSpPr/>
            <p:nvPr/>
          </p:nvSpPr>
          <p:spPr>
            <a:xfrm>
              <a:off x="0" y="-1"/>
              <a:ext cx="863142" cy="305456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0" y="11757"/>
              <a:ext cx="863142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千牛旺旺</a:t>
              </a:r>
            </a:p>
          </p:txBody>
        </p:sp>
      </p:grpSp>
      <p:grpSp>
        <p:nvGrpSpPr>
          <p:cNvPr id="834" name="Group 834"/>
          <p:cNvGrpSpPr/>
          <p:nvPr/>
        </p:nvGrpSpPr>
        <p:grpSpPr>
          <a:xfrm>
            <a:off x="5204116" y="5534024"/>
            <a:ext cx="863143" cy="305456"/>
            <a:chOff x="0" y="0"/>
            <a:chExt cx="863141" cy="305454"/>
          </a:xfrm>
        </p:grpSpPr>
        <p:sp>
          <p:nvSpPr>
            <p:cNvPr id="832" name="Shape 832"/>
            <p:cNvSpPr/>
            <p:nvPr/>
          </p:nvSpPr>
          <p:spPr>
            <a:xfrm>
              <a:off x="0" y="-1"/>
              <a:ext cx="863142" cy="305456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0" y="11757"/>
              <a:ext cx="863142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垂直导购</a:t>
              </a:r>
            </a:p>
          </p:txBody>
        </p:sp>
      </p:grpSp>
      <p:grpSp>
        <p:nvGrpSpPr>
          <p:cNvPr id="837" name="Group 837"/>
          <p:cNvGrpSpPr/>
          <p:nvPr/>
        </p:nvGrpSpPr>
        <p:grpSpPr>
          <a:xfrm>
            <a:off x="279857" y="5534024"/>
            <a:ext cx="863143" cy="305456"/>
            <a:chOff x="0" y="0"/>
            <a:chExt cx="863141" cy="305454"/>
          </a:xfrm>
        </p:grpSpPr>
        <p:sp>
          <p:nvSpPr>
            <p:cNvPr id="835" name="Shape 835"/>
            <p:cNvSpPr/>
            <p:nvPr/>
          </p:nvSpPr>
          <p:spPr>
            <a:xfrm>
              <a:off x="0" y="-1"/>
              <a:ext cx="863142" cy="305456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0" y="11757"/>
              <a:ext cx="863142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VIP体系</a:t>
              </a:r>
            </a:p>
          </p:txBody>
        </p:sp>
      </p:grpSp>
      <p:sp>
        <p:nvSpPr>
          <p:cNvPr id="838" name="Shape 838"/>
          <p:cNvSpPr/>
          <p:nvPr/>
        </p:nvSpPr>
        <p:spPr>
          <a:xfrm flipH="1">
            <a:off x="6175831" y="3983499"/>
            <a:ext cx="209551" cy="1945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517"/>
                  <a:pt x="10800" y="21414"/>
                </a:cubicBezTo>
                <a:lnTo>
                  <a:pt x="10800" y="10986"/>
                </a:lnTo>
                <a:cubicBezTo>
                  <a:pt x="10800" y="10883"/>
                  <a:pt x="5965" y="10800"/>
                  <a:pt x="0" y="10800"/>
                </a:cubicBezTo>
                <a:cubicBezTo>
                  <a:pt x="5965" y="10800"/>
                  <a:pt x="10800" y="10717"/>
                  <a:pt x="10800" y="10614"/>
                </a:cubicBezTo>
                <a:lnTo>
                  <a:pt x="10800" y="186"/>
                </a:lnTo>
                <a:cubicBezTo>
                  <a:pt x="10800" y="83"/>
                  <a:pt x="15635" y="0"/>
                  <a:pt x="21600" y="0"/>
                </a:cubicBezTo>
              </a:path>
            </a:pathLst>
          </a:custGeom>
          <a:ln w="100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841" name="Group 841"/>
          <p:cNvGrpSpPr/>
          <p:nvPr/>
        </p:nvGrpSpPr>
        <p:grpSpPr>
          <a:xfrm>
            <a:off x="2686049" y="4415492"/>
            <a:ext cx="1043431" cy="305455"/>
            <a:chOff x="0" y="0"/>
            <a:chExt cx="1043429" cy="305454"/>
          </a:xfrm>
        </p:grpSpPr>
        <p:sp>
          <p:nvSpPr>
            <p:cNvPr id="839" name="Shape 839"/>
            <p:cNvSpPr/>
            <p:nvPr/>
          </p:nvSpPr>
          <p:spPr>
            <a:xfrm>
              <a:off x="-1" y="-1"/>
              <a:ext cx="1043431" cy="305456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-1" y="11757"/>
              <a:ext cx="1043431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聚划算报名</a:t>
              </a:r>
            </a:p>
          </p:txBody>
        </p:sp>
      </p:grpSp>
      <p:grpSp>
        <p:nvGrpSpPr>
          <p:cNvPr id="844" name="Group 844"/>
          <p:cNvGrpSpPr/>
          <p:nvPr/>
        </p:nvGrpSpPr>
        <p:grpSpPr>
          <a:xfrm>
            <a:off x="2686049" y="4791728"/>
            <a:ext cx="1043431" cy="305455"/>
            <a:chOff x="0" y="0"/>
            <a:chExt cx="1043429" cy="305454"/>
          </a:xfrm>
        </p:grpSpPr>
        <p:sp>
          <p:nvSpPr>
            <p:cNvPr id="842" name="Shape 842"/>
            <p:cNvSpPr/>
            <p:nvPr/>
          </p:nvSpPr>
          <p:spPr>
            <a:xfrm>
              <a:off x="-1" y="-1"/>
              <a:ext cx="1043431" cy="305456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-1" y="11757"/>
              <a:ext cx="1043431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招商报名</a:t>
              </a:r>
            </a:p>
          </p:txBody>
        </p:sp>
      </p:grpSp>
      <p:grpSp>
        <p:nvGrpSpPr>
          <p:cNvPr id="847" name="Group 847"/>
          <p:cNvGrpSpPr/>
          <p:nvPr/>
        </p:nvGrpSpPr>
        <p:grpSpPr>
          <a:xfrm>
            <a:off x="2683692" y="5167967"/>
            <a:ext cx="1043430" cy="305455"/>
            <a:chOff x="0" y="0"/>
            <a:chExt cx="1043429" cy="305454"/>
          </a:xfrm>
        </p:grpSpPr>
        <p:sp>
          <p:nvSpPr>
            <p:cNvPr id="845" name="Shape 845"/>
            <p:cNvSpPr/>
            <p:nvPr/>
          </p:nvSpPr>
          <p:spPr>
            <a:xfrm>
              <a:off x="-1" y="-1"/>
              <a:ext cx="1043431" cy="305456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-1" y="11757"/>
              <a:ext cx="1043431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品控审核</a:t>
              </a:r>
            </a:p>
          </p:txBody>
        </p:sp>
      </p:grpSp>
      <p:sp>
        <p:nvSpPr>
          <p:cNvPr id="848" name="Shape 848"/>
          <p:cNvSpPr/>
          <p:nvPr/>
        </p:nvSpPr>
        <p:spPr>
          <a:xfrm flipH="1">
            <a:off x="3777103" y="4296428"/>
            <a:ext cx="209551" cy="131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77"/>
                  <a:pt x="10800" y="21324"/>
                </a:cubicBezTo>
                <a:lnTo>
                  <a:pt x="10800" y="11076"/>
                </a:lnTo>
                <a:cubicBezTo>
                  <a:pt x="10800" y="10923"/>
                  <a:pt x="5965" y="10800"/>
                  <a:pt x="0" y="10800"/>
                </a:cubicBezTo>
                <a:cubicBezTo>
                  <a:pt x="5965" y="10800"/>
                  <a:pt x="10800" y="10677"/>
                  <a:pt x="10800" y="10524"/>
                </a:cubicBezTo>
                <a:lnTo>
                  <a:pt x="10800" y="276"/>
                </a:lnTo>
                <a:cubicBezTo>
                  <a:pt x="10800" y="123"/>
                  <a:pt x="15635" y="0"/>
                  <a:pt x="21600" y="0"/>
                </a:cubicBezTo>
              </a:path>
            </a:pathLst>
          </a:custGeom>
          <a:ln w="100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849" name="Shape 849"/>
          <p:cNvSpPr/>
          <p:nvPr/>
        </p:nvSpPr>
        <p:spPr>
          <a:xfrm flipH="1">
            <a:off x="1203820" y="4029075"/>
            <a:ext cx="209551" cy="1945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517"/>
                  <a:pt x="10800" y="21414"/>
                </a:cubicBezTo>
                <a:lnTo>
                  <a:pt x="10800" y="10986"/>
                </a:lnTo>
                <a:cubicBezTo>
                  <a:pt x="10800" y="10883"/>
                  <a:pt x="5965" y="10800"/>
                  <a:pt x="0" y="10800"/>
                </a:cubicBezTo>
                <a:cubicBezTo>
                  <a:pt x="5965" y="10800"/>
                  <a:pt x="10800" y="10717"/>
                  <a:pt x="10800" y="10614"/>
                </a:cubicBezTo>
                <a:lnTo>
                  <a:pt x="10800" y="186"/>
                </a:lnTo>
                <a:cubicBezTo>
                  <a:pt x="10800" y="83"/>
                  <a:pt x="15635" y="0"/>
                  <a:pt x="21600" y="0"/>
                </a:cubicBezTo>
              </a:path>
            </a:pathLst>
          </a:custGeom>
          <a:ln w="100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850" name="Shape 850"/>
          <p:cNvSpPr/>
          <p:nvPr/>
        </p:nvSpPr>
        <p:spPr>
          <a:xfrm>
            <a:off x="8143875" y="3292219"/>
            <a:ext cx="484633" cy="1177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153"/>
                </a:moveTo>
                <a:lnTo>
                  <a:pt x="5400" y="17153"/>
                </a:lnTo>
                <a:lnTo>
                  <a:pt x="5400" y="0"/>
                </a:lnTo>
                <a:lnTo>
                  <a:pt x="16200" y="0"/>
                </a:lnTo>
                <a:lnTo>
                  <a:pt x="16200" y="17153"/>
                </a:lnTo>
                <a:lnTo>
                  <a:pt x="21600" y="1715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7" name="Shape 857"/>
          <p:cNvSpPr/>
          <p:nvPr/>
        </p:nvSpPr>
        <p:spPr>
          <a:xfrm>
            <a:off x="4513580" y="5130800"/>
            <a:ext cx="3845561" cy="891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92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1918969" y="5168900"/>
            <a:ext cx="6440171" cy="862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09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6885940" y="5140960"/>
            <a:ext cx="1473201" cy="871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89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roup 864"/>
          <p:cNvGrpSpPr/>
          <p:nvPr/>
        </p:nvGrpSpPr>
        <p:grpSpPr>
          <a:xfrm>
            <a:off x="393880" y="489529"/>
            <a:ext cx="264424" cy="418679"/>
            <a:chOff x="0" y="0"/>
            <a:chExt cx="264423" cy="418677"/>
          </a:xfrm>
        </p:grpSpPr>
        <p:sp>
          <p:nvSpPr>
            <p:cNvPr id="861" name="Shape 861"/>
            <p:cNvSpPr/>
            <p:nvPr/>
          </p:nvSpPr>
          <p:spPr>
            <a:xfrm flipH="1">
              <a:off x="264423" y="-1"/>
              <a:ext cx="1" cy="418679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 flipH="1">
              <a:off x="125276" y="289"/>
              <a:ext cx="1" cy="299056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 flipH="1">
              <a:off x="0" y="2266"/>
              <a:ext cx="1" cy="149528"/>
            </a:xfrm>
            <a:prstGeom prst="line">
              <a:avLst/>
            </a:prstGeom>
            <a:noFill/>
            <a:ln w="57150" cap="flat">
              <a:solidFill>
                <a:srgbClr val="92D05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867" name="Group 867"/>
          <p:cNvGrpSpPr/>
          <p:nvPr/>
        </p:nvGrpSpPr>
        <p:grpSpPr>
          <a:xfrm>
            <a:off x="-4691" y="6457381"/>
            <a:ext cx="6585358" cy="424359"/>
            <a:chOff x="0" y="0"/>
            <a:chExt cx="6585356" cy="424358"/>
          </a:xfrm>
        </p:grpSpPr>
        <p:sp>
          <p:nvSpPr>
            <p:cNvPr id="865" name="Shape 865"/>
            <p:cNvSpPr/>
            <p:nvPr/>
          </p:nvSpPr>
          <p:spPr>
            <a:xfrm>
              <a:off x="-1" y="-1"/>
              <a:ext cx="6585358" cy="42436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-1" y="33109"/>
              <a:ext cx="658535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           未来是共享的</a:t>
              </a:r>
            </a:p>
          </p:txBody>
        </p:sp>
      </p:grpSp>
      <p:sp>
        <p:nvSpPr>
          <p:cNvPr id="868" name="Shape 868"/>
          <p:cNvSpPr/>
          <p:nvPr/>
        </p:nvSpPr>
        <p:spPr>
          <a:xfrm>
            <a:off x="6580665" y="6457381"/>
            <a:ext cx="2563335" cy="403757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9" name="Shape 869"/>
          <p:cNvSpPr>
            <a:spLocks noGrp="1"/>
          </p:cNvSpPr>
          <p:nvPr>
            <p:ph type="title"/>
          </p:nvPr>
        </p:nvSpPr>
        <p:spPr>
          <a:xfrm>
            <a:off x="840457" y="316847"/>
            <a:ext cx="6778626" cy="777876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2800">
                <a:latin typeface="Microsoft YaHei"/>
                <a:ea typeface="Microsoft YaHei"/>
                <a:cs typeface="Microsoft YaHei"/>
                <a:sym typeface="Microsoft YaHei"/>
              </a:rPr>
              <a:t>3、2014总结及2015规划</a:t>
            </a:r>
          </a:p>
        </p:txBody>
      </p:sp>
      <p:grpSp>
        <p:nvGrpSpPr>
          <p:cNvPr id="872" name="Group 872"/>
          <p:cNvGrpSpPr/>
          <p:nvPr/>
        </p:nvGrpSpPr>
        <p:grpSpPr>
          <a:xfrm>
            <a:off x="214341" y="1303503"/>
            <a:ext cx="1055021" cy="579911"/>
            <a:chOff x="0" y="0"/>
            <a:chExt cx="1055020" cy="579910"/>
          </a:xfrm>
        </p:grpSpPr>
        <p:sp>
          <p:nvSpPr>
            <p:cNvPr id="870" name="Shape 870"/>
            <p:cNvSpPr/>
            <p:nvPr/>
          </p:nvSpPr>
          <p:spPr>
            <a:xfrm>
              <a:off x="-1" y="-1"/>
              <a:ext cx="1055022" cy="579912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-1" y="123585"/>
              <a:ext cx="105502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无线</a:t>
              </a:r>
            </a:p>
          </p:txBody>
        </p:sp>
      </p:grpSp>
      <p:grpSp>
        <p:nvGrpSpPr>
          <p:cNvPr id="875" name="Group 875"/>
          <p:cNvGrpSpPr/>
          <p:nvPr/>
        </p:nvGrpSpPr>
        <p:grpSpPr>
          <a:xfrm>
            <a:off x="214341" y="2105205"/>
            <a:ext cx="1055021" cy="579911"/>
            <a:chOff x="0" y="0"/>
            <a:chExt cx="1055020" cy="579910"/>
          </a:xfrm>
        </p:grpSpPr>
        <p:sp>
          <p:nvSpPr>
            <p:cNvPr id="873" name="Shape 873"/>
            <p:cNvSpPr/>
            <p:nvPr/>
          </p:nvSpPr>
          <p:spPr>
            <a:xfrm>
              <a:off x="-1" y="-1"/>
              <a:ext cx="1055022" cy="579912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-1" y="123585"/>
              <a:ext cx="105502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炒信整治</a:t>
              </a:r>
            </a:p>
          </p:txBody>
        </p:sp>
      </p:grpSp>
      <p:grpSp>
        <p:nvGrpSpPr>
          <p:cNvPr id="878" name="Group 878"/>
          <p:cNvGrpSpPr/>
          <p:nvPr/>
        </p:nvGrpSpPr>
        <p:grpSpPr>
          <a:xfrm>
            <a:off x="214341" y="2906908"/>
            <a:ext cx="1055021" cy="579911"/>
            <a:chOff x="0" y="0"/>
            <a:chExt cx="1055020" cy="579910"/>
          </a:xfrm>
        </p:grpSpPr>
        <p:sp>
          <p:nvSpPr>
            <p:cNvPr id="876" name="Shape 876"/>
            <p:cNvSpPr/>
            <p:nvPr/>
          </p:nvSpPr>
          <p:spPr>
            <a:xfrm>
              <a:off x="-1" y="-1"/>
              <a:ext cx="1055022" cy="579912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-1" y="123585"/>
              <a:ext cx="105502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广告处理</a:t>
              </a:r>
            </a:p>
          </p:txBody>
        </p:sp>
      </p:grpSp>
      <p:grpSp>
        <p:nvGrpSpPr>
          <p:cNvPr id="881" name="Group 881"/>
          <p:cNvGrpSpPr/>
          <p:nvPr/>
        </p:nvGrpSpPr>
        <p:grpSpPr>
          <a:xfrm>
            <a:off x="214341" y="3708610"/>
            <a:ext cx="1055021" cy="579911"/>
            <a:chOff x="0" y="0"/>
            <a:chExt cx="1055020" cy="579910"/>
          </a:xfrm>
        </p:grpSpPr>
        <p:sp>
          <p:nvSpPr>
            <p:cNvPr id="879" name="Shape 879"/>
            <p:cNvSpPr/>
            <p:nvPr/>
          </p:nvSpPr>
          <p:spPr>
            <a:xfrm>
              <a:off x="-1" y="-1"/>
              <a:ext cx="1055022" cy="579912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-1" y="123585"/>
              <a:ext cx="105502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安全</a:t>
              </a:r>
            </a:p>
          </p:txBody>
        </p:sp>
      </p:grpSp>
      <p:grpSp>
        <p:nvGrpSpPr>
          <p:cNvPr id="884" name="Group 884"/>
          <p:cNvGrpSpPr/>
          <p:nvPr/>
        </p:nvGrpSpPr>
        <p:grpSpPr>
          <a:xfrm>
            <a:off x="214341" y="4510311"/>
            <a:ext cx="1055021" cy="579911"/>
            <a:chOff x="0" y="0"/>
            <a:chExt cx="1055020" cy="579910"/>
          </a:xfrm>
        </p:grpSpPr>
        <p:sp>
          <p:nvSpPr>
            <p:cNvPr id="882" name="Shape 882"/>
            <p:cNvSpPr/>
            <p:nvPr/>
          </p:nvSpPr>
          <p:spPr>
            <a:xfrm>
              <a:off x="-1" y="-1"/>
              <a:ext cx="1055022" cy="579912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-1" y="123585"/>
              <a:ext cx="105502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系统改造</a:t>
              </a:r>
            </a:p>
          </p:txBody>
        </p:sp>
      </p:grpSp>
      <p:grpSp>
        <p:nvGrpSpPr>
          <p:cNvPr id="887" name="Group 887"/>
          <p:cNvGrpSpPr/>
          <p:nvPr/>
        </p:nvGrpSpPr>
        <p:grpSpPr>
          <a:xfrm>
            <a:off x="214341" y="5312014"/>
            <a:ext cx="1055021" cy="579911"/>
            <a:chOff x="0" y="0"/>
            <a:chExt cx="1055020" cy="579910"/>
          </a:xfrm>
        </p:grpSpPr>
        <p:sp>
          <p:nvSpPr>
            <p:cNvPr id="885" name="Shape 885"/>
            <p:cNvSpPr/>
            <p:nvPr/>
          </p:nvSpPr>
          <p:spPr>
            <a:xfrm>
              <a:off x="-1" y="-1"/>
              <a:ext cx="1055022" cy="579912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-1" y="123585"/>
              <a:ext cx="105502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业务扩展</a:t>
              </a:r>
            </a:p>
          </p:txBody>
        </p:sp>
      </p:grpSp>
      <p:sp>
        <p:nvSpPr>
          <p:cNvPr id="888" name="Shape 888"/>
          <p:cNvSpPr/>
          <p:nvPr/>
        </p:nvSpPr>
        <p:spPr>
          <a:xfrm>
            <a:off x="6737873" y="558042"/>
            <a:ext cx="133167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2400"/>
              <a:t>2014总结</a:t>
            </a:r>
          </a:p>
        </p:txBody>
      </p:sp>
      <p:grpSp>
        <p:nvGrpSpPr>
          <p:cNvPr id="891" name="Group 891"/>
          <p:cNvGrpSpPr/>
          <p:nvPr/>
        </p:nvGrpSpPr>
        <p:grpSpPr>
          <a:xfrm>
            <a:off x="1664537" y="1429968"/>
            <a:ext cx="1733551" cy="376239"/>
            <a:chOff x="0" y="0"/>
            <a:chExt cx="1733550" cy="376238"/>
          </a:xfrm>
        </p:grpSpPr>
        <p:sp>
          <p:nvSpPr>
            <p:cNvPr id="889" name="Shape 889"/>
            <p:cNvSpPr/>
            <p:nvPr/>
          </p:nvSpPr>
          <p:spPr>
            <a:xfrm>
              <a:off x="0" y="-1"/>
              <a:ext cx="1733550" cy="376240"/>
            </a:xfrm>
            <a:prstGeom prst="rect">
              <a:avLst/>
            </a:prstGeom>
            <a:solidFill>
              <a:srgbClr val="C00000"/>
            </a:soli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0" y="47149"/>
              <a:ext cx="173355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无线追评&amp;多屏联动</a:t>
              </a:r>
            </a:p>
          </p:txBody>
        </p:sp>
      </p:grpSp>
      <p:grpSp>
        <p:nvGrpSpPr>
          <p:cNvPr id="894" name="Group 894"/>
          <p:cNvGrpSpPr/>
          <p:nvPr/>
        </p:nvGrpSpPr>
        <p:grpSpPr>
          <a:xfrm>
            <a:off x="3683837" y="1429968"/>
            <a:ext cx="1733551" cy="376239"/>
            <a:chOff x="0" y="0"/>
            <a:chExt cx="1733550" cy="376238"/>
          </a:xfrm>
        </p:grpSpPr>
        <p:sp>
          <p:nvSpPr>
            <p:cNvPr id="892" name="Shape 892"/>
            <p:cNvSpPr/>
            <p:nvPr/>
          </p:nvSpPr>
          <p:spPr>
            <a:xfrm>
              <a:off x="0" y="-1"/>
              <a:ext cx="1733550" cy="37624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0" y="47149"/>
              <a:ext cx="173355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码上购项目</a:t>
              </a:r>
            </a:p>
          </p:txBody>
        </p:sp>
      </p:grpSp>
      <p:grpSp>
        <p:nvGrpSpPr>
          <p:cNvPr id="897" name="Group 897"/>
          <p:cNvGrpSpPr/>
          <p:nvPr/>
        </p:nvGrpSpPr>
        <p:grpSpPr>
          <a:xfrm>
            <a:off x="1664537" y="2230879"/>
            <a:ext cx="1907229" cy="376239"/>
            <a:chOff x="0" y="0"/>
            <a:chExt cx="1907227" cy="376238"/>
          </a:xfrm>
        </p:grpSpPr>
        <p:sp>
          <p:nvSpPr>
            <p:cNvPr id="895" name="Shape 895"/>
            <p:cNvSpPr/>
            <p:nvPr/>
          </p:nvSpPr>
          <p:spPr>
            <a:xfrm>
              <a:off x="0" y="-1"/>
              <a:ext cx="1907228" cy="376240"/>
            </a:xfrm>
            <a:prstGeom prst="rect">
              <a:avLst/>
            </a:prstGeom>
            <a:solidFill>
              <a:srgbClr val="C00000"/>
            </a:soli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0" y="47149"/>
              <a:ext cx="1907228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虚假交易新规（一期及二期）</a:t>
              </a:r>
            </a:p>
          </p:txBody>
        </p:sp>
      </p:grpSp>
      <p:grpSp>
        <p:nvGrpSpPr>
          <p:cNvPr id="900" name="Group 900"/>
          <p:cNvGrpSpPr/>
          <p:nvPr/>
        </p:nvGrpSpPr>
        <p:grpSpPr>
          <a:xfrm>
            <a:off x="3683837" y="2230879"/>
            <a:ext cx="1733551" cy="376239"/>
            <a:chOff x="0" y="0"/>
            <a:chExt cx="1733550" cy="376238"/>
          </a:xfrm>
        </p:grpSpPr>
        <p:sp>
          <p:nvSpPr>
            <p:cNvPr id="898" name="Shape 898"/>
            <p:cNvSpPr/>
            <p:nvPr/>
          </p:nvSpPr>
          <p:spPr>
            <a:xfrm>
              <a:off x="0" y="-1"/>
              <a:ext cx="1733550" cy="376240"/>
            </a:xfrm>
            <a:prstGeom prst="rect">
              <a:avLst/>
            </a:prstGeom>
            <a:solidFill>
              <a:srgbClr val="C00000"/>
            </a:soli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0" y="47149"/>
              <a:ext cx="173355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低价商品炒信</a:t>
              </a:r>
            </a:p>
          </p:txBody>
        </p:sp>
      </p:grpSp>
      <p:grpSp>
        <p:nvGrpSpPr>
          <p:cNvPr id="903" name="Group 903"/>
          <p:cNvGrpSpPr/>
          <p:nvPr/>
        </p:nvGrpSpPr>
        <p:grpSpPr>
          <a:xfrm>
            <a:off x="1664537" y="3027494"/>
            <a:ext cx="1733551" cy="376239"/>
            <a:chOff x="0" y="0"/>
            <a:chExt cx="1733550" cy="376238"/>
          </a:xfrm>
        </p:grpSpPr>
        <p:sp>
          <p:nvSpPr>
            <p:cNvPr id="901" name="Shape 901"/>
            <p:cNvSpPr/>
            <p:nvPr/>
          </p:nvSpPr>
          <p:spPr>
            <a:xfrm>
              <a:off x="0" y="-1"/>
              <a:ext cx="1733550" cy="376240"/>
            </a:xfrm>
            <a:prstGeom prst="rect">
              <a:avLst/>
            </a:prstGeom>
            <a:solidFill>
              <a:srgbClr val="C00000"/>
            </a:soli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0" y="47149"/>
              <a:ext cx="173355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广告评价识别及屏蔽</a:t>
              </a:r>
            </a:p>
          </p:txBody>
        </p:sp>
      </p:grpSp>
      <p:grpSp>
        <p:nvGrpSpPr>
          <p:cNvPr id="906" name="Group 906"/>
          <p:cNvGrpSpPr/>
          <p:nvPr/>
        </p:nvGrpSpPr>
        <p:grpSpPr>
          <a:xfrm>
            <a:off x="7256160" y="3912282"/>
            <a:ext cx="1733551" cy="376239"/>
            <a:chOff x="0" y="0"/>
            <a:chExt cx="1733550" cy="376238"/>
          </a:xfrm>
        </p:grpSpPr>
        <p:sp>
          <p:nvSpPr>
            <p:cNvPr id="904" name="Shape 904"/>
            <p:cNvSpPr/>
            <p:nvPr/>
          </p:nvSpPr>
          <p:spPr>
            <a:xfrm>
              <a:off x="0" y="-1"/>
              <a:ext cx="1733550" cy="37624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0" y="47149"/>
              <a:ext cx="173355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评价反爬虫</a:t>
              </a:r>
            </a:p>
          </p:txBody>
        </p:sp>
      </p:grpSp>
      <p:grpSp>
        <p:nvGrpSpPr>
          <p:cNvPr id="909" name="Group 909"/>
          <p:cNvGrpSpPr/>
          <p:nvPr/>
        </p:nvGrpSpPr>
        <p:grpSpPr>
          <a:xfrm>
            <a:off x="1664537" y="3912282"/>
            <a:ext cx="1733551" cy="376239"/>
            <a:chOff x="0" y="0"/>
            <a:chExt cx="1733550" cy="376238"/>
          </a:xfrm>
        </p:grpSpPr>
        <p:sp>
          <p:nvSpPr>
            <p:cNvPr id="907" name="Shape 907"/>
            <p:cNvSpPr/>
            <p:nvPr/>
          </p:nvSpPr>
          <p:spPr>
            <a:xfrm>
              <a:off x="0" y="-1"/>
              <a:ext cx="1733550" cy="376240"/>
            </a:xfrm>
            <a:prstGeom prst="rect">
              <a:avLst/>
            </a:prstGeom>
            <a:solidFill>
              <a:srgbClr val="C00000"/>
            </a:soli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0" y="47149"/>
              <a:ext cx="173355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CRM增加ACL及OPLOG</a:t>
              </a:r>
            </a:p>
          </p:txBody>
        </p:sp>
      </p:grpSp>
      <p:grpSp>
        <p:nvGrpSpPr>
          <p:cNvPr id="912" name="Group 912"/>
          <p:cNvGrpSpPr/>
          <p:nvPr/>
        </p:nvGrpSpPr>
        <p:grpSpPr>
          <a:xfrm>
            <a:off x="5309123" y="5417344"/>
            <a:ext cx="1733551" cy="376239"/>
            <a:chOff x="0" y="0"/>
            <a:chExt cx="1733550" cy="376238"/>
          </a:xfrm>
        </p:grpSpPr>
        <p:sp>
          <p:nvSpPr>
            <p:cNvPr id="910" name="Shape 910"/>
            <p:cNvSpPr/>
            <p:nvPr/>
          </p:nvSpPr>
          <p:spPr>
            <a:xfrm>
              <a:off x="0" y="-1"/>
              <a:ext cx="1733550" cy="37624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0" y="47149"/>
              <a:ext cx="173355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Detail引入试用报告</a:t>
              </a:r>
            </a:p>
          </p:txBody>
        </p:sp>
      </p:grpSp>
      <p:grpSp>
        <p:nvGrpSpPr>
          <p:cNvPr id="915" name="Group 915"/>
          <p:cNvGrpSpPr/>
          <p:nvPr/>
        </p:nvGrpSpPr>
        <p:grpSpPr>
          <a:xfrm>
            <a:off x="1664537" y="4625020"/>
            <a:ext cx="1733551" cy="376239"/>
            <a:chOff x="0" y="0"/>
            <a:chExt cx="1733550" cy="376238"/>
          </a:xfrm>
        </p:grpSpPr>
        <p:sp>
          <p:nvSpPr>
            <p:cNvPr id="913" name="Shape 913"/>
            <p:cNvSpPr/>
            <p:nvPr/>
          </p:nvSpPr>
          <p:spPr>
            <a:xfrm>
              <a:off x="0" y="-1"/>
              <a:ext cx="1733550" cy="376240"/>
            </a:xfrm>
            <a:prstGeom prst="rect">
              <a:avLst/>
            </a:prstGeom>
            <a:solidFill>
              <a:srgbClr val="C00000"/>
            </a:soli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0" y="47149"/>
              <a:ext cx="173355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天猫评价回迁</a:t>
              </a:r>
            </a:p>
          </p:txBody>
        </p:sp>
      </p:grpSp>
      <p:grpSp>
        <p:nvGrpSpPr>
          <p:cNvPr id="918" name="Group 918"/>
          <p:cNvGrpSpPr/>
          <p:nvPr/>
        </p:nvGrpSpPr>
        <p:grpSpPr>
          <a:xfrm>
            <a:off x="3486830" y="4625020"/>
            <a:ext cx="1733551" cy="376239"/>
            <a:chOff x="0" y="0"/>
            <a:chExt cx="1733550" cy="376238"/>
          </a:xfrm>
        </p:grpSpPr>
        <p:sp>
          <p:nvSpPr>
            <p:cNvPr id="916" name="Shape 916"/>
            <p:cNvSpPr/>
            <p:nvPr/>
          </p:nvSpPr>
          <p:spPr>
            <a:xfrm>
              <a:off x="0" y="-1"/>
              <a:ext cx="1733550" cy="376240"/>
            </a:xfrm>
            <a:prstGeom prst="rect">
              <a:avLst/>
            </a:prstGeom>
            <a:solidFill>
              <a:srgbClr val="C00000"/>
            </a:soli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0" y="47149"/>
              <a:ext cx="173355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单元化改造</a:t>
              </a:r>
            </a:p>
          </p:txBody>
        </p:sp>
      </p:grpSp>
      <p:grpSp>
        <p:nvGrpSpPr>
          <p:cNvPr id="921" name="Group 921"/>
          <p:cNvGrpSpPr/>
          <p:nvPr/>
        </p:nvGrpSpPr>
        <p:grpSpPr>
          <a:xfrm>
            <a:off x="5546693" y="2230879"/>
            <a:ext cx="1733551" cy="376239"/>
            <a:chOff x="0" y="0"/>
            <a:chExt cx="1733550" cy="376238"/>
          </a:xfrm>
        </p:grpSpPr>
        <p:sp>
          <p:nvSpPr>
            <p:cNvPr id="919" name="Shape 919"/>
            <p:cNvSpPr/>
            <p:nvPr/>
          </p:nvSpPr>
          <p:spPr>
            <a:xfrm>
              <a:off x="0" y="-1"/>
              <a:ext cx="1733550" cy="376240"/>
            </a:xfrm>
            <a:prstGeom prst="rect">
              <a:avLst/>
            </a:prstGeom>
            <a:solidFill>
              <a:srgbClr val="C00000"/>
            </a:soli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0" y="47149"/>
              <a:ext cx="173355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恶意评价管控</a:t>
              </a:r>
            </a:p>
          </p:txBody>
        </p:sp>
      </p:grpSp>
      <p:grpSp>
        <p:nvGrpSpPr>
          <p:cNvPr id="924" name="Group 924"/>
          <p:cNvGrpSpPr/>
          <p:nvPr/>
        </p:nvGrpSpPr>
        <p:grpSpPr>
          <a:xfrm>
            <a:off x="5309123" y="4625020"/>
            <a:ext cx="1733551" cy="376239"/>
            <a:chOff x="0" y="0"/>
            <a:chExt cx="1733550" cy="376238"/>
          </a:xfrm>
        </p:grpSpPr>
        <p:sp>
          <p:nvSpPr>
            <p:cNvPr id="922" name="Shape 922"/>
            <p:cNvSpPr/>
            <p:nvPr/>
          </p:nvSpPr>
          <p:spPr>
            <a:xfrm>
              <a:off x="0" y="-1"/>
              <a:ext cx="1733550" cy="37624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0" y="47149"/>
              <a:ext cx="173355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双十一双十二系统稳定性</a:t>
              </a:r>
            </a:p>
          </p:txBody>
        </p:sp>
      </p:grpSp>
      <p:grpSp>
        <p:nvGrpSpPr>
          <p:cNvPr id="927" name="Group 927"/>
          <p:cNvGrpSpPr/>
          <p:nvPr/>
        </p:nvGrpSpPr>
        <p:grpSpPr>
          <a:xfrm>
            <a:off x="1664537" y="5423784"/>
            <a:ext cx="1733551" cy="376239"/>
            <a:chOff x="0" y="0"/>
            <a:chExt cx="1733550" cy="376238"/>
          </a:xfrm>
        </p:grpSpPr>
        <p:sp>
          <p:nvSpPr>
            <p:cNvPr id="925" name="Shape 925"/>
            <p:cNvSpPr/>
            <p:nvPr/>
          </p:nvSpPr>
          <p:spPr>
            <a:xfrm>
              <a:off x="0" y="-1"/>
              <a:ext cx="1733550" cy="376240"/>
            </a:xfrm>
            <a:prstGeom prst="rect">
              <a:avLst/>
            </a:prstGeom>
            <a:solidFill>
              <a:srgbClr val="C00000"/>
            </a:soli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0" y="47149"/>
              <a:ext cx="173355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O2O门店评价</a:t>
              </a:r>
            </a:p>
          </p:txBody>
        </p:sp>
      </p:grpSp>
      <p:grpSp>
        <p:nvGrpSpPr>
          <p:cNvPr id="930" name="Group 930"/>
          <p:cNvGrpSpPr/>
          <p:nvPr/>
        </p:nvGrpSpPr>
        <p:grpSpPr>
          <a:xfrm>
            <a:off x="7131418" y="4625020"/>
            <a:ext cx="1858294" cy="376239"/>
            <a:chOff x="0" y="0"/>
            <a:chExt cx="1858292" cy="376238"/>
          </a:xfrm>
        </p:grpSpPr>
        <p:sp>
          <p:nvSpPr>
            <p:cNvPr id="928" name="Shape 928"/>
            <p:cNvSpPr/>
            <p:nvPr/>
          </p:nvSpPr>
          <p:spPr>
            <a:xfrm>
              <a:off x="0" y="-1"/>
              <a:ext cx="1858293" cy="37624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0" y="47149"/>
              <a:ext cx="185829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评价回流云梯1迁移云梯2</a:t>
              </a:r>
            </a:p>
          </p:txBody>
        </p:sp>
      </p:grpSp>
      <p:grpSp>
        <p:nvGrpSpPr>
          <p:cNvPr id="933" name="Group 933"/>
          <p:cNvGrpSpPr/>
          <p:nvPr/>
        </p:nvGrpSpPr>
        <p:grpSpPr>
          <a:xfrm>
            <a:off x="3683837" y="3027494"/>
            <a:ext cx="1733551" cy="376239"/>
            <a:chOff x="0" y="0"/>
            <a:chExt cx="1733550" cy="376238"/>
          </a:xfrm>
        </p:grpSpPr>
        <p:sp>
          <p:nvSpPr>
            <p:cNvPr id="931" name="Shape 931"/>
            <p:cNvSpPr/>
            <p:nvPr/>
          </p:nvSpPr>
          <p:spPr>
            <a:xfrm>
              <a:off x="0" y="-1"/>
              <a:ext cx="1733550" cy="37624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0" y="47149"/>
              <a:ext cx="173355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安全广告埋点及屏蔽</a:t>
              </a:r>
            </a:p>
          </p:txBody>
        </p:sp>
      </p:grpSp>
      <p:grpSp>
        <p:nvGrpSpPr>
          <p:cNvPr id="936" name="Group 936"/>
          <p:cNvGrpSpPr/>
          <p:nvPr/>
        </p:nvGrpSpPr>
        <p:grpSpPr>
          <a:xfrm>
            <a:off x="5397868" y="3912282"/>
            <a:ext cx="1733551" cy="376239"/>
            <a:chOff x="0" y="0"/>
            <a:chExt cx="1733550" cy="376238"/>
          </a:xfrm>
        </p:grpSpPr>
        <p:sp>
          <p:nvSpPr>
            <p:cNvPr id="934" name="Shape 934"/>
            <p:cNvSpPr/>
            <p:nvPr/>
          </p:nvSpPr>
          <p:spPr>
            <a:xfrm>
              <a:off x="0" y="-1"/>
              <a:ext cx="1733550" cy="37624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0" y="47149"/>
              <a:ext cx="173355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评价信息安全防控</a:t>
              </a:r>
            </a:p>
          </p:txBody>
        </p:sp>
      </p:grpSp>
      <p:grpSp>
        <p:nvGrpSpPr>
          <p:cNvPr id="939" name="Group 939"/>
          <p:cNvGrpSpPr/>
          <p:nvPr/>
        </p:nvGrpSpPr>
        <p:grpSpPr>
          <a:xfrm>
            <a:off x="3486830" y="5423784"/>
            <a:ext cx="1733551" cy="376239"/>
            <a:chOff x="0" y="0"/>
            <a:chExt cx="1733550" cy="376238"/>
          </a:xfrm>
        </p:grpSpPr>
        <p:sp>
          <p:nvSpPr>
            <p:cNvPr id="937" name="Shape 937"/>
            <p:cNvSpPr/>
            <p:nvPr/>
          </p:nvSpPr>
          <p:spPr>
            <a:xfrm>
              <a:off x="0" y="-1"/>
              <a:ext cx="1733550" cy="376240"/>
            </a:xfrm>
            <a:prstGeom prst="rect">
              <a:avLst/>
            </a:prstGeom>
            <a:solidFill>
              <a:srgbClr val="C00000"/>
            </a:soli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0" y="47149"/>
              <a:ext cx="173355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售后评价接入</a:t>
              </a:r>
            </a:p>
          </p:txBody>
        </p:sp>
      </p:grpSp>
      <p:grpSp>
        <p:nvGrpSpPr>
          <p:cNvPr id="942" name="Group 942"/>
          <p:cNvGrpSpPr/>
          <p:nvPr/>
        </p:nvGrpSpPr>
        <p:grpSpPr>
          <a:xfrm>
            <a:off x="3531203" y="3912282"/>
            <a:ext cx="1733551" cy="376239"/>
            <a:chOff x="0" y="0"/>
            <a:chExt cx="1733550" cy="376238"/>
          </a:xfrm>
        </p:grpSpPr>
        <p:sp>
          <p:nvSpPr>
            <p:cNvPr id="940" name="Shape 940"/>
            <p:cNvSpPr/>
            <p:nvPr/>
          </p:nvSpPr>
          <p:spPr>
            <a:xfrm>
              <a:off x="0" y="-1"/>
              <a:ext cx="1733550" cy="376240"/>
            </a:xfrm>
            <a:prstGeom prst="rect">
              <a:avLst/>
            </a:prstGeom>
            <a:solidFill>
              <a:srgbClr val="C00000"/>
            </a:soli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0" y="47149"/>
              <a:ext cx="173355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>
                  <a:solidFill>
                    <a:srgbClr val="FFFFFF"/>
                  </a:solidFill>
                </a:rPr>
                <a:t>广告图片及内容处理</a:t>
              </a:r>
            </a:p>
          </p:txBody>
        </p:sp>
      </p:grpSp>
      <p:sp>
        <p:nvSpPr>
          <p:cNvPr id="943" name="Shape 943"/>
          <p:cNvSpPr/>
          <p:nvPr/>
        </p:nvSpPr>
        <p:spPr>
          <a:xfrm>
            <a:off x="61955" y="1190807"/>
            <a:ext cx="1433469" cy="4828993"/>
          </a:xfrm>
          <a:prstGeom prst="rect">
            <a:avLst/>
          </a:prstGeom>
          <a:ln w="38100">
            <a:solidFill>
              <a:srgbClr val="4A7EBB"/>
            </a:solidFill>
            <a:prstDash val="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roup 948"/>
          <p:cNvGrpSpPr/>
          <p:nvPr/>
        </p:nvGrpSpPr>
        <p:grpSpPr>
          <a:xfrm>
            <a:off x="393880" y="489529"/>
            <a:ext cx="264424" cy="418679"/>
            <a:chOff x="0" y="0"/>
            <a:chExt cx="264423" cy="418677"/>
          </a:xfrm>
        </p:grpSpPr>
        <p:sp>
          <p:nvSpPr>
            <p:cNvPr id="945" name="Shape 945"/>
            <p:cNvSpPr/>
            <p:nvPr/>
          </p:nvSpPr>
          <p:spPr>
            <a:xfrm flipH="1">
              <a:off x="264423" y="-1"/>
              <a:ext cx="1" cy="418679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 flipH="1">
              <a:off x="125276" y="289"/>
              <a:ext cx="1" cy="299056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 flipH="1">
              <a:off x="0" y="2266"/>
              <a:ext cx="1" cy="149528"/>
            </a:xfrm>
            <a:prstGeom prst="line">
              <a:avLst/>
            </a:prstGeom>
            <a:noFill/>
            <a:ln w="57150" cap="flat">
              <a:solidFill>
                <a:srgbClr val="92D05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951" name="Group 951"/>
          <p:cNvGrpSpPr/>
          <p:nvPr/>
        </p:nvGrpSpPr>
        <p:grpSpPr>
          <a:xfrm>
            <a:off x="-4691" y="6457381"/>
            <a:ext cx="6585358" cy="424359"/>
            <a:chOff x="0" y="0"/>
            <a:chExt cx="6585356" cy="424358"/>
          </a:xfrm>
        </p:grpSpPr>
        <p:sp>
          <p:nvSpPr>
            <p:cNvPr id="949" name="Shape 949"/>
            <p:cNvSpPr/>
            <p:nvPr/>
          </p:nvSpPr>
          <p:spPr>
            <a:xfrm>
              <a:off x="-1" y="-1"/>
              <a:ext cx="6585358" cy="42436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-1" y="33109"/>
              <a:ext cx="658535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           未来是共享的</a:t>
              </a:r>
            </a:p>
          </p:txBody>
        </p:sp>
      </p:grpSp>
      <p:sp>
        <p:nvSpPr>
          <p:cNvPr id="952" name="Shape 952"/>
          <p:cNvSpPr/>
          <p:nvPr/>
        </p:nvSpPr>
        <p:spPr>
          <a:xfrm>
            <a:off x="6580665" y="6457381"/>
            <a:ext cx="2563335" cy="403757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3" name="Shape 953"/>
          <p:cNvSpPr>
            <a:spLocks noGrp="1"/>
          </p:cNvSpPr>
          <p:nvPr>
            <p:ph type="title"/>
          </p:nvPr>
        </p:nvSpPr>
        <p:spPr>
          <a:xfrm>
            <a:off x="840457" y="316847"/>
            <a:ext cx="6778626" cy="777876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28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2015规划</a:t>
            </a:r>
          </a:p>
        </p:txBody>
      </p:sp>
      <p:grpSp>
        <p:nvGrpSpPr>
          <p:cNvPr id="956" name="Group 956"/>
          <p:cNvGrpSpPr/>
          <p:nvPr/>
        </p:nvGrpSpPr>
        <p:grpSpPr>
          <a:xfrm>
            <a:off x="4751880" y="5588727"/>
            <a:ext cx="2266951" cy="457201"/>
            <a:chOff x="0" y="0"/>
            <a:chExt cx="2266950" cy="457200"/>
          </a:xfrm>
        </p:grpSpPr>
        <p:sp>
          <p:nvSpPr>
            <p:cNvPr id="954" name="Shape 954"/>
            <p:cNvSpPr/>
            <p:nvPr/>
          </p:nvSpPr>
          <p:spPr>
            <a:xfrm>
              <a:off x="0" y="0"/>
              <a:ext cx="2266950" cy="45720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0" y="65658"/>
              <a:ext cx="2266950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评价提问项目</a:t>
              </a:r>
            </a:p>
          </p:txBody>
        </p:sp>
      </p:grpSp>
      <p:grpSp>
        <p:nvGrpSpPr>
          <p:cNvPr id="959" name="Group 959"/>
          <p:cNvGrpSpPr/>
          <p:nvPr/>
        </p:nvGrpSpPr>
        <p:grpSpPr>
          <a:xfrm>
            <a:off x="2193021" y="3135328"/>
            <a:ext cx="2266951" cy="457201"/>
            <a:chOff x="0" y="0"/>
            <a:chExt cx="2266950" cy="457200"/>
          </a:xfrm>
        </p:grpSpPr>
        <p:sp>
          <p:nvSpPr>
            <p:cNvPr id="957" name="Shape 957"/>
            <p:cNvSpPr/>
            <p:nvPr/>
          </p:nvSpPr>
          <p:spPr>
            <a:xfrm>
              <a:off x="0" y="0"/>
              <a:ext cx="2266950" cy="457200"/>
            </a:xfrm>
            <a:prstGeom prst="rect">
              <a:avLst/>
            </a:prstGeom>
            <a:solidFill>
              <a:srgbClr val="C00000"/>
            </a:soli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0" y="65658"/>
              <a:ext cx="2266950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广告评价处理合并</a:t>
              </a:r>
            </a:p>
          </p:txBody>
        </p:sp>
      </p:grpSp>
      <p:grpSp>
        <p:nvGrpSpPr>
          <p:cNvPr id="962" name="Group 962"/>
          <p:cNvGrpSpPr/>
          <p:nvPr/>
        </p:nvGrpSpPr>
        <p:grpSpPr>
          <a:xfrm>
            <a:off x="2193021" y="4735528"/>
            <a:ext cx="2266951" cy="457201"/>
            <a:chOff x="0" y="0"/>
            <a:chExt cx="2266950" cy="457200"/>
          </a:xfrm>
        </p:grpSpPr>
        <p:sp>
          <p:nvSpPr>
            <p:cNvPr id="960" name="Shape 960"/>
            <p:cNvSpPr/>
            <p:nvPr/>
          </p:nvSpPr>
          <p:spPr>
            <a:xfrm>
              <a:off x="0" y="0"/>
              <a:ext cx="2266950" cy="457200"/>
            </a:xfrm>
            <a:prstGeom prst="rect">
              <a:avLst/>
            </a:prstGeom>
            <a:solidFill>
              <a:srgbClr val="C00000"/>
            </a:soli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0" y="65658"/>
              <a:ext cx="2266950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评价模型升级</a:t>
              </a:r>
            </a:p>
          </p:txBody>
        </p:sp>
      </p:grpSp>
      <p:grpSp>
        <p:nvGrpSpPr>
          <p:cNvPr id="965" name="Group 965"/>
          <p:cNvGrpSpPr/>
          <p:nvPr/>
        </p:nvGrpSpPr>
        <p:grpSpPr>
          <a:xfrm>
            <a:off x="2193021" y="5588727"/>
            <a:ext cx="2266951" cy="457201"/>
            <a:chOff x="0" y="0"/>
            <a:chExt cx="2266950" cy="457200"/>
          </a:xfrm>
        </p:grpSpPr>
        <p:sp>
          <p:nvSpPr>
            <p:cNvPr id="963" name="Shape 963"/>
            <p:cNvSpPr/>
            <p:nvPr/>
          </p:nvSpPr>
          <p:spPr>
            <a:xfrm>
              <a:off x="0" y="0"/>
              <a:ext cx="2266950" cy="457200"/>
            </a:xfrm>
            <a:prstGeom prst="rect">
              <a:avLst/>
            </a:prstGeom>
            <a:solidFill>
              <a:srgbClr val="C00000"/>
            </a:soli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0" y="43180"/>
              <a:ext cx="226695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多维度评价（O2O）</a:t>
              </a:r>
            </a:p>
          </p:txBody>
        </p:sp>
      </p:grpSp>
      <p:grpSp>
        <p:nvGrpSpPr>
          <p:cNvPr id="968" name="Group 968"/>
          <p:cNvGrpSpPr/>
          <p:nvPr/>
        </p:nvGrpSpPr>
        <p:grpSpPr>
          <a:xfrm>
            <a:off x="2193021" y="2381918"/>
            <a:ext cx="2266951" cy="457201"/>
            <a:chOff x="0" y="0"/>
            <a:chExt cx="2266950" cy="457200"/>
          </a:xfrm>
        </p:grpSpPr>
        <p:sp>
          <p:nvSpPr>
            <p:cNvPr id="966" name="Shape 966"/>
            <p:cNvSpPr/>
            <p:nvPr/>
          </p:nvSpPr>
          <p:spPr>
            <a:xfrm>
              <a:off x="0" y="0"/>
              <a:ext cx="2266950" cy="457200"/>
            </a:xfrm>
            <a:prstGeom prst="rect">
              <a:avLst/>
            </a:prstGeom>
            <a:solidFill>
              <a:srgbClr val="C00000"/>
            </a:soli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0" y="65658"/>
              <a:ext cx="2266950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信用体系改造</a:t>
              </a:r>
            </a:p>
          </p:txBody>
        </p:sp>
      </p:grpSp>
      <p:grpSp>
        <p:nvGrpSpPr>
          <p:cNvPr id="971" name="Group 971"/>
          <p:cNvGrpSpPr/>
          <p:nvPr/>
        </p:nvGrpSpPr>
        <p:grpSpPr>
          <a:xfrm>
            <a:off x="4751880" y="4735528"/>
            <a:ext cx="2266951" cy="457201"/>
            <a:chOff x="0" y="0"/>
            <a:chExt cx="2266950" cy="457200"/>
          </a:xfrm>
        </p:grpSpPr>
        <p:sp>
          <p:nvSpPr>
            <p:cNvPr id="969" name="Shape 969"/>
            <p:cNvSpPr/>
            <p:nvPr/>
          </p:nvSpPr>
          <p:spPr>
            <a:xfrm>
              <a:off x="0" y="0"/>
              <a:ext cx="2266950" cy="45720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0" y="65658"/>
              <a:ext cx="2266950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评价稳定性改进</a:t>
              </a:r>
            </a:p>
          </p:txBody>
        </p:sp>
      </p:grpSp>
      <p:grpSp>
        <p:nvGrpSpPr>
          <p:cNvPr id="974" name="Group 974"/>
          <p:cNvGrpSpPr/>
          <p:nvPr/>
        </p:nvGrpSpPr>
        <p:grpSpPr>
          <a:xfrm>
            <a:off x="4586535" y="1513542"/>
            <a:ext cx="2558860" cy="457201"/>
            <a:chOff x="0" y="0"/>
            <a:chExt cx="2558859" cy="457200"/>
          </a:xfrm>
        </p:grpSpPr>
        <p:sp>
          <p:nvSpPr>
            <p:cNvPr id="972" name="Shape 972"/>
            <p:cNvSpPr/>
            <p:nvPr/>
          </p:nvSpPr>
          <p:spPr>
            <a:xfrm>
              <a:off x="-1" y="0"/>
              <a:ext cx="2558861" cy="457200"/>
            </a:xfrm>
            <a:prstGeom prst="rect">
              <a:avLst/>
            </a:prstGeom>
            <a:solidFill>
              <a:srgbClr val="C00000"/>
            </a:soli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-1" y="65658"/>
              <a:ext cx="2558861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无线组件输出（百川）</a:t>
              </a:r>
            </a:p>
          </p:txBody>
        </p:sp>
      </p:grpSp>
      <p:grpSp>
        <p:nvGrpSpPr>
          <p:cNvPr id="977" name="Group 977"/>
          <p:cNvGrpSpPr/>
          <p:nvPr/>
        </p:nvGrpSpPr>
        <p:grpSpPr>
          <a:xfrm>
            <a:off x="519156" y="1457506"/>
            <a:ext cx="1055021" cy="579911"/>
            <a:chOff x="0" y="0"/>
            <a:chExt cx="1055020" cy="579910"/>
          </a:xfrm>
        </p:grpSpPr>
        <p:sp>
          <p:nvSpPr>
            <p:cNvPr id="975" name="Shape 975"/>
            <p:cNvSpPr/>
            <p:nvPr/>
          </p:nvSpPr>
          <p:spPr>
            <a:xfrm>
              <a:off x="-1" y="-1"/>
              <a:ext cx="1055022" cy="579912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-1" y="123585"/>
              <a:ext cx="105502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无线</a:t>
              </a:r>
            </a:p>
          </p:txBody>
        </p:sp>
      </p:grpSp>
      <p:grpSp>
        <p:nvGrpSpPr>
          <p:cNvPr id="980" name="Group 980"/>
          <p:cNvGrpSpPr/>
          <p:nvPr/>
        </p:nvGrpSpPr>
        <p:grpSpPr>
          <a:xfrm>
            <a:off x="519156" y="3060911"/>
            <a:ext cx="1055021" cy="579911"/>
            <a:chOff x="0" y="0"/>
            <a:chExt cx="1055020" cy="579910"/>
          </a:xfrm>
        </p:grpSpPr>
        <p:sp>
          <p:nvSpPr>
            <p:cNvPr id="978" name="Shape 978"/>
            <p:cNvSpPr/>
            <p:nvPr/>
          </p:nvSpPr>
          <p:spPr>
            <a:xfrm>
              <a:off x="-1" y="-1"/>
              <a:ext cx="1055022" cy="579912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-1" y="2934"/>
              <a:ext cx="1055022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内容质量提升</a:t>
              </a:r>
            </a:p>
          </p:txBody>
        </p:sp>
      </p:grpSp>
      <p:grpSp>
        <p:nvGrpSpPr>
          <p:cNvPr id="983" name="Group 983"/>
          <p:cNvGrpSpPr/>
          <p:nvPr/>
        </p:nvGrpSpPr>
        <p:grpSpPr>
          <a:xfrm>
            <a:off x="519156" y="3862613"/>
            <a:ext cx="1055021" cy="579911"/>
            <a:chOff x="0" y="0"/>
            <a:chExt cx="1055020" cy="579910"/>
          </a:xfrm>
        </p:grpSpPr>
        <p:sp>
          <p:nvSpPr>
            <p:cNvPr id="981" name="Shape 981"/>
            <p:cNvSpPr/>
            <p:nvPr/>
          </p:nvSpPr>
          <p:spPr>
            <a:xfrm>
              <a:off x="-1" y="-1"/>
              <a:ext cx="1055022" cy="579912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-1" y="123585"/>
              <a:ext cx="105502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安全</a:t>
              </a:r>
            </a:p>
          </p:txBody>
        </p:sp>
      </p:grpSp>
      <p:grpSp>
        <p:nvGrpSpPr>
          <p:cNvPr id="986" name="Group 986"/>
          <p:cNvGrpSpPr/>
          <p:nvPr/>
        </p:nvGrpSpPr>
        <p:grpSpPr>
          <a:xfrm>
            <a:off x="519156" y="4664314"/>
            <a:ext cx="1055021" cy="579911"/>
            <a:chOff x="0" y="0"/>
            <a:chExt cx="1055020" cy="579910"/>
          </a:xfrm>
        </p:grpSpPr>
        <p:sp>
          <p:nvSpPr>
            <p:cNvPr id="984" name="Shape 984"/>
            <p:cNvSpPr/>
            <p:nvPr/>
          </p:nvSpPr>
          <p:spPr>
            <a:xfrm>
              <a:off x="-1" y="-1"/>
              <a:ext cx="1055022" cy="579912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-1" y="123585"/>
              <a:ext cx="105502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系统改造</a:t>
              </a:r>
            </a:p>
          </p:txBody>
        </p:sp>
      </p:grpSp>
      <p:grpSp>
        <p:nvGrpSpPr>
          <p:cNvPr id="989" name="Group 989"/>
          <p:cNvGrpSpPr/>
          <p:nvPr/>
        </p:nvGrpSpPr>
        <p:grpSpPr>
          <a:xfrm>
            <a:off x="519156" y="5466017"/>
            <a:ext cx="1055021" cy="579911"/>
            <a:chOff x="0" y="0"/>
            <a:chExt cx="1055020" cy="579910"/>
          </a:xfrm>
        </p:grpSpPr>
        <p:sp>
          <p:nvSpPr>
            <p:cNvPr id="987" name="Shape 987"/>
            <p:cNvSpPr/>
            <p:nvPr/>
          </p:nvSpPr>
          <p:spPr>
            <a:xfrm>
              <a:off x="-1" y="-1"/>
              <a:ext cx="1055022" cy="579912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-1" y="123585"/>
              <a:ext cx="105502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业务扩展</a:t>
              </a:r>
            </a:p>
          </p:txBody>
        </p:sp>
      </p:grpSp>
      <p:sp>
        <p:nvSpPr>
          <p:cNvPr id="990" name="Shape 990"/>
          <p:cNvSpPr/>
          <p:nvPr/>
        </p:nvSpPr>
        <p:spPr>
          <a:xfrm>
            <a:off x="366770" y="1344810"/>
            <a:ext cx="1433470" cy="4828993"/>
          </a:xfrm>
          <a:prstGeom prst="rect">
            <a:avLst/>
          </a:prstGeom>
          <a:ln w="38100">
            <a:solidFill>
              <a:srgbClr val="4A7EBB"/>
            </a:solidFill>
            <a:prstDash val="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93" name="Group 993"/>
          <p:cNvGrpSpPr/>
          <p:nvPr/>
        </p:nvGrpSpPr>
        <p:grpSpPr>
          <a:xfrm>
            <a:off x="519156" y="2259208"/>
            <a:ext cx="1055021" cy="579911"/>
            <a:chOff x="0" y="0"/>
            <a:chExt cx="1055020" cy="579910"/>
          </a:xfrm>
        </p:grpSpPr>
        <p:sp>
          <p:nvSpPr>
            <p:cNvPr id="991" name="Shape 991"/>
            <p:cNvSpPr/>
            <p:nvPr/>
          </p:nvSpPr>
          <p:spPr>
            <a:xfrm>
              <a:off x="-1" y="-1"/>
              <a:ext cx="1055022" cy="579912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-1" y="123585"/>
              <a:ext cx="105502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信用</a:t>
              </a:r>
            </a:p>
          </p:txBody>
        </p:sp>
      </p:grpSp>
      <p:grpSp>
        <p:nvGrpSpPr>
          <p:cNvPr id="996" name="Group 996"/>
          <p:cNvGrpSpPr/>
          <p:nvPr/>
        </p:nvGrpSpPr>
        <p:grpSpPr>
          <a:xfrm>
            <a:off x="2193021" y="3985323"/>
            <a:ext cx="2266951" cy="457201"/>
            <a:chOff x="0" y="0"/>
            <a:chExt cx="2266950" cy="457200"/>
          </a:xfrm>
        </p:grpSpPr>
        <p:sp>
          <p:nvSpPr>
            <p:cNvPr id="994" name="Shape 994"/>
            <p:cNvSpPr/>
            <p:nvPr/>
          </p:nvSpPr>
          <p:spPr>
            <a:xfrm>
              <a:off x="0" y="0"/>
              <a:ext cx="2266950" cy="457200"/>
            </a:xfrm>
            <a:prstGeom prst="rect">
              <a:avLst/>
            </a:prstGeom>
            <a:solidFill>
              <a:srgbClr val="C00000"/>
            </a:soli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0" y="65658"/>
              <a:ext cx="2266950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后台运维工具建设</a:t>
              </a:r>
            </a:p>
          </p:txBody>
        </p:sp>
      </p:grpSp>
      <p:grpSp>
        <p:nvGrpSpPr>
          <p:cNvPr id="999" name="Group 999"/>
          <p:cNvGrpSpPr/>
          <p:nvPr/>
        </p:nvGrpSpPr>
        <p:grpSpPr>
          <a:xfrm>
            <a:off x="4751880" y="3985323"/>
            <a:ext cx="2266951" cy="457201"/>
            <a:chOff x="0" y="0"/>
            <a:chExt cx="2266950" cy="457200"/>
          </a:xfrm>
        </p:grpSpPr>
        <p:sp>
          <p:nvSpPr>
            <p:cNvPr id="997" name="Shape 997"/>
            <p:cNvSpPr/>
            <p:nvPr/>
          </p:nvSpPr>
          <p:spPr>
            <a:xfrm>
              <a:off x="0" y="0"/>
              <a:ext cx="2266950" cy="457200"/>
            </a:xfrm>
            <a:prstGeom prst="rect">
              <a:avLst/>
            </a:prstGeom>
            <a:solidFill>
              <a:srgbClr val="C00000"/>
            </a:soli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0" y="65658"/>
              <a:ext cx="2266950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评价生命周期日志</a:t>
              </a:r>
            </a:p>
          </p:txBody>
        </p:sp>
      </p:grpSp>
      <p:grpSp>
        <p:nvGrpSpPr>
          <p:cNvPr id="1002" name="Group 1002"/>
          <p:cNvGrpSpPr/>
          <p:nvPr/>
        </p:nvGrpSpPr>
        <p:grpSpPr>
          <a:xfrm>
            <a:off x="2193021" y="1505131"/>
            <a:ext cx="2114552" cy="457201"/>
            <a:chOff x="0" y="0"/>
            <a:chExt cx="2114550" cy="457200"/>
          </a:xfrm>
        </p:grpSpPr>
        <p:sp>
          <p:nvSpPr>
            <p:cNvPr id="1000" name="Shape 1000"/>
            <p:cNvSpPr/>
            <p:nvPr/>
          </p:nvSpPr>
          <p:spPr>
            <a:xfrm>
              <a:off x="0" y="0"/>
              <a:ext cx="2114551" cy="457200"/>
            </a:xfrm>
            <a:prstGeom prst="rect">
              <a:avLst/>
            </a:prstGeom>
            <a:solidFill>
              <a:srgbClr val="C00000"/>
            </a:soli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0" y="65658"/>
              <a:ext cx="2114551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评价无线共建</a:t>
              </a:r>
            </a:p>
          </p:txBody>
        </p:sp>
      </p:grpSp>
      <p:grpSp>
        <p:nvGrpSpPr>
          <p:cNvPr id="1005" name="Group 1005"/>
          <p:cNvGrpSpPr/>
          <p:nvPr/>
        </p:nvGrpSpPr>
        <p:grpSpPr>
          <a:xfrm>
            <a:off x="4748460" y="3135328"/>
            <a:ext cx="2119749" cy="457201"/>
            <a:chOff x="0" y="0"/>
            <a:chExt cx="2119747" cy="457200"/>
          </a:xfrm>
        </p:grpSpPr>
        <p:sp>
          <p:nvSpPr>
            <p:cNvPr id="1003" name="Shape 1003"/>
            <p:cNvSpPr/>
            <p:nvPr/>
          </p:nvSpPr>
          <p:spPr>
            <a:xfrm>
              <a:off x="0" y="0"/>
              <a:ext cx="2119748" cy="45720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0" y="43180"/>
              <a:ext cx="211974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炒信/恶意评价整治</a:t>
              </a:r>
            </a:p>
          </p:txBody>
        </p:sp>
      </p:grpSp>
      <p:grpSp>
        <p:nvGrpSpPr>
          <p:cNvPr id="1008" name="Group 1008"/>
          <p:cNvGrpSpPr/>
          <p:nvPr/>
        </p:nvGrpSpPr>
        <p:grpSpPr>
          <a:xfrm>
            <a:off x="7039658" y="3135995"/>
            <a:ext cx="1744955" cy="457201"/>
            <a:chOff x="0" y="0"/>
            <a:chExt cx="1744953" cy="457200"/>
          </a:xfrm>
        </p:grpSpPr>
        <p:sp>
          <p:nvSpPr>
            <p:cNvPr id="1006" name="Shape 1006"/>
            <p:cNvSpPr/>
            <p:nvPr/>
          </p:nvSpPr>
          <p:spPr>
            <a:xfrm>
              <a:off x="0" y="0"/>
              <a:ext cx="1744954" cy="45720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0" y="65658"/>
              <a:ext cx="1744954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优质内容透出</a:t>
              </a:r>
            </a:p>
          </p:txBody>
        </p:sp>
      </p:grpSp>
      <p:grpSp>
        <p:nvGrpSpPr>
          <p:cNvPr id="1011" name="Group 1011"/>
          <p:cNvGrpSpPr/>
          <p:nvPr/>
        </p:nvGrpSpPr>
        <p:grpSpPr>
          <a:xfrm>
            <a:off x="7145394" y="3985323"/>
            <a:ext cx="1202699" cy="457201"/>
            <a:chOff x="0" y="0"/>
            <a:chExt cx="1202698" cy="457200"/>
          </a:xfrm>
        </p:grpSpPr>
        <p:sp>
          <p:nvSpPr>
            <p:cNvPr id="1009" name="Shape 1009"/>
            <p:cNvSpPr/>
            <p:nvPr/>
          </p:nvSpPr>
          <p:spPr>
            <a:xfrm>
              <a:off x="-1" y="0"/>
              <a:ext cx="1202700" cy="457200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-1" y="65658"/>
              <a:ext cx="1202700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反爬虫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Group 1018"/>
          <p:cNvGrpSpPr/>
          <p:nvPr/>
        </p:nvGrpSpPr>
        <p:grpSpPr>
          <a:xfrm>
            <a:off x="393880" y="489529"/>
            <a:ext cx="264424" cy="418679"/>
            <a:chOff x="0" y="0"/>
            <a:chExt cx="264423" cy="418677"/>
          </a:xfrm>
        </p:grpSpPr>
        <p:sp>
          <p:nvSpPr>
            <p:cNvPr id="1015" name="Shape 1015"/>
            <p:cNvSpPr/>
            <p:nvPr/>
          </p:nvSpPr>
          <p:spPr>
            <a:xfrm flipH="1">
              <a:off x="264423" y="-1"/>
              <a:ext cx="1" cy="418679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 flipH="1">
              <a:off x="125276" y="289"/>
              <a:ext cx="1" cy="299056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 flipH="1">
              <a:off x="0" y="2266"/>
              <a:ext cx="1" cy="149528"/>
            </a:xfrm>
            <a:prstGeom prst="line">
              <a:avLst/>
            </a:prstGeom>
            <a:noFill/>
            <a:ln w="57150" cap="flat">
              <a:solidFill>
                <a:srgbClr val="92D05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1021" name="Group 1021"/>
          <p:cNvGrpSpPr/>
          <p:nvPr/>
        </p:nvGrpSpPr>
        <p:grpSpPr>
          <a:xfrm>
            <a:off x="-4691" y="6457381"/>
            <a:ext cx="6585358" cy="424359"/>
            <a:chOff x="0" y="0"/>
            <a:chExt cx="6585356" cy="424358"/>
          </a:xfrm>
        </p:grpSpPr>
        <p:sp>
          <p:nvSpPr>
            <p:cNvPr id="1019" name="Shape 1019"/>
            <p:cNvSpPr/>
            <p:nvPr/>
          </p:nvSpPr>
          <p:spPr>
            <a:xfrm>
              <a:off x="-1" y="-1"/>
              <a:ext cx="6585358" cy="42436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-1" y="33109"/>
              <a:ext cx="658535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           未来是共享的</a:t>
              </a:r>
            </a:p>
          </p:txBody>
        </p:sp>
      </p:grpSp>
      <p:sp>
        <p:nvSpPr>
          <p:cNvPr id="1022" name="Shape 1022"/>
          <p:cNvSpPr/>
          <p:nvPr/>
        </p:nvSpPr>
        <p:spPr>
          <a:xfrm>
            <a:off x="6580665" y="6457381"/>
            <a:ext cx="2563335" cy="403757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3" name="Shape 1023"/>
          <p:cNvSpPr>
            <a:spLocks noGrp="1"/>
          </p:cNvSpPr>
          <p:nvPr>
            <p:ph type="title"/>
          </p:nvPr>
        </p:nvSpPr>
        <p:spPr>
          <a:xfrm>
            <a:off x="840457" y="316847"/>
            <a:ext cx="6778626" cy="777876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2800">
                <a:latin typeface="Microsoft YaHei"/>
                <a:ea typeface="Microsoft YaHei"/>
                <a:cs typeface="Microsoft YaHei"/>
                <a:sym typeface="Microsoft YaHei"/>
              </a:rPr>
              <a:t>4、O2O评价相关工作</a:t>
            </a:r>
          </a:p>
        </p:txBody>
      </p:sp>
      <p:grpSp>
        <p:nvGrpSpPr>
          <p:cNvPr id="1026" name="Group 1026"/>
          <p:cNvGrpSpPr/>
          <p:nvPr/>
        </p:nvGrpSpPr>
        <p:grpSpPr>
          <a:xfrm>
            <a:off x="2651455" y="2750452"/>
            <a:ext cx="1008113" cy="574041"/>
            <a:chOff x="0" y="0"/>
            <a:chExt cx="1008112" cy="574040"/>
          </a:xfrm>
        </p:grpSpPr>
        <p:sp>
          <p:nvSpPr>
            <p:cNvPr id="1024" name="Shape 1024"/>
            <p:cNvSpPr/>
            <p:nvPr/>
          </p:nvSpPr>
          <p:spPr>
            <a:xfrm>
              <a:off x="0" y="70996"/>
              <a:ext cx="1008113" cy="432049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0" y="0"/>
              <a:ext cx="1008113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门店体系</a:t>
              </a:r>
              <a:br>
                <a: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</a:br>
              <a:r>
                <a: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（</a:t>
              </a:r>
              <a:r>
                <a:rPr sz="1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建立关系</a:t>
              </a:r>
              <a:r>
                <a: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）</a:t>
              </a:r>
            </a:p>
          </p:txBody>
        </p:sp>
      </p:grpSp>
      <p:grpSp>
        <p:nvGrpSpPr>
          <p:cNvPr id="1029" name="Group 1029"/>
          <p:cNvGrpSpPr/>
          <p:nvPr/>
        </p:nvGrpSpPr>
        <p:grpSpPr>
          <a:xfrm>
            <a:off x="3299526" y="3685545"/>
            <a:ext cx="864097" cy="370203"/>
            <a:chOff x="0" y="0"/>
            <a:chExt cx="864095" cy="370202"/>
          </a:xfrm>
        </p:grpSpPr>
        <p:sp>
          <p:nvSpPr>
            <p:cNvPr id="1027" name="Shape 1027"/>
            <p:cNvSpPr/>
            <p:nvPr/>
          </p:nvSpPr>
          <p:spPr>
            <a:xfrm>
              <a:off x="0" y="-1"/>
              <a:ext cx="864096" cy="370204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0" y="37780"/>
              <a:ext cx="864096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评价入口</a:t>
              </a:r>
            </a:p>
          </p:txBody>
        </p:sp>
      </p:grpSp>
      <p:grpSp>
        <p:nvGrpSpPr>
          <p:cNvPr id="1032" name="Group 1032"/>
          <p:cNvGrpSpPr/>
          <p:nvPr/>
        </p:nvGrpSpPr>
        <p:grpSpPr>
          <a:xfrm>
            <a:off x="107503" y="1974542"/>
            <a:ext cx="730426" cy="468633"/>
            <a:chOff x="0" y="0"/>
            <a:chExt cx="730424" cy="468632"/>
          </a:xfrm>
        </p:grpSpPr>
        <p:sp>
          <p:nvSpPr>
            <p:cNvPr id="1030" name="Shape 1030"/>
            <p:cNvSpPr/>
            <p:nvPr/>
          </p:nvSpPr>
          <p:spPr>
            <a:xfrm>
              <a:off x="-1" y="-1"/>
              <a:ext cx="730426" cy="468634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-1" y="67946"/>
              <a:ext cx="730426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消费者</a:t>
              </a:r>
            </a:p>
          </p:txBody>
        </p:sp>
      </p:grpSp>
      <p:grpSp>
        <p:nvGrpSpPr>
          <p:cNvPr id="1035" name="Group 1035"/>
          <p:cNvGrpSpPr/>
          <p:nvPr/>
        </p:nvGrpSpPr>
        <p:grpSpPr>
          <a:xfrm>
            <a:off x="2651455" y="1795045"/>
            <a:ext cx="1008113" cy="450341"/>
            <a:chOff x="0" y="0"/>
            <a:chExt cx="1008112" cy="450340"/>
          </a:xfrm>
        </p:grpSpPr>
        <p:sp>
          <p:nvSpPr>
            <p:cNvPr id="1033" name="Shape 1033"/>
            <p:cNvSpPr/>
            <p:nvPr/>
          </p:nvSpPr>
          <p:spPr>
            <a:xfrm>
              <a:off x="-1" y="-1"/>
              <a:ext cx="1008114" cy="450342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-1" y="58800"/>
              <a:ext cx="1008114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线上店铺</a:t>
              </a:r>
            </a:p>
          </p:txBody>
        </p:sp>
      </p:grpSp>
      <p:grpSp>
        <p:nvGrpSpPr>
          <p:cNvPr id="1038" name="Group 1038"/>
          <p:cNvGrpSpPr/>
          <p:nvPr/>
        </p:nvGrpSpPr>
        <p:grpSpPr>
          <a:xfrm>
            <a:off x="1499326" y="3650412"/>
            <a:ext cx="1008113" cy="432049"/>
            <a:chOff x="0" y="0"/>
            <a:chExt cx="1008112" cy="432047"/>
          </a:xfrm>
        </p:grpSpPr>
        <p:sp>
          <p:nvSpPr>
            <p:cNvPr id="1036" name="Shape 1036"/>
            <p:cNvSpPr/>
            <p:nvPr/>
          </p:nvSpPr>
          <p:spPr>
            <a:xfrm>
              <a:off x="-1" y="0"/>
              <a:ext cx="1008114" cy="432048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-1" y="49654"/>
              <a:ext cx="1008114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线下门店</a:t>
              </a:r>
            </a:p>
          </p:txBody>
        </p:sp>
      </p:grpSp>
      <p:sp>
        <p:nvSpPr>
          <p:cNvPr id="1180" name="Shape 1180"/>
          <p:cNvSpPr/>
          <p:nvPr/>
        </p:nvSpPr>
        <p:spPr>
          <a:xfrm>
            <a:off x="3155511" y="2250260"/>
            <a:ext cx="1" cy="500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14400"/>
                  <a:pt x="0" y="7200"/>
                  <a:pt x="21600" y="0"/>
                </a:cubicBez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grpSp>
        <p:nvGrpSpPr>
          <p:cNvPr id="1042" name="Group 1042"/>
          <p:cNvGrpSpPr/>
          <p:nvPr/>
        </p:nvGrpSpPr>
        <p:grpSpPr>
          <a:xfrm>
            <a:off x="5846440" y="2480317"/>
            <a:ext cx="914401" cy="338337"/>
            <a:chOff x="0" y="0"/>
            <a:chExt cx="914400" cy="338336"/>
          </a:xfrm>
        </p:grpSpPr>
        <p:sp>
          <p:nvSpPr>
            <p:cNvPr id="1040" name="Shape 1040"/>
            <p:cNvSpPr/>
            <p:nvPr/>
          </p:nvSpPr>
          <p:spPr>
            <a:xfrm>
              <a:off x="0" y="-1"/>
              <a:ext cx="914400" cy="338338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0" y="2798"/>
              <a:ext cx="914400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PC端</a:t>
              </a:r>
            </a:p>
          </p:txBody>
        </p:sp>
      </p:grpSp>
      <p:sp>
        <p:nvSpPr>
          <p:cNvPr id="1043" name="Shape 1043"/>
          <p:cNvSpPr/>
          <p:nvPr/>
        </p:nvSpPr>
        <p:spPr>
          <a:xfrm>
            <a:off x="837928" y="1970564"/>
            <a:ext cx="38354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00"/>
              <a:t>下单</a:t>
            </a:r>
          </a:p>
        </p:txBody>
      </p:sp>
      <p:sp>
        <p:nvSpPr>
          <p:cNvPr id="1044" name="Shape 1044"/>
          <p:cNvSpPr/>
          <p:nvPr/>
        </p:nvSpPr>
        <p:spPr>
          <a:xfrm>
            <a:off x="613779" y="3604826"/>
            <a:ext cx="66294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00"/>
              <a:t>线下消费</a:t>
            </a:r>
          </a:p>
        </p:txBody>
      </p:sp>
      <p:sp>
        <p:nvSpPr>
          <p:cNvPr id="1181" name="Shape 1181"/>
          <p:cNvSpPr/>
          <p:nvPr/>
        </p:nvSpPr>
        <p:spPr>
          <a:xfrm>
            <a:off x="2512151" y="3867676"/>
            <a:ext cx="782613" cy="1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sp>
        <p:nvSpPr>
          <p:cNvPr id="1046" name="Shape 1046"/>
          <p:cNvSpPr/>
          <p:nvPr/>
        </p:nvSpPr>
        <p:spPr>
          <a:xfrm>
            <a:off x="2507439" y="3604826"/>
            <a:ext cx="66294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00"/>
              <a:t>完成交易</a:t>
            </a:r>
          </a:p>
        </p:txBody>
      </p:sp>
      <p:grpSp>
        <p:nvGrpSpPr>
          <p:cNvPr id="1049" name="Group 1049"/>
          <p:cNvGrpSpPr/>
          <p:nvPr/>
        </p:nvGrpSpPr>
        <p:grpSpPr>
          <a:xfrm>
            <a:off x="7668344" y="3518916"/>
            <a:ext cx="1197969" cy="455891"/>
            <a:chOff x="0" y="0"/>
            <a:chExt cx="1197968" cy="455890"/>
          </a:xfrm>
        </p:grpSpPr>
        <p:sp>
          <p:nvSpPr>
            <p:cNvPr id="1047" name="Shape 1047"/>
            <p:cNvSpPr/>
            <p:nvPr/>
          </p:nvSpPr>
          <p:spPr>
            <a:xfrm>
              <a:off x="-1" y="-1"/>
              <a:ext cx="1197970" cy="455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175438" y="61575"/>
              <a:ext cx="84709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搜索</a:t>
              </a:r>
            </a:p>
          </p:txBody>
        </p:sp>
      </p:grpSp>
      <p:grpSp>
        <p:nvGrpSpPr>
          <p:cNvPr id="1052" name="Group 1052"/>
          <p:cNvGrpSpPr/>
          <p:nvPr/>
        </p:nvGrpSpPr>
        <p:grpSpPr>
          <a:xfrm>
            <a:off x="6353466" y="3514814"/>
            <a:ext cx="1197969" cy="465313"/>
            <a:chOff x="0" y="0"/>
            <a:chExt cx="1197968" cy="465312"/>
          </a:xfrm>
        </p:grpSpPr>
        <p:sp>
          <p:nvSpPr>
            <p:cNvPr id="1050" name="Shape 1050"/>
            <p:cNvSpPr/>
            <p:nvPr/>
          </p:nvSpPr>
          <p:spPr>
            <a:xfrm>
              <a:off x="-1" y="-1"/>
              <a:ext cx="1197970" cy="46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175438" y="66286"/>
              <a:ext cx="84709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缓存</a:t>
              </a:r>
            </a:p>
          </p:txBody>
        </p:sp>
      </p:grpSp>
      <p:sp>
        <p:nvSpPr>
          <p:cNvPr id="1053" name="Shape 1053"/>
          <p:cNvSpPr/>
          <p:nvPr/>
        </p:nvSpPr>
        <p:spPr>
          <a:xfrm rot="16200000" flipH="1">
            <a:off x="279152" y="2646261"/>
            <a:ext cx="1413739" cy="1026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grpSp>
        <p:nvGrpSpPr>
          <p:cNvPr id="1056" name="Group 1056"/>
          <p:cNvGrpSpPr/>
          <p:nvPr/>
        </p:nvGrpSpPr>
        <p:grpSpPr>
          <a:xfrm>
            <a:off x="6228184" y="1502692"/>
            <a:ext cx="730425" cy="338337"/>
            <a:chOff x="0" y="0"/>
            <a:chExt cx="730424" cy="338336"/>
          </a:xfrm>
        </p:grpSpPr>
        <p:sp>
          <p:nvSpPr>
            <p:cNvPr id="1054" name="Shape 1054"/>
            <p:cNvSpPr/>
            <p:nvPr/>
          </p:nvSpPr>
          <p:spPr>
            <a:xfrm>
              <a:off x="-1" y="-1"/>
              <a:ext cx="730426" cy="338338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-1" y="2798"/>
              <a:ext cx="730426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消费者</a:t>
              </a:r>
            </a:p>
          </p:txBody>
        </p:sp>
      </p:grpSp>
      <p:sp>
        <p:nvSpPr>
          <p:cNvPr id="1057" name="Shape 1057"/>
          <p:cNvSpPr/>
          <p:nvPr/>
        </p:nvSpPr>
        <p:spPr>
          <a:xfrm>
            <a:off x="4163622" y="3469521"/>
            <a:ext cx="216025" cy="837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00"/>
                  <a:pt x="10800" y="21154"/>
                </a:cubicBezTo>
                <a:lnTo>
                  <a:pt x="10800" y="11246"/>
                </a:lnTo>
                <a:cubicBezTo>
                  <a:pt x="10800" y="11000"/>
                  <a:pt x="5965" y="10800"/>
                  <a:pt x="0" y="10800"/>
                </a:cubicBezTo>
                <a:cubicBezTo>
                  <a:pt x="5965" y="10800"/>
                  <a:pt x="10800" y="10600"/>
                  <a:pt x="10800" y="10354"/>
                </a:cubicBezTo>
                <a:lnTo>
                  <a:pt x="10800" y="446"/>
                </a:lnTo>
                <a:cubicBezTo>
                  <a:pt x="10800" y="200"/>
                  <a:pt x="15635" y="0"/>
                  <a:pt x="21600" y="0"/>
                </a:cubicBezTo>
              </a:path>
            </a:pathLst>
          </a:custGeom>
          <a:ln w="100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1060" name="Group 1060"/>
          <p:cNvGrpSpPr/>
          <p:nvPr/>
        </p:nvGrpSpPr>
        <p:grpSpPr>
          <a:xfrm>
            <a:off x="4386543" y="3532053"/>
            <a:ext cx="914401" cy="269241"/>
            <a:chOff x="0" y="0"/>
            <a:chExt cx="914400" cy="269240"/>
          </a:xfrm>
        </p:grpSpPr>
        <p:sp>
          <p:nvSpPr>
            <p:cNvPr id="1058" name="Shape 1058"/>
            <p:cNvSpPr/>
            <p:nvPr/>
          </p:nvSpPr>
          <p:spPr>
            <a:xfrm>
              <a:off x="0" y="8315"/>
              <a:ext cx="914400" cy="252609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0" y="0"/>
              <a:ext cx="914400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订单管理</a:t>
              </a:r>
            </a:p>
          </p:txBody>
        </p:sp>
      </p:grpSp>
      <p:grpSp>
        <p:nvGrpSpPr>
          <p:cNvPr id="1063" name="Group 1063"/>
          <p:cNvGrpSpPr/>
          <p:nvPr/>
        </p:nvGrpSpPr>
        <p:grpSpPr>
          <a:xfrm>
            <a:off x="4401351" y="3928677"/>
            <a:ext cx="914401" cy="269241"/>
            <a:chOff x="0" y="0"/>
            <a:chExt cx="914400" cy="269240"/>
          </a:xfrm>
        </p:grpSpPr>
        <p:sp>
          <p:nvSpPr>
            <p:cNvPr id="1061" name="Shape 1061"/>
            <p:cNvSpPr/>
            <p:nvPr/>
          </p:nvSpPr>
          <p:spPr>
            <a:xfrm>
              <a:off x="0" y="8315"/>
              <a:ext cx="914400" cy="252609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0" y="0"/>
              <a:ext cx="914400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卡券包</a:t>
              </a:r>
            </a:p>
          </p:txBody>
        </p:sp>
      </p:grpSp>
      <p:grpSp>
        <p:nvGrpSpPr>
          <p:cNvPr id="1066" name="Group 1066"/>
          <p:cNvGrpSpPr/>
          <p:nvPr/>
        </p:nvGrpSpPr>
        <p:grpSpPr>
          <a:xfrm>
            <a:off x="1499326" y="1607076"/>
            <a:ext cx="773361" cy="338337"/>
            <a:chOff x="0" y="0"/>
            <a:chExt cx="773360" cy="338336"/>
          </a:xfrm>
        </p:grpSpPr>
        <p:sp>
          <p:nvSpPr>
            <p:cNvPr id="1064" name="Shape 1064"/>
            <p:cNvSpPr/>
            <p:nvPr/>
          </p:nvSpPr>
          <p:spPr>
            <a:xfrm>
              <a:off x="-1" y="-1"/>
              <a:ext cx="773362" cy="338338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-1" y="34547"/>
              <a:ext cx="77336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电子凭证</a:t>
              </a:r>
            </a:p>
          </p:txBody>
        </p:sp>
      </p:grpSp>
      <p:grpSp>
        <p:nvGrpSpPr>
          <p:cNvPr id="1069" name="Group 1069"/>
          <p:cNvGrpSpPr/>
          <p:nvPr/>
        </p:nvGrpSpPr>
        <p:grpSpPr>
          <a:xfrm>
            <a:off x="1499326" y="2483112"/>
            <a:ext cx="773361" cy="338337"/>
            <a:chOff x="0" y="0"/>
            <a:chExt cx="773360" cy="338336"/>
          </a:xfrm>
        </p:grpSpPr>
        <p:sp>
          <p:nvSpPr>
            <p:cNvPr id="1067" name="Shape 1067"/>
            <p:cNvSpPr/>
            <p:nvPr/>
          </p:nvSpPr>
          <p:spPr>
            <a:xfrm>
              <a:off x="-1" y="-1"/>
              <a:ext cx="773362" cy="338338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-1" y="34547"/>
              <a:ext cx="77336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无敌卡</a:t>
              </a:r>
            </a:p>
          </p:txBody>
        </p:sp>
      </p:grpSp>
      <p:grpSp>
        <p:nvGrpSpPr>
          <p:cNvPr id="1072" name="Group 1072"/>
          <p:cNvGrpSpPr/>
          <p:nvPr/>
        </p:nvGrpSpPr>
        <p:grpSpPr>
          <a:xfrm>
            <a:off x="1499326" y="2029361"/>
            <a:ext cx="773361" cy="357246"/>
            <a:chOff x="0" y="0"/>
            <a:chExt cx="773360" cy="357245"/>
          </a:xfrm>
        </p:grpSpPr>
        <p:sp>
          <p:nvSpPr>
            <p:cNvPr id="1070" name="Shape 1070"/>
            <p:cNvSpPr/>
            <p:nvPr/>
          </p:nvSpPr>
          <p:spPr>
            <a:xfrm>
              <a:off x="-1" y="-1"/>
              <a:ext cx="773362" cy="357247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-1" y="44002"/>
              <a:ext cx="77336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导购宝</a:t>
              </a:r>
            </a:p>
          </p:txBody>
        </p:sp>
      </p:grpSp>
      <p:sp>
        <p:nvSpPr>
          <p:cNvPr id="1073" name="Shape 1073"/>
          <p:cNvSpPr/>
          <p:nvPr/>
        </p:nvSpPr>
        <p:spPr>
          <a:xfrm>
            <a:off x="1221439" y="1574700"/>
            <a:ext cx="205881" cy="13187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79"/>
                  <a:pt x="10800" y="21330"/>
                </a:cubicBezTo>
                <a:lnTo>
                  <a:pt x="10800" y="11070"/>
                </a:lnTo>
                <a:cubicBezTo>
                  <a:pt x="10800" y="10921"/>
                  <a:pt x="5965" y="10800"/>
                  <a:pt x="0" y="10800"/>
                </a:cubicBezTo>
                <a:cubicBezTo>
                  <a:pt x="5965" y="10800"/>
                  <a:pt x="10800" y="10679"/>
                  <a:pt x="10800" y="10530"/>
                </a:cubicBezTo>
                <a:lnTo>
                  <a:pt x="10800" y="270"/>
                </a:lnTo>
                <a:cubicBezTo>
                  <a:pt x="10800" y="121"/>
                  <a:pt x="15635" y="0"/>
                  <a:pt x="21600" y="0"/>
                </a:cubicBezTo>
              </a:path>
            </a:pathLst>
          </a:custGeom>
          <a:ln w="100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1074" name="Shape 1074"/>
          <p:cNvSpPr/>
          <p:nvPr/>
        </p:nvSpPr>
        <p:spPr>
          <a:xfrm>
            <a:off x="837928" y="2218383"/>
            <a:ext cx="383513" cy="15697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5" name="Shape 1075"/>
          <p:cNvSpPr/>
          <p:nvPr/>
        </p:nvSpPr>
        <p:spPr>
          <a:xfrm>
            <a:off x="2363547" y="1607076"/>
            <a:ext cx="215901" cy="792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211"/>
                  <a:pt x="10800" y="471"/>
                </a:cubicBezTo>
                <a:lnTo>
                  <a:pt x="10800" y="10329"/>
                </a:lnTo>
                <a:cubicBezTo>
                  <a:pt x="10800" y="10589"/>
                  <a:pt x="15635" y="10800"/>
                  <a:pt x="21600" y="10800"/>
                </a:cubicBezTo>
                <a:cubicBezTo>
                  <a:pt x="15635" y="10800"/>
                  <a:pt x="10800" y="11011"/>
                  <a:pt x="10800" y="11271"/>
                </a:cubicBezTo>
                <a:lnTo>
                  <a:pt x="10800" y="21129"/>
                </a:lnTo>
                <a:cubicBezTo>
                  <a:pt x="10800" y="21389"/>
                  <a:pt x="5965" y="21600"/>
                  <a:pt x="0" y="21600"/>
                </a:cubicBezTo>
              </a:path>
            </a:pathLst>
          </a:custGeom>
          <a:ln w="100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1076" name="Shape 1076"/>
          <p:cNvSpPr/>
          <p:nvPr/>
        </p:nvSpPr>
        <p:spPr>
          <a:xfrm rot="10800000" flipV="1">
            <a:off x="2111394" y="3037472"/>
            <a:ext cx="540061" cy="612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077" name="Shape 1077"/>
          <p:cNvSpPr/>
          <p:nvPr/>
        </p:nvSpPr>
        <p:spPr>
          <a:xfrm>
            <a:off x="1886006" y="2821448"/>
            <a:ext cx="1" cy="828966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78" name="Shape 1078"/>
          <p:cNvSpPr/>
          <p:nvPr/>
        </p:nvSpPr>
        <p:spPr>
          <a:xfrm>
            <a:off x="1427318" y="3135902"/>
            <a:ext cx="38354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00"/>
              <a:t>关联</a:t>
            </a:r>
          </a:p>
        </p:txBody>
      </p:sp>
      <p:sp>
        <p:nvSpPr>
          <p:cNvPr id="1079" name="Shape 1079"/>
          <p:cNvSpPr/>
          <p:nvPr/>
        </p:nvSpPr>
        <p:spPr>
          <a:xfrm>
            <a:off x="2088981" y="3135902"/>
            <a:ext cx="38354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00"/>
              <a:t>关联</a:t>
            </a:r>
          </a:p>
        </p:txBody>
      </p:sp>
      <p:grpSp>
        <p:nvGrpSpPr>
          <p:cNvPr id="1082" name="Group 1082"/>
          <p:cNvGrpSpPr/>
          <p:nvPr/>
        </p:nvGrpSpPr>
        <p:grpSpPr>
          <a:xfrm>
            <a:off x="3227519" y="4959001"/>
            <a:ext cx="1008113" cy="432049"/>
            <a:chOff x="0" y="0"/>
            <a:chExt cx="1008112" cy="432047"/>
          </a:xfrm>
        </p:grpSpPr>
        <p:sp>
          <p:nvSpPr>
            <p:cNvPr id="1080" name="Shape 1080"/>
            <p:cNvSpPr/>
            <p:nvPr/>
          </p:nvSpPr>
          <p:spPr>
            <a:xfrm>
              <a:off x="-1" y="0"/>
              <a:ext cx="1008114" cy="432048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-1" y="49654"/>
              <a:ext cx="1008114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评价体系</a:t>
              </a:r>
            </a:p>
          </p:txBody>
        </p:sp>
      </p:grpSp>
      <p:sp>
        <p:nvSpPr>
          <p:cNvPr id="1182" name="Shape 1182"/>
          <p:cNvSpPr/>
          <p:nvPr/>
        </p:nvSpPr>
        <p:spPr>
          <a:xfrm>
            <a:off x="3731574" y="4060592"/>
            <a:ext cx="1" cy="893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sp>
        <p:nvSpPr>
          <p:cNvPr id="1084" name="Shape 1084"/>
          <p:cNvSpPr/>
          <p:nvPr/>
        </p:nvSpPr>
        <p:spPr>
          <a:xfrm>
            <a:off x="2843808" y="4526953"/>
            <a:ext cx="259065" cy="1224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164"/>
                  <a:pt x="10800" y="366"/>
                </a:cubicBezTo>
                <a:lnTo>
                  <a:pt x="10800" y="10434"/>
                </a:lnTo>
                <a:cubicBezTo>
                  <a:pt x="10800" y="10636"/>
                  <a:pt x="15635" y="10800"/>
                  <a:pt x="21600" y="10800"/>
                </a:cubicBezTo>
                <a:cubicBezTo>
                  <a:pt x="15635" y="10800"/>
                  <a:pt x="10800" y="10964"/>
                  <a:pt x="10800" y="11166"/>
                </a:cubicBezTo>
                <a:lnTo>
                  <a:pt x="10800" y="21234"/>
                </a:lnTo>
                <a:cubicBezTo>
                  <a:pt x="10800" y="21436"/>
                  <a:pt x="5965" y="21600"/>
                  <a:pt x="0" y="21600"/>
                </a:cubicBezTo>
              </a:path>
            </a:pathLst>
          </a:custGeom>
          <a:ln w="100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1087" name="Group 1087"/>
          <p:cNvGrpSpPr/>
          <p:nvPr/>
        </p:nvGrpSpPr>
        <p:grpSpPr>
          <a:xfrm>
            <a:off x="1685256" y="4621643"/>
            <a:ext cx="1158553" cy="386755"/>
            <a:chOff x="0" y="0"/>
            <a:chExt cx="1158551" cy="386754"/>
          </a:xfrm>
        </p:grpSpPr>
        <p:sp>
          <p:nvSpPr>
            <p:cNvPr id="1085" name="Shape 1085"/>
            <p:cNvSpPr/>
            <p:nvPr/>
          </p:nvSpPr>
          <p:spPr>
            <a:xfrm>
              <a:off x="0" y="-1"/>
              <a:ext cx="1158552" cy="386756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0" y="46057"/>
              <a:ext cx="1158552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线上店铺评价</a:t>
              </a:r>
            </a:p>
          </p:txBody>
        </p:sp>
      </p:grpSp>
      <p:grpSp>
        <p:nvGrpSpPr>
          <p:cNvPr id="1090" name="Group 1090"/>
          <p:cNvGrpSpPr/>
          <p:nvPr/>
        </p:nvGrpSpPr>
        <p:grpSpPr>
          <a:xfrm>
            <a:off x="1685256" y="5197707"/>
            <a:ext cx="1158553" cy="386755"/>
            <a:chOff x="0" y="0"/>
            <a:chExt cx="1158551" cy="386754"/>
          </a:xfrm>
        </p:grpSpPr>
        <p:sp>
          <p:nvSpPr>
            <p:cNvPr id="1088" name="Shape 1088"/>
            <p:cNvSpPr/>
            <p:nvPr/>
          </p:nvSpPr>
          <p:spPr>
            <a:xfrm>
              <a:off x="0" y="-1"/>
              <a:ext cx="1158552" cy="386756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0" y="46057"/>
              <a:ext cx="1158552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线下门店评价</a:t>
              </a:r>
            </a:p>
          </p:txBody>
        </p:sp>
      </p:grpSp>
      <p:grpSp>
        <p:nvGrpSpPr>
          <p:cNvPr id="1093" name="Group 1093"/>
          <p:cNvGrpSpPr/>
          <p:nvPr/>
        </p:nvGrpSpPr>
        <p:grpSpPr>
          <a:xfrm>
            <a:off x="395536" y="4590721"/>
            <a:ext cx="914401" cy="269241"/>
            <a:chOff x="0" y="0"/>
            <a:chExt cx="914400" cy="269240"/>
          </a:xfrm>
        </p:grpSpPr>
        <p:sp>
          <p:nvSpPr>
            <p:cNvPr id="1091" name="Shape 1091"/>
            <p:cNvSpPr/>
            <p:nvPr/>
          </p:nvSpPr>
          <p:spPr>
            <a:xfrm>
              <a:off x="0" y="8315"/>
              <a:ext cx="914400" cy="252609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0" y="0"/>
              <a:ext cx="914400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评论内容</a:t>
              </a:r>
            </a:p>
          </p:txBody>
        </p:sp>
      </p:grpSp>
      <p:grpSp>
        <p:nvGrpSpPr>
          <p:cNvPr id="1096" name="Group 1096"/>
          <p:cNvGrpSpPr/>
          <p:nvPr/>
        </p:nvGrpSpPr>
        <p:grpSpPr>
          <a:xfrm>
            <a:off x="395536" y="4919071"/>
            <a:ext cx="914401" cy="269242"/>
            <a:chOff x="0" y="0"/>
            <a:chExt cx="914400" cy="269240"/>
          </a:xfrm>
        </p:grpSpPr>
        <p:sp>
          <p:nvSpPr>
            <p:cNvPr id="1094" name="Shape 1094"/>
            <p:cNvSpPr/>
            <p:nvPr/>
          </p:nvSpPr>
          <p:spPr>
            <a:xfrm>
              <a:off x="0" y="8315"/>
              <a:ext cx="914400" cy="252609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0" y="0"/>
              <a:ext cx="914400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DSR评分</a:t>
              </a:r>
            </a:p>
          </p:txBody>
        </p:sp>
      </p:grpSp>
      <p:grpSp>
        <p:nvGrpSpPr>
          <p:cNvPr id="1099" name="Group 1099"/>
          <p:cNvGrpSpPr/>
          <p:nvPr/>
        </p:nvGrpSpPr>
        <p:grpSpPr>
          <a:xfrm>
            <a:off x="395536" y="5238793"/>
            <a:ext cx="914401" cy="269241"/>
            <a:chOff x="0" y="0"/>
            <a:chExt cx="914400" cy="269240"/>
          </a:xfrm>
        </p:grpSpPr>
        <p:sp>
          <p:nvSpPr>
            <p:cNvPr id="1097" name="Shape 1097"/>
            <p:cNvSpPr/>
            <p:nvPr/>
          </p:nvSpPr>
          <p:spPr>
            <a:xfrm>
              <a:off x="0" y="8315"/>
              <a:ext cx="914400" cy="252609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0" y="0"/>
              <a:ext cx="914400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评价传图</a:t>
              </a:r>
            </a:p>
          </p:txBody>
        </p:sp>
      </p:grpSp>
      <p:grpSp>
        <p:nvGrpSpPr>
          <p:cNvPr id="1102" name="Group 1102"/>
          <p:cNvGrpSpPr/>
          <p:nvPr/>
        </p:nvGrpSpPr>
        <p:grpSpPr>
          <a:xfrm>
            <a:off x="395536" y="5562249"/>
            <a:ext cx="914401" cy="269241"/>
            <a:chOff x="0" y="0"/>
            <a:chExt cx="914400" cy="269240"/>
          </a:xfrm>
        </p:grpSpPr>
        <p:sp>
          <p:nvSpPr>
            <p:cNvPr id="1100" name="Shape 1100"/>
            <p:cNvSpPr/>
            <p:nvPr/>
          </p:nvSpPr>
          <p:spPr>
            <a:xfrm>
              <a:off x="0" y="8315"/>
              <a:ext cx="914400" cy="252609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0" y="0"/>
              <a:ext cx="914400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个性化评价</a:t>
              </a:r>
            </a:p>
          </p:txBody>
        </p:sp>
      </p:grpSp>
      <p:sp>
        <p:nvSpPr>
          <p:cNvPr id="1103" name="Shape 1103"/>
          <p:cNvSpPr/>
          <p:nvPr/>
        </p:nvSpPr>
        <p:spPr>
          <a:xfrm>
            <a:off x="1360608" y="4473526"/>
            <a:ext cx="259065" cy="1781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113"/>
                  <a:pt x="10800" y="251"/>
                </a:cubicBezTo>
                <a:lnTo>
                  <a:pt x="10800" y="10549"/>
                </a:lnTo>
                <a:cubicBezTo>
                  <a:pt x="10800" y="10687"/>
                  <a:pt x="15635" y="10800"/>
                  <a:pt x="21600" y="10800"/>
                </a:cubicBezTo>
                <a:cubicBezTo>
                  <a:pt x="15635" y="10800"/>
                  <a:pt x="10800" y="10913"/>
                  <a:pt x="10800" y="11051"/>
                </a:cubicBezTo>
                <a:lnTo>
                  <a:pt x="10800" y="21349"/>
                </a:lnTo>
                <a:cubicBezTo>
                  <a:pt x="10800" y="21487"/>
                  <a:pt x="5965" y="21600"/>
                  <a:pt x="0" y="21600"/>
                </a:cubicBezTo>
              </a:path>
            </a:pathLst>
          </a:custGeom>
          <a:ln w="100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1107" name="Group 1107"/>
          <p:cNvGrpSpPr/>
          <p:nvPr/>
        </p:nvGrpSpPr>
        <p:grpSpPr>
          <a:xfrm>
            <a:off x="5652119" y="4918178"/>
            <a:ext cx="745974" cy="544956"/>
            <a:chOff x="-1" y="0"/>
            <a:chExt cx="745973" cy="544955"/>
          </a:xfrm>
        </p:grpSpPr>
        <p:sp>
          <p:nvSpPr>
            <p:cNvPr id="1104" name="Shape 1104"/>
            <p:cNvSpPr/>
            <p:nvPr/>
          </p:nvSpPr>
          <p:spPr>
            <a:xfrm>
              <a:off x="-2" y="-1"/>
              <a:ext cx="745974" cy="544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-2" y="-1"/>
              <a:ext cx="745974" cy="544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4A7EBB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0" y="151520"/>
              <a:ext cx="745971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DB</a:t>
              </a:r>
            </a:p>
          </p:txBody>
        </p:sp>
      </p:grpSp>
      <p:sp>
        <p:nvSpPr>
          <p:cNvPr id="1183" name="Shape 1183"/>
          <p:cNvSpPr/>
          <p:nvPr/>
        </p:nvSpPr>
        <p:spPr>
          <a:xfrm>
            <a:off x="4240344" y="5178493"/>
            <a:ext cx="1407014" cy="9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grpSp>
        <p:nvGrpSpPr>
          <p:cNvPr id="1112" name="Group 1112"/>
          <p:cNvGrpSpPr/>
          <p:nvPr/>
        </p:nvGrpSpPr>
        <p:grpSpPr>
          <a:xfrm>
            <a:off x="7563100" y="4915950"/>
            <a:ext cx="1402058" cy="550023"/>
            <a:chOff x="0" y="0"/>
            <a:chExt cx="1402056" cy="550021"/>
          </a:xfrm>
        </p:grpSpPr>
        <p:sp>
          <p:nvSpPr>
            <p:cNvPr id="1109" name="Shape 1109"/>
            <p:cNvSpPr/>
            <p:nvPr/>
          </p:nvSpPr>
          <p:spPr>
            <a:xfrm>
              <a:off x="0" y="0"/>
              <a:ext cx="1402057" cy="55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71193" y="27968"/>
              <a:ext cx="1284753" cy="466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9525" cap="flat">
              <a:solidFill>
                <a:srgbClr val="4A7EBB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94168" y="93614"/>
              <a:ext cx="914669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云梯</a:t>
              </a:r>
            </a:p>
          </p:txBody>
        </p:sp>
      </p:grpSp>
      <p:sp>
        <p:nvSpPr>
          <p:cNvPr id="1184" name="Shape 1184"/>
          <p:cNvSpPr/>
          <p:nvPr/>
        </p:nvSpPr>
        <p:spPr>
          <a:xfrm>
            <a:off x="6403007" y="5190707"/>
            <a:ext cx="1158405" cy="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grpSp>
        <p:nvGrpSpPr>
          <p:cNvPr id="1116" name="Group 1116"/>
          <p:cNvGrpSpPr/>
          <p:nvPr/>
        </p:nvGrpSpPr>
        <p:grpSpPr>
          <a:xfrm>
            <a:off x="395536" y="5886864"/>
            <a:ext cx="914401" cy="269241"/>
            <a:chOff x="0" y="0"/>
            <a:chExt cx="914400" cy="269240"/>
          </a:xfrm>
        </p:grpSpPr>
        <p:sp>
          <p:nvSpPr>
            <p:cNvPr id="1114" name="Shape 1114"/>
            <p:cNvSpPr/>
            <p:nvPr/>
          </p:nvSpPr>
          <p:spPr>
            <a:xfrm>
              <a:off x="0" y="8315"/>
              <a:ext cx="914400" cy="252609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0" y="0"/>
              <a:ext cx="914400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追加评价</a:t>
              </a:r>
            </a:p>
          </p:txBody>
        </p:sp>
      </p:grpSp>
      <p:sp>
        <p:nvSpPr>
          <p:cNvPr id="1117" name="Shape 1117"/>
          <p:cNvSpPr/>
          <p:nvPr/>
        </p:nvSpPr>
        <p:spPr>
          <a:xfrm>
            <a:off x="6719681" y="4913415"/>
            <a:ext cx="49970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00"/>
              <a:t>dump</a:t>
            </a:r>
          </a:p>
        </p:txBody>
      </p:sp>
      <p:sp>
        <p:nvSpPr>
          <p:cNvPr id="1118" name="Shape 1118"/>
          <p:cNvSpPr/>
          <p:nvPr/>
        </p:nvSpPr>
        <p:spPr>
          <a:xfrm>
            <a:off x="4681270" y="4914177"/>
            <a:ext cx="38354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00"/>
              <a:t>写入</a:t>
            </a:r>
          </a:p>
        </p:txBody>
      </p:sp>
      <p:grpSp>
        <p:nvGrpSpPr>
          <p:cNvPr id="1121" name="Group 1121"/>
          <p:cNvGrpSpPr/>
          <p:nvPr/>
        </p:nvGrpSpPr>
        <p:grpSpPr>
          <a:xfrm>
            <a:off x="7551435" y="4300755"/>
            <a:ext cx="1413054" cy="497841"/>
            <a:chOff x="0" y="0"/>
            <a:chExt cx="1413052" cy="497840"/>
          </a:xfrm>
        </p:grpSpPr>
        <p:sp>
          <p:nvSpPr>
            <p:cNvPr id="1119" name="Shape 1119"/>
            <p:cNvSpPr/>
            <p:nvPr/>
          </p:nvSpPr>
          <p:spPr>
            <a:xfrm>
              <a:off x="0" y="55542"/>
              <a:ext cx="1413053" cy="386755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0" y="0"/>
              <a:ext cx="1413053" cy="497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离线job、datax</a:t>
              </a:r>
              <a:br>
                <a:rPr sz="1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</a:br>
              <a:r>
                <a:rPr sz="1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（评分、评论数）</a:t>
              </a:r>
            </a:p>
          </p:txBody>
        </p:sp>
      </p:grpSp>
      <p:sp>
        <p:nvSpPr>
          <p:cNvPr id="1185" name="Shape 1185"/>
          <p:cNvSpPr/>
          <p:nvPr/>
        </p:nvSpPr>
        <p:spPr>
          <a:xfrm>
            <a:off x="8260354" y="4798437"/>
            <a:ext cx="1362" cy="141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sp>
        <p:nvSpPr>
          <p:cNvPr id="1186" name="Shape 1186"/>
          <p:cNvSpPr/>
          <p:nvPr/>
        </p:nvSpPr>
        <p:spPr>
          <a:xfrm>
            <a:off x="8260865" y="3979686"/>
            <a:ext cx="3747" cy="321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sp>
        <p:nvSpPr>
          <p:cNvPr id="1124" name="Shape 1124"/>
          <p:cNvSpPr/>
          <p:nvPr/>
        </p:nvSpPr>
        <p:spPr>
          <a:xfrm rot="10800000">
            <a:off x="7164289" y="3987948"/>
            <a:ext cx="387148" cy="561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125" name="Shape 1125"/>
          <p:cNvSpPr/>
          <p:nvPr/>
        </p:nvSpPr>
        <p:spPr>
          <a:xfrm rot="5400000" flipH="1" flipV="1">
            <a:off x="6048661" y="4337377"/>
            <a:ext cx="1020451" cy="321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89" y="0"/>
                </a:lnTo>
                <a:lnTo>
                  <a:pt x="89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grpSp>
        <p:nvGrpSpPr>
          <p:cNvPr id="1128" name="Group 1128"/>
          <p:cNvGrpSpPr/>
          <p:nvPr/>
        </p:nvGrpSpPr>
        <p:grpSpPr>
          <a:xfrm>
            <a:off x="4572000" y="2203785"/>
            <a:ext cx="914400" cy="269241"/>
            <a:chOff x="0" y="0"/>
            <a:chExt cx="914400" cy="269240"/>
          </a:xfrm>
        </p:grpSpPr>
        <p:sp>
          <p:nvSpPr>
            <p:cNvPr id="1126" name="Shape 1126"/>
            <p:cNvSpPr/>
            <p:nvPr/>
          </p:nvSpPr>
          <p:spPr>
            <a:xfrm>
              <a:off x="0" y="8315"/>
              <a:ext cx="914400" cy="252609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0" y="0"/>
              <a:ext cx="914400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搜索列表</a:t>
              </a:r>
            </a:p>
          </p:txBody>
        </p:sp>
      </p:grpSp>
      <p:grpSp>
        <p:nvGrpSpPr>
          <p:cNvPr id="1131" name="Group 1131"/>
          <p:cNvGrpSpPr/>
          <p:nvPr/>
        </p:nvGrpSpPr>
        <p:grpSpPr>
          <a:xfrm>
            <a:off x="4572000" y="2533337"/>
            <a:ext cx="914400" cy="269241"/>
            <a:chOff x="0" y="0"/>
            <a:chExt cx="914400" cy="269240"/>
          </a:xfrm>
        </p:grpSpPr>
        <p:sp>
          <p:nvSpPr>
            <p:cNvPr id="1129" name="Shape 1129"/>
            <p:cNvSpPr/>
            <p:nvPr/>
          </p:nvSpPr>
          <p:spPr>
            <a:xfrm>
              <a:off x="0" y="8315"/>
              <a:ext cx="914400" cy="252609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0" y="0"/>
              <a:ext cx="914400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商品详情</a:t>
              </a:r>
            </a:p>
          </p:txBody>
        </p:sp>
      </p:grpSp>
      <p:grpSp>
        <p:nvGrpSpPr>
          <p:cNvPr id="1134" name="Group 1134"/>
          <p:cNvGrpSpPr/>
          <p:nvPr/>
        </p:nvGrpSpPr>
        <p:grpSpPr>
          <a:xfrm>
            <a:off x="4572000" y="2857954"/>
            <a:ext cx="914400" cy="269241"/>
            <a:chOff x="0" y="0"/>
            <a:chExt cx="914400" cy="269240"/>
          </a:xfrm>
        </p:grpSpPr>
        <p:sp>
          <p:nvSpPr>
            <p:cNvPr id="1132" name="Shape 1132"/>
            <p:cNvSpPr/>
            <p:nvPr/>
          </p:nvSpPr>
          <p:spPr>
            <a:xfrm>
              <a:off x="0" y="8315"/>
              <a:ext cx="914400" cy="252609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0" y="0"/>
              <a:ext cx="914400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门店详情</a:t>
              </a:r>
            </a:p>
          </p:txBody>
        </p:sp>
      </p:grpSp>
      <p:grpSp>
        <p:nvGrpSpPr>
          <p:cNvPr id="1137" name="Group 1137"/>
          <p:cNvGrpSpPr/>
          <p:nvPr/>
        </p:nvGrpSpPr>
        <p:grpSpPr>
          <a:xfrm>
            <a:off x="6876256" y="2500134"/>
            <a:ext cx="914401" cy="338337"/>
            <a:chOff x="0" y="0"/>
            <a:chExt cx="914400" cy="338336"/>
          </a:xfrm>
        </p:grpSpPr>
        <p:sp>
          <p:nvSpPr>
            <p:cNvPr id="1135" name="Shape 1135"/>
            <p:cNvSpPr/>
            <p:nvPr/>
          </p:nvSpPr>
          <p:spPr>
            <a:xfrm>
              <a:off x="0" y="-1"/>
              <a:ext cx="914400" cy="338338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0" y="2798"/>
              <a:ext cx="914400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手机端</a:t>
              </a:r>
            </a:p>
          </p:txBody>
        </p:sp>
      </p:grpSp>
      <p:grpSp>
        <p:nvGrpSpPr>
          <p:cNvPr id="1140" name="Group 1140"/>
          <p:cNvGrpSpPr/>
          <p:nvPr/>
        </p:nvGrpSpPr>
        <p:grpSpPr>
          <a:xfrm>
            <a:off x="8050087" y="2356185"/>
            <a:ext cx="914401" cy="269241"/>
            <a:chOff x="0" y="0"/>
            <a:chExt cx="914400" cy="269240"/>
          </a:xfrm>
        </p:grpSpPr>
        <p:sp>
          <p:nvSpPr>
            <p:cNvPr id="1138" name="Shape 1138"/>
            <p:cNvSpPr/>
            <p:nvPr/>
          </p:nvSpPr>
          <p:spPr>
            <a:xfrm>
              <a:off x="0" y="8315"/>
              <a:ext cx="914400" cy="252609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0" y="0"/>
              <a:ext cx="914400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搜索列表</a:t>
              </a:r>
            </a:p>
          </p:txBody>
        </p:sp>
      </p:grpSp>
      <p:grpSp>
        <p:nvGrpSpPr>
          <p:cNvPr id="1143" name="Group 1143"/>
          <p:cNvGrpSpPr/>
          <p:nvPr/>
        </p:nvGrpSpPr>
        <p:grpSpPr>
          <a:xfrm>
            <a:off x="8050087" y="2685737"/>
            <a:ext cx="914401" cy="269241"/>
            <a:chOff x="0" y="0"/>
            <a:chExt cx="914400" cy="269240"/>
          </a:xfrm>
        </p:grpSpPr>
        <p:sp>
          <p:nvSpPr>
            <p:cNvPr id="1141" name="Shape 1141"/>
            <p:cNvSpPr/>
            <p:nvPr/>
          </p:nvSpPr>
          <p:spPr>
            <a:xfrm>
              <a:off x="0" y="8315"/>
              <a:ext cx="914400" cy="252609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0" y="0"/>
              <a:ext cx="914400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商品详情</a:t>
              </a:r>
            </a:p>
          </p:txBody>
        </p:sp>
      </p:grpSp>
      <p:sp>
        <p:nvSpPr>
          <p:cNvPr id="1144" name="Shape 1144"/>
          <p:cNvSpPr/>
          <p:nvPr/>
        </p:nvSpPr>
        <p:spPr>
          <a:xfrm>
            <a:off x="5537072" y="2163067"/>
            <a:ext cx="259065" cy="995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201"/>
                  <a:pt x="10800" y="450"/>
                </a:cubicBezTo>
                <a:lnTo>
                  <a:pt x="10800" y="10350"/>
                </a:lnTo>
                <a:cubicBezTo>
                  <a:pt x="10800" y="10599"/>
                  <a:pt x="15635" y="10800"/>
                  <a:pt x="21600" y="10800"/>
                </a:cubicBezTo>
                <a:cubicBezTo>
                  <a:pt x="15635" y="10800"/>
                  <a:pt x="10800" y="11001"/>
                  <a:pt x="10800" y="11250"/>
                </a:cubicBezTo>
                <a:lnTo>
                  <a:pt x="10800" y="21150"/>
                </a:lnTo>
                <a:cubicBezTo>
                  <a:pt x="10800" y="21399"/>
                  <a:pt x="5965" y="21600"/>
                  <a:pt x="0" y="21600"/>
                </a:cubicBezTo>
              </a:path>
            </a:pathLst>
          </a:custGeom>
          <a:ln w="100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1145" name="Shape 1145"/>
          <p:cNvSpPr/>
          <p:nvPr/>
        </p:nvSpPr>
        <p:spPr>
          <a:xfrm>
            <a:off x="7834065" y="2212101"/>
            <a:ext cx="216025" cy="837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00"/>
                  <a:pt x="10800" y="21154"/>
                </a:cubicBezTo>
                <a:lnTo>
                  <a:pt x="10800" y="11246"/>
                </a:lnTo>
                <a:cubicBezTo>
                  <a:pt x="10800" y="11000"/>
                  <a:pt x="5965" y="10800"/>
                  <a:pt x="0" y="10800"/>
                </a:cubicBezTo>
                <a:cubicBezTo>
                  <a:pt x="5965" y="10800"/>
                  <a:pt x="10800" y="10600"/>
                  <a:pt x="10800" y="10354"/>
                </a:cubicBezTo>
                <a:lnTo>
                  <a:pt x="10800" y="446"/>
                </a:lnTo>
                <a:cubicBezTo>
                  <a:pt x="10800" y="200"/>
                  <a:pt x="15635" y="0"/>
                  <a:pt x="21600" y="0"/>
                </a:cubicBezTo>
              </a:path>
            </a:pathLst>
          </a:custGeom>
          <a:ln w="100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1146" name="Shape 1146"/>
          <p:cNvSpPr/>
          <p:nvPr/>
        </p:nvSpPr>
        <p:spPr>
          <a:xfrm>
            <a:off x="4451654" y="2078757"/>
            <a:ext cx="4584842" cy="1190492"/>
          </a:xfrm>
          <a:prstGeom prst="rect">
            <a:avLst/>
          </a:prstGeom>
          <a:ln>
            <a:solidFill>
              <a:srgbClr val="4A7EBB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1147" name="Shape 1147"/>
          <p:cNvSpPr/>
          <p:nvPr/>
        </p:nvSpPr>
        <p:spPr>
          <a:xfrm flipH="1" flipV="1">
            <a:off x="6012160" y="3269248"/>
            <a:ext cx="12947" cy="164893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48" name="Shape 1148"/>
          <p:cNvSpPr/>
          <p:nvPr/>
        </p:nvSpPr>
        <p:spPr>
          <a:xfrm flipV="1">
            <a:off x="6952450" y="3269248"/>
            <a:ext cx="1" cy="245568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49" name="Shape 1149"/>
          <p:cNvSpPr/>
          <p:nvPr/>
        </p:nvSpPr>
        <p:spPr>
          <a:xfrm flipV="1">
            <a:off x="8267327" y="3269249"/>
            <a:ext cx="1" cy="249669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0" name="Shape 1150"/>
          <p:cNvSpPr/>
          <p:nvPr/>
        </p:nvSpPr>
        <p:spPr>
          <a:xfrm>
            <a:off x="5623276" y="3950965"/>
            <a:ext cx="66294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00"/>
              <a:t>评论列表</a:t>
            </a:r>
          </a:p>
        </p:txBody>
      </p:sp>
      <p:sp>
        <p:nvSpPr>
          <p:cNvPr id="1151" name="Shape 1151"/>
          <p:cNvSpPr/>
          <p:nvPr/>
        </p:nvSpPr>
        <p:spPr>
          <a:xfrm>
            <a:off x="7092280" y="3269248"/>
            <a:ext cx="94234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00"/>
              <a:t>评分及评论数</a:t>
            </a:r>
          </a:p>
        </p:txBody>
      </p:sp>
      <p:sp>
        <p:nvSpPr>
          <p:cNvPr id="1152" name="Shape 1152"/>
          <p:cNvSpPr/>
          <p:nvPr/>
        </p:nvSpPr>
        <p:spPr>
          <a:xfrm flipV="1">
            <a:off x="6593395" y="1841028"/>
            <a:ext cx="1" cy="237729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155" name="Group 1155"/>
          <p:cNvGrpSpPr/>
          <p:nvPr/>
        </p:nvGrpSpPr>
        <p:grpSpPr>
          <a:xfrm>
            <a:off x="3174880" y="5741003"/>
            <a:ext cx="1109089" cy="370203"/>
            <a:chOff x="0" y="0"/>
            <a:chExt cx="1109088" cy="370202"/>
          </a:xfrm>
        </p:grpSpPr>
        <p:sp>
          <p:nvSpPr>
            <p:cNvPr id="1153" name="Shape 1153"/>
            <p:cNvSpPr/>
            <p:nvPr/>
          </p:nvSpPr>
          <p:spPr>
            <a:xfrm>
              <a:off x="-1" y="-1"/>
              <a:ext cx="1109090" cy="370204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-1" y="37780"/>
              <a:ext cx="110909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后台评价管理</a:t>
              </a:r>
            </a:p>
          </p:txBody>
        </p:sp>
      </p:grpSp>
      <p:grpSp>
        <p:nvGrpSpPr>
          <p:cNvPr id="1158" name="Group 1158"/>
          <p:cNvGrpSpPr/>
          <p:nvPr/>
        </p:nvGrpSpPr>
        <p:grpSpPr>
          <a:xfrm>
            <a:off x="4630454" y="5526824"/>
            <a:ext cx="1224137" cy="269241"/>
            <a:chOff x="0" y="0"/>
            <a:chExt cx="1224136" cy="269240"/>
          </a:xfrm>
        </p:grpSpPr>
        <p:sp>
          <p:nvSpPr>
            <p:cNvPr id="1156" name="Shape 1156"/>
            <p:cNvSpPr/>
            <p:nvPr/>
          </p:nvSpPr>
          <p:spPr>
            <a:xfrm>
              <a:off x="0" y="8315"/>
              <a:ext cx="1224137" cy="252609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0" y="0"/>
              <a:ext cx="1224137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商户端/商户后台</a:t>
              </a:r>
            </a:p>
          </p:txBody>
        </p:sp>
      </p:grpSp>
      <p:grpSp>
        <p:nvGrpSpPr>
          <p:cNvPr id="1161" name="Group 1161"/>
          <p:cNvGrpSpPr/>
          <p:nvPr/>
        </p:nvGrpSpPr>
        <p:grpSpPr>
          <a:xfrm>
            <a:off x="4630454" y="5814856"/>
            <a:ext cx="1224137" cy="269241"/>
            <a:chOff x="0" y="0"/>
            <a:chExt cx="1224136" cy="269240"/>
          </a:xfrm>
        </p:grpSpPr>
        <p:sp>
          <p:nvSpPr>
            <p:cNvPr id="1159" name="Shape 1159"/>
            <p:cNvSpPr/>
            <p:nvPr/>
          </p:nvSpPr>
          <p:spPr>
            <a:xfrm>
              <a:off x="0" y="8315"/>
              <a:ext cx="1224137" cy="252609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0" y="0"/>
              <a:ext cx="1224137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用户端（我的评价）</a:t>
              </a:r>
            </a:p>
          </p:txBody>
        </p:sp>
      </p:grpSp>
      <p:grpSp>
        <p:nvGrpSpPr>
          <p:cNvPr id="1164" name="Group 1164"/>
          <p:cNvGrpSpPr/>
          <p:nvPr/>
        </p:nvGrpSpPr>
        <p:grpSpPr>
          <a:xfrm>
            <a:off x="4630454" y="6102888"/>
            <a:ext cx="1224137" cy="269241"/>
            <a:chOff x="0" y="0"/>
            <a:chExt cx="1224136" cy="269240"/>
          </a:xfrm>
        </p:grpSpPr>
        <p:sp>
          <p:nvSpPr>
            <p:cNvPr id="1162" name="Shape 1162"/>
            <p:cNvSpPr/>
            <p:nvPr/>
          </p:nvSpPr>
          <p:spPr>
            <a:xfrm>
              <a:off x="0" y="8315"/>
              <a:ext cx="1224137" cy="252609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0" y="0"/>
              <a:ext cx="1224137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小二后台</a:t>
              </a:r>
            </a:p>
          </p:txBody>
        </p:sp>
      </p:grpSp>
      <p:grpSp>
        <p:nvGrpSpPr>
          <p:cNvPr id="1167" name="Group 1167"/>
          <p:cNvGrpSpPr/>
          <p:nvPr/>
        </p:nvGrpSpPr>
        <p:grpSpPr>
          <a:xfrm>
            <a:off x="6214629" y="5526824"/>
            <a:ext cx="1224137" cy="269241"/>
            <a:chOff x="0" y="0"/>
            <a:chExt cx="1224136" cy="269240"/>
          </a:xfrm>
        </p:grpSpPr>
        <p:sp>
          <p:nvSpPr>
            <p:cNvPr id="1165" name="Shape 1165"/>
            <p:cNvSpPr/>
            <p:nvPr/>
          </p:nvSpPr>
          <p:spPr>
            <a:xfrm>
              <a:off x="0" y="8315"/>
              <a:ext cx="1224137" cy="252609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0" y="0"/>
              <a:ext cx="1224137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评价回复、筛选</a:t>
              </a:r>
            </a:p>
          </p:txBody>
        </p:sp>
      </p:grpSp>
      <p:grpSp>
        <p:nvGrpSpPr>
          <p:cNvPr id="1170" name="Group 1170"/>
          <p:cNvGrpSpPr/>
          <p:nvPr/>
        </p:nvGrpSpPr>
        <p:grpSpPr>
          <a:xfrm>
            <a:off x="6214629" y="5814856"/>
            <a:ext cx="2173796" cy="269241"/>
            <a:chOff x="0" y="0"/>
            <a:chExt cx="2173795" cy="269240"/>
          </a:xfrm>
        </p:grpSpPr>
        <p:sp>
          <p:nvSpPr>
            <p:cNvPr id="1168" name="Shape 1168"/>
            <p:cNvSpPr/>
            <p:nvPr/>
          </p:nvSpPr>
          <p:spPr>
            <a:xfrm>
              <a:off x="0" y="8315"/>
              <a:ext cx="2173796" cy="252609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0" y="0"/>
              <a:ext cx="2173796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评价查看、修改、追加评价、点赞</a:t>
              </a:r>
            </a:p>
          </p:txBody>
        </p:sp>
      </p:grpSp>
      <p:grpSp>
        <p:nvGrpSpPr>
          <p:cNvPr id="1173" name="Group 1173"/>
          <p:cNvGrpSpPr/>
          <p:nvPr/>
        </p:nvGrpSpPr>
        <p:grpSpPr>
          <a:xfrm>
            <a:off x="6201076" y="6102888"/>
            <a:ext cx="1381707" cy="269241"/>
            <a:chOff x="0" y="0"/>
            <a:chExt cx="1381705" cy="269240"/>
          </a:xfrm>
        </p:grpSpPr>
        <p:sp>
          <p:nvSpPr>
            <p:cNvPr id="1171" name="Shape 1171"/>
            <p:cNvSpPr/>
            <p:nvPr/>
          </p:nvSpPr>
          <p:spPr>
            <a:xfrm>
              <a:off x="0" y="8315"/>
              <a:ext cx="1381706" cy="252609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0" y="0"/>
              <a:ext cx="1381706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查看、修改、删除等</a:t>
              </a:r>
            </a:p>
          </p:txBody>
        </p:sp>
      </p:grpSp>
      <p:sp>
        <p:nvSpPr>
          <p:cNvPr id="1174" name="Shape 1174"/>
          <p:cNvSpPr/>
          <p:nvPr/>
        </p:nvSpPr>
        <p:spPr>
          <a:xfrm>
            <a:off x="4342422" y="5535140"/>
            <a:ext cx="216025" cy="837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00"/>
                  <a:pt x="10800" y="21154"/>
                </a:cubicBezTo>
                <a:lnTo>
                  <a:pt x="10800" y="11246"/>
                </a:lnTo>
                <a:cubicBezTo>
                  <a:pt x="10800" y="11000"/>
                  <a:pt x="5965" y="10800"/>
                  <a:pt x="0" y="10800"/>
                </a:cubicBezTo>
                <a:cubicBezTo>
                  <a:pt x="5965" y="10800"/>
                  <a:pt x="10800" y="10600"/>
                  <a:pt x="10800" y="10354"/>
                </a:cubicBezTo>
                <a:lnTo>
                  <a:pt x="10800" y="446"/>
                </a:lnTo>
                <a:cubicBezTo>
                  <a:pt x="10800" y="200"/>
                  <a:pt x="15635" y="0"/>
                  <a:pt x="21600" y="0"/>
                </a:cubicBezTo>
              </a:path>
            </a:pathLst>
          </a:custGeom>
          <a:ln w="100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1187" name="Shape 1187"/>
          <p:cNvSpPr/>
          <p:nvPr/>
        </p:nvSpPr>
        <p:spPr>
          <a:xfrm>
            <a:off x="5859179" y="5661444"/>
            <a:ext cx="35068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sp>
        <p:nvSpPr>
          <p:cNvPr id="1188" name="Shape 1188"/>
          <p:cNvSpPr/>
          <p:nvPr/>
        </p:nvSpPr>
        <p:spPr>
          <a:xfrm>
            <a:off x="5859179" y="5949476"/>
            <a:ext cx="35068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sp>
        <p:nvSpPr>
          <p:cNvPr id="1189" name="Shape 1189"/>
          <p:cNvSpPr/>
          <p:nvPr/>
        </p:nvSpPr>
        <p:spPr>
          <a:xfrm>
            <a:off x="5859179" y="6237508"/>
            <a:ext cx="33713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sp>
        <p:nvSpPr>
          <p:cNvPr id="1178" name="Shape 1178"/>
          <p:cNvSpPr/>
          <p:nvPr/>
        </p:nvSpPr>
        <p:spPr>
          <a:xfrm>
            <a:off x="3731574" y="5391050"/>
            <a:ext cx="1" cy="349954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79" name="Shape 1179"/>
          <p:cNvSpPr/>
          <p:nvPr/>
        </p:nvSpPr>
        <p:spPr>
          <a:xfrm>
            <a:off x="472714" y="1094722"/>
            <a:ext cx="14371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O2O抽象模型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roup 1194"/>
          <p:cNvGrpSpPr/>
          <p:nvPr/>
        </p:nvGrpSpPr>
        <p:grpSpPr>
          <a:xfrm>
            <a:off x="393880" y="489529"/>
            <a:ext cx="264424" cy="418679"/>
            <a:chOff x="0" y="0"/>
            <a:chExt cx="264423" cy="418677"/>
          </a:xfrm>
        </p:grpSpPr>
        <p:sp>
          <p:nvSpPr>
            <p:cNvPr id="1191" name="Shape 1191"/>
            <p:cNvSpPr/>
            <p:nvPr/>
          </p:nvSpPr>
          <p:spPr>
            <a:xfrm flipH="1">
              <a:off x="264423" y="-1"/>
              <a:ext cx="1" cy="418679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 flipH="1">
              <a:off x="125276" y="289"/>
              <a:ext cx="1" cy="299056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 flipH="1">
              <a:off x="0" y="2266"/>
              <a:ext cx="1" cy="149528"/>
            </a:xfrm>
            <a:prstGeom prst="line">
              <a:avLst/>
            </a:prstGeom>
            <a:noFill/>
            <a:ln w="57150" cap="flat">
              <a:solidFill>
                <a:srgbClr val="92D05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1197" name="Group 1197"/>
          <p:cNvGrpSpPr/>
          <p:nvPr/>
        </p:nvGrpSpPr>
        <p:grpSpPr>
          <a:xfrm>
            <a:off x="-4691" y="6457381"/>
            <a:ext cx="6585358" cy="424359"/>
            <a:chOff x="0" y="0"/>
            <a:chExt cx="6585356" cy="424358"/>
          </a:xfrm>
        </p:grpSpPr>
        <p:sp>
          <p:nvSpPr>
            <p:cNvPr id="1195" name="Shape 1195"/>
            <p:cNvSpPr/>
            <p:nvPr/>
          </p:nvSpPr>
          <p:spPr>
            <a:xfrm>
              <a:off x="-1" y="-1"/>
              <a:ext cx="6585358" cy="42436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-1" y="33109"/>
              <a:ext cx="658535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           未来是共享的</a:t>
              </a:r>
            </a:p>
          </p:txBody>
        </p:sp>
      </p:grpSp>
      <p:sp>
        <p:nvSpPr>
          <p:cNvPr id="1198" name="Shape 1198"/>
          <p:cNvSpPr/>
          <p:nvPr/>
        </p:nvSpPr>
        <p:spPr>
          <a:xfrm>
            <a:off x="6580665" y="6457381"/>
            <a:ext cx="2563335" cy="403757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9" name="Shape 1199"/>
          <p:cNvSpPr>
            <a:spLocks noGrp="1"/>
          </p:cNvSpPr>
          <p:nvPr>
            <p:ph type="title"/>
          </p:nvPr>
        </p:nvSpPr>
        <p:spPr>
          <a:xfrm>
            <a:off x="840457" y="316847"/>
            <a:ext cx="6778626" cy="777876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一期产品概述及目标</a:t>
            </a:r>
          </a:p>
        </p:txBody>
      </p:sp>
      <p:sp>
        <p:nvSpPr>
          <p:cNvPr id="1200" name="Shape 1200"/>
          <p:cNvSpPr>
            <a:spLocks noGrp="1"/>
          </p:cNvSpPr>
          <p:nvPr>
            <p:ph type="body" idx="1"/>
          </p:nvPr>
        </p:nvSpPr>
        <p:spPr>
          <a:xfrm>
            <a:off x="-16321" y="1495425"/>
            <a:ext cx="8435280" cy="3528392"/>
          </a:xfrm>
          <a:prstGeom prst="rect">
            <a:avLst/>
          </a:prstGeom>
        </p:spPr>
        <p:txBody>
          <a:bodyPr/>
          <a:lstStyle/>
          <a:p>
            <a:pPr marL="1031557" lvl="2" indent="-162877" defTabSz="434340">
              <a:spcBef>
                <a:spcPts val="400"/>
              </a:spcBef>
              <a:defRPr sz="1800"/>
            </a:pPr>
            <a:r>
              <a:rPr sz="1710">
                <a:latin typeface="Microsoft YaHei"/>
                <a:ea typeface="Microsoft YaHei"/>
                <a:cs typeface="Microsoft YaHei"/>
                <a:sym typeface="Microsoft YaHei"/>
              </a:rPr>
              <a:t>本地生活（餐饮）、汽车行业、零售O2O等多个业务，在用户的购买决策过程中，需要选择计划前往的门店，而后，才会做出购买决策。</a:t>
            </a:r>
          </a:p>
          <a:p>
            <a:pPr marL="1085850" lvl="2" indent="-217170" defTabSz="434340">
              <a:spcBef>
                <a:spcPts val="500"/>
              </a:spcBef>
              <a:defRPr sz="1800"/>
            </a:pPr>
            <a:endParaRPr sz="171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031557" lvl="2" indent="-162877" defTabSz="434340">
              <a:spcBef>
                <a:spcPts val="400"/>
              </a:spcBef>
              <a:defRPr sz="1800"/>
            </a:pPr>
            <a:r>
              <a:rPr sz="1710">
                <a:latin typeface="Microsoft YaHei"/>
                <a:ea typeface="Microsoft YaHei"/>
                <a:cs typeface="Microsoft YaHei"/>
                <a:sym typeface="Microsoft YaHei"/>
              </a:rPr>
              <a:t>用户选择计划前往的门店时，地理位置和门店评价是用户做出决策的关键。</a:t>
            </a:r>
          </a:p>
          <a:p>
            <a:pPr marL="1085850" lvl="2" indent="-217170" defTabSz="434340">
              <a:spcBef>
                <a:spcPts val="500"/>
              </a:spcBef>
              <a:defRPr sz="1800"/>
            </a:pPr>
            <a:endParaRPr sz="171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031557" lvl="2" indent="-162877" defTabSz="434340">
              <a:spcBef>
                <a:spcPts val="400"/>
              </a:spcBef>
              <a:defRPr sz="1800"/>
            </a:pPr>
            <a:r>
              <a:rPr sz="1710">
                <a:latin typeface="Microsoft YaHei"/>
                <a:ea typeface="Microsoft YaHei"/>
                <a:cs typeface="Microsoft YaHei"/>
                <a:sym typeface="Microsoft YaHei"/>
              </a:rPr>
              <a:t>因此，需要在商户中心门店数据（门店名、地址、经纬度）的基础上建立起一套适合本地生活的评价体系。</a:t>
            </a:r>
          </a:p>
          <a:p>
            <a:pPr marL="1085850" lvl="2" indent="-217170" defTabSz="434340">
              <a:spcBef>
                <a:spcPts val="500"/>
              </a:spcBef>
              <a:defRPr sz="1800"/>
            </a:pPr>
            <a:endParaRPr sz="171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031557" lvl="2" indent="-162877" defTabSz="434340">
              <a:spcBef>
                <a:spcPts val="400"/>
              </a:spcBef>
              <a:defRPr sz="1800"/>
            </a:pPr>
            <a:r>
              <a:rPr sz="1710">
                <a:latin typeface="Microsoft YaHei"/>
                <a:ea typeface="Microsoft YaHei"/>
                <a:cs typeface="Microsoft YaHei"/>
                <a:sym typeface="Microsoft YaHei"/>
              </a:rPr>
              <a:t>一期目标搭建起门店评价框架模型，选择可获取门店的交易链路进行门店评价；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5" name="Group 1205"/>
          <p:cNvGrpSpPr/>
          <p:nvPr/>
        </p:nvGrpSpPr>
        <p:grpSpPr>
          <a:xfrm>
            <a:off x="393880" y="489529"/>
            <a:ext cx="264424" cy="418679"/>
            <a:chOff x="0" y="0"/>
            <a:chExt cx="264423" cy="418677"/>
          </a:xfrm>
        </p:grpSpPr>
        <p:sp>
          <p:nvSpPr>
            <p:cNvPr id="1202" name="Shape 1202"/>
            <p:cNvSpPr/>
            <p:nvPr/>
          </p:nvSpPr>
          <p:spPr>
            <a:xfrm flipH="1">
              <a:off x="264423" y="-1"/>
              <a:ext cx="1" cy="418679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 flipH="1">
              <a:off x="125276" y="289"/>
              <a:ext cx="1" cy="299056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 flipH="1">
              <a:off x="0" y="2266"/>
              <a:ext cx="1" cy="149528"/>
            </a:xfrm>
            <a:prstGeom prst="line">
              <a:avLst/>
            </a:prstGeom>
            <a:noFill/>
            <a:ln w="57150" cap="flat">
              <a:solidFill>
                <a:srgbClr val="92D05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1208" name="Group 1208"/>
          <p:cNvGrpSpPr/>
          <p:nvPr/>
        </p:nvGrpSpPr>
        <p:grpSpPr>
          <a:xfrm>
            <a:off x="-4691" y="6457381"/>
            <a:ext cx="6585358" cy="424359"/>
            <a:chOff x="0" y="0"/>
            <a:chExt cx="6585356" cy="424358"/>
          </a:xfrm>
        </p:grpSpPr>
        <p:sp>
          <p:nvSpPr>
            <p:cNvPr id="1206" name="Shape 1206"/>
            <p:cNvSpPr/>
            <p:nvPr/>
          </p:nvSpPr>
          <p:spPr>
            <a:xfrm>
              <a:off x="-1" y="-1"/>
              <a:ext cx="6585358" cy="42436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-1" y="33109"/>
              <a:ext cx="658535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           未来是共享的</a:t>
              </a:r>
            </a:p>
          </p:txBody>
        </p:sp>
      </p:grpSp>
      <p:sp>
        <p:nvSpPr>
          <p:cNvPr id="1209" name="Shape 1209"/>
          <p:cNvSpPr/>
          <p:nvPr/>
        </p:nvSpPr>
        <p:spPr>
          <a:xfrm>
            <a:off x="6580665" y="6457381"/>
            <a:ext cx="2563335" cy="403757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0" name="Shape 1210"/>
          <p:cNvSpPr>
            <a:spLocks noGrp="1"/>
          </p:cNvSpPr>
          <p:nvPr>
            <p:ph type="title"/>
          </p:nvPr>
        </p:nvSpPr>
        <p:spPr>
          <a:xfrm>
            <a:off x="840457" y="316847"/>
            <a:ext cx="6778626" cy="777876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需要开发的功能</a:t>
            </a:r>
          </a:p>
        </p:txBody>
      </p:sp>
      <p:graphicFrame>
        <p:nvGraphicFramePr>
          <p:cNvPr id="1211" name="Table 1211"/>
          <p:cNvGraphicFramePr/>
          <p:nvPr/>
        </p:nvGraphicFramePr>
        <p:xfrm>
          <a:off x="972628" y="1476375"/>
          <a:ext cx="6780098" cy="40603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36768"/>
                <a:gridCol w="2636768"/>
                <a:gridCol w="753281"/>
                <a:gridCol w="753281"/>
              </a:tblGrid>
              <a:tr h="199638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功能名称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功能列表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优先级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备注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79646"/>
                    </a:solidFill>
                  </a:tcPr>
                </a:tc>
              </a:tr>
              <a:tr h="392462">
                <a:tc rowSpan="3"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电子凭证核销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辨识待评价门店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电子凭证验证账号与门店一一对应关系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P0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一期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20985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在核销时进行埋点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待定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21939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提供门店选择给商家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待定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199638">
                <a:tc rowSpan="6"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评价信息结构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1.增加门店评价维度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P0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一期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39246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2.支持针对不同行业的门店个性化评价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P1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待定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20985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3.支持文字性描述评价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P0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一期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20985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4.支持上传图片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P1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一期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21939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5.支持分享功能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P2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待定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20985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6.DSR机制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P2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待定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209858">
                <a:tc rowSpan="4"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评价透出改造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1.搜索</a:t>
                      </a:r>
                      <a:r>
                        <a:rPr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</a:t>
                      </a: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列表透出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P0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一期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20985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2.商品详情端透出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P1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待定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21939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3.门店详情端透出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P1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待定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20985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4.评价信息比较（类天猫</a:t>
                      </a:r>
                      <a:r>
                        <a:rPr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</a:t>
                      </a: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淘宝）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P1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待定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209858">
                <a:tc rowSpan="3"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评价管理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1.支持评价回复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P1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待定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20985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2.支持对评价筛选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P1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待定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20985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3.恶意评价管理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P2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待定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Group 1216"/>
          <p:cNvGrpSpPr/>
          <p:nvPr/>
        </p:nvGrpSpPr>
        <p:grpSpPr>
          <a:xfrm>
            <a:off x="393880" y="489529"/>
            <a:ext cx="264424" cy="418679"/>
            <a:chOff x="0" y="0"/>
            <a:chExt cx="264423" cy="418677"/>
          </a:xfrm>
        </p:grpSpPr>
        <p:sp>
          <p:nvSpPr>
            <p:cNvPr id="1213" name="Shape 1213"/>
            <p:cNvSpPr/>
            <p:nvPr/>
          </p:nvSpPr>
          <p:spPr>
            <a:xfrm flipH="1">
              <a:off x="264423" y="-1"/>
              <a:ext cx="1" cy="418679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 flipH="1">
              <a:off x="125276" y="289"/>
              <a:ext cx="1" cy="299056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 flipH="1">
              <a:off x="0" y="2266"/>
              <a:ext cx="1" cy="149528"/>
            </a:xfrm>
            <a:prstGeom prst="line">
              <a:avLst/>
            </a:prstGeom>
            <a:noFill/>
            <a:ln w="57150" cap="flat">
              <a:solidFill>
                <a:srgbClr val="92D05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1219" name="Group 1219"/>
          <p:cNvGrpSpPr/>
          <p:nvPr/>
        </p:nvGrpSpPr>
        <p:grpSpPr>
          <a:xfrm>
            <a:off x="-4691" y="6457381"/>
            <a:ext cx="6585358" cy="424359"/>
            <a:chOff x="0" y="0"/>
            <a:chExt cx="6585356" cy="424358"/>
          </a:xfrm>
        </p:grpSpPr>
        <p:sp>
          <p:nvSpPr>
            <p:cNvPr id="1217" name="Shape 1217"/>
            <p:cNvSpPr/>
            <p:nvPr/>
          </p:nvSpPr>
          <p:spPr>
            <a:xfrm>
              <a:off x="-1" y="-1"/>
              <a:ext cx="6585358" cy="42436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-1" y="33109"/>
              <a:ext cx="658535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           未来是共享的</a:t>
              </a:r>
            </a:p>
          </p:txBody>
        </p:sp>
      </p:grpSp>
      <p:sp>
        <p:nvSpPr>
          <p:cNvPr id="1220" name="Shape 1220"/>
          <p:cNvSpPr/>
          <p:nvPr/>
        </p:nvSpPr>
        <p:spPr>
          <a:xfrm>
            <a:off x="6580665" y="6457381"/>
            <a:ext cx="2563335" cy="403757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1" name="Shape 1221"/>
          <p:cNvSpPr>
            <a:spLocks noGrp="1"/>
          </p:cNvSpPr>
          <p:nvPr>
            <p:ph type="title"/>
          </p:nvPr>
        </p:nvSpPr>
        <p:spPr>
          <a:xfrm>
            <a:off x="840457" y="316847"/>
            <a:ext cx="6778626" cy="777876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二期相关工作</a:t>
            </a:r>
          </a:p>
        </p:txBody>
      </p:sp>
      <p:graphicFrame>
        <p:nvGraphicFramePr>
          <p:cNvPr id="1222" name="Table 1222"/>
          <p:cNvGraphicFramePr/>
          <p:nvPr/>
        </p:nvGraphicFramePr>
        <p:xfrm>
          <a:off x="519154" y="1533527"/>
          <a:ext cx="7558044" cy="320992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95321"/>
                <a:gridCol w="2046504"/>
                <a:gridCol w="2344520"/>
                <a:gridCol w="1133475"/>
                <a:gridCol w="1038224"/>
              </a:tblGrid>
              <a:tr h="315006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类型 </a:t>
                      </a:r>
                    </a:p>
                  </a:txBody>
                  <a:tcPr marL="7088" marR="7088" marT="7088" marB="7088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需求点 </a:t>
                      </a:r>
                    </a:p>
                  </a:txBody>
                  <a:tcPr marL="7088" marR="7088" marT="7088" marB="7088" anchor="ctr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描述 </a:t>
                      </a:r>
                    </a:p>
                  </a:txBody>
                  <a:tcPr marL="7088" marR="7088" marT="7088" marB="7088" anchor="ctr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优先级 </a:t>
                      </a:r>
                    </a:p>
                  </a:txBody>
                  <a:tcPr marL="7088" marR="7088" marT="7088" marB="7088" anchor="ctr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备注 </a:t>
                      </a:r>
                    </a:p>
                  </a:txBody>
                  <a:tcPr marL="7088" marR="7088" marT="7088" marB="7088" anchor="ctr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82847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多次评价 </a:t>
                      </a:r>
                    </a:p>
                  </a:txBody>
                  <a:tcPr marL="7088" marR="7088" marT="7088" marB="7088" anchor="ctr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电子凭证订单允许多评价 </a:t>
                      </a:r>
                    </a:p>
                  </a:txBody>
                  <a:tcPr marL="7088" marR="7088" marT="7088" marB="7088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针对一笔电子凭证订单可以多次核销功能支持多次评价 </a:t>
                      </a:r>
                    </a:p>
                  </a:txBody>
                  <a:tcPr marL="7088" marR="7088" marT="7088" marB="7088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P0 </a:t>
                      </a:r>
                    </a:p>
                  </a:txBody>
                  <a:tcPr marL="7088" marR="7088" marT="7088" marB="7088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淘宝 </a:t>
                      </a:r>
                    </a:p>
                  </a:txBody>
                  <a:tcPr marL="7088" marR="7088" marT="7088" marB="7088" anchor="ctr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557563">
                <a:tc rowSpan="3"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多角色评价 </a:t>
                      </a:r>
                    </a:p>
                  </a:txBody>
                  <a:tcPr marL="7088" marR="7088" marT="7088" marB="7088" anchor="ctr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对服务者评价 </a:t>
                      </a:r>
                    </a:p>
                  </a:txBody>
                  <a:tcPr marL="7088" marR="7088" marT="7088" marB="7088" anchor="ctr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消费者在手淘端对服务者进行评价 </a:t>
                      </a:r>
                    </a:p>
                  </a:txBody>
                  <a:tcPr marL="7088" marR="7088" marT="7088" marB="7088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P1 </a:t>
                      </a:r>
                    </a:p>
                  </a:txBody>
                  <a:tcPr marL="7088" marR="7088" marT="7088" marB="7088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淘宝 </a:t>
                      </a:r>
                    </a:p>
                  </a:txBody>
                  <a:tcPr marL="7088" marR="7088" marT="7088" marB="7088" anchor="ctr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5575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消费者在pc端对服务者进行评价 </a:t>
                      </a:r>
                    </a:p>
                  </a:txBody>
                  <a:tcPr marL="7088" marR="7088" marT="7088" marB="7088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P0 </a:t>
                      </a:r>
                    </a:p>
                  </a:txBody>
                  <a:tcPr marL="7088" marR="7088" marT="7088" marB="7088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淘宝 </a:t>
                      </a:r>
                    </a:p>
                  </a:txBody>
                  <a:tcPr marL="7088" marR="7088" marT="7088" marB="7088" anchor="ctr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5575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对门店评价 </a:t>
                      </a:r>
                    </a:p>
                  </a:txBody>
                  <a:tcPr marL="7088" marR="7088" marT="7088" marB="7088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消费者在手淘端对门店进行评价 </a:t>
                      </a:r>
                    </a:p>
                  </a:txBody>
                  <a:tcPr marL="7088" marR="7088" marT="7088" marB="7088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P0 </a:t>
                      </a:r>
                    </a:p>
                  </a:txBody>
                  <a:tcPr marL="7088" marR="7088" marT="7088" marB="7088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淘宝 </a:t>
                      </a:r>
                    </a:p>
                  </a:txBody>
                  <a:tcPr marL="7088" marR="7088" marT="7088" marB="7088" anchor="ctr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393759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多维度评价 </a:t>
                      </a:r>
                    </a:p>
                  </a:txBody>
                  <a:tcPr marL="7088" marR="7088" marT="7088" marB="7088" anchor="ctr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个性化评价 </a:t>
                      </a:r>
                    </a:p>
                  </a:txBody>
                  <a:tcPr marL="7088" marR="7088" marT="7088" marB="7088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支持个性化的评价信息 </a:t>
                      </a:r>
                    </a:p>
                  </a:txBody>
                  <a:tcPr marL="7088" marR="7088" marT="7088" marB="7088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P0 </a:t>
                      </a:r>
                    </a:p>
                  </a:txBody>
                  <a:tcPr marL="7088" marR="7088" marT="7088" marB="7088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>
                          <a:latin typeface="SimHei"/>
                          <a:ea typeface="SimHei"/>
                          <a:cs typeface="SimHei"/>
                          <a:sym typeface="SimHei"/>
                        </a:rPr>
                        <a:t>淘宝 </a:t>
                      </a:r>
                    </a:p>
                  </a:txBody>
                  <a:tcPr marL="7088" marR="7088" marT="7088" marB="7088" anchor="ctr" horzOverflow="overflow">
                    <a:lnL w="19050">
                      <a:solidFill>
                        <a:srgbClr val="000000"/>
                      </a:solidFill>
                      <a:round/>
                    </a:lnL>
                    <a:lnR w="19050">
                      <a:solidFill>
                        <a:srgbClr val="000000"/>
                      </a:solidFill>
                      <a:round/>
                    </a:lnR>
                    <a:lnT w="19050">
                      <a:solidFill>
                        <a:srgbClr val="000000"/>
                      </a:solidFill>
                      <a:round/>
                    </a:lnT>
                    <a:lnB w="190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roup 1227"/>
          <p:cNvGrpSpPr/>
          <p:nvPr/>
        </p:nvGrpSpPr>
        <p:grpSpPr>
          <a:xfrm>
            <a:off x="393880" y="489529"/>
            <a:ext cx="264424" cy="418679"/>
            <a:chOff x="0" y="0"/>
            <a:chExt cx="264423" cy="418677"/>
          </a:xfrm>
        </p:grpSpPr>
        <p:sp>
          <p:nvSpPr>
            <p:cNvPr id="1224" name="Shape 1224"/>
            <p:cNvSpPr/>
            <p:nvPr/>
          </p:nvSpPr>
          <p:spPr>
            <a:xfrm flipH="1">
              <a:off x="264423" y="-1"/>
              <a:ext cx="1" cy="418679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 flipH="1">
              <a:off x="125276" y="289"/>
              <a:ext cx="1" cy="299056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 flipH="1">
              <a:off x="0" y="2266"/>
              <a:ext cx="1" cy="149528"/>
            </a:xfrm>
            <a:prstGeom prst="line">
              <a:avLst/>
            </a:prstGeom>
            <a:noFill/>
            <a:ln w="57150" cap="flat">
              <a:solidFill>
                <a:srgbClr val="92D05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1230" name="Group 1230"/>
          <p:cNvGrpSpPr/>
          <p:nvPr/>
        </p:nvGrpSpPr>
        <p:grpSpPr>
          <a:xfrm>
            <a:off x="-4691" y="6457381"/>
            <a:ext cx="6585358" cy="424359"/>
            <a:chOff x="0" y="0"/>
            <a:chExt cx="6585356" cy="424358"/>
          </a:xfrm>
        </p:grpSpPr>
        <p:sp>
          <p:nvSpPr>
            <p:cNvPr id="1228" name="Shape 1228"/>
            <p:cNvSpPr/>
            <p:nvPr/>
          </p:nvSpPr>
          <p:spPr>
            <a:xfrm>
              <a:off x="-1" y="-1"/>
              <a:ext cx="6585358" cy="42436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-1" y="33109"/>
              <a:ext cx="658535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           未来是共享的</a:t>
              </a:r>
            </a:p>
          </p:txBody>
        </p:sp>
      </p:grpSp>
      <p:sp>
        <p:nvSpPr>
          <p:cNvPr id="1231" name="Shape 1231"/>
          <p:cNvSpPr/>
          <p:nvPr/>
        </p:nvSpPr>
        <p:spPr>
          <a:xfrm>
            <a:off x="6580665" y="6457381"/>
            <a:ext cx="2563335" cy="403757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2" name="Shape 1232"/>
          <p:cNvSpPr>
            <a:spLocks noGrp="1"/>
          </p:cNvSpPr>
          <p:nvPr>
            <p:ph type="title"/>
          </p:nvPr>
        </p:nvSpPr>
        <p:spPr>
          <a:xfrm>
            <a:off x="840457" y="316847"/>
            <a:ext cx="6778626" cy="777876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2800">
                <a:latin typeface="Microsoft YaHei"/>
                <a:ea typeface="Microsoft YaHei"/>
                <a:cs typeface="Microsoft YaHei"/>
                <a:sym typeface="Microsoft YaHei"/>
              </a:rPr>
              <a:t>5、评价相关问题</a:t>
            </a:r>
          </a:p>
        </p:txBody>
      </p:sp>
      <p:sp>
        <p:nvSpPr>
          <p:cNvPr id="1233" name="Shape 1233"/>
          <p:cNvSpPr/>
          <p:nvPr/>
        </p:nvSpPr>
        <p:spPr>
          <a:xfrm>
            <a:off x="854089" y="1600199"/>
            <a:ext cx="6672658" cy="313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lang="en-US" altLang="zh-CN" dirty="0"/>
              <a:t>1</a:t>
            </a:r>
            <a:r>
              <a:rPr lang="zh-CN" altLang="en-US" dirty="0"/>
              <a:t>、缺少共享</a:t>
            </a:r>
            <a:r>
              <a:rPr lang="en-US" altLang="zh-CN" dirty="0"/>
              <a:t>PD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/>
              <a:t>、淘宝评价体系问题（炒信，差评师，改差评师）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/>
              <a:t>、数据安全顽疾（广告，涉政涉黄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en-US" altLang="zh-CN" dirty="0" smtClean="0"/>
              <a:t>4</a:t>
            </a:r>
            <a:r>
              <a:rPr lang="zh-CN" altLang="en-US" dirty="0"/>
              <a:t>、涉及天猫、淘宝、无线等多个团队合作的需求沟通起来很</a:t>
            </a:r>
            <a:r>
              <a:rPr lang="zh-CN" altLang="en-US" dirty="0" smtClean="0"/>
              <a:t>吃力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需要支持的业务太多，需求繁多，开发和测试资源都很</a:t>
            </a:r>
            <a:r>
              <a:rPr lang="zh-CN" altLang="en-US" dirty="0" smtClean="0"/>
              <a:t>紧张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en-US" altLang="zh-CN" dirty="0" smtClean="0"/>
              <a:t>6</a:t>
            </a:r>
            <a:r>
              <a:rPr lang="zh-CN" altLang="en-US" dirty="0"/>
              <a:t>、业务模型老旧，系统体系落后，支持新业务非常吃力。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7" name="Group 1237"/>
          <p:cNvGrpSpPr/>
          <p:nvPr/>
        </p:nvGrpSpPr>
        <p:grpSpPr>
          <a:xfrm>
            <a:off x="-4691" y="6457381"/>
            <a:ext cx="6585358" cy="424359"/>
            <a:chOff x="0" y="0"/>
            <a:chExt cx="6585356" cy="424358"/>
          </a:xfrm>
        </p:grpSpPr>
        <p:sp>
          <p:nvSpPr>
            <p:cNvPr id="1235" name="Shape 1235"/>
            <p:cNvSpPr/>
            <p:nvPr/>
          </p:nvSpPr>
          <p:spPr>
            <a:xfrm>
              <a:off x="-1" y="-1"/>
              <a:ext cx="6585358" cy="42436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-1" y="33109"/>
              <a:ext cx="658535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           未来是共享的</a:t>
              </a:r>
            </a:p>
          </p:txBody>
        </p:sp>
      </p:grpSp>
      <p:sp>
        <p:nvSpPr>
          <p:cNvPr id="1238" name="Shape 1238"/>
          <p:cNvSpPr/>
          <p:nvPr/>
        </p:nvSpPr>
        <p:spPr>
          <a:xfrm>
            <a:off x="6580665" y="6457381"/>
            <a:ext cx="2563335" cy="403757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9" name="Shape 1239"/>
          <p:cNvSpPr>
            <a:spLocks noGrp="1"/>
          </p:cNvSpPr>
          <p:nvPr>
            <p:ph type="title"/>
          </p:nvPr>
        </p:nvSpPr>
        <p:spPr>
          <a:xfrm>
            <a:off x="1335358" y="1228072"/>
            <a:ext cx="6778626" cy="777876"/>
          </a:xfrm>
          <a:prstGeom prst="rect">
            <a:avLst/>
          </a:prstGeom>
        </p:spPr>
        <p:txBody>
          <a:bodyPr/>
          <a:lstStyle/>
          <a:p>
            <a:pPr lvl="0" defTabSz="297179">
              <a:defRPr sz="1800"/>
            </a:pPr>
            <a:r>
              <a:rPr sz="3055">
                <a:solidFill>
                  <a:srgbClr val="809A4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未</a:t>
            </a:r>
            <a:r>
              <a:rPr sz="3055" b="1">
                <a:solidFill>
                  <a:srgbClr val="809A4A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sz="3055">
                <a:solidFill>
                  <a:srgbClr val="809A4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来</a:t>
            </a:r>
            <a:r>
              <a:rPr sz="3055" b="1">
                <a:solidFill>
                  <a:srgbClr val="809A4A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sz="2534">
                <a:solidFill>
                  <a:srgbClr val="DEC35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是</a:t>
            </a:r>
            <a:r>
              <a:rPr sz="2534" b="1">
                <a:solidFill>
                  <a:srgbClr val="9BBB59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sz="3705">
                <a:solidFill>
                  <a:srgbClr val="54AAD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共</a:t>
            </a:r>
            <a:r>
              <a:rPr sz="3705" b="1">
                <a:solidFill>
                  <a:srgbClr val="54AAD8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sz="3705">
                <a:solidFill>
                  <a:srgbClr val="54AAD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享</a:t>
            </a:r>
            <a:r>
              <a:rPr sz="3705" b="1">
                <a:solidFill>
                  <a:srgbClr val="54AAD8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sz="3705">
                <a:solidFill>
                  <a:srgbClr val="54AAD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的</a:t>
            </a:r>
          </a:p>
        </p:txBody>
      </p:sp>
      <p:pic>
        <p:nvPicPr>
          <p:cNvPr id="1240" name="image4.jpg" descr="手指表情.jpg"/>
          <p:cNvPicPr/>
          <p:nvPr/>
        </p:nvPicPr>
        <p:blipFill>
          <a:blip r:embed="rId2">
            <a:extLst/>
          </a:blip>
          <a:srcRect t="22415" b="22415"/>
          <a:stretch>
            <a:fillRect/>
          </a:stretch>
        </p:blipFill>
        <p:spPr>
          <a:xfrm>
            <a:off x="1336665" y="2311781"/>
            <a:ext cx="6777319" cy="3508978"/>
          </a:xfrm>
          <a:prstGeom prst="rect">
            <a:avLst/>
          </a:prstGeom>
          <a:ln w="12700">
            <a:miter lim="400000"/>
          </a:ln>
        </p:spPr>
      </p:pic>
      <p:sp>
        <p:nvSpPr>
          <p:cNvPr id="1241" name="Shape 1241"/>
          <p:cNvSpPr/>
          <p:nvPr/>
        </p:nvSpPr>
        <p:spPr>
          <a:xfrm>
            <a:off x="6263075" y="298346"/>
            <a:ext cx="229932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808080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808080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共享业务规划会出品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3"/>
          <p:cNvGrpSpPr/>
          <p:nvPr/>
        </p:nvGrpSpPr>
        <p:grpSpPr>
          <a:xfrm>
            <a:off x="393880" y="489529"/>
            <a:ext cx="264424" cy="418679"/>
            <a:chOff x="0" y="0"/>
            <a:chExt cx="264423" cy="418677"/>
          </a:xfrm>
        </p:grpSpPr>
        <p:sp>
          <p:nvSpPr>
            <p:cNvPr id="60" name="Shape 60"/>
            <p:cNvSpPr/>
            <p:nvPr/>
          </p:nvSpPr>
          <p:spPr>
            <a:xfrm flipH="1">
              <a:off x="264423" y="-1"/>
              <a:ext cx="1" cy="418679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flipH="1">
              <a:off x="125276" y="289"/>
              <a:ext cx="1" cy="299056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flipH="1">
              <a:off x="0" y="2266"/>
              <a:ext cx="1" cy="149528"/>
            </a:xfrm>
            <a:prstGeom prst="line">
              <a:avLst/>
            </a:prstGeom>
            <a:noFill/>
            <a:ln w="57150" cap="flat">
              <a:solidFill>
                <a:srgbClr val="92D05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-4691" y="6457381"/>
            <a:ext cx="6585358" cy="424359"/>
            <a:chOff x="0" y="0"/>
            <a:chExt cx="6585356" cy="424358"/>
          </a:xfrm>
        </p:grpSpPr>
        <p:sp>
          <p:nvSpPr>
            <p:cNvPr id="64" name="Shape 64"/>
            <p:cNvSpPr/>
            <p:nvPr/>
          </p:nvSpPr>
          <p:spPr>
            <a:xfrm>
              <a:off x="-1" y="-1"/>
              <a:ext cx="6585358" cy="42436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-1" y="33109"/>
              <a:ext cx="658535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           未来是共享的</a:t>
              </a:r>
            </a:p>
          </p:txBody>
        </p:sp>
      </p:grpSp>
      <p:sp>
        <p:nvSpPr>
          <p:cNvPr id="67" name="Shape 67"/>
          <p:cNvSpPr/>
          <p:nvPr/>
        </p:nvSpPr>
        <p:spPr>
          <a:xfrm>
            <a:off x="6580665" y="6457381"/>
            <a:ext cx="2563335" cy="403757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0" name="Group 70"/>
          <p:cNvGrpSpPr/>
          <p:nvPr/>
        </p:nvGrpSpPr>
        <p:grpSpPr>
          <a:xfrm>
            <a:off x="2394172" y="1436494"/>
            <a:ext cx="5203827" cy="459741"/>
            <a:chOff x="0" y="0"/>
            <a:chExt cx="5203825" cy="459740"/>
          </a:xfrm>
        </p:grpSpPr>
        <p:pic>
          <p:nvPicPr>
            <p:cNvPr id="68" name="image2.png" descr="box_reflex3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67178"/>
              <a:ext cx="5203825" cy="3365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9" name="Shape 69"/>
            <p:cNvSpPr/>
            <p:nvPr/>
          </p:nvSpPr>
          <p:spPr>
            <a:xfrm>
              <a:off x="0" y="0"/>
              <a:ext cx="3362807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/>
              <a:r>
                <a:rPr sz="2200">
                  <a:latin typeface="Microsoft YaHei"/>
                  <a:ea typeface="Microsoft YaHei"/>
                  <a:cs typeface="Microsoft YaHei"/>
                  <a:sym typeface="Microsoft YaHei"/>
                </a:rPr>
                <a:t>         评价业务及系统架构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1981423" y="1465573"/>
            <a:ext cx="612776" cy="434976"/>
            <a:chOff x="0" y="0"/>
            <a:chExt cx="612775" cy="434975"/>
          </a:xfrm>
        </p:grpSpPr>
        <p:pic>
          <p:nvPicPr>
            <p:cNvPr id="71" name="image3.png" descr="box_reflex3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12775" cy="4349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2" name="Shape 72"/>
            <p:cNvSpPr/>
            <p:nvPr/>
          </p:nvSpPr>
          <p:spPr>
            <a:xfrm>
              <a:off x="164028" y="19367"/>
              <a:ext cx="284719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000" b="1">
                  <a:effectLst>
                    <a:outerShdw blurRad="38100" dist="38100" dir="2700000" rotWithShape="0">
                      <a:srgbClr val="DDDDDD"/>
                    </a:outerShdw>
                  </a:effectLst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>
                <a:defRPr sz="1800" b="0">
                  <a:effectLst/>
                </a:defRPr>
              </a:pPr>
              <a:r>
                <a:rPr sz="2000" b="1">
                  <a:effectLst>
                    <a:outerShdw blurRad="38100" dist="38100" dir="2700000" rotWithShape="0">
                      <a:srgbClr val="DDDDDD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1981423" y="2278372"/>
            <a:ext cx="5616576" cy="436563"/>
            <a:chOff x="0" y="0"/>
            <a:chExt cx="5616574" cy="436562"/>
          </a:xfrm>
        </p:grpSpPr>
        <p:pic>
          <p:nvPicPr>
            <p:cNvPr id="74" name="image2.png" descr="box_reflex3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12026" y="42064"/>
              <a:ext cx="5204549" cy="3365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7" name="Group 77"/>
            <p:cNvGrpSpPr/>
            <p:nvPr/>
          </p:nvGrpSpPr>
          <p:grpSpPr>
            <a:xfrm>
              <a:off x="0" y="0"/>
              <a:ext cx="612619" cy="436563"/>
              <a:chOff x="0" y="0"/>
              <a:chExt cx="612618" cy="436562"/>
            </a:xfrm>
          </p:grpSpPr>
          <p:pic>
            <p:nvPicPr>
              <p:cNvPr id="75" name="image3.png" descr="box_reflex3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612619" cy="4365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6" name="Shape 76"/>
              <p:cNvSpPr/>
              <p:nvPr/>
            </p:nvSpPr>
            <p:spPr>
              <a:xfrm>
                <a:off x="163949" y="20161"/>
                <a:ext cx="284720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 b="1">
                    <a:effectLst>
                      <a:outerShdw blurRad="38100" dist="38100" dir="2700000" rotWithShape="0">
                        <a:srgbClr val="DDDDDD"/>
                      </a:outerShdw>
                    </a:effectLst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 lvl="0">
                  <a:defRPr sz="1800" b="0">
                    <a:effectLst/>
                  </a:defRPr>
                </a:pPr>
                <a:r>
                  <a:rPr sz="2000" b="1">
                    <a:effectLst>
                      <a:outerShdw blurRad="38100" dist="38100" dir="2700000" rotWithShape="0">
                        <a:srgbClr val="DDDDDD"/>
                      </a:outerShdw>
                    </a:effectLst>
                  </a:rPr>
                  <a:t>2</a:t>
                </a:r>
              </a:p>
            </p:txBody>
          </p:sp>
        </p:grpSp>
      </p:grpSp>
      <p:grpSp>
        <p:nvGrpSpPr>
          <p:cNvPr id="85" name="Group 85"/>
          <p:cNvGrpSpPr/>
          <p:nvPr/>
        </p:nvGrpSpPr>
        <p:grpSpPr>
          <a:xfrm>
            <a:off x="1981423" y="3071816"/>
            <a:ext cx="5615808" cy="459741"/>
            <a:chOff x="0" y="0"/>
            <a:chExt cx="5615807" cy="459740"/>
          </a:xfrm>
        </p:grpSpPr>
        <p:grpSp>
          <p:nvGrpSpPr>
            <p:cNvPr id="81" name="Group 81"/>
            <p:cNvGrpSpPr/>
            <p:nvPr/>
          </p:nvGrpSpPr>
          <p:grpSpPr>
            <a:xfrm>
              <a:off x="412026" y="-1"/>
              <a:ext cx="5203782" cy="459742"/>
              <a:chOff x="0" y="0"/>
              <a:chExt cx="5203780" cy="459740"/>
            </a:xfrm>
          </p:grpSpPr>
          <p:pic>
            <p:nvPicPr>
              <p:cNvPr id="79" name="image2.png" descr="box_reflex3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67860"/>
                <a:ext cx="5203781" cy="33621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0" name="Shape 80"/>
              <p:cNvSpPr/>
              <p:nvPr/>
            </p:nvSpPr>
            <p:spPr>
              <a:xfrm>
                <a:off x="49559" y="0"/>
                <a:ext cx="3473312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/>
                <a:r>
                  <a:rPr sz="2200">
                    <a:latin typeface="Microsoft YaHei"/>
                    <a:ea typeface="Microsoft YaHei"/>
                    <a:cs typeface="Microsoft YaHei"/>
                    <a:sym typeface="Microsoft YaHei"/>
                  </a:rPr>
                  <a:t>        2014总结及2015规划</a:t>
                </a:r>
              </a:p>
            </p:txBody>
          </p:sp>
        </p:grpSp>
        <p:grpSp>
          <p:nvGrpSpPr>
            <p:cNvPr id="84" name="Group 84"/>
            <p:cNvGrpSpPr/>
            <p:nvPr/>
          </p:nvGrpSpPr>
          <p:grpSpPr>
            <a:xfrm>
              <a:off x="0" y="20943"/>
              <a:ext cx="612619" cy="436564"/>
              <a:chOff x="0" y="0"/>
              <a:chExt cx="612618" cy="436562"/>
            </a:xfrm>
          </p:grpSpPr>
          <p:pic>
            <p:nvPicPr>
              <p:cNvPr id="82" name="image3.png" descr="box_reflex3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612619" cy="4365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3" name="Shape 83"/>
              <p:cNvSpPr/>
              <p:nvPr/>
            </p:nvSpPr>
            <p:spPr>
              <a:xfrm>
                <a:off x="163949" y="20161"/>
                <a:ext cx="284720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 b="1">
                    <a:effectLst>
                      <a:outerShdw blurRad="38100" dist="38100" dir="2700000" rotWithShape="0">
                        <a:srgbClr val="DDDDDD"/>
                      </a:outerShdw>
                    </a:effectLst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 lvl="0">
                  <a:defRPr sz="1800" b="0">
                    <a:effectLst/>
                  </a:defRPr>
                </a:pPr>
                <a:r>
                  <a:rPr sz="2000" b="1">
                    <a:effectLst>
                      <a:outerShdw blurRad="38100" dist="38100" dir="2700000" rotWithShape="0">
                        <a:srgbClr val="DDDDDD"/>
                      </a:outerShdw>
                    </a:effectLst>
                  </a:rPr>
                  <a:t>3</a:t>
                </a:r>
              </a:p>
            </p:txBody>
          </p:sp>
        </p:grpSp>
      </p:grpSp>
      <p:grpSp>
        <p:nvGrpSpPr>
          <p:cNvPr id="92" name="Group 92"/>
          <p:cNvGrpSpPr/>
          <p:nvPr/>
        </p:nvGrpSpPr>
        <p:grpSpPr>
          <a:xfrm>
            <a:off x="1981423" y="3897226"/>
            <a:ext cx="5615429" cy="459741"/>
            <a:chOff x="0" y="0"/>
            <a:chExt cx="5615428" cy="459740"/>
          </a:xfrm>
        </p:grpSpPr>
        <p:grpSp>
          <p:nvGrpSpPr>
            <p:cNvPr id="88" name="Group 88"/>
            <p:cNvGrpSpPr/>
            <p:nvPr/>
          </p:nvGrpSpPr>
          <p:grpSpPr>
            <a:xfrm>
              <a:off x="412026" y="-1"/>
              <a:ext cx="5203403" cy="459742"/>
              <a:chOff x="0" y="0"/>
              <a:chExt cx="5203402" cy="459740"/>
            </a:xfrm>
          </p:grpSpPr>
          <p:pic>
            <p:nvPicPr>
              <p:cNvPr id="86" name="image2.png" descr="box_reflex3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62740"/>
                <a:ext cx="5203403" cy="3350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7" name="Shape 87"/>
              <p:cNvSpPr/>
              <p:nvPr/>
            </p:nvSpPr>
            <p:spPr>
              <a:xfrm>
                <a:off x="74334" y="0"/>
                <a:ext cx="3143844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/>
                <a:r>
                  <a:rPr sz="2200">
                    <a:latin typeface="Microsoft YaHei"/>
                    <a:ea typeface="Microsoft YaHei"/>
                    <a:cs typeface="Microsoft YaHei"/>
                    <a:sym typeface="Microsoft YaHei"/>
                  </a:rPr>
                  <a:t>        O2O评价相关工作 </a:t>
                </a:r>
              </a:p>
            </p:txBody>
          </p:sp>
        </p:grpSp>
        <p:grpSp>
          <p:nvGrpSpPr>
            <p:cNvPr id="91" name="Group 91"/>
            <p:cNvGrpSpPr/>
            <p:nvPr/>
          </p:nvGrpSpPr>
          <p:grpSpPr>
            <a:xfrm>
              <a:off x="0" y="11508"/>
              <a:ext cx="612619" cy="434976"/>
              <a:chOff x="0" y="0"/>
              <a:chExt cx="612618" cy="434975"/>
            </a:xfrm>
          </p:grpSpPr>
          <p:pic>
            <p:nvPicPr>
              <p:cNvPr id="89" name="image3.png" descr="box_reflex3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612619" cy="4349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90" name="Shape 90"/>
              <p:cNvSpPr/>
              <p:nvPr/>
            </p:nvSpPr>
            <p:spPr>
              <a:xfrm>
                <a:off x="163949" y="19367"/>
                <a:ext cx="284720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 b="1">
                    <a:effectLst>
                      <a:outerShdw blurRad="38100" dist="38100" dir="2700000" rotWithShape="0">
                        <a:srgbClr val="DDDDDD"/>
                      </a:outerShdw>
                    </a:effectLst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 lvl="0">
                  <a:defRPr sz="1800" b="0">
                    <a:effectLst/>
                  </a:defRPr>
                </a:pPr>
                <a:r>
                  <a:rPr sz="2000" b="1">
                    <a:effectLst>
                      <a:outerShdw blurRad="38100" dist="38100" dir="2700000" rotWithShape="0">
                        <a:srgbClr val="DDDDDD"/>
                      </a:outerShdw>
                    </a:effectLst>
                  </a:rPr>
                  <a:t>4</a:t>
                </a:r>
              </a:p>
            </p:txBody>
          </p:sp>
        </p:grpSp>
      </p:grpSp>
      <p:sp>
        <p:nvSpPr>
          <p:cNvPr id="93" name="Shape 93"/>
          <p:cNvSpPr/>
          <p:nvPr/>
        </p:nvSpPr>
        <p:spPr>
          <a:xfrm>
            <a:off x="954767" y="339725"/>
            <a:ext cx="6778626" cy="7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/>
            <a:r>
              <a:rPr sz="3200">
                <a:latin typeface="Microsoft YaHei"/>
                <a:ea typeface="Microsoft YaHei"/>
                <a:cs typeface="Microsoft YaHei"/>
                <a:sym typeface="Microsoft YaHei"/>
              </a:rPr>
              <a:t>目录  </a:t>
            </a:r>
            <a:r>
              <a:rPr sz="2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</a:p>
        </p:txBody>
      </p:sp>
      <p:sp>
        <p:nvSpPr>
          <p:cNvPr id="94" name="Shape 94"/>
          <p:cNvSpPr/>
          <p:nvPr/>
        </p:nvSpPr>
        <p:spPr>
          <a:xfrm>
            <a:off x="2369983" y="2253960"/>
            <a:ext cx="252460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/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         业务详细介绍</a:t>
            </a:r>
          </a:p>
        </p:txBody>
      </p:sp>
      <p:grpSp>
        <p:nvGrpSpPr>
          <p:cNvPr id="101" name="Group 101"/>
          <p:cNvGrpSpPr/>
          <p:nvPr/>
        </p:nvGrpSpPr>
        <p:grpSpPr>
          <a:xfrm>
            <a:off x="1990948" y="4725901"/>
            <a:ext cx="5615429" cy="459741"/>
            <a:chOff x="0" y="0"/>
            <a:chExt cx="5615428" cy="459740"/>
          </a:xfrm>
        </p:grpSpPr>
        <p:grpSp>
          <p:nvGrpSpPr>
            <p:cNvPr id="97" name="Group 97"/>
            <p:cNvGrpSpPr/>
            <p:nvPr/>
          </p:nvGrpSpPr>
          <p:grpSpPr>
            <a:xfrm>
              <a:off x="412026" y="-1"/>
              <a:ext cx="5203403" cy="459742"/>
              <a:chOff x="0" y="0"/>
              <a:chExt cx="5203402" cy="459740"/>
            </a:xfrm>
          </p:grpSpPr>
          <p:pic>
            <p:nvPicPr>
              <p:cNvPr id="95" name="image2.png" descr="box_reflex3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62740"/>
                <a:ext cx="5203403" cy="3350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96" name="Shape 96"/>
              <p:cNvSpPr/>
              <p:nvPr/>
            </p:nvSpPr>
            <p:spPr>
              <a:xfrm>
                <a:off x="74334" y="0"/>
                <a:ext cx="2441933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/>
                <a:r>
                  <a:rPr sz="2200">
                    <a:latin typeface="Microsoft YaHei"/>
                    <a:ea typeface="Microsoft YaHei"/>
                    <a:cs typeface="Microsoft YaHei"/>
                    <a:sym typeface="Microsoft YaHei"/>
                  </a:rPr>
                  <a:t>        评价相关问题</a:t>
                </a:r>
              </a:p>
            </p:txBody>
          </p:sp>
        </p:grpSp>
        <p:grpSp>
          <p:nvGrpSpPr>
            <p:cNvPr id="100" name="Group 100"/>
            <p:cNvGrpSpPr/>
            <p:nvPr/>
          </p:nvGrpSpPr>
          <p:grpSpPr>
            <a:xfrm>
              <a:off x="0" y="11508"/>
              <a:ext cx="612619" cy="434976"/>
              <a:chOff x="0" y="0"/>
              <a:chExt cx="612618" cy="434975"/>
            </a:xfrm>
          </p:grpSpPr>
          <p:pic>
            <p:nvPicPr>
              <p:cNvPr id="98" name="image3.png" descr="box_reflex3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612619" cy="4349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99" name="Shape 99"/>
              <p:cNvSpPr/>
              <p:nvPr/>
            </p:nvSpPr>
            <p:spPr>
              <a:xfrm>
                <a:off x="163949" y="19367"/>
                <a:ext cx="284720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 b="1">
                    <a:effectLst>
                      <a:outerShdw blurRad="38100" dist="38100" dir="2700000" rotWithShape="0">
                        <a:srgbClr val="DDDDDD"/>
                      </a:outerShdw>
                    </a:effectLst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 lvl="0">
                  <a:defRPr sz="1800" b="0">
                    <a:effectLst/>
                  </a:defRPr>
                </a:pPr>
                <a:r>
                  <a:rPr sz="2000" b="1">
                    <a:effectLst>
                      <a:outerShdw blurRad="38100" dist="38100" dir="2700000" rotWithShape="0">
                        <a:srgbClr val="DDDDDD"/>
                      </a:outerShdw>
                    </a:effectLst>
                  </a:rPr>
                  <a:t>5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6"/>
          <p:cNvGrpSpPr/>
          <p:nvPr/>
        </p:nvGrpSpPr>
        <p:grpSpPr>
          <a:xfrm>
            <a:off x="393880" y="489529"/>
            <a:ext cx="264424" cy="418679"/>
            <a:chOff x="0" y="0"/>
            <a:chExt cx="264423" cy="418677"/>
          </a:xfrm>
        </p:grpSpPr>
        <p:sp>
          <p:nvSpPr>
            <p:cNvPr id="103" name="Shape 103"/>
            <p:cNvSpPr/>
            <p:nvPr/>
          </p:nvSpPr>
          <p:spPr>
            <a:xfrm flipH="1">
              <a:off x="264423" y="-1"/>
              <a:ext cx="1" cy="418679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flipH="1">
              <a:off x="125276" y="289"/>
              <a:ext cx="1" cy="299056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 flipH="1">
              <a:off x="0" y="2266"/>
              <a:ext cx="1" cy="149528"/>
            </a:xfrm>
            <a:prstGeom prst="line">
              <a:avLst/>
            </a:prstGeom>
            <a:noFill/>
            <a:ln w="57150" cap="flat">
              <a:solidFill>
                <a:srgbClr val="92D05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109" name="Group 109"/>
          <p:cNvGrpSpPr/>
          <p:nvPr/>
        </p:nvGrpSpPr>
        <p:grpSpPr>
          <a:xfrm>
            <a:off x="-4691" y="6457381"/>
            <a:ext cx="6585358" cy="424359"/>
            <a:chOff x="0" y="0"/>
            <a:chExt cx="6585356" cy="424358"/>
          </a:xfrm>
        </p:grpSpPr>
        <p:sp>
          <p:nvSpPr>
            <p:cNvPr id="107" name="Shape 107"/>
            <p:cNvSpPr/>
            <p:nvPr/>
          </p:nvSpPr>
          <p:spPr>
            <a:xfrm>
              <a:off x="-1" y="-1"/>
              <a:ext cx="6585358" cy="42436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-1" y="33109"/>
              <a:ext cx="658535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           未来是共享的</a:t>
              </a:r>
            </a:p>
          </p:txBody>
        </p:sp>
      </p:grpSp>
      <p:sp>
        <p:nvSpPr>
          <p:cNvPr id="110" name="Shape 110"/>
          <p:cNvSpPr/>
          <p:nvPr/>
        </p:nvSpPr>
        <p:spPr>
          <a:xfrm>
            <a:off x="6580665" y="6457381"/>
            <a:ext cx="2563335" cy="403757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840457" y="316847"/>
            <a:ext cx="6778626" cy="77787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l"/>
            <a:r>
              <a:rPr sz="2800" b="1" dirty="0" smtClean="0">
                <a:latin typeface="Microsoft YaHei"/>
                <a:ea typeface="Microsoft YaHei"/>
                <a:cs typeface="Microsoft YaHei"/>
                <a:sym typeface="Microsoft YaHei"/>
              </a:rPr>
              <a:t>1、</a:t>
            </a:r>
            <a:r>
              <a:rPr lang="zh-CN" altLang="en-US" sz="3200" b="1" dirty="0"/>
              <a:t>快速认识评价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sz="2800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4" name="Rectangle 11"/>
          <p:cNvSpPr>
            <a:spLocks noChangeArrowheads="1"/>
          </p:cNvSpPr>
          <p:nvPr/>
        </p:nvSpPr>
        <p:spPr bwMode="auto">
          <a:xfrm>
            <a:off x="6553200" y="623046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90B079D-0482-4B4B-B060-08E4472F2BF5}" type="slidenum">
              <a:rPr lang="en-US" altLang="zh-CN" sz="1400">
                <a:solidFill>
                  <a:srgbClr val="000000"/>
                </a:solidFill>
                <a:sym typeface="Arial" charset="0"/>
              </a:rPr>
              <a:pPr algn="r"/>
              <a:t>3</a:t>
            </a:fld>
            <a:endParaRPr lang="en-US" altLang="zh-CN"/>
          </a:p>
        </p:txBody>
      </p:sp>
      <p:sp>
        <p:nvSpPr>
          <p:cNvPr id="235" name="标题 1"/>
          <p:cNvSpPr txBox="1">
            <a:spLocks noChangeArrowheads="1"/>
          </p:cNvSpPr>
          <p:nvPr/>
        </p:nvSpPr>
        <p:spPr>
          <a:xfrm>
            <a:off x="1294282" y="213843"/>
            <a:ext cx="2972814" cy="563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90000" lnSpcReduction="10000"/>
          </a:bodyPr>
          <a:lstStyle>
            <a:lvl1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CN" sz="3600" dirty="0" smtClean="0"/>
          </a:p>
        </p:txBody>
      </p:sp>
      <p:sp>
        <p:nvSpPr>
          <p:cNvPr id="236" name="Freeform 4"/>
          <p:cNvSpPr>
            <a:spLocks noChangeArrowheads="1"/>
          </p:cNvSpPr>
          <p:nvPr/>
        </p:nvSpPr>
        <p:spPr bwMode="auto">
          <a:xfrm rot="20805504">
            <a:off x="4248151" y="2959998"/>
            <a:ext cx="1150937" cy="3316287"/>
          </a:xfrm>
          <a:custGeom>
            <a:avLst/>
            <a:gdLst>
              <a:gd name="T0" fmla="*/ 0 w 646"/>
              <a:gd name="T1" fmla="*/ 0 h 1861"/>
              <a:gd name="T2" fmla="*/ 2147483647 w 646"/>
              <a:gd name="T3" fmla="*/ 2147483647 h 1861"/>
              <a:gd name="T4" fmla="*/ 2147483647 w 646"/>
              <a:gd name="T5" fmla="*/ 2147483647 h 1861"/>
              <a:gd name="T6" fmla="*/ 2147483647 w 646"/>
              <a:gd name="T7" fmla="*/ 2147483647 h 1861"/>
              <a:gd name="T8" fmla="*/ 2147483647 w 646"/>
              <a:gd name="T9" fmla="*/ 2147483647 h 1861"/>
              <a:gd name="T10" fmla="*/ 2147483647 w 646"/>
              <a:gd name="T11" fmla="*/ 2147483647 h 1861"/>
              <a:gd name="T12" fmla="*/ 2147483647 w 646"/>
              <a:gd name="T13" fmla="*/ 2147483647 h 1861"/>
              <a:gd name="T14" fmla="*/ 2147483647 w 646"/>
              <a:gd name="T15" fmla="*/ 2147483647 h 1861"/>
              <a:gd name="T16" fmla="*/ 2147483647 w 646"/>
              <a:gd name="T17" fmla="*/ 2147483647 h 1861"/>
              <a:gd name="T18" fmla="*/ 2147483647 w 646"/>
              <a:gd name="T19" fmla="*/ 2147483647 h 1861"/>
              <a:gd name="T20" fmla="*/ 2147483647 w 646"/>
              <a:gd name="T21" fmla="*/ 2147483647 h 1861"/>
              <a:gd name="T22" fmla="*/ 2147483647 w 646"/>
              <a:gd name="T23" fmla="*/ 2147483647 h 1861"/>
              <a:gd name="T24" fmla="*/ 2147483647 w 646"/>
              <a:gd name="T25" fmla="*/ 2147483647 h 1861"/>
              <a:gd name="T26" fmla="*/ 2147483647 w 646"/>
              <a:gd name="T27" fmla="*/ 2147483647 h 1861"/>
              <a:gd name="T28" fmla="*/ 2147483647 w 646"/>
              <a:gd name="T29" fmla="*/ 2147483647 h 1861"/>
              <a:gd name="T30" fmla="*/ 2147483647 w 646"/>
              <a:gd name="T31" fmla="*/ 2147483647 h 1861"/>
              <a:gd name="T32" fmla="*/ 2147483647 w 646"/>
              <a:gd name="T33" fmla="*/ 2147483647 h 1861"/>
              <a:gd name="T34" fmla="*/ 2147483647 w 646"/>
              <a:gd name="T35" fmla="*/ 2147483647 h 1861"/>
              <a:gd name="T36" fmla="*/ 2147483647 w 646"/>
              <a:gd name="T37" fmla="*/ 2147483647 h 1861"/>
              <a:gd name="T38" fmla="*/ 2147483647 w 646"/>
              <a:gd name="T39" fmla="*/ 2147483647 h 1861"/>
              <a:gd name="T40" fmla="*/ 2147483647 w 646"/>
              <a:gd name="T41" fmla="*/ 2147483647 h 1861"/>
              <a:gd name="T42" fmla="*/ 2147483647 w 646"/>
              <a:gd name="T43" fmla="*/ 2147483647 h 1861"/>
              <a:gd name="T44" fmla="*/ 2147483647 w 646"/>
              <a:gd name="T45" fmla="*/ 2147483647 h 1861"/>
              <a:gd name="T46" fmla="*/ 2147483647 w 646"/>
              <a:gd name="T47" fmla="*/ 2147483647 h 1861"/>
              <a:gd name="T48" fmla="*/ 2147483647 w 646"/>
              <a:gd name="T49" fmla="*/ 2147483647 h 1861"/>
              <a:gd name="T50" fmla="*/ 2147483647 w 646"/>
              <a:gd name="T51" fmla="*/ 2147483647 h 1861"/>
              <a:gd name="T52" fmla="*/ 2147483647 w 646"/>
              <a:gd name="T53" fmla="*/ 2147483647 h 1861"/>
              <a:gd name="T54" fmla="*/ 2147483647 w 646"/>
              <a:gd name="T55" fmla="*/ 2147483647 h 1861"/>
              <a:gd name="T56" fmla="*/ 2147483647 w 646"/>
              <a:gd name="T57" fmla="*/ 2147483647 h 1861"/>
              <a:gd name="T58" fmla="*/ 2147483647 w 646"/>
              <a:gd name="T59" fmla="*/ 2147483647 h 1861"/>
              <a:gd name="T60" fmla="*/ 2147483647 w 646"/>
              <a:gd name="T61" fmla="*/ 2147483647 h 1861"/>
              <a:gd name="T62" fmla="*/ 2147483647 w 646"/>
              <a:gd name="T63" fmla="*/ 2147483647 h 1861"/>
              <a:gd name="T64" fmla="*/ 2147483647 w 646"/>
              <a:gd name="T65" fmla="*/ 2147483647 h 1861"/>
              <a:gd name="T66" fmla="*/ 2147483647 w 646"/>
              <a:gd name="T67" fmla="*/ 2147483647 h 1861"/>
              <a:gd name="T68" fmla="*/ 2147483647 w 646"/>
              <a:gd name="T69" fmla="*/ 2147483647 h 1861"/>
              <a:gd name="T70" fmla="*/ 2147483647 w 646"/>
              <a:gd name="T71" fmla="*/ 2147483647 h 1861"/>
              <a:gd name="T72" fmla="*/ 2147483647 w 646"/>
              <a:gd name="T73" fmla="*/ 2147483647 h 1861"/>
              <a:gd name="T74" fmla="*/ 2147483647 w 646"/>
              <a:gd name="T75" fmla="*/ 2147483647 h 1861"/>
              <a:gd name="T76" fmla="*/ 0 w 646"/>
              <a:gd name="T77" fmla="*/ 2147483647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646"/>
              <a:gd name="T121" fmla="*/ 0 h 1861"/>
              <a:gd name="T122" fmla="*/ 646 w 646"/>
              <a:gd name="T123" fmla="*/ 1861 h 1861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/>
          </a:custGeom>
          <a:gradFill rotWithShape="1">
            <a:gsLst>
              <a:gs pos="0">
                <a:srgbClr val="FFFFFF"/>
              </a:gs>
              <a:gs pos="100000">
                <a:srgbClr val="447EC4"/>
              </a:gs>
            </a:gsLst>
            <a:lin ang="0" scaled="1"/>
          </a:gradFill>
          <a:ln w="6350" cmpd="sng">
            <a:noFill/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37" name="Freeform 5"/>
          <p:cNvSpPr>
            <a:spLocks noChangeArrowheads="1"/>
          </p:cNvSpPr>
          <p:nvPr/>
        </p:nvSpPr>
        <p:spPr bwMode="auto">
          <a:xfrm rot="5461794">
            <a:off x="2454276" y="2512323"/>
            <a:ext cx="1150937" cy="3316287"/>
          </a:xfrm>
          <a:custGeom>
            <a:avLst/>
            <a:gdLst>
              <a:gd name="T0" fmla="*/ 0 w 646"/>
              <a:gd name="T1" fmla="*/ 0 h 1861"/>
              <a:gd name="T2" fmla="*/ 2147483647 w 646"/>
              <a:gd name="T3" fmla="*/ 2147483647 h 1861"/>
              <a:gd name="T4" fmla="*/ 2147483647 w 646"/>
              <a:gd name="T5" fmla="*/ 2147483647 h 1861"/>
              <a:gd name="T6" fmla="*/ 2147483647 w 646"/>
              <a:gd name="T7" fmla="*/ 2147483647 h 1861"/>
              <a:gd name="T8" fmla="*/ 2147483647 w 646"/>
              <a:gd name="T9" fmla="*/ 2147483647 h 1861"/>
              <a:gd name="T10" fmla="*/ 2147483647 w 646"/>
              <a:gd name="T11" fmla="*/ 2147483647 h 1861"/>
              <a:gd name="T12" fmla="*/ 2147483647 w 646"/>
              <a:gd name="T13" fmla="*/ 2147483647 h 1861"/>
              <a:gd name="T14" fmla="*/ 2147483647 w 646"/>
              <a:gd name="T15" fmla="*/ 2147483647 h 1861"/>
              <a:gd name="T16" fmla="*/ 2147483647 w 646"/>
              <a:gd name="T17" fmla="*/ 2147483647 h 1861"/>
              <a:gd name="T18" fmla="*/ 2147483647 w 646"/>
              <a:gd name="T19" fmla="*/ 2147483647 h 1861"/>
              <a:gd name="T20" fmla="*/ 2147483647 w 646"/>
              <a:gd name="T21" fmla="*/ 2147483647 h 1861"/>
              <a:gd name="T22" fmla="*/ 2147483647 w 646"/>
              <a:gd name="T23" fmla="*/ 2147483647 h 1861"/>
              <a:gd name="T24" fmla="*/ 2147483647 w 646"/>
              <a:gd name="T25" fmla="*/ 2147483647 h 1861"/>
              <a:gd name="T26" fmla="*/ 2147483647 w 646"/>
              <a:gd name="T27" fmla="*/ 2147483647 h 1861"/>
              <a:gd name="T28" fmla="*/ 2147483647 w 646"/>
              <a:gd name="T29" fmla="*/ 2147483647 h 1861"/>
              <a:gd name="T30" fmla="*/ 2147483647 w 646"/>
              <a:gd name="T31" fmla="*/ 2147483647 h 1861"/>
              <a:gd name="T32" fmla="*/ 2147483647 w 646"/>
              <a:gd name="T33" fmla="*/ 2147483647 h 1861"/>
              <a:gd name="T34" fmla="*/ 2147483647 w 646"/>
              <a:gd name="T35" fmla="*/ 2147483647 h 1861"/>
              <a:gd name="T36" fmla="*/ 2147483647 w 646"/>
              <a:gd name="T37" fmla="*/ 2147483647 h 1861"/>
              <a:gd name="T38" fmla="*/ 2147483647 w 646"/>
              <a:gd name="T39" fmla="*/ 2147483647 h 1861"/>
              <a:gd name="T40" fmla="*/ 2147483647 w 646"/>
              <a:gd name="T41" fmla="*/ 2147483647 h 1861"/>
              <a:gd name="T42" fmla="*/ 2147483647 w 646"/>
              <a:gd name="T43" fmla="*/ 2147483647 h 1861"/>
              <a:gd name="T44" fmla="*/ 2147483647 w 646"/>
              <a:gd name="T45" fmla="*/ 2147483647 h 1861"/>
              <a:gd name="T46" fmla="*/ 2147483647 w 646"/>
              <a:gd name="T47" fmla="*/ 2147483647 h 1861"/>
              <a:gd name="T48" fmla="*/ 2147483647 w 646"/>
              <a:gd name="T49" fmla="*/ 2147483647 h 1861"/>
              <a:gd name="T50" fmla="*/ 2147483647 w 646"/>
              <a:gd name="T51" fmla="*/ 2147483647 h 1861"/>
              <a:gd name="T52" fmla="*/ 2147483647 w 646"/>
              <a:gd name="T53" fmla="*/ 2147483647 h 1861"/>
              <a:gd name="T54" fmla="*/ 2147483647 w 646"/>
              <a:gd name="T55" fmla="*/ 2147483647 h 1861"/>
              <a:gd name="T56" fmla="*/ 2147483647 w 646"/>
              <a:gd name="T57" fmla="*/ 2147483647 h 1861"/>
              <a:gd name="T58" fmla="*/ 2147483647 w 646"/>
              <a:gd name="T59" fmla="*/ 2147483647 h 1861"/>
              <a:gd name="T60" fmla="*/ 2147483647 w 646"/>
              <a:gd name="T61" fmla="*/ 2147483647 h 1861"/>
              <a:gd name="T62" fmla="*/ 2147483647 w 646"/>
              <a:gd name="T63" fmla="*/ 2147483647 h 1861"/>
              <a:gd name="T64" fmla="*/ 2147483647 w 646"/>
              <a:gd name="T65" fmla="*/ 2147483647 h 1861"/>
              <a:gd name="T66" fmla="*/ 2147483647 w 646"/>
              <a:gd name="T67" fmla="*/ 2147483647 h 1861"/>
              <a:gd name="T68" fmla="*/ 2147483647 w 646"/>
              <a:gd name="T69" fmla="*/ 2147483647 h 1861"/>
              <a:gd name="T70" fmla="*/ 2147483647 w 646"/>
              <a:gd name="T71" fmla="*/ 2147483647 h 1861"/>
              <a:gd name="T72" fmla="*/ 2147483647 w 646"/>
              <a:gd name="T73" fmla="*/ 2147483647 h 1861"/>
              <a:gd name="T74" fmla="*/ 2147483647 w 646"/>
              <a:gd name="T75" fmla="*/ 2147483647 h 1861"/>
              <a:gd name="T76" fmla="*/ 0 w 646"/>
              <a:gd name="T77" fmla="*/ 2147483647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646"/>
              <a:gd name="T121" fmla="*/ 0 h 1861"/>
              <a:gd name="T122" fmla="*/ 646 w 646"/>
              <a:gd name="T123" fmla="*/ 1861 h 1861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/>
          </a:custGeom>
          <a:gradFill rotWithShape="1">
            <a:gsLst>
              <a:gs pos="0">
                <a:srgbClr val="FFFFFF"/>
              </a:gs>
              <a:gs pos="100000">
                <a:srgbClr val="2A684C"/>
              </a:gs>
            </a:gsLst>
            <a:lin ang="0" scaled="1"/>
          </a:gradFill>
          <a:ln w="6350" cmpd="sng">
            <a:noFill/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38" name="Freeform 6"/>
          <p:cNvSpPr>
            <a:spLocks noChangeArrowheads="1"/>
          </p:cNvSpPr>
          <p:nvPr/>
        </p:nvSpPr>
        <p:spPr bwMode="auto">
          <a:xfrm rot="14128376">
            <a:off x="4304507" y="982766"/>
            <a:ext cx="1150938" cy="3317875"/>
          </a:xfrm>
          <a:custGeom>
            <a:avLst/>
            <a:gdLst>
              <a:gd name="T0" fmla="*/ 0 w 646"/>
              <a:gd name="T1" fmla="*/ 0 h 1861"/>
              <a:gd name="T2" fmla="*/ 48 w 646"/>
              <a:gd name="T3" fmla="*/ 14 h 1861"/>
              <a:gd name="T4" fmla="*/ 98 w 646"/>
              <a:gd name="T5" fmla="*/ 32 h 1861"/>
              <a:gd name="T6" fmla="*/ 147 w 646"/>
              <a:gd name="T7" fmla="*/ 54 h 1861"/>
              <a:gd name="T8" fmla="*/ 195 w 646"/>
              <a:gd name="T9" fmla="*/ 81 h 1861"/>
              <a:gd name="T10" fmla="*/ 242 w 646"/>
              <a:gd name="T11" fmla="*/ 111 h 1861"/>
              <a:gd name="T12" fmla="*/ 288 w 646"/>
              <a:gd name="T13" fmla="*/ 147 h 1861"/>
              <a:gd name="T14" fmla="*/ 333 w 646"/>
              <a:gd name="T15" fmla="*/ 185 h 1861"/>
              <a:gd name="T16" fmla="*/ 377 w 646"/>
              <a:gd name="T17" fmla="*/ 228 h 1861"/>
              <a:gd name="T18" fmla="*/ 418 w 646"/>
              <a:gd name="T19" fmla="*/ 275 h 1861"/>
              <a:gd name="T20" fmla="*/ 457 w 646"/>
              <a:gd name="T21" fmla="*/ 325 h 1861"/>
              <a:gd name="T22" fmla="*/ 493 w 646"/>
              <a:gd name="T23" fmla="*/ 379 h 1861"/>
              <a:gd name="T24" fmla="*/ 526 w 646"/>
              <a:gd name="T25" fmla="*/ 437 h 1861"/>
              <a:gd name="T26" fmla="*/ 555 w 646"/>
              <a:gd name="T27" fmla="*/ 497 h 1861"/>
              <a:gd name="T28" fmla="*/ 582 w 646"/>
              <a:gd name="T29" fmla="*/ 562 h 1861"/>
              <a:gd name="T30" fmla="*/ 604 w 646"/>
              <a:gd name="T31" fmla="*/ 630 h 1861"/>
              <a:gd name="T32" fmla="*/ 621 w 646"/>
              <a:gd name="T33" fmla="*/ 700 h 1861"/>
              <a:gd name="T34" fmla="*/ 634 w 646"/>
              <a:gd name="T35" fmla="*/ 774 h 1861"/>
              <a:gd name="T36" fmla="*/ 642 w 646"/>
              <a:gd name="T37" fmla="*/ 851 h 1861"/>
              <a:gd name="T38" fmla="*/ 646 w 646"/>
              <a:gd name="T39" fmla="*/ 930 h 1861"/>
              <a:gd name="T40" fmla="*/ 643 w 646"/>
              <a:gd name="T41" fmla="*/ 1011 h 1861"/>
              <a:gd name="T42" fmla="*/ 636 w 646"/>
              <a:gd name="T43" fmla="*/ 1086 h 1861"/>
              <a:gd name="T44" fmla="*/ 623 w 646"/>
              <a:gd name="T45" fmla="*/ 1160 h 1861"/>
              <a:gd name="T46" fmla="*/ 607 w 646"/>
              <a:gd name="T47" fmla="*/ 1230 h 1861"/>
              <a:gd name="T48" fmla="*/ 585 w 646"/>
              <a:gd name="T49" fmla="*/ 1297 h 1861"/>
              <a:gd name="T50" fmla="*/ 561 w 646"/>
              <a:gd name="T51" fmla="*/ 1361 h 1861"/>
              <a:gd name="T52" fmla="*/ 533 w 646"/>
              <a:gd name="T53" fmla="*/ 1421 h 1861"/>
              <a:gd name="T54" fmla="*/ 500 w 646"/>
              <a:gd name="T55" fmla="*/ 1478 h 1861"/>
              <a:gd name="T56" fmla="*/ 466 w 646"/>
              <a:gd name="T57" fmla="*/ 1532 h 1861"/>
              <a:gd name="T58" fmla="*/ 428 w 646"/>
              <a:gd name="T59" fmla="*/ 1582 h 1861"/>
              <a:gd name="T60" fmla="*/ 388 w 646"/>
              <a:gd name="T61" fmla="*/ 1627 h 1861"/>
              <a:gd name="T62" fmla="*/ 345 w 646"/>
              <a:gd name="T63" fmla="*/ 1670 h 1861"/>
              <a:gd name="T64" fmla="*/ 301 w 646"/>
              <a:gd name="T65" fmla="*/ 1709 h 1861"/>
              <a:gd name="T66" fmla="*/ 254 w 646"/>
              <a:gd name="T67" fmla="*/ 1744 h 1861"/>
              <a:gd name="T68" fmla="*/ 205 w 646"/>
              <a:gd name="T69" fmla="*/ 1776 h 1861"/>
              <a:gd name="T70" fmla="*/ 156 w 646"/>
              <a:gd name="T71" fmla="*/ 1803 h 1861"/>
              <a:gd name="T72" fmla="*/ 104 w 646"/>
              <a:gd name="T73" fmla="*/ 1826 h 1861"/>
              <a:gd name="T74" fmla="*/ 53 w 646"/>
              <a:gd name="T75" fmla="*/ 1846 h 1861"/>
              <a:gd name="T76" fmla="*/ 0 w 646"/>
              <a:gd name="T77" fmla="*/ 1861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646"/>
              <a:gd name="T121" fmla="*/ 0 h 1861"/>
              <a:gd name="T122" fmla="*/ 646 w 646"/>
              <a:gd name="T123" fmla="*/ 1861 h 1861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/>
          </a:custGeom>
          <a:gradFill rotWithShape="1">
            <a:gsLst>
              <a:gs pos="0">
                <a:srgbClr val="FFFFFF"/>
              </a:gs>
              <a:gs pos="100000">
                <a:srgbClr val="B26B02"/>
              </a:gs>
            </a:gsLst>
            <a:lin ang="0" scaled="1"/>
          </a:gradFill>
          <a:ln w="6350" cmpd="sng">
            <a:noFill/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ea typeface="微软雅黑" pitchFamily="34" charset="-122"/>
              <a:sym typeface="Arial" pitchFamily="34" charset="0"/>
            </a:endParaRPr>
          </a:p>
        </p:txBody>
      </p:sp>
      <p:grpSp>
        <p:nvGrpSpPr>
          <p:cNvPr id="239" name="Group 6"/>
          <p:cNvGrpSpPr>
            <a:grpSpLocks/>
          </p:cNvGrpSpPr>
          <p:nvPr/>
        </p:nvGrpSpPr>
        <p:grpSpPr bwMode="auto">
          <a:xfrm>
            <a:off x="1371601" y="2294835"/>
            <a:ext cx="5294313" cy="4081463"/>
            <a:chOff x="0" y="0"/>
            <a:chExt cx="3984" cy="3072"/>
          </a:xfrm>
        </p:grpSpPr>
        <p:sp>
          <p:nvSpPr>
            <p:cNvPr id="240" name="Freeform 8"/>
            <p:cNvSpPr>
              <a:spLocks noChangeArrowheads="1"/>
            </p:cNvSpPr>
            <p:nvPr/>
          </p:nvSpPr>
          <p:spPr bwMode="auto">
            <a:xfrm>
              <a:off x="2016" y="576"/>
              <a:ext cx="866" cy="2496"/>
            </a:xfrm>
            <a:custGeom>
              <a:avLst/>
              <a:gdLst>
                <a:gd name="T0" fmla="*/ 0 w 646"/>
                <a:gd name="T1" fmla="*/ 0 h 1861"/>
                <a:gd name="T2" fmla="*/ 2146 w 646"/>
                <a:gd name="T3" fmla="*/ 645 h 1861"/>
                <a:gd name="T4" fmla="*/ 4416 w 646"/>
                <a:gd name="T5" fmla="*/ 1471 h 1861"/>
                <a:gd name="T6" fmla="*/ 6648 w 646"/>
                <a:gd name="T7" fmla="*/ 2445 h 1861"/>
                <a:gd name="T8" fmla="*/ 8793 w 646"/>
                <a:gd name="T9" fmla="*/ 3690 h 1861"/>
                <a:gd name="T10" fmla="*/ 10907 w 646"/>
                <a:gd name="T11" fmla="*/ 5035 h 1861"/>
                <a:gd name="T12" fmla="*/ 12982 w 646"/>
                <a:gd name="T13" fmla="*/ 6667 h 1861"/>
                <a:gd name="T14" fmla="*/ 15030 w 646"/>
                <a:gd name="T15" fmla="*/ 8434 h 1861"/>
                <a:gd name="T16" fmla="*/ 17006 w 646"/>
                <a:gd name="T17" fmla="*/ 10366 h 1861"/>
                <a:gd name="T18" fmla="*/ 18871 w 646"/>
                <a:gd name="T19" fmla="*/ 12516 h 1861"/>
                <a:gd name="T20" fmla="*/ 20650 w 646"/>
                <a:gd name="T21" fmla="*/ 14787 h 1861"/>
                <a:gd name="T22" fmla="*/ 22275 w 646"/>
                <a:gd name="T23" fmla="*/ 17209 h 1861"/>
                <a:gd name="T24" fmla="*/ 23737 w 646"/>
                <a:gd name="T25" fmla="*/ 19855 h 1861"/>
                <a:gd name="T26" fmla="*/ 25055 w 646"/>
                <a:gd name="T27" fmla="*/ 22590 h 1861"/>
                <a:gd name="T28" fmla="*/ 26275 w 646"/>
                <a:gd name="T29" fmla="*/ 25554 h 1861"/>
                <a:gd name="T30" fmla="*/ 27296 w 646"/>
                <a:gd name="T31" fmla="*/ 28642 h 1861"/>
                <a:gd name="T32" fmla="*/ 28015 w 646"/>
                <a:gd name="T33" fmla="*/ 31811 h 1861"/>
                <a:gd name="T34" fmla="*/ 28617 w 646"/>
                <a:gd name="T35" fmla="*/ 35164 h 1861"/>
                <a:gd name="T36" fmla="*/ 28996 w 646"/>
                <a:gd name="T37" fmla="*/ 38643 h 1861"/>
                <a:gd name="T38" fmla="*/ 29160 w 646"/>
                <a:gd name="T39" fmla="*/ 42239 h 1861"/>
                <a:gd name="T40" fmla="*/ 29059 w 646"/>
                <a:gd name="T41" fmla="*/ 45967 h 1861"/>
                <a:gd name="T42" fmla="*/ 28721 w 646"/>
                <a:gd name="T43" fmla="*/ 49354 h 1861"/>
                <a:gd name="T44" fmla="*/ 28120 w 646"/>
                <a:gd name="T45" fmla="*/ 52719 h 1861"/>
                <a:gd name="T46" fmla="*/ 27418 w 646"/>
                <a:gd name="T47" fmla="*/ 55903 h 1861"/>
                <a:gd name="T48" fmla="*/ 26408 w 646"/>
                <a:gd name="T49" fmla="*/ 58956 h 1861"/>
                <a:gd name="T50" fmla="*/ 25326 w 646"/>
                <a:gd name="T51" fmla="*/ 61829 h 1861"/>
                <a:gd name="T52" fmla="*/ 24062 w 646"/>
                <a:gd name="T53" fmla="*/ 64571 h 1861"/>
                <a:gd name="T54" fmla="*/ 22568 w 646"/>
                <a:gd name="T55" fmla="*/ 67143 h 1861"/>
                <a:gd name="T56" fmla="*/ 21044 w 646"/>
                <a:gd name="T57" fmla="*/ 69605 h 1861"/>
                <a:gd name="T58" fmla="*/ 19325 w 646"/>
                <a:gd name="T59" fmla="*/ 71893 h 1861"/>
                <a:gd name="T60" fmla="*/ 17500 w 646"/>
                <a:gd name="T61" fmla="*/ 73953 h 1861"/>
                <a:gd name="T62" fmla="*/ 15561 w 646"/>
                <a:gd name="T63" fmla="*/ 75895 h 1861"/>
                <a:gd name="T64" fmla="*/ 13631 w 646"/>
                <a:gd name="T65" fmla="*/ 77660 h 1861"/>
                <a:gd name="T66" fmla="*/ 11491 w 646"/>
                <a:gd name="T67" fmla="*/ 79236 h 1861"/>
                <a:gd name="T68" fmla="*/ 9282 w 646"/>
                <a:gd name="T69" fmla="*/ 80706 h 1861"/>
                <a:gd name="T70" fmla="*/ 7034 w 646"/>
                <a:gd name="T71" fmla="*/ 81936 h 1861"/>
                <a:gd name="T72" fmla="*/ 4676 w 646"/>
                <a:gd name="T73" fmla="*/ 82981 h 1861"/>
                <a:gd name="T74" fmla="*/ 2379 w 646"/>
                <a:gd name="T75" fmla="*/ 83897 h 1861"/>
                <a:gd name="T76" fmla="*/ 0 w 646"/>
                <a:gd name="T77" fmla="*/ 84573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46"/>
                <a:gd name="T121" fmla="*/ 0 h 1861"/>
                <a:gd name="T122" fmla="*/ 646 w 646"/>
                <a:gd name="T123" fmla="*/ 1861 h 18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CFDBDF"/>
                </a:gs>
              </a:gsLst>
              <a:lin ang="0" scaled="1"/>
            </a:gradFill>
            <a:ln w="6350" cmpd="sng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241" name="Freeform 9"/>
            <p:cNvSpPr>
              <a:spLocks noChangeArrowheads="1"/>
            </p:cNvSpPr>
            <p:nvPr/>
          </p:nvSpPr>
          <p:spPr bwMode="auto">
            <a:xfrm rot="6256290">
              <a:off x="815" y="49"/>
              <a:ext cx="866" cy="2496"/>
            </a:xfrm>
            <a:custGeom>
              <a:avLst/>
              <a:gdLst>
                <a:gd name="T0" fmla="*/ 0 w 646"/>
                <a:gd name="T1" fmla="*/ 0 h 1861"/>
                <a:gd name="T2" fmla="*/ 2146 w 646"/>
                <a:gd name="T3" fmla="*/ 645 h 1861"/>
                <a:gd name="T4" fmla="*/ 4416 w 646"/>
                <a:gd name="T5" fmla="*/ 1471 h 1861"/>
                <a:gd name="T6" fmla="*/ 6648 w 646"/>
                <a:gd name="T7" fmla="*/ 2445 h 1861"/>
                <a:gd name="T8" fmla="*/ 8793 w 646"/>
                <a:gd name="T9" fmla="*/ 3690 h 1861"/>
                <a:gd name="T10" fmla="*/ 10907 w 646"/>
                <a:gd name="T11" fmla="*/ 5035 h 1861"/>
                <a:gd name="T12" fmla="*/ 12982 w 646"/>
                <a:gd name="T13" fmla="*/ 6667 h 1861"/>
                <a:gd name="T14" fmla="*/ 15030 w 646"/>
                <a:gd name="T15" fmla="*/ 8434 h 1861"/>
                <a:gd name="T16" fmla="*/ 17006 w 646"/>
                <a:gd name="T17" fmla="*/ 10366 h 1861"/>
                <a:gd name="T18" fmla="*/ 18871 w 646"/>
                <a:gd name="T19" fmla="*/ 12516 h 1861"/>
                <a:gd name="T20" fmla="*/ 20650 w 646"/>
                <a:gd name="T21" fmla="*/ 14787 h 1861"/>
                <a:gd name="T22" fmla="*/ 22275 w 646"/>
                <a:gd name="T23" fmla="*/ 17209 h 1861"/>
                <a:gd name="T24" fmla="*/ 23737 w 646"/>
                <a:gd name="T25" fmla="*/ 19855 h 1861"/>
                <a:gd name="T26" fmla="*/ 25055 w 646"/>
                <a:gd name="T27" fmla="*/ 22590 h 1861"/>
                <a:gd name="T28" fmla="*/ 26275 w 646"/>
                <a:gd name="T29" fmla="*/ 25554 h 1861"/>
                <a:gd name="T30" fmla="*/ 27296 w 646"/>
                <a:gd name="T31" fmla="*/ 28642 h 1861"/>
                <a:gd name="T32" fmla="*/ 28015 w 646"/>
                <a:gd name="T33" fmla="*/ 31811 h 1861"/>
                <a:gd name="T34" fmla="*/ 28617 w 646"/>
                <a:gd name="T35" fmla="*/ 35164 h 1861"/>
                <a:gd name="T36" fmla="*/ 28996 w 646"/>
                <a:gd name="T37" fmla="*/ 38643 h 1861"/>
                <a:gd name="T38" fmla="*/ 29160 w 646"/>
                <a:gd name="T39" fmla="*/ 42239 h 1861"/>
                <a:gd name="T40" fmla="*/ 29059 w 646"/>
                <a:gd name="T41" fmla="*/ 45967 h 1861"/>
                <a:gd name="T42" fmla="*/ 28721 w 646"/>
                <a:gd name="T43" fmla="*/ 49354 h 1861"/>
                <a:gd name="T44" fmla="*/ 28120 w 646"/>
                <a:gd name="T45" fmla="*/ 52719 h 1861"/>
                <a:gd name="T46" fmla="*/ 27418 w 646"/>
                <a:gd name="T47" fmla="*/ 55903 h 1861"/>
                <a:gd name="T48" fmla="*/ 26408 w 646"/>
                <a:gd name="T49" fmla="*/ 58956 h 1861"/>
                <a:gd name="T50" fmla="*/ 25326 w 646"/>
                <a:gd name="T51" fmla="*/ 61829 h 1861"/>
                <a:gd name="T52" fmla="*/ 24062 w 646"/>
                <a:gd name="T53" fmla="*/ 64571 h 1861"/>
                <a:gd name="T54" fmla="*/ 22568 w 646"/>
                <a:gd name="T55" fmla="*/ 67143 h 1861"/>
                <a:gd name="T56" fmla="*/ 21044 w 646"/>
                <a:gd name="T57" fmla="*/ 69605 h 1861"/>
                <a:gd name="T58" fmla="*/ 19325 w 646"/>
                <a:gd name="T59" fmla="*/ 71893 h 1861"/>
                <a:gd name="T60" fmla="*/ 17500 w 646"/>
                <a:gd name="T61" fmla="*/ 73953 h 1861"/>
                <a:gd name="T62" fmla="*/ 15561 w 646"/>
                <a:gd name="T63" fmla="*/ 75895 h 1861"/>
                <a:gd name="T64" fmla="*/ 13631 w 646"/>
                <a:gd name="T65" fmla="*/ 77660 h 1861"/>
                <a:gd name="T66" fmla="*/ 11491 w 646"/>
                <a:gd name="T67" fmla="*/ 79236 h 1861"/>
                <a:gd name="T68" fmla="*/ 9282 w 646"/>
                <a:gd name="T69" fmla="*/ 80706 h 1861"/>
                <a:gd name="T70" fmla="*/ 7034 w 646"/>
                <a:gd name="T71" fmla="*/ 81936 h 1861"/>
                <a:gd name="T72" fmla="*/ 4676 w 646"/>
                <a:gd name="T73" fmla="*/ 82981 h 1861"/>
                <a:gd name="T74" fmla="*/ 2379 w 646"/>
                <a:gd name="T75" fmla="*/ 83897 h 1861"/>
                <a:gd name="T76" fmla="*/ 0 w 646"/>
                <a:gd name="T77" fmla="*/ 84573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46"/>
                <a:gd name="T121" fmla="*/ 0 h 1861"/>
                <a:gd name="T122" fmla="*/ 646 w 646"/>
                <a:gd name="T123" fmla="*/ 1861 h 18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CFDBDF"/>
                </a:gs>
              </a:gsLst>
              <a:lin ang="0" scaled="1"/>
            </a:gradFill>
            <a:ln w="6350" cmpd="sng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242" name="Freeform 10"/>
            <p:cNvSpPr>
              <a:spLocks noChangeArrowheads="1"/>
            </p:cNvSpPr>
            <p:nvPr/>
          </p:nvSpPr>
          <p:spPr bwMode="auto">
            <a:xfrm rot="14922872">
              <a:off x="2303" y="-815"/>
              <a:ext cx="866" cy="2496"/>
            </a:xfrm>
            <a:custGeom>
              <a:avLst/>
              <a:gdLst>
                <a:gd name="T0" fmla="*/ 0 w 646"/>
                <a:gd name="T1" fmla="*/ 0 h 1861"/>
                <a:gd name="T2" fmla="*/ 2146 w 646"/>
                <a:gd name="T3" fmla="*/ 645 h 1861"/>
                <a:gd name="T4" fmla="*/ 4416 w 646"/>
                <a:gd name="T5" fmla="*/ 1471 h 1861"/>
                <a:gd name="T6" fmla="*/ 6648 w 646"/>
                <a:gd name="T7" fmla="*/ 2445 h 1861"/>
                <a:gd name="T8" fmla="*/ 8793 w 646"/>
                <a:gd name="T9" fmla="*/ 3690 h 1861"/>
                <a:gd name="T10" fmla="*/ 10907 w 646"/>
                <a:gd name="T11" fmla="*/ 5035 h 1861"/>
                <a:gd name="T12" fmla="*/ 12982 w 646"/>
                <a:gd name="T13" fmla="*/ 6667 h 1861"/>
                <a:gd name="T14" fmla="*/ 15030 w 646"/>
                <a:gd name="T15" fmla="*/ 8434 h 1861"/>
                <a:gd name="T16" fmla="*/ 17006 w 646"/>
                <a:gd name="T17" fmla="*/ 10366 h 1861"/>
                <a:gd name="T18" fmla="*/ 18871 w 646"/>
                <a:gd name="T19" fmla="*/ 12516 h 1861"/>
                <a:gd name="T20" fmla="*/ 20650 w 646"/>
                <a:gd name="T21" fmla="*/ 14787 h 1861"/>
                <a:gd name="T22" fmla="*/ 22275 w 646"/>
                <a:gd name="T23" fmla="*/ 17209 h 1861"/>
                <a:gd name="T24" fmla="*/ 23737 w 646"/>
                <a:gd name="T25" fmla="*/ 19855 h 1861"/>
                <a:gd name="T26" fmla="*/ 25055 w 646"/>
                <a:gd name="T27" fmla="*/ 22590 h 1861"/>
                <a:gd name="T28" fmla="*/ 26275 w 646"/>
                <a:gd name="T29" fmla="*/ 25554 h 1861"/>
                <a:gd name="T30" fmla="*/ 27296 w 646"/>
                <a:gd name="T31" fmla="*/ 28642 h 1861"/>
                <a:gd name="T32" fmla="*/ 28015 w 646"/>
                <a:gd name="T33" fmla="*/ 31811 h 1861"/>
                <a:gd name="T34" fmla="*/ 28617 w 646"/>
                <a:gd name="T35" fmla="*/ 35164 h 1861"/>
                <a:gd name="T36" fmla="*/ 28996 w 646"/>
                <a:gd name="T37" fmla="*/ 38643 h 1861"/>
                <a:gd name="T38" fmla="*/ 29160 w 646"/>
                <a:gd name="T39" fmla="*/ 42239 h 1861"/>
                <a:gd name="T40" fmla="*/ 29059 w 646"/>
                <a:gd name="T41" fmla="*/ 45967 h 1861"/>
                <a:gd name="T42" fmla="*/ 28721 w 646"/>
                <a:gd name="T43" fmla="*/ 49354 h 1861"/>
                <a:gd name="T44" fmla="*/ 28120 w 646"/>
                <a:gd name="T45" fmla="*/ 52719 h 1861"/>
                <a:gd name="T46" fmla="*/ 27418 w 646"/>
                <a:gd name="T47" fmla="*/ 55903 h 1861"/>
                <a:gd name="T48" fmla="*/ 26408 w 646"/>
                <a:gd name="T49" fmla="*/ 58956 h 1861"/>
                <a:gd name="T50" fmla="*/ 25326 w 646"/>
                <a:gd name="T51" fmla="*/ 61829 h 1861"/>
                <a:gd name="T52" fmla="*/ 24062 w 646"/>
                <a:gd name="T53" fmla="*/ 64571 h 1861"/>
                <a:gd name="T54" fmla="*/ 22568 w 646"/>
                <a:gd name="T55" fmla="*/ 67143 h 1861"/>
                <a:gd name="T56" fmla="*/ 21044 w 646"/>
                <a:gd name="T57" fmla="*/ 69605 h 1861"/>
                <a:gd name="T58" fmla="*/ 19325 w 646"/>
                <a:gd name="T59" fmla="*/ 71893 h 1861"/>
                <a:gd name="T60" fmla="*/ 17500 w 646"/>
                <a:gd name="T61" fmla="*/ 73953 h 1861"/>
                <a:gd name="T62" fmla="*/ 15561 w 646"/>
                <a:gd name="T63" fmla="*/ 75895 h 1861"/>
                <a:gd name="T64" fmla="*/ 13631 w 646"/>
                <a:gd name="T65" fmla="*/ 77660 h 1861"/>
                <a:gd name="T66" fmla="*/ 11491 w 646"/>
                <a:gd name="T67" fmla="*/ 79236 h 1861"/>
                <a:gd name="T68" fmla="*/ 9282 w 646"/>
                <a:gd name="T69" fmla="*/ 80706 h 1861"/>
                <a:gd name="T70" fmla="*/ 7034 w 646"/>
                <a:gd name="T71" fmla="*/ 81936 h 1861"/>
                <a:gd name="T72" fmla="*/ 4676 w 646"/>
                <a:gd name="T73" fmla="*/ 82981 h 1861"/>
                <a:gd name="T74" fmla="*/ 2379 w 646"/>
                <a:gd name="T75" fmla="*/ 83897 h 1861"/>
                <a:gd name="T76" fmla="*/ 0 w 646"/>
                <a:gd name="T77" fmla="*/ 84573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46"/>
                <a:gd name="T121" fmla="*/ 0 h 1861"/>
                <a:gd name="T122" fmla="*/ 646 w 646"/>
                <a:gd name="T123" fmla="*/ 1861 h 18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CFDBDF"/>
                </a:gs>
              </a:gsLst>
              <a:lin ang="0" scaled="1"/>
            </a:gradFill>
            <a:ln w="6350" cmpd="sng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ea typeface="微软雅黑" pitchFamily="34" charset="-122"/>
                <a:sym typeface="Arial" pitchFamily="34" charset="0"/>
              </a:endParaRPr>
            </a:p>
          </p:txBody>
        </p:sp>
      </p:grpSp>
      <p:grpSp>
        <p:nvGrpSpPr>
          <p:cNvPr id="243" name="Group 10"/>
          <p:cNvGrpSpPr>
            <a:grpSpLocks/>
          </p:cNvGrpSpPr>
          <p:nvPr/>
        </p:nvGrpSpPr>
        <p:grpSpPr bwMode="auto">
          <a:xfrm>
            <a:off x="303344" y="2666740"/>
            <a:ext cx="1339850" cy="1338262"/>
            <a:chOff x="0" y="0"/>
            <a:chExt cx="1680" cy="1680"/>
          </a:xfrm>
        </p:grpSpPr>
        <p:sp>
          <p:nvSpPr>
            <p:cNvPr id="244" name="Oval 12"/>
            <p:cNvSpPr>
              <a:spLocks noChangeArrowheads="1"/>
            </p:cNvSpPr>
            <p:nvPr/>
          </p:nvSpPr>
          <p:spPr bwMode="auto">
            <a:xfrm>
              <a:off x="0" y="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F14343"/>
                </a:gs>
                <a:gs pos="100000">
                  <a:srgbClr val="922929"/>
                </a:gs>
              </a:gsLst>
              <a:lin ang="5400000" scaled="1"/>
            </a:gradFill>
            <a:ln w="254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245" name="Freeform 13"/>
            <p:cNvSpPr>
              <a:spLocks noChangeArrowheads="1"/>
            </p:cNvSpPr>
            <p:nvPr/>
          </p:nvSpPr>
          <p:spPr bwMode="auto">
            <a:xfrm>
              <a:off x="192" y="28"/>
              <a:ext cx="1296" cy="634"/>
            </a:xfrm>
            <a:custGeom>
              <a:avLst/>
              <a:gdLst>
                <a:gd name="T0" fmla="*/ 1014 w 1321"/>
                <a:gd name="T1" fmla="*/ 89 h 712"/>
                <a:gd name="T2" fmla="*/ 1027 w 1321"/>
                <a:gd name="T3" fmla="*/ 98 h 712"/>
                <a:gd name="T4" fmla="*/ 1030 w 1321"/>
                <a:gd name="T5" fmla="*/ 106 h 712"/>
                <a:gd name="T6" fmla="*/ 1025 w 1321"/>
                <a:gd name="T7" fmla="*/ 114 h 712"/>
                <a:gd name="T8" fmla="*/ 1012 w 1321"/>
                <a:gd name="T9" fmla="*/ 120 h 712"/>
                <a:gd name="T10" fmla="*/ 992 w 1321"/>
                <a:gd name="T11" fmla="*/ 128 h 712"/>
                <a:gd name="T12" fmla="*/ 966 w 1321"/>
                <a:gd name="T13" fmla="*/ 134 h 712"/>
                <a:gd name="T14" fmla="*/ 933 w 1321"/>
                <a:gd name="T15" fmla="*/ 139 h 712"/>
                <a:gd name="T16" fmla="*/ 895 w 1321"/>
                <a:gd name="T17" fmla="*/ 144 h 712"/>
                <a:gd name="T18" fmla="*/ 852 w 1321"/>
                <a:gd name="T19" fmla="*/ 148 h 712"/>
                <a:gd name="T20" fmla="*/ 804 w 1321"/>
                <a:gd name="T21" fmla="*/ 151 h 712"/>
                <a:gd name="T22" fmla="*/ 754 w 1321"/>
                <a:gd name="T23" fmla="*/ 152 h 712"/>
                <a:gd name="T24" fmla="*/ 699 w 1321"/>
                <a:gd name="T25" fmla="*/ 156 h 712"/>
                <a:gd name="T26" fmla="*/ 643 w 1321"/>
                <a:gd name="T27" fmla="*/ 157 h 712"/>
                <a:gd name="T28" fmla="*/ 621 w 1321"/>
                <a:gd name="T29" fmla="*/ 158 h 712"/>
                <a:gd name="T30" fmla="*/ 372 w 1321"/>
                <a:gd name="T31" fmla="*/ 158 h 712"/>
                <a:gd name="T32" fmla="*/ 368 w 1321"/>
                <a:gd name="T33" fmla="*/ 158 h 712"/>
                <a:gd name="T34" fmla="*/ 319 w 1321"/>
                <a:gd name="T35" fmla="*/ 157 h 712"/>
                <a:gd name="T36" fmla="*/ 272 w 1321"/>
                <a:gd name="T37" fmla="*/ 156 h 712"/>
                <a:gd name="T38" fmla="*/ 227 w 1321"/>
                <a:gd name="T39" fmla="*/ 154 h 712"/>
                <a:gd name="T40" fmla="*/ 183 w 1321"/>
                <a:gd name="T41" fmla="*/ 151 h 712"/>
                <a:gd name="T42" fmla="*/ 146 w 1321"/>
                <a:gd name="T43" fmla="*/ 150 h 712"/>
                <a:gd name="T44" fmla="*/ 112 w 1321"/>
                <a:gd name="T45" fmla="*/ 146 h 712"/>
                <a:gd name="T46" fmla="*/ 77 w 1321"/>
                <a:gd name="T47" fmla="*/ 143 h 712"/>
                <a:gd name="T48" fmla="*/ 54 w 1321"/>
                <a:gd name="T49" fmla="*/ 140 h 712"/>
                <a:gd name="T50" fmla="*/ 26 w 1321"/>
                <a:gd name="T51" fmla="*/ 134 h 712"/>
                <a:gd name="T52" fmla="*/ 18 w 1321"/>
                <a:gd name="T53" fmla="*/ 129 h 712"/>
                <a:gd name="T54" fmla="*/ 6 w 1321"/>
                <a:gd name="T55" fmla="*/ 123 h 712"/>
                <a:gd name="T56" fmla="*/ 0 w 1321"/>
                <a:gd name="T57" fmla="*/ 116 h 712"/>
                <a:gd name="T58" fmla="*/ 0 w 1321"/>
                <a:gd name="T59" fmla="*/ 115 h 712"/>
                <a:gd name="T60" fmla="*/ 4 w 1321"/>
                <a:gd name="T61" fmla="*/ 106 h 712"/>
                <a:gd name="T62" fmla="*/ 16 w 1321"/>
                <a:gd name="T63" fmla="*/ 99 h 712"/>
                <a:gd name="T64" fmla="*/ 38 w 1321"/>
                <a:gd name="T65" fmla="*/ 82 h 712"/>
                <a:gd name="T66" fmla="*/ 73 w 1321"/>
                <a:gd name="T67" fmla="*/ 66 h 712"/>
                <a:gd name="T68" fmla="*/ 116 w 1321"/>
                <a:gd name="T69" fmla="*/ 53 h 712"/>
                <a:gd name="T70" fmla="*/ 160 w 1321"/>
                <a:gd name="T71" fmla="*/ 38 h 712"/>
                <a:gd name="T72" fmla="*/ 211 w 1321"/>
                <a:gd name="T73" fmla="*/ 27 h 712"/>
                <a:gd name="T74" fmla="*/ 267 w 1321"/>
                <a:gd name="T75" fmla="*/ 18 h 712"/>
                <a:gd name="T76" fmla="*/ 324 w 1321"/>
                <a:gd name="T77" fmla="*/ 10 h 712"/>
                <a:gd name="T78" fmla="*/ 388 w 1321"/>
                <a:gd name="T79" fmla="*/ 4 h 712"/>
                <a:gd name="T80" fmla="*/ 453 w 1321"/>
                <a:gd name="T81" fmla="*/ 4 h 712"/>
                <a:gd name="T82" fmla="*/ 521 w 1321"/>
                <a:gd name="T83" fmla="*/ 0 h 712"/>
                <a:gd name="T84" fmla="*/ 521 w 1321"/>
                <a:gd name="T85" fmla="*/ 0 h 712"/>
                <a:gd name="T86" fmla="*/ 592 w 1321"/>
                <a:gd name="T87" fmla="*/ 4 h 712"/>
                <a:gd name="T88" fmla="*/ 661 w 1321"/>
                <a:gd name="T89" fmla="*/ 4 h 712"/>
                <a:gd name="T90" fmla="*/ 727 w 1321"/>
                <a:gd name="T91" fmla="*/ 11 h 712"/>
                <a:gd name="T92" fmla="*/ 789 w 1321"/>
                <a:gd name="T93" fmla="*/ 20 h 712"/>
                <a:gd name="T94" fmla="*/ 844 w 1321"/>
                <a:gd name="T95" fmla="*/ 30 h 712"/>
                <a:gd name="T96" fmla="*/ 896 w 1321"/>
                <a:gd name="T97" fmla="*/ 43 h 712"/>
                <a:gd name="T98" fmla="*/ 942 w 1321"/>
                <a:gd name="T99" fmla="*/ 56 h 712"/>
                <a:gd name="T100" fmla="*/ 982 w 1321"/>
                <a:gd name="T101" fmla="*/ 72 h 712"/>
                <a:gd name="T102" fmla="*/ 1014 w 1321"/>
                <a:gd name="T103" fmla="*/ 89 h 712"/>
                <a:gd name="T104" fmla="*/ 1014 w 1321"/>
                <a:gd name="T105" fmla="*/ 89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lin ang="5400000" scaled="1"/>
            </a:gradFill>
            <a:ln w="0" cmpd="sng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ea typeface="微软雅黑" pitchFamily="34" charset="-122"/>
                <a:sym typeface="Arial" pitchFamily="34" charset="0"/>
              </a:endParaRPr>
            </a:p>
          </p:txBody>
        </p:sp>
      </p:grpSp>
      <p:sp>
        <p:nvSpPr>
          <p:cNvPr id="246" name="Text Box 14"/>
          <p:cNvSpPr>
            <a:spLocks noChangeArrowheads="1"/>
          </p:cNvSpPr>
          <p:nvPr/>
        </p:nvSpPr>
        <p:spPr bwMode="auto">
          <a:xfrm>
            <a:off x="485906" y="3020752"/>
            <a:ext cx="1006475" cy="58578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/>
            <a:r>
              <a:rPr lang="zh-CN" altLang="en-US" sz="3200" dirty="0">
                <a:solidFill>
                  <a:schemeClr val="bg1"/>
                </a:solidFill>
                <a:ea typeface="微软雅黑" pitchFamily="34" charset="-122"/>
                <a:sym typeface="Arial" pitchFamily="34" charset="0"/>
              </a:rPr>
              <a:t>评价</a:t>
            </a:r>
            <a:endParaRPr lang="en-US" dirty="0"/>
          </a:p>
        </p:txBody>
      </p:sp>
      <p:pic>
        <p:nvPicPr>
          <p:cNvPr id="2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864" y="1142220"/>
            <a:ext cx="6144483" cy="5144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9862" y="1294672"/>
            <a:ext cx="47625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5412" y="4268084"/>
            <a:ext cx="67532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33992" y="1142220"/>
            <a:ext cx="6496856" cy="523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1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4836" y="1142220"/>
            <a:ext cx="23145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2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2052" y="3601360"/>
            <a:ext cx="67437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" name="矩形 252"/>
          <p:cNvSpPr/>
          <p:nvPr/>
        </p:nvSpPr>
        <p:spPr bwMode="auto">
          <a:xfrm>
            <a:off x="4800678" y="2971644"/>
            <a:ext cx="3963752" cy="7622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信用（好中差、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DSR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）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1827864" y="2971644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=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163798" y="2971644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+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2437672" y="2971644"/>
            <a:ext cx="1528490" cy="7622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2502657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animBg="1"/>
      <p:bldP spid="254" grpId="0"/>
      <p:bldP spid="255" grpId="0"/>
      <p:bldP spid="2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6"/>
          <p:cNvGrpSpPr/>
          <p:nvPr/>
        </p:nvGrpSpPr>
        <p:grpSpPr>
          <a:xfrm>
            <a:off x="393880" y="489529"/>
            <a:ext cx="264424" cy="418679"/>
            <a:chOff x="0" y="0"/>
            <a:chExt cx="264423" cy="418677"/>
          </a:xfrm>
        </p:grpSpPr>
        <p:sp>
          <p:nvSpPr>
            <p:cNvPr id="103" name="Shape 103"/>
            <p:cNvSpPr/>
            <p:nvPr/>
          </p:nvSpPr>
          <p:spPr>
            <a:xfrm flipH="1">
              <a:off x="264423" y="-1"/>
              <a:ext cx="1" cy="418679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flipH="1">
              <a:off x="125276" y="289"/>
              <a:ext cx="1" cy="299056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 flipH="1">
              <a:off x="0" y="2266"/>
              <a:ext cx="1" cy="149528"/>
            </a:xfrm>
            <a:prstGeom prst="line">
              <a:avLst/>
            </a:prstGeom>
            <a:noFill/>
            <a:ln w="57150" cap="flat">
              <a:solidFill>
                <a:srgbClr val="92D05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109" name="Group 109"/>
          <p:cNvGrpSpPr/>
          <p:nvPr/>
        </p:nvGrpSpPr>
        <p:grpSpPr>
          <a:xfrm>
            <a:off x="-4691" y="6457381"/>
            <a:ext cx="6585358" cy="424359"/>
            <a:chOff x="0" y="0"/>
            <a:chExt cx="6585356" cy="424358"/>
          </a:xfrm>
        </p:grpSpPr>
        <p:sp>
          <p:nvSpPr>
            <p:cNvPr id="107" name="Shape 107"/>
            <p:cNvSpPr/>
            <p:nvPr/>
          </p:nvSpPr>
          <p:spPr>
            <a:xfrm>
              <a:off x="-1" y="-1"/>
              <a:ext cx="6585358" cy="42436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-1" y="33109"/>
              <a:ext cx="658535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           未来是共享的</a:t>
              </a:r>
            </a:p>
          </p:txBody>
        </p:sp>
      </p:grpSp>
      <p:sp>
        <p:nvSpPr>
          <p:cNvPr id="110" name="Shape 110"/>
          <p:cNvSpPr/>
          <p:nvPr/>
        </p:nvSpPr>
        <p:spPr>
          <a:xfrm>
            <a:off x="6580665" y="6457381"/>
            <a:ext cx="2563335" cy="403757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840457" y="316847"/>
            <a:ext cx="6778626" cy="77787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2800" b="1" dirty="0"/>
              <a:t>快速认识评价：内容</a:t>
            </a:r>
            <a:endParaRPr lang="zh-CN" altLang="zh-CN" sz="2800" b="1" dirty="0"/>
          </a:p>
        </p:txBody>
      </p:sp>
      <p:sp>
        <p:nvSpPr>
          <p:cNvPr id="23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90B079D-0482-4B4B-B060-08E4472F2BF5}" type="slidenum">
              <a:rPr lang="en-US" altLang="zh-CN" sz="1400">
                <a:solidFill>
                  <a:srgbClr val="000000"/>
                </a:solidFill>
                <a:sym typeface="Arial" charset="0"/>
              </a:rPr>
              <a:pPr algn="r"/>
              <a:t>4</a:t>
            </a:fld>
            <a:endParaRPr lang="en-US" altLang="zh-CN"/>
          </a:p>
        </p:txBody>
      </p:sp>
      <p:sp>
        <p:nvSpPr>
          <p:cNvPr id="235" name="标题 1"/>
          <p:cNvSpPr txBox="1">
            <a:spLocks noChangeArrowheads="1"/>
          </p:cNvSpPr>
          <p:nvPr/>
        </p:nvSpPr>
        <p:spPr>
          <a:xfrm>
            <a:off x="684474" y="228600"/>
            <a:ext cx="5640724" cy="563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90000" lnSpcReduction="10000"/>
          </a:bodyPr>
          <a:lstStyle>
            <a:lvl1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CN" sz="3600" dirty="0" smtClean="0"/>
          </a:p>
        </p:txBody>
      </p:sp>
      <p:pic>
        <p:nvPicPr>
          <p:cNvPr id="2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52" y="1218446"/>
            <a:ext cx="8535752" cy="2943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007" y="3505226"/>
            <a:ext cx="8487971" cy="267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892" y="1294672"/>
            <a:ext cx="8482930" cy="276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66" y="1142220"/>
            <a:ext cx="8803986" cy="2943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66" y="1065994"/>
            <a:ext cx="8613538" cy="306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718" y="1294672"/>
            <a:ext cx="9069282" cy="35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5603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6"/>
          <p:cNvGrpSpPr/>
          <p:nvPr/>
        </p:nvGrpSpPr>
        <p:grpSpPr>
          <a:xfrm>
            <a:off x="393880" y="489529"/>
            <a:ext cx="264424" cy="418679"/>
            <a:chOff x="0" y="0"/>
            <a:chExt cx="264423" cy="418677"/>
          </a:xfrm>
        </p:grpSpPr>
        <p:sp>
          <p:nvSpPr>
            <p:cNvPr id="103" name="Shape 103"/>
            <p:cNvSpPr/>
            <p:nvPr/>
          </p:nvSpPr>
          <p:spPr>
            <a:xfrm flipH="1">
              <a:off x="264423" y="-1"/>
              <a:ext cx="1" cy="418679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flipH="1">
              <a:off x="125276" y="289"/>
              <a:ext cx="1" cy="299056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 flipH="1">
              <a:off x="0" y="2266"/>
              <a:ext cx="1" cy="149528"/>
            </a:xfrm>
            <a:prstGeom prst="line">
              <a:avLst/>
            </a:prstGeom>
            <a:noFill/>
            <a:ln w="57150" cap="flat">
              <a:solidFill>
                <a:srgbClr val="92D05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109" name="Group 109"/>
          <p:cNvGrpSpPr/>
          <p:nvPr/>
        </p:nvGrpSpPr>
        <p:grpSpPr>
          <a:xfrm>
            <a:off x="-4691" y="6457381"/>
            <a:ext cx="6585358" cy="424359"/>
            <a:chOff x="0" y="0"/>
            <a:chExt cx="6585356" cy="424358"/>
          </a:xfrm>
        </p:grpSpPr>
        <p:sp>
          <p:nvSpPr>
            <p:cNvPr id="107" name="Shape 107"/>
            <p:cNvSpPr/>
            <p:nvPr/>
          </p:nvSpPr>
          <p:spPr>
            <a:xfrm>
              <a:off x="-1" y="-1"/>
              <a:ext cx="6585358" cy="42436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-1" y="33109"/>
              <a:ext cx="658535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           未来是共享的</a:t>
              </a:r>
            </a:p>
          </p:txBody>
        </p:sp>
      </p:grpSp>
      <p:sp>
        <p:nvSpPr>
          <p:cNvPr id="110" name="Shape 110"/>
          <p:cNvSpPr/>
          <p:nvPr/>
        </p:nvSpPr>
        <p:spPr>
          <a:xfrm>
            <a:off x="6580665" y="6457381"/>
            <a:ext cx="2563335" cy="403757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840457" y="316847"/>
            <a:ext cx="6778626" cy="777876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sz="2800" dirty="0" smtClean="0"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r>
              <a:rPr sz="2800" b="1" dirty="0" smtClean="0">
                <a:latin typeface="Microsoft YaHei"/>
                <a:ea typeface="Microsoft YaHei"/>
                <a:cs typeface="Microsoft YaHei"/>
                <a:sym typeface="Microsoft YaHei"/>
              </a:rPr>
              <a:t>、</a:t>
            </a:r>
            <a:r>
              <a:rPr lang="zh-CN" altLang="en-US" sz="3200" b="1" dirty="0"/>
              <a:t>快速认识评价：内容</a:t>
            </a:r>
          </a:p>
        </p:txBody>
      </p:sp>
      <p:sp>
        <p:nvSpPr>
          <p:cNvPr id="233" name="Shape 233"/>
          <p:cNvSpPr/>
          <p:nvPr/>
        </p:nvSpPr>
        <p:spPr>
          <a:xfrm>
            <a:off x="6067692" y="760300"/>
            <a:ext cx="923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pPr lvl="0">
              <a:defRPr sz="1800" b="0"/>
            </a:pPr>
            <a:endParaRPr sz="2400" b="1" dirty="0"/>
          </a:p>
        </p:txBody>
      </p:sp>
      <p:sp>
        <p:nvSpPr>
          <p:cNvPr id="234" name="标题 1"/>
          <p:cNvSpPr txBox="1">
            <a:spLocks noChangeArrowheads="1"/>
          </p:cNvSpPr>
          <p:nvPr/>
        </p:nvSpPr>
        <p:spPr>
          <a:xfrm>
            <a:off x="684474" y="228600"/>
            <a:ext cx="5640724" cy="563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90000" lnSpcReduction="10000"/>
          </a:bodyPr>
          <a:lstStyle>
            <a:lvl1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 defTabSz="457200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CN" sz="3600" dirty="0" smtClean="0"/>
          </a:p>
        </p:txBody>
      </p:sp>
      <p:sp>
        <p:nvSpPr>
          <p:cNvPr id="235" name="TextBox 234"/>
          <p:cNvSpPr txBox="1"/>
          <p:nvPr/>
        </p:nvSpPr>
        <p:spPr>
          <a:xfrm>
            <a:off x="608248" y="1065994"/>
            <a:ext cx="5259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内容应用：语义分析、个性化、图片筛选</a:t>
            </a:r>
            <a:endParaRPr lang="zh-CN" altLang="en-US" sz="2000" b="1" dirty="0"/>
          </a:p>
        </p:txBody>
      </p:sp>
      <p:sp>
        <p:nvSpPr>
          <p:cNvPr id="236" name="TextBox 235"/>
          <p:cNvSpPr txBox="1"/>
          <p:nvPr/>
        </p:nvSpPr>
        <p:spPr>
          <a:xfrm>
            <a:off x="379570" y="1599576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标签导购</a:t>
            </a:r>
            <a:endParaRPr lang="zh-CN" alt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379570" y="2565789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礼物频道</a:t>
            </a:r>
            <a:endParaRPr lang="zh-CN" altLang="en-US" dirty="0"/>
          </a:p>
        </p:txBody>
      </p:sp>
      <p:sp>
        <p:nvSpPr>
          <p:cNvPr id="238" name="TextBox 237"/>
          <p:cNvSpPr txBox="1"/>
          <p:nvPr/>
        </p:nvSpPr>
        <p:spPr>
          <a:xfrm>
            <a:off x="379570" y="3556727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主搜</a:t>
            </a:r>
            <a:endParaRPr lang="zh-CN" altLang="en-US" dirty="0"/>
          </a:p>
        </p:txBody>
      </p:sp>
      <p:sp>
        <p:nvSpPr>
          <p:cNvPr id="239" name="TextBox 238"/>
          <p:cNvSpPr txBox="1"/>
          <p:nvPr/>
        </p:nvSpPr>
        <p:spPr>
          <a:xfrm>
            <a:off x="379570" y="4038808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尺码推荐</a:t>
            </a:r>
            <a:endParaRPr lang="zh-CN" altLang="en-US" dirty="0"/>
          </a:p>
        </p:txBody>
      </p:sp>
      <p:sp>
        <p:nvSpPr>
          <p:cNvPr id="240" name="TextBox 239"/>
          <p:cNvSpPr txBox="1"/>
          <p:nvPr/>
        </p:nvSpPr>
        <p:spPr>
          <a:xfrm>
            <a:off x="379570" y="5005021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个性化</a:t>
            </a:r>
            <a:endParaRPr lang="zh-CN" alt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379570" y="5769436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图片筛选</a:t>
            </a:r>
            <a:endParaRPr lang="zh-CN" altLang="en-US" dirty="0"/>
          </a:p>
        </p:txBody>
      </p:sp>
      <p:pic>
        <p:nvPicPr>
          <p:cNvPr id="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152" y="1691345"/>
            <a:ext cx="7544814" cy="4405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7479" y="1523350"/>
            <a:ext cx="5433753" cy="5259594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24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4282" y="2895938"/>
            <a:ext cx="6644141" cy="190513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1795" y="2820258"/>
            <a:ext cx="6810375" cy="31242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246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3152" y="2056932"/>
            <a:ext cx="8136276" cy="434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7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1638" y="1523350"/>
            <a:ext cx="4726012" cy="51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8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46734" y="1542432"/>
            <a:ext cx="5863365" cy="512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61638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  <p:bldP spid="237" grpId="0"/>
      <p:bldP spid="238" grpId="0"/>
      <p:bldP spid="239" grpId="0"/>
      <p:bldP spid="240" grpId="0"/>
      <p:bldP spid="2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6"/>
          <p:cNvGrpSpPr/>
          <p:nvPr/>
        </p:nvGrpSpPr>
        <p:grpSpPr>
          <a:xfrm>
            <a:off x="393880" y="489529"/>
            <a:ext cx="264424" cy="418679"/>
            <a:chOff x="0" y="0"/>
            <a:chExt cx="264423" cy="418677"/>
          </a:xfrm>
        </p:grpSpPr>
        <p:sp>
          <p:nvSpPr>
            <p:cNvPr id="103" name="Shape 103"/>
            <p:cNvSpPr/>
            <p:nvPr/>
          </p:nvSpPr>
          <p:spPr>
            <a:xfrm flipH="1">
              <a:off x="264423" y="-1"/>
              <a:ext cx="1" cy="418679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flipH="1">
              <a:off x="125276" y="289"/>
              <a:ext cx="1" cy="299056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 flipH="1">
              <a:off x="0" y="2266"/>
              <a:ext cx="1" cy="149528"/>
            </a:xfrm>
            <a:prstGeom prst="line">
              <a:avLst/>
            </a:prstGeom>
            <a:noFill/>
            <a:ln w="57150" cap="flat">
              <a:solidFill>
                <a:srgbClr val="92D05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109" name="Group 109"/>
          <p:cNvGrpSpPr/>
          <p:nvPr/>
        </p:nvGrpSpPr>
        <p:grpSpPr>
          <a:xfrm>
            <a:off x="-4691" y="6457381"/>
            <a:ext cx="6585358" cy="424359"/>
            <a:chOff x="0" y="0"/>
            <a:chExt cx="6585356" cy="424358"/>
          </a:xfrm>
        </p:grpSpPr>
        <p:sp>
          <p:nvSpPr>
            <p:cNvPr id="107" name="Shape 107"/>
            <p:cNvSpPr/>
            <p:nvPr/>
          </p:nvSpPr>
          <p:spPr>
            <a:xfrm>
              <a:off x="-1" y="-1"/>
              <a:ext cx="6585358" cy="42436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-1" y="33109"/>
              <a:ext cx="658535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           未来是共享的</a:t>
              </a:r>
            </a:p>
          </p:txBody>
        </p:sp>
      </p:grpSp>
      <p:sp>
        <p:nvSpPr>
          <p:cNvPr id="110" name="Shape 110"/>
          <p:cNvSpPr/>
          <p:nvPr/>
        </p:nvSpPr>
        <p:spPr>
          <a:xfrm>
            <a:off x="6580665" y="6457381"/>
            <a:ext cx="2563335" cy="403757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840457" y="316847"/>
            <a:ext cx="6778626" cy="777876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2800">
                <a:latin typeface="Microsoft YaHei"/>
                <a:ea typeface="Microsoft YaHei"/>
                <a:cs typeface="Microsoft YaHei"/>
                <a:sym typeface="Microsoft YaHei"/>
              </a:rPr>
              <a:t>1、评价业务及系统架构</a:t>
            </a:r>
          </a:p>
        </p:txBody>
      </p:sp>
      <p:grpSp>
        <p:nvGrpSpPr>
          <p:cNvPr id="114" name="Group 114"/>
          <p:cNvGrpSpPr/>
          <p:nvPr/>
        </p:nvGrpSpPr>
        <p:grpSpPr>
          <a:xfrm>
            <a:off x="5267324" y="4772024"/>
            <a:ext cx="2859240" cy="1599633"/>
            <a:chOff x="0" y="0"/>
            <a:chExt cx="2859238" cy="1599631"/>
          </a:xfrm>
        </p:grpSpPr>
        <p:sp>
          <p:nvSpPr>
            <p:cNvPr id="112" name="Shape 112"/>
            <p:cNvSpPr/>
            <p:nvPr/>
          </p:nvSpPr>
          <p:spPr>
            <a:xfrm>
              <a:off x="-1" y="-1"/>
              <a:ext cx="2859240" cy="159963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9BBB59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98080" y="-1"/>
              <a:ext cx="1263078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100"/>
                <a:t>垂直市场信用体系</a:t>
              </a:r>
            </a:p>
          </p:txBody>
        </p:sp>
      </p:grpSp>
      <p:grpSp>
        <p:nvGrpSpPr>
          <p:cNvPr id="117" name="Group 117"/>
          <p:cNvGrpSpPr/>
          <p:nvPr/>
        </p:nvGrpSpPr>
        <p:grpSpPr>
          <a:xfrm>
            <a:off x="5267324" y="3889133"/>
            <a:ext cx="2859240" cy="740018"/>
            <a:chOff x="0" y="0"/>
            <a:chExt cx="2859238" cy="740016"/>
          </a:xfrm>
        </p:grpSpPr>
        <p:sp>
          <p:nvSpPr>
            <p:cNvPr id="115" name="Shape 115"/>
            <p:cNvSpPr/>
            <p:nvPr/>
          </p:nvSpPr>
          <p:spPr>
            <a:xfrm>
              <a:off x="-1" y="0"/>
              <a:ext cx="2859240" cy="74001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9BBB59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68237" y="0"/>
              <a:ext cx="1322764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 algn="ctr"/>
              <a:r>
                <a:rPr sz="1100">
                  <a:latin typeface="Microsoft YaHei"/>
                  <a:ea typeface="Microsoft YaHei"/>
                  <a:cs typeface="Microsoft YaHei"/>
                  <a:sym typeface="Microsoft YaHei"/>
                </a:rPr>
                <a:t>淘宝/天猫信用体系</a:t>
              </a:r>
            </a:p>
          </p:txBody>
        </p:sp>
      </p:grpSp>
      <p:grpSp>
        <p:nvGrpSpPr>
          <p:cNvPr id="120" name="Group 120"/>
          <p:cNvGrpSpPr/>
          <p:nvPr/>
        </p:nvGrpSpPr>
        <p:grpSpPr>
          <a:xfrm>
            <a:off x="5908126" y="4148506"/>
            <a:ext cx="702493" cy="374763"/>
            <a:chOff x="0" y="0"/>
            <a:chExt cx="702492" cy="374762"/>
          </a:xfrm>
        </p:grpSpPr>
        <p:sp>
          <p:nvSpPr>
            <p:cNvPr id="118" name="Shape 118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0575" y="78160"/>
              <a:ext cx="561341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/>
              <a:r>
                <a:rPr sz="800">
                  <a:latin typeface="Microsoft YaHei"/>
                  <a:ea typeface="Microsoft YaHei"/>
                  <a:cs typeface="Microsoft YaHei"/>
                  <a:sym typeface="Microsoft YaHei"/>
                </a:rPr>
                <a:t>好中差	</a:t>
              </a:r>
            </a:p>
          </p:txBody>
        </p:sp>
      </p:grpSp>
      <p:grpSp>
        <p:nvGrpSpPr>
          <p:cNvPr id="123" name="Group 123"/>
          <p:cNvGrpSpPr/>
          <p:nvPr/>
        </p:nvGrpSpPr>
        <p:grpSpPr>
          <a:xfrm>
            <a:off x="5565226" y="5048098"/>
            <a:ext cx="702493" cy="374763"/>
            <a:chOff x="0" y="0"/>
            <a:chExt cx="702492" cy="374762"/>
          </a:xfrm>
        </p:grpSpPr>
        <p:sp>
          <p:nvSpPr>
            <p:cNvPr id="121" name="Shape 121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80013" y="78160"/>
              <a:ext cx="342465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800"/>
                <a:t>1688</a:t>
              </a:r>
            </a:p>
          </p:txBody>
        </p:sp>
      </p:grpSp>
      <p:grpSp>
        <p:nvGrpSpPr>
          <p:cNvPr id="126" name="Group 126"/>
          <p:cNvGrpSpPr/>
          <p:nvPr/>
        </p:nvGrpSpPr>
        <p:grpSpPr>
          <a:xfrm>
            <a:off x="6797201" y="4138981"/>
            <a:ext cx="702493" cy="374763"/>
            <a:chOff x="0" y="0"/>
            <a:chExt cx="702492" cy="374762"/>
          </a:xfrm>
        </p:grpSpPr>
        <p:sp>
          <p:nvSpPr>
            <p:cNvPr id="124" name="Shape 124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97997" y="78160"/>
              <a:ext cx="306497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800"/>
                <a:t>DSR</a:t>
              </a:r>
            </a:p>
          </p:txBody>
        </p:sp>
      </p:grpSp>
      <p:grpSp>
        <p:nvGrpSpPr>
          <p:cNvPr id="129" name="Group 129"/>
          <p:cNvGrpSpPr/>
          <p:nvPr/>
        </p:nvGrpSpPr>
        <p:grpSpPr>
          <a:xfrm>
            <a:off x="6390547" y="5048098"/>
            <a:ext cx="702493" cy="374763"/>
            <a:chOff x="0" y="0"/>
            <a:chExt cx="702492" cy="374762"/>
          </a:xfrm>
        </p:grpSpPr>
        <p:sp>
          <p:nvSpPr>
            <p:cNvPr id="127" name="Shape 127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97575" y="78160"/>
              <a:ext cx="307341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800"/>
                <a:t>退款</a:t>
              </a:r>
            </a:p>
          </p:txBody>
        </p:sp>
      </p:grpSp>
      <p:grpSp>
        <p:nvGrpSpPr>
          <p:cNvPr id="132" name="Group 132"/>
          <p:cNvGrpSpPr/>
          <p:nvPr/>
        </p:nvGrpSpPr>
        <p:grpSpPr>
          <a:xfrm>
            <a:off x="5586610" y="5495923"/>
            <a:ext cx="702493" cy="374763"/>
            <a:chOff x="0" y="0"/>
            <a:chExt cx="702492" cy="374762"/>
          </a:xfrm>
        </p:grpSpPr>
        <p:sp>
          <p:nvSpPr>
            <p:cNvPr id="130" name="Shape 130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46775" y="78160"/>
              <a:ext cx="408941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800"/>
                <a:t>新农业</a:t>
              </a:r>
            </a:p>
          </p:txBody>
        </p:sp>
      </p:grpSp>
      <p:grpSp>
        <p:nvGrpSpPr>
          <p:cNvPr id="135" name="Group 135"/>
          <p:cNvGrpSpPr/>
          <p:nvPr/>
        </p:nvGrpSpPr>
        <p:grpSpPr>
          <a:xfrm>
            <a:off x="393878" y="2600324"/>
            <a:ext cx="8188147" cy="704851"/>
            <a:chOff x="0" y="0"/>
            <a:chExt cx="8188145" cy="704849"/>
          </a:xfrm>
        </p:grpSpPr>
        <p:sp>
          <p:nvSpPr>
            <p:cNvPr id="133" name="Shape 133"/>
            <p:cNvSpPr/>
            <p:nvPr/>
          </p:nvSpPr>
          <p:spPr>
            <a:xfrm>
              <a:off x="-1" y="-1"/>
              <a:ext cx="8188147" cy="70485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28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3686402" y="-1"/>
              <a:ext cx="815341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2800"/>
                <a:t>评价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2191090" y="3390899"/>
            <a:ext cx="449560" cy="371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 algn="ctr">
              <a:defRPr sz="12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139" name="Group 139"/>
          <p:cNvGrpSpPr/>
          <p:nvPr/>
        </p:nvGrpSpPr>
        <p:grpSpPr>
          <a:xfrm>
            <a:off x="6390547" y="5495923"/>
            <a:ext cx="702493" cy="374763"/>
            <a:chOff x="0" y="0"/>
            <a:chExt cx="702492" cy="374762"/>
          </a:xfrm>
        </p:grpSpPr>
        <p:sp>
          <p:nvSpPr>
            <p:cNvPr id="137" name="Shape 137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95975" y="78160"/>
              <a:ext cx="510541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800"/>
                <a:t>二手闲置</a:t>
              </a:r>
            </a:p>
          </p:txBody>
        </p:sp>
      </p:grpSp>
      <p:grpSp>
        <p:nvGrpSpPr>
          <p:cNvPr id="142" name="Group 142"/>
          <p:cNvGrpSpPr/>
          <p:nvPr/>
        </p:nvGrpSpPr>
        <p:grpSpPr>
          <a:xfrm>
            <a:off x="1485412" y="2714625"/>
            <a:ext cx="1859784" cy="428624"/>
            <a:chOff x="0" y="0"/>
            <a:chExt cx="1859782" cy="428623"/>
          </a:xfrm>
        </p:grpSpPr>
        <p:sp>
          <p:nvSpPr>
            <p:cNvPr id="140" name="Shape 140"/>
            <p:cNvSpPr/>
            <p:nvPr/>
          </p:nvSpPr>
          <p:spPr>
            <a:xfrm>
              <a:off x="0" y="-1"/>
              <a:ext cx="1859783" cy="42862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71421" y="35241"/>
              <a:ext cx="91694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600"/>
                <a:t>内容平台</a:t>
              </a:r>
            </a:p>
          </p:txBody>
        </p:sp>
      </p:grpSp>
      <p:grpSp>
        <p:nvGrpSpPr>
          <p:cNvPr id="145" name="Group 145"/>
          <p:cNvGrpSpPr/>
          <p:nvPr/>
        </p:nvGrpSpPr>
        <p:grpSpPr>
          <a:xfrm>
            <a:off x="5653333" y="2714625"/>
            <a:ext cx="1956225" cy="428625"/>
            <a:chOff x="0" y="0"/>
            <a:chExt cx="1956223" cy="428625"/>
          </a:xfrm>
        </p:grpSpPr>
        <p:sp>
          <p:nvSpPr>
            <p:cNvPr id="143" name="Shape 143"/>
            <p:cNvSpPr/>
            <p:nvPr/>
          </p:nvSpPr>
          <p:spPr>
            <a:xfrm>
              <a:off x="-1" y="0"/>
              <a:ext cx="1956225" cy="42862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519641" y="35242"/>
              <a:ext cx="91694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600"/>
                <a:t>信用体系</a:t>
              </a:r>
            </a:p>
          </p:txBody>
        </p:sp>
      </p:grpSp>
      <p:grpSp>
        <p:nvGrpSpPr>
          <p:cNvPr id="148" name="Group 148"/>
          <p:cNvGrpSpPr/>
          <p:nvPr/>
        </p:nvGrpSpPr>
        <p:grpSpPr>
          <a:xfrm>
            <a:off x="7198565" y="5037408"/>
            <a:ext cx="702493" cy="374763"/>
            <a:chOff x="0" y="0"/>
            <a:chExt cx="702492" cy="374762"/>
          </a:xfrm>
        </p:grpSpPr>
        <p:sp>
          <p:nvSpPr>
            <p:cNvPr id="146" name="Shape 146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97575" y="78160"/>
              <a:ext cx="307341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800"/>
                <a:t>试用</a:t>
              </a:r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7198565" y="5495923"/>
            <a:ext cx="702493" cy="374763"/>
            <a:chOff x="0" y="0"/>
            <a:chExt cx="702492" cy="374762"/>
          </a:xfrm>
        </p:grpSpPr>
        <p:sp>
          <p:nvSpPr>
            <p:cNvPr id="149" name="Shape 149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95975" y="78160"/>
              <a:ext cx="510541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800"/>
                <a:t>服务市场</a:t>
              </a:r>
            </a:p>
          </p:txBody>
        </p:sp>
      </p:grpSp>
      <p:sp>
        <p:nvSpPr>
          <p:cNvPr id="152" name="Shape 152"/>
          <p:cNvSpPr/>
          <p:nvPr/>
        </p:nvSpPr>
        <p:spPr>
          <a:xfrm>
            <a:off x="6413036" y="3390900"/>
            <a:ext cx="449560" cy="409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 algn="ctr">
              <a:defRPr sz="12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155" name="Group 155"/>
          <p:cNvGrpSpPr/>
          <p:nvPr/>
        </p:nvGrpSpPr>
        <p:grpSpPr>
          <a:xfrm>
            <a:off x="5577085" y="5943598"/>
            <a:ext cx="702493" cy="374763"/>
            <a:chOff x="0" y="0"/>
            <a:chExt cx="702492" cy="374762"/>
          </a:xfrm>
        </p:grpSpPr>
        <p:sp>
          <p:nvSpPr>
            <p:cNvPr id="153" name="Shape 153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7575" y="78160"/>
              <a:ext cx="307341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800"/>
                <a:t>拍卖</a:t>
              </a:r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6413036" y="5939744"/>
            <a:ext cx="702493" cy="374763"/>
            <a:chOff x="0" y="0"/>
            <a:chExt cx="702492" cy="374762"/>
          </a:xfrm>
        </p:grpSpPr>
        <p:sp>
          <p:nvSpPr>
            <p:cNvPr id="156" name="Shape 156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95975" y="78160"/>
              <a:ext cx="510541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800"/>
                <a:t>数字阅读</a:t>
              </a:r>
            </a:p>
          </p:txBody>
        </p:sp>
      </p:grpSp>
      <p:grpSp>
        <p:nvGrpSpPr>
          <p:cNvPr id="161" name="Group 161"/>
          <p:cNvGrpSpPr/>
          <p:nvPr/>
        </p:nvGrpSpPr>
        <p:grpSpPr>
          <a:xfrm>
            <a:off x="7210776" y="5943598"/>
            <a:ext cx="702493" cy="374763"/>
            <a:chOff x="0" y="0"/>
            <a:chExt cx="702492" cy="374762"/>
          </a:xfrm>
        </p:grpSpPr>
        <p:sp>
          <p:nvSpPr>
            <p:cNvPr id="159" name="Shape 159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16526" y="78160"/>
              <a:ext cx="269439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800"/>
                <a:t>……</a:t>
              </a:r>
            </a:p>
          </p:txBody>
        </p:sp>
      </p:grpSp>
      <p:grpSp>
        <p:nvGrpSpPr>
          <p:cNvPr id="164" name="Group 164"/>
          <p:cNvGrpSpPr/>
          <p:nvPr/>
        </p:nvGrpSpPr>
        <p:grpSpPr>
          <a:xfrm>
            <a:off x="561148" y="3838576"/>
            <a:ext cx="2491072" cy="1190775"/>
            <a:chOff x="0" y="0"/>
            <a:chExt cx="2491071" cy="1190774"/>
          </a:xfrm>
        </p:grpSpPr>
        <p:sp>
          <p:nvSpPr>
            <p:cNvPr id="162" name="Shape 162"/>
            <p:cNvSpPr/>
            <p:nvPr/>
          </p:nvSpPr>
          <p:spPr>
            <a:xfrm>
              <a:off x="-1" y="-1"/>
              <a:ext cx="2491073" cy="11907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9BBB59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774365" y="-1"/>
              <a:ext cx="942341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100"/>
                <a:t>评价内容生产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1461488" y="4126879"/>
            <a:ext cx="702493" cy="374763"/>
            <a:chOff x="0" y="0"/>
            <a:chExt cx="702492" cy="374762"/>
          </a:xfrm>
        </p:grpSpPr>
        <p:sp>
          <p:nvSpPr>
            <p:cNvPr id="165" name="Shape 165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95975" y="78160"/>
              <a:ext cx="510541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800"/>
                <a:t>追加评价</a:t>
              </a:r>
            </a:p>
          </p:txBody>
        </p:sp>
      </p:grpSp>
      <p:grpSp>
        <p:nvGrpSpPr>
          <p:cNvPr id="170" name="Group 170"/>
          <p:cNvGrpSpPr/>
          <p:nvPr/>
        </p:nvGrpSpPr>
        <p:grpSpPr>
          <a:xfrm>
            <a:off x="2280030" y="4135237"/>
            <a:ext cx="702493" cy="374763"/>
            <a:chOff x="0" y="0"/>
            <a:chExt cx="702492" cy="374762"/>
          </a:xfrm>
        </p:grpSpPr>
        <p:sp>
          <p:nvSpPr>
            <p:cNvPr id="168" name="Shape 168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97575" y="78160"/>
              <a:ext cx="307341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800"/>
                <a:t>传图</a:t>
              </a:r>
            </a:p>
          </p:txBody>
        </p:sp>
      </p:grpSp>
      <p:grpSp>
        <p:nvGrpSpPr>
          <p:cNvPr id="173" name="Group 173"/>
          <p:cNvGrpSpPr/>
          <p:nvPr/>
        </p:nvGrpSpPr>
        <p:grpSpPr>
          <a:xfrm>
            <a:off x="1451963" y="4568023"/>
            <a:ext cx="702493" cy="374763"/>
            <a:chOff x="0" y="0"/>
            <a:chExt cx="702492" cy="374762"/>
          </a:xfrm>
        </p:grpSpPr>
        <p:sp>
          <p:nvSpPr>
            <p:cNvPr id="171" name="Shape 171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45175" y="78160"/>
              <a:ext cx="612141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800"/>
                <a:t>类目可配置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2281058" y="4577548"/>
            <a:ext cx="702493" cy="374763"/>
            <a:chOff x="0" y="0"/>
            <a:chExt cx="702492" cy="374762"/>
          </a:xfrm>
        </p:grpSpPr>
        <p:sp>
          <p:nvSpPr>
            <p:cNvPr id="174" name="Shape 174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16526" y="78160"/>
              <a:ext cx="269439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800"/>
                <a:t>……</a:t>
              </a:r>
            </a:p>
          </p:txBody>
        </p:sp>
      </p:grpSp>
      <p:grpSp>
        <p:nvGrpSpPr>
          <p:cNvPr id="179" name="Group 179"/>
          <p:cNvGrpSpPr/>
          <p:nvPr/>
        </p:nvGrpSpPr>
        <p:grpSpPr>
          <a:xfrm>
            <a:off x="561146" y="5133974"/>
            <a:ext cx="4077529" cy="1259821"/>
            <a:chOff x="0" y="0"/>
            <a:chExt cx="4077527" cy="1259819"/>
          </a:xfrm>
        </p:grpSpPr>
        <p:sp>
          <p:nvSpPr>
            <p:cNvPr id="177" name="Shape 177"/>
            <p:cNvSpPr/>
            <p:nvPr/>
          </p:nvSpPr>
          <p:spPr>
            <a:xfrm>
              <a:off x="-1" y="-1"/>
              <a:ext cx="4077529" cy="125982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9BBB59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686625" y="-1"/>
              <a:ext cx="704278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100"/>
                <a:t>语义分析</a:t>
              </a:r>
            </a:p>
          </p:txBody>
        </p:sp>
      </p:grpSp>
      <p:grpSp>
        <p:nvGrpSpPr>
          <p:cNvPr id="182" name="Group 182"/>
          <p:cNvGrpSpPr/>
          <p:nvPr/>
        </p:nvGrpSpPr>
        <p:grpSpPr>
          <a:xfrm>
            <a:off x="1134719" y="5467187"/>
            <a:ext cx="702493" cy="374763"/>
            <a:chOff x="0" y="0"/>
            <a:chExt cx="702492" cy="374762"/>
          </a:xfrm>
        </p:grpSpPr>
        <p:sp>
          <p:nvSpPr>
            <p:cNvPr id="180" name="Shape 180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70575" y="78160"/>
              <a:ext cx="561341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/>
              <a:r>
                <a:rPr sz="800">
                  <a:latin typeface="Microsoft YaHei"/>
                  <a:ea typeface="Microsoft YaHei"/>
                  <a:cs typeface="Microsoft YaHei"/>
                  <a:sym typeface="Microsoft YaHei"/>
                </a:rPr>
                <a:t>印象评价	</a:t>
              </a:r>
            </a:p>
          </p:txBody>
        </p:sp>
      </p:grpSp>
      <p:grpSp>
        <p:nvGrpSpPr>
          <p:cNvPr id="185" name="Group 185"/>
          <p:cNvGrpSpPr/>
          <p:nvPr/>
        </p:nvGrpSpPr>
        <p:grpSpPr>
          <a:xfrm>
            <a:off x="1941413" y="5467187"/>
            <a:ext cx="702493" cy="374763"/>
            <a:chOff x="0" y="0"/>
            <a:chExt cx="702492" cy="374762"/>
          </a:xfrm>
        </p:grpSpPr>
        <p:sp>
          <p:nvSpPr>
            <p:cNvPr id="183" name="Shape 183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95975" y="78160"/>
              <a:ext cx="510541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800"/>
                <a:t>推荐排序</a:t>
              </a:r>
            </a:p>
          </p:txBody>
        </p:sp>
      </p:grpSp>
      <p:grpSp>
        <p:nvGrpSpPr>
          <p:cNvPr id="188" name="Group 188"/>
          <p:cNvGrpSpPr/>
          <p:nvPr/>
        </p:nvGrpSpPr>
        <p:grpSpPr>
          <a:xfrm>
            <a:off x="1143671" y="5955445"/>
            <a:ext cx="702493" cy="374763"/>
            <a:chOff x="0" y="0"/>
            <a:chExt cx="702492" cy="374762"/>
          </a:xfrm>
        </p:grpSpPr>
        <p:sp>
          <p:nvSpPr>
            <p:cNvPr id="186" name="Shape 186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95975" y="78160"/>
              <a:ext cx="510541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800"/>
                <a:t>标签导购</a:t>
              </a:r>
            </a:p>
          </p:txBody>
        </p:sp>
      </p:grpSp>
      <p:grpSp>
        <p:nvGrpSpPr>
          <p:cNvPr id="191" name="Group 191"/>
          <p:cNvGrpSpPr/>
          <p:nvPr/>
        </p:nvGrpSpPr>
        <p:grpSpPr>
          <a:xfrm>
            <a:off x="1941413" y="5955445"/>
            <a:ext cx="702493" cy="374763"/>
            <a:chOff x="0" y="0"/>
            <a:chExt cx="702492" cy="374762"/>
          </a:xfrm>
        </p:grpSpPr>
        <p:sp>
          <p:nvSpPr>
            <p:cNvPr id="189" name="Shape 189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95975" y="78160"/>
              <a:ext cx="510541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800"/>
                <a:t>礼物频道</a:t>
              </a:r>
            </a:p>
          </p:txBody>
        </p:sp>
      </p:grpSp>
      <p:grpSp>
        <p:nvGrpSpPr>
          <p:cNvPr id="194" name="Group 194"/>
          <p:cNvGrpSpPr/>
          <p:nvPr/>
        </p:nvGrpSpPr>
        <p:grpSpPr>
          <a:xfrm>
            <a:off x="2747595" y="5467187"/>
            <a:ext cx="702493" cy="374763"/>
            <a:chOff x="0" y="0"/>
            <a:chExt cx="702492" cy="374762"/>
          </a:xfrm>
        </p:grpSpPr>
        <p:sp>
          <p:nvSpPr>
            <p:cNvPr id="192" name="Shape 192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97575" y="78160"/>
              <a:ext cx="307341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800"/>
                <a:t>主搜</a:t>
              </a:r>
            </a:p>
          </p:txBody>
        </p:sp>
      </p:grpSp>
      <p:grpSp>
        <p:nvGrpSpPr>
          <p:cNvPr id="197" name="Group 197"/>
          <p:cNvGrpSpPr/>
          <p:nvPr/>
        </p:nvGrpSpPr>
        <p:grpSpPr>
          <a:xfrm>
            <a:off x="2747595" y="5955445"/>
            <a:ext cx="702493" cy="374763"/>
            <a:chOff x="0" y="0"/>
            <a:chExt cx="702492" cy="374762"/>
          </a:xfrm>
        </p:grpSpPr>
        <p:sp>
          <p:nvSpPr>
            <p:cNvPr id="195" name="Shape 195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95975" y="78160"/>
              <a:ext cx="510541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800"/>
                <a:t>尺码推荐</a:t>
              </a:r>
            </a:p>
          </p:txBody>
        </p:sp>
      </p:grpSp>
      <p:grpSp>
        <p:nvGrpSpPr>
          <p:cNvPr id="200" name="Group 200"/>
          <p:cNvGrpSpPr/>
          <p:nvPr/>
        </p:nvGrpSpPr>
        <p:grpSpPr>
          <a:xfrm>
            <a:off x="3546095" y="5955445"/>
            <a:ext cx="702493" cy="374763"/>
            <a:chOff x="0" y="0"/>
            <a:chExt cx="702492" cy="374762"/>
          </a:xfrm>
        </p:grpSpPr>
        <p:sp>
          <p:nvSpPr>
            <p:cNvPr id="198" name="Shape 198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216526" y="78160"/>
              <a:ext cx="269439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800"/>
                <a:t>……</a:t>
              </a:r>
            </a:p>
          </p:txBody>
        </p:sp>
      </p:grpSp>
      <p:grpSp>
        <p:nvGrpSpPr>
          <p:cNvPr id="203" name="Group 203"/>
          <p:cNvGrpSpPr/>
          <p:nvPr/>
        </p:nvGrpSpPr>
        <p:grpSpPr>
          <a:xfrm>
            <a:off x="3556039" y="5467187"/>
            <a:ext cx="702493" cy="374763"/>
            <a:chOff x="0" y="0"/>
            <a:chExt cx="702492" cy="374762"/>
          </a:xfrm>
        </p:grpSpPr>
        <p:sp>
          <p:nvSpPr>
            <p:cNvPr id="201" name="Shape 201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95975" y="78160"/>
              <a:ext cx="510541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800"/>
                <a:t>评论有礼</a:t>
              </a:r>
            </a:p>
          </p:txBody>
        </p:sp>
      </p:grpSp>
      <p:grpSp>
        <p:nvGrpSpPr>
          <p:cNvPr id="206" name="Group 206"/>
          <p:cNvGrpSpPr/>
          <p:nvPr/>
        </p:nvGrpSpPr>
        <p:grpSpPr>
          <a:xfrm>
            <a:off x="662031" y="4126879"/>
            <a:ext cx="702493" cy="374763"/>
            <a:chOff x="0" y="0"/>
            <a:chExt cx="702492" cy="374762"/>
          </a:xfrm>
        </p:grpSpPr>
        <p:sp>
          <p:nvSpPr>
            <p:cNvPr id="204" name="Shape 204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97575" y="78160"/>
              <a:ext cx="307341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800"/>
                <a:t>评论</a:t>
              </a:r>
            </a:p>
          </p:txBody>
        </p:sp>
      </p:grpSp>
      <p:grpSp>
        <p:nvGrpSpPr>
          <p:cNvPr id="209" name="Group 209"/>
          <p:cNvGrpSpPr/>
          <p:nvPr/>
        </p:nvGrpSpPr>
        <p:grpSpPr>
          <a:xfrm>
            <a:off x="662031" y="4577548"/>
            <a:ext cx="702493" cy="374763"/>
            <a:chOff x="0" y="0"/>
            <a:chExt cx="702492" cy="374762"/>
          </a:xfrm>
        </p:grpSpPr>
        <p:sp>
          <p:nvSpPr>
            <p:cNvPr id="207" name="Shape 207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197575" y="78160"/>
              <a:ext cx="307341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800"/>
                <a:t>解释</a:t>
              </a:r>
            </a:p>
          </p:txBody>
        </p:sp>
      </p:grpSp>
      <p:grpSp>
        <p:nvGrpSpPr>
          <p:cNvPr id="212" name="Group 212"/>
          <p:cNvGrpSpPr/>
          <p:nvPr/>
        </p:nvGrpSpPr>
        <p:grpSpPr>
          <a:xfrm>
            <a:off x="3173268" y="3838576"/>
            <a:ext cx="1465407" cy="1190775"/>
            <a:chOff x="0" y="0"/>
            <a:chExt cx="1465405" cy="1190774"/>
          </a:xfrm>
        </p:grpSpPr>
        <p:sp>
          <p:nvSpPr>
            <p:cNvPr id="210" name="Shape 210"/>
            <p:cNvSpPr/>
            <p:nvPr/>
          </p:nvSpPr>
          <p:spPr>
            <a:xfrm>
              <a:off x="0" y="-1"/>
              <a:ext cx="1465406" cy="11907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9BBB59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40933" y="-1"/>
              <a:ext cx="383541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100"/>
                <a:t>工具</a:t>
              </a:r>
            </a:p>
          </p:txBody>
        </p:sp>
      </p:grpSp>
      <p:grpSp>
        <p:nvGrpSpPr>
          <p:cNvPr id="215" name="Group 215"/>
          <p:cNvGrpSpPr/>
          <p:nvPr/>
        </p:nvGrpSpPr>
        <p:grpSpPr>
          <a:xfrm>
            <a:off x="3592960" y="4322617"/>
            <a:ext cx="702493" cy="374763"/>
            <a:chOff x="0" y="0"/>
            <a:chExt cx="702492" cy="374762"/>
          </a:xfrm>
        </p:grpSpPr>
        <p:sp>
          <p:nvSpPr>
            <p:cNvPr id="213" name="Shape 213"/>
            <p:cNvSpPr/>
            <p:nvPr/>
          </p:nvSpPr>
          <p:spPr>
            <a:xfrm>
              <a:off x="-1" y="-1"/>
              <a:ext cx="702494" cy="37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95975" y="78160"/>
              <a:ext cx="510541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800"/>
                <a:t>评论有礼</a:t>
              </a:r>
            </a:p>
          </p:txBody>
        </p:sp>
      </p:grpSp>
      <p:sp>
        <p:nvSpPr>
          <p:cNvPr id="216" name="Shape 216"/>
          <p:cNvSpPr/>
          <p:nvPr/>
        </p:nvSpPr>
        <p:spPr>
          <a:xfrm>
            <a:off x="393880" y="1400174"/>
            <a:ext cx="8188144" cy="70254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A5A3"/>
              </a:gs>
              <a:gs pos="35000">
                <a:srgbClr val="FFBFBE"/>
              </a:gs>
              <a:gs pos="100000">
                <a:srgbClr val="FFE6E6"/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219" name="Group 219"/>
          <p:cNvGrpSpPr/>
          <p:nvPr/>
        </p:nvGrpSpPr>
        <p:grpSpPr>
          <a:xfrm>
            <a:off x="669360" y="1560190"/>
            <a:ext cx="1277508" cy="360041"/>
            <a:chOff x="0" y="0"/>
            <a:chExt cx="1277507" cy="360040"/>
          </a:xfrm>
        </p:grpSpPr>
        <p:sp>
          <p:nvSpPr>
            <p:cNvPr id="217" name="Shape 217"/>
            <p:cNvSpPr/>
            <p:nvPr/>
          </p:nvSpPr>
          <p:spPr>
            <a:xfrm>
              <a:off x="-1" y="-1"/>
              <a:ext cx="1277509" cy="360042"/>
            </a:xfrm>
            <a:prstGeom prst="rect">
              <a:avLst/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383483" y="949"/>
              <a:ext cx="51054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600"/>
                <a:t>买家</a:t>
              </a: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2254591" y="1560190"/>
            <a:ext cx="1277508" cy="360041"/>
            <a:chOff x="0" y="0"/>
            <a:chExt cx="1277507" cy="360040"/>
          </a:xfrm>
        </p:grpSpPr>
        <p:sp>
          <p:nvSpPr>
            <p:cNvPr id="220" name="Shape 220"/>
            <p:cNvSpPr/>
            <p:nvPr/>
          </p:nvSpPr>
          <p:spPr>
            <a:xfrm>
              <a:off x="-1" y="-1"/>
              <a:ext cx="1277509" cy="360042"/>
            </a:xfrm>
            <a:prstGeom prst="rect">
              <a:avLst/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83483" y="949"/>
              <a:ext cx="51054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600"/>
                <a:t>卖家</a:t>
              </a:r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3839821" y="1560190"/>
            <a:ext cx="1277508" cy="360041"/>
            <a:chOff x="0" y="0"/>
            <a:chExt cx="1277507" cy="360040"/>
          </a:xfrm>
        </p:grpSpPr>
        <p:sp>
          <p:nvSpPr>
            <p:cNvPr id="223" name="Shape 223"/>
            <p:cNvSpPr/>
            <p:nvPr/>
          </p:nvSpPr>
          <p:spPr>
            <a:xfrm>
              <a:off x="-1" y="-1"/>
              <a:ext cx="1277509" cy="360042"/>
            </a:xfrm>
            <a:prstGeom prst="rect">
              <a:avLst/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388394" y="949"/>
              <a:ext cx="500719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600"/>
                <a:t>TOP</a:t>
              </a:r>
            </a:p>
          </p:txBody>
        </p:sp>
      </p:grpSp>
      <p:grpSp>
        <p:nvGrpSpPr>
          <p:cNvPr id="228" name="Group 228"/>
          <p:cNvGrpSpPr/>
          <p:nvPr/>
        </p:nvGrpSpPr>
        <p:grpSpPr>
          <a:xfrm>
            <a:off x="5425051" y="1560190"/>
            <a:ext cx="1277508" cy="360041"/>
            <a:chOff x="0" y="0"/>
            <a:chExt cx="1277507" cy="360040"/>
          </a:xfrm>
        </p:grpSpPr>
        <p:sp>
          <p:nvSpPr>
            <p:cNvPr id="226" name="Shape 226"/>
            <p:cNvSpPr/>
            <p:nvPr/>
          </p:nvSpPr>
          <p:spPr>
            <a:xfrm>
              <a:off x="-1" y="-1"/>
              <a:ext cx="1277509" cy="360042"/>
            </a:xfrm>
            <a:prstGeom prst="rect">
              <a:avLst/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383483" y="949"/>
              <a:ext cx="51054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600"/>
                <a:t>无线</a:t>
              </a:r>
            </a:p>
          </p:txBody>
        </p:sp>
      </p:grpSp>
      <p:grpSp>
        <p:nvGrpSpPr>
          <p:cNvPr id="231" name="Group 231"/>
          <p:cNvGrpSpPr/>
          <p:nvPr/>
        </p:nvGrpSpPr>
        <p:grpSpPr>
          <a:xfrm>
            <a:off x="7010282" y="1560190"/>
            <a:ext cx="1277508" cy="360041"/>
            <a:chOff x="0" y="0"/>
            <a:chExt cx="1277507" cy="360040"/>
          </a:xfrm>
        </p:grpSpPr>
        <p:sp>
          <p:nvSpPr>
            <p:cNvPr id="229" name="Shape 229"/>
            <p:cNvSpPr/>
            <p:nvPr/>
          </p:nvSpPr>
          <p:spPr>
            <a:xfrm>
              <a:off x="-1" y="-1"/>
              <a:ext cx="1277509" cy="360042"/>
            </a:xfrm>
            <a:prstGeom prst="rect">
              <a:avLst/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0283" y="949"/>
              <a:ext cx="91694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600"/>
                <a:t>各业务方</a:t>
              </a:r>
            </a:p>
          </p:txBody>
        </p:sp>
      </p:grpSp>
      <p:sp>
        <p:nvSpPr>
          <p:cNvPr id="232" name="Shape 232"/>
          <p:cNvSpPr/>
          <p:nvPr/>
        </p:nvSpPr>
        <p:spPr>
          <a:xfrm flipV="1">
            <a:off x="4248586" y="2143125"/>
            <a:ext cx="449560" cy="409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9BBB59"/>
            </a:solidFill>
          </a:ln>
        </p:spPr>
        <p:txBody>
          <a:bodyPr lIns="0" tIns="0" rIns="0" bIns="0" anchor="ctr"/>
          <a:lstStyle/>
          <a:p>
            <a:pPr lvl="0" algn="ctr">
              <a:defRPr sz="12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6067692" y="760300"/>
            <a:ext cx="1932941" cy="399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pPr lvl="0">
              <a:defRPr sz="1800" b="0"/>
            </a:pPr>
            <a:r>
              <a:rPr sz="2400" b="1"/>
              <a:t>评价业务架构</a:t>
            </a:r>
          </a:p>
        </p:txBody>
      </p:sp>
    </p:spTree>
    <p:extLst>
      <p:ext uri="{BB962C8B-B14F-4D97-AF65-F5344CB8AC3E}">
        <p14:creationId xmlns:p14="http://schemas.microsoft.com/office/powerpoint/2010/main" val="700502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8"/>
          <p:cNvGrpSpPr/>
          <p:nvPr/>
        </p:nvGrpSpPr>
        <p:grpSpPr>
          <a:xfrm>
            <a:off x="393880" y="489529"/>
            <a:ext cx="264424" cy="418679"/>
            <a:chOff x="0" y="0"/>
            <a:chExt cx="264423" cy="418677"/>
          </a:xfrm>
        </p:grpSpPr>
        <p:sp>
          <p:nvSpPr>
            <p:cNvPr id="235" name="Shape 235"/>
            <p:cNvSpPr/>
            <p:nvPr/>
          </p:nvSpPr>
          <p:spPr>
            <a:xfrm flipH="1">
              <a:off x="264423" y="-1"/>
              <a:ext cx="1" cy="418679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flipH="1">
              <a:off x="125276" y="289"/>
              <a:ext cx="1" cy="299056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flipH="1">
              <a:off x="0" y="2266"/>
              <a:ext cx="1" cy="149528"/>
            </a:xfrm>
            <a:prstGeom prst="line">
              <a:avLst/>
            </a:prstGeom>
            <a:noFill/>
            <a:ln w="57150" cap="flat">
              <a:solidFill>
                <a:srgbClr val="92D05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241" name="Group 241"/>
          <p:cNvGrpSpPr/>
          <p:nvPr/>
        </p:nvGrpSpPr>
        <p:grpSpPr>
          <a:xfrm>
            <a:off x="-4691" y="6457381"/>
            <a:ext cx="6585358" cy="424359"/>
            <a:chOff x="0" y="0"/>
            <a:chExt cx="6585356" cy="424358"/>
          </a:xfrm>
        </p:grpSpPr>
        <p:sp>
          <p:nvSpPr>
            <p:cNvPr id="239" name="Shape 239"/>
            <p:cNvSpPr/>
            <p:nvPr/>
          </p:nvSpPr>
          <p:spPr>
            <a:xfrm>
              <a:off x="-1" y="-1"/>
              <a:ext cx="6585358" cy="42436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-1" y="33109"/>
              <a:ext cx="658535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           未来是共享的</a:t>
              </a:r>
            </a:p>
          </p:txBody>
        </p:sp>
      </p:grpSp>
      <p:sp>
        <p:nvSpPr>
          <p:cNvPr id="242" name="Shape 242"/>
          <p:cNvSpPr/>
          <p:nvPr/>
        </p:nvSpPr>
        <p:spPr>
          <a:xfrm>
            <a:off x="6580665" y="6457381"/>
            <a:ext cx="2563335" cy="403757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840457" y="316847"/>
            <a:ext cx="6778626" cy="777876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评价系统架构</a:t>
            </a:r>
          </a:p>
        </p:txBody>
      </p:sp>
      <p:sp>
        <p:nvSpPr>
          <p:cNvPr id="244" name="Shape 244"/>
          <p:cNvSpPr/>
          <p:nvPr/>
        </p:nvSpPr>
        <p:spPr>
          <a:xfrm>
            <a:off x="6553200" y="6245225"/>
            <a:ext cx="21336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4</a:t>
            </a:r>
          </a:p>
        </p:txBody>
      </p:sp>
      <p:grpSp>
        <p:nvGrpSpPr>
          <p:cNvPr id="247" name="Group 247"/>
          <p:cNvGrpSpPr/>
          <p:nvPr/>
        </p:nvGrpSpPr>
        <p:grpSpPr>
          <a:xfrm>
            <a:off x="4190870" y="4010259"/>
            <a:ext cx="4649787" cy="457201"/>
            <a:chOff x="0" y="0"/>
            <a:chExt cx="4649785" cy="457200"/>
          </a:xfrm>
        </p:grpSpPr>
        <p:sp>
          <p:nvSpPr>
            <p:cNvPr id="245" name="Shape 245"/>
            <p:cNvSpPr/>
            <p:nvPr/>
          </p:nvSpPr>
          <p:spPr>
            <a:xfrm>
              <a:off x="0" y="0"/>
              <a:ext cx="4649786" cy="457200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/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0" y="0"/>
              <a:ext cx="4649786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algn="ctr" defTabSz="914400"/>
              <a:r>
                <a:rPr sz="1400">
                  <a:latin typeface="Arial"/>
                  <a:ea typeface="Arial"/>
                  <a:cs typeface="Arial"/>
                  <a:sym typeface="Arial"/>
                </a:rPr>
                <a:t>RateCenter</a:t>
              </a:r>
              <a:r>
                <a:rPr sz="1400">
                  <a:latin typeface="宋体"/>
                  <a:ea typeface="宋体"/>
                  <a:cs typeface="宋体"/>
                  <a:sym typeface="宋体"/>
                </a:rPr>
                <a:t>（评价中心）</a:t>
              </a:r>
            </a:p>
          </p:txBody>
        </p:sp>
      </p:grpSp>
      <p:grpSp>
        <p:nvGrpSpPr>
          <p:cNvPr id="251" name="Group 251"/>
          <p:cNvGrpSpPr/>
          <p:nvPr/>
        </p:nvGrpSpPr>
        <p:grpSpPr>
          <a:xfrm>
            <a:off x="4038417" y="5458657"/>
            <a:ext cx="914401" cy="456368"/>
            <a:chOff x="0" y="0"/>
            <a:chExt cx="914400" cy="456367"/>
          </a:xfrm>
        </p:grpSpPr>
        <p:sp>
          <p:nvSpPr>
            <p:cNvPr id="248" name="Shape 248"/>
            <p:cNvSpPr/>
            <p:nvPr/>
          </p:nvSpPr>
          <p:spPr>
            <a:xfrm>
              <a:off x="0" y="-1"/>
              <a:ext cx="914401" cy="45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0" y="-1"/>
              <a:ext cx="914401" cy="45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0" y="152121"/>
              <a:ext cx="914400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914400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   Mysql</a:t>
              </a:r>
            </a:p>
          </p:txBody>
        </p:sp>
      </p:grpSp>
      <p:grpSp>
        <p:nvGrpSpPr>
          <p:cNvPr id="255" name="Group 255"/>
          <p:cNvGrpSpPr/>
          <p:nvPr/>
        </p:nvGrpSpPr>
        <p:grpSpPr>
          <a:xfrm>
            <a:off x="5715701" y="5998845"/>
            <a:ext cx="914401" cy="425985"/>
            <a:chOff x="0" y="0"/>
            <a:chExt cx="914400" cy="425983"/>
          </a:xfrm>
        </p:grpSpPr>
        <p:sp>
          <p:nvSpPr>
            <p:cNvPr id="252" name="Shape 252"/>
            <p:cNvSpPr/>
            <p:nvPr/>
          </p:nvSpPr>
          <p:spPr>
            <a:xfrm>
              <a:off x="0" y="0"/>
              <a:ext cx="914401" cy="411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0" y="0"/>
              <a:ext cx="914401" cy="411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0" y="137160"/>
              <a:ext cx="914400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914400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  HBase</a:t>
              </a:r>
            </a:p>
          </p:txBody>
        </p:sp>
      </p:grpSp>
      <p:grpSp>
        <p:nvGrpSpPr>
          <p:cNvPr id="259" name="Group 259"/>
          <p:cNvGrpSpPr/>
          <p:nvPr/>
        </p:nvGrpSpPr>
        <p:grpSpPr>
          <a:xfrm>
            <a:off x="7240221" y="5963585"/>
            <a:ext cx="914401" cy="425038"/>
            <a:chOff x="0" y="0"/>
            <a:chExt cx="914400" cy="425036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914401" cy="408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0" y="0"/>
              <a:ext cx="914401" cy="408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0" y="136213"/>
              <a:ext cx="914400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914400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   HBase</a:t>
              </a:r>
            </a:p>
          </p:txBody>
        </p:sp>
      </p:grpSp>
      <p:grpSp>
        <p:nvGrpSpPr>
          <p:cNvPr id="262" name="Group 262"/>
          <p:cNvGrpSpPr/>
          <p:nvPr/>
        </p:nvGrpSpPr>
        <p:grpSpPr>
          <a:xfrm>
            <a:off x="357230" y="5436766"/>
            <a:ext cx="1232484" cy="495405"/>
            <a:chOff x="0" y="0"/>
            <a:chExt cx="1232482" cy="495404"/>
          </a:xfrm>
        </p:grpSpPr>
        <p:sp>
          <p:nvSpPr>
            <p:cNvPr id="260" name="Shape 260"/>
            <p:cNvSpPr/>
            <p:nvPr/>
          </p:nvSpPr>
          <p:spPr>
            <a:xfrm>
              <a:off x="-1" y="-1"/>
              <a:ext cx="1232484" cy="49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80492" y="72549"/>
              <a:ext cx="871498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400"/>
              </a:lvl1pPr>
            </a:lstStyle>
            <a:p>
              <a:pPr lvl="0">
                <a:defRPr sz="1800"/>
              </a:pPr>
              <a:r>
                <a:rPr sz="1400"/>
                <a:t>云梯</a:t>
              </a:r>
            </a:p>
          </p:txBody>
        </p:sp>
      </p:grpSp>
      <p:grpSp>
        <p:nvGrpSpPr>
          <p:cNvPr id="265" name="Group 265"/>
          <p:cNvGrpSpPr/>
          <p:nvPr/>
        </p:nvGrpSpPr>
        <p:grpSpPr>
          <a:xfrm>
            <a:off x="2247015" y="3638679"/>
            <a:ext cx="1448295" cy="467107"/>
            <a:chOff x="0" y="0"/>
            <a:chExt cx="1448294" cy="467106"/>
          </a:xfrm>
        </p:grpSpPr>
        <p:sp>
          <p:nvSpPr>
            <p:cNvPr id="263" name="Shape 263"/>
            <p:cNvSpPr/>
            <p:nvPr/>
          </p:nvSpPr>
          <p:spPr>
            <a:xfrm>
              <a:off x="0" y="0"/>
              <a:ext cx="1448295" cy="447806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0" y="0"/>
              <a:ext cx="1448295" cy="467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algn="ctr" defTabSz="914400"/>
              <a:r>
                <a:rPr sz="1400">
                  <a:latin typeface="Arial"/>
                  <a:ea typeface="Arial"/>
                  <a:cs typeface="Arial"/>
                  <a:sym typeface="Arial"/>
                </a:rPr>
                <a:t>RateAdmin</a:t>
              </a:r>
            </a:p>
            <a:p>
              <a:pPr lvl="0" algn="ctr" defTabSz="914400"/>
              <a:r>
                <a:rPr sz="1400"/>
                <a:t>评价后台</a:t>
              </a:r>
            </a:p>
          </p:txBody>
        </p:sp>
      </p:grpSp>
      <p:grpSp>
        <p:nvGrpSpPr>
          <p:cNvPr id="268" name="Group 268"/>
          <p:cNvGrpSpPr/>
          <p:nvPr/>
        </p:nvGrpSpPr>
        <p:grpSpPr>
          <a:xfrm>
            <a:off x="246193" y="1866381"/>
            <a:ext cx="1448296" cy="551063"/>
            <a:chOff x="0" y="0"/>
            <a:chExt cx="1448294" cy="551062"/>
          </a:xfrm>
        </p:grpSpPr>
        <p:sp>
          <p:nvSpPr>
            <p:cNvPr id="266" name="Shape 266"/>
            <p:cNvSpPr/>
            <p:nvPr/>
          </p:nvSpPr>
          <p:spPr>
            <a:xfrm>
              <a:off x="-1" y="-1"/>
              <a:ext cx="1448296" cy="551064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-1" y="-1"/>
              <a:ext cx="1448296" cy="467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algn="ctr" defTabSz="914400"/>
              <a:r>
                <a:rPr sz="1400">
                  <a:latin typeface="Arial"/>
                  <a:ea typeface="Arial"/>
                  <a:cs typeface="Arial"/>
                  <a:sym typeface="Arial"/>
                </a:rPr>
                <a:t>Search</a:t>
              </a:r>
            </a:p>
            <a:p>
              <a:pPr lvl="0" algn="ctr" defTabSz="914400"/>
              <a:r>
                <a:rPr sz="1400"/>
                <a:t>搜索</a:t>
              </a:r>
            </a:p>
          </p:txBody>
        </p:sp>
      </p:grpSp>
      <p:grpSp>
        <p:nvGrpSpPr>
          <p:cNvPr id="271" name="Group 271"/>
          <p:cNvGrpSpPr/>
          <p:nvPr/>
        </p:nvGrpSpPr>
        <p:grpSpPr>
          <a:xfrm>
            <a:off x="246193" y="3648126"/>
            <a:ext cx="1448296" cy="485983"/>
            <a:chOff x="0" y="0"/>
            <a:chExt cx="1448294" cy="485982"/>
          </a:xfrm>
        </p:grpSpPr>
        <p:sp>
          <p:nvSpPr>
            <p:cNvPr id="269" name="Shape 269"/>
            <p:cNvSpPr/>
            <p:nvPr/>
          </p:nvSpPr>
          <p:spPr>
            <a:xfrm>
              <a:off x="-1" y="-1"/>
              <a:ext cx="1448296" cy="485984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-1" y="-1"/>
              <a:ext cx="1448296" cy="467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algn="ctr" defTabSz="914400"/>
              <a:r>
                <a:rPr sz="1400">
                  <a:latin typeface="Arial"/>
                  <a:ea typeface="Arial"/>
                  <a:cs typeface="Arial"/>
                  <a:sym typeface="Arial"/>
                </a:rPr>
                <a:t>Semantic</a:t>
              </a:r>
            </a:p>
            <a:p>
              <a:pPr lvl="0" algn="ctr" defTabSz="914400"/>
              <a:r>
                <a:rPr sz="1400"/>
                <a:t>语义分析</a:t>
              </a:r>
            </a:p>
          </p:txBody>
        </p:sp>
      </p:grpSp>
      <p:grpSp>
        <p:nvGrpSpPr>
          <p:cNvPr id="274" name="Group 274"/>
          <p:cNvGrpSpPr/>
          <p:nvPr/>
        </p:nvGrpSpPr>
        <p:grpSpPr>
          <a:xfrm>
            <a:off x="3681126" y="1885430"/>
            <a:ext cx="1338654" cy="486295"/>
            <a:chOff x="0" y="0"/>
            <a:chExt cx="1338652" cy="486294"/>
          </a:xfrm>
        </p:grpSpPr>
        <p:sp>
          <p:nvSpPr>
            <p:cNvPr id="272" name="Shape 272"/>
            <p:cNvSpPr/>
            <p:nvPr/>
          </p:nvSpPr>
          <p:spPr>
            <a:xfrm>
              <a:off x="0" y="-1"/>
              <a:ext cx="1338653" cy="486296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0" y="-1"/>
              <a:ext cx="1338653" cy="467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defTabSz="914400"/>
              <a:r>
                <a:rPr sz="1400">
                  <a:latin typeface="Arial"/>
                  <a:ea typeface="Arial"/>
                  <a:cs typeface="Arial"/>
                  <a:sym typeface="Arial"/>
                </a:rPr>
                <a:t>RateManager</a:t>
              </a:r>
            </a:p>
            <a:p>
              <a:pPr lvl="0" defTabSz="914400"/>
              <a:r>
                <a:rPr sz="1400"/>
                <a:t>评价前台应用</a:t>
              </a:r>
            </a:p>
          </p:txBody>
        </p:sp>
      </p:grpSp>
      <p:sp>
        <p:nvSpPr>
          <p:cNvPr id="275" name="Shape 275"/>
          <p:cNvSpPr/>
          <p:nvPr/>
        </p:nvSpPr>
        <p:spPr>
          <a:xfrm flipH="1">
            <a:off x="4495617" y="5010696"/>
            <a:ext cx="157" cy="447961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78" name="Group 278"/>
          <p:cNvGrpSpPr/>
          <p:nvPr/>
        </p:nvGrpSpPr>
        <p:grpSpPr>
          <a:xfrm>
            <a:off x="5563249" y="5282855"/>
            <a:ext cx="1219305" cy="517871"/>
            <a:chOff x="0" y="0"/>
            <a:chExt cx="1219304" cy="517869"/>
          </a:xfrm>
        </p:grpSpPr>
        <p:sp>
          <p:nvSpPr>
            <p:cNvPr id="276" name="Shape 276"/>
            <p:cNvSpPr/>
            <p:nvPr/>
          </p:nvSpPr>
          <p:spPr>
            <a:xfrm>
              <a:off x="-1" y="0"/>
              <a:ext cx="1219306" cy="517870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-1" y="0"/>
              <a:ext cx="1219306" cy="467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algn="ctr" defTabSz="914400"/>
              <a:r>
                <a:rPr sz="1400">
                  <a:latin typeface="Arial"/>
                  <a:ea typeface="Arial"/>
                  <a:cs typeface="Arial"/>
                  <a:sym typeface="Arial"/>
                </a:rPr>
                <a:t>HRM</a:t>
              </a:r>
            </a:p>
            <a:p>
              <a:pPr lvl="0" algn="ctr" defTabSz="914400"/>
              <a:r>
                <a:rPr sz="1400"/>
                <a:t>评价历史库</a:t>
              </a:r>
            </a:p>
          </p:txBody>
        </p:sp>
      </p:grpSp>
      <p:grpSp>
        <p:nvGrpSpPr>
          <p:cNvPr id="281" name="Group 281"/>
          <p:cNvGrpSpPr/>
          <p:nvPr/>
        </p:nvGrpSpPr>
        <p:grpSpPr>
          <a:xfrm>
            <a:off x="6936409" y="5282855"/>
            <a:ext cx="1523117" cy="517871"/>
            <a:chOff x="0" y="0"/>
            <a:chExt cx="1523116" cy="517869"/>
          </a:xfrm>
        </p:grpSpPr>
        <p:sp>
          <p:nvSpPr>
            <p:cNvPr id="279" name="Shape 279"/>
            <p:cNvSpPr/>
            <p:nvPr/>
          </p:nvSpPr>
          <p:spPr>
            <a:xfrm>
              <a:off x="-1" y="0"/>
              <a:ext cx="1523118" cy="517870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-1" y="0"/>
              <a:ext cx="1523118" cy="467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algn="ctr" defTabSz="914400"/>
              <a:r>
                <a:rPr sz="1400">
                  <a:latin typeface="Arial"/>
                  <a:ea typeface="Arial"/>
                  <a:cs typeface="Arial"/>
                  <a:sym typeface="Arial"/>
                </a:rPr>
                <a:t>TradeRecord</a:t>
              </a:r>
            </a:p>
            <a:p>
              <a:pPr lvl="0" algn="ctr" defTabSz="914400"/>
              <a:r>
                <a:rPr sz="1400"/>
                <a:t>评价流水日志</a:t>
              </a:r>
            </a:p>
          </p:txBody>
        </p:sp>
      </p:grpSp>
      <p:sp>
        <p:nvSpPr>
          <p:cNvPr id="282" name="Shape 282"/>
          <p:cNvSpPr/>
          <p:nvPr/>
        </p:nvSpPr>
        <p:spPr>
          <a:xfrm>
            <a:off x="7697421" y="5003880"/>
            <a:ext cx="547" cy="278976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7697608" y="5805539"/>
            <a:ext cx="133" cy="153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1594289" y="5684887"/>
            <a:ext cx="2439367" cy="1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2513896" y="5649260"/>
            <a:ext cx="76226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dump</a:t>
            </a:r>
          </a:p>
        </p:txBody>
      </p:sp>
      <p:sp>
        <p:nvSpPr>
          <p:cNvPr id="384" name="Shape 384"/>
          <p:cNvSpPr/>
          <p:nvPr/>
        </p:nvSpPr>
        <p:spPr>
          <a:xfrm>
            <a:off x="970773" y="4139061"/>
            <a:ext cx="2259" cy="1292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970341" y="2422402"/>
            <a:ext cx="1" cy="1220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280" h="21600" extrusionOk="0">
                <a:moveTo>
                  <a:pt x="4320" y="21600"/>
                </a:moveTo>
                <a:cubicBezTo>
                  <a:pt x="-4320" y="14400"/>
                  <a:pt x="0" y="7200"/>
                  <a:pt x="17280" y="0"/>
                </a:cubicBez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1987550" y="3872230"/>
            <a:ext cx="2198371" cy="365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9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291" name="Group 291"/>
          <p:cNvGrpSpPr/>
          <p:nvPr/>
        </p:nvGrpSpPr>
        <p:grpSpPr>
          <a:xfrm>
            <a:off x="3064891" y="2714417"/>
            <a:ext cx="914401" cy="457201"/>
            <a:chOff x="0" y="0"/>
            <a:chExt cx="914400" cy="457200"/>
          </a:xfrm>
        </p:grpSpPr>
        <p:sp>
          <p:nvSpPr>
            <p:cNvPr id="289" name="Shape 289"/>
            <p:cNvSpPr/>
            <p:nvPr/>
          </p:nvSpPr>
          <p:spPr>
            <a:xfrm>
              <a:off x="0" y="0"/>
              <a:ext cx="914400" cy="457200"/>
            </a:xfrm>
            <a:prstGeom prst="rect">
              <a:avLst/>
            </a:pr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0" y="0"/>
              <a:ext cx="914400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CRM</a:t>
              </a:r>
            </a:p>
          </p:txBody>
        </p:sp>
      </p:grpSp>
      <p:grpSp>
        <p:nvGrpSpPr>
          <p:cNvPr id="294" name="Group 294"/>
          <p:cNvGrpSpPr/>
          <p:nvPr/>
        </p:nvGrpSpPr>
        <p:grpSpPr>
          <a:xfrm>
            <a:off x="1808645" y="2727985"/>
            <a:ext cx="1105304" cy="457201"/>
            <a:chOff x="0" y="0"/>
            <a:chExt cx="1105302" cy="457200"/>
          </a:xfrm>
        </p:grpSpPr>
        <p:sp>
          <p:nvSpPr>
            <p:cNvPr id="292" name="Shape 292"/>
            <p:cNvSpPr/>
            <p:nvPr/>
          </p:nvSpPr>
          <p:spPr>
            <a:xfrm>
              <a:off x="0" y="0"/>
              <a:ext cx="1105303" cy="457200"/>
            </a:xfrm>
            <a:prstGeom prst="rect">
              <a:avLst/>
            </a:pr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0" y="0"/>
              <a:ext cx="1105303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algn="ctr" defTabSz="914400"/>
              <a:r>
                <a:rPr sz="1400"/>
                <a:t>后台</a:t>
              </a:r>
              <a:r>
                <a:rPr sz="1400">
                  <a:latin typeface="Arial"/>
                  <a:ea typeface="Arial"/>
                  <a:cs typeface="Arial"/>
                  <a:sym typeface="Arial"/>
                </a:rPr>
                <a:t>JOB</a:t>
              </a:r>
            </a:p>
          </p:txBody>
        </p:sp>
      </p:grpSp>
      <p:sp>
        <p:nvSpPr>
          <p:cNvPr id="387" name="Shape 387"/>
          <p:cNvSpPr/>
          <p:nvPr/>
        </p:nvSpPr>
        <p:spPr>
          <a:xfrm>
            <a:off x="2360930" y="3188970"/>
            <a:ext cx="609600" cy="44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2343"/>
                </a:lnTo>
                <a:lnTo>
                  <a:pt x="10800" y="12343"/>
                </a:lnTo>
                <a:lnTo>
                  <a:pt x="10800" y="9257"/>
                </a:lnTo>
                <a:lnTo>
                  <a:pt x="21600" y="9257"/>
                </a:lnTo>
                <a:lnTo>
                  <a:pt x="21600" y="21600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2970530" y="3176270"/>
            <a:ext cx="55118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2000"/>
                </a:lnTo>
                <a:lnTo>
                  <a:pt x="10800" y="12000"/>
                </a:lnTo>
                <a:lnTo>
                  <a:pt x="10800" y="9600"/>
                </a:lnTo>
                <a:lnTo>
                  <a:pt x="0" y="9600"/>
                </a:lnTo>
                <a:lnTo>
                  <a:pt x="0" y="21600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299" name="Group 299"/>
          <p:cNvGrpSpPr/>
          <p:nvPr/>
        </p:nvGrpSpPr>
        <p:grpSpPr>
          <a:xfrm>
            <a:off x="4800677" y="2667248"/>
            <a:ext cx="686035" cy="387914"/>
            <a:chOff x="0" y="0"/>
            <a:chExt cx="686033" cy="387913"/>
          </a:xfrm>
        </p:grpSpPr>
        <p:sp>
          <p:nvSpPr>
            <p:cNvPr id="297" name="Shape 297"/>
            <p:cNvSpPr/>
            <p:nvPr/>
          </p:nvSpPr>
          <p:spPr>
            <a:xfrm>
              <a:off x="0" y="0"/>
              <a:ext cx="686034" cy="387913"/>
            </a:xfrm>
            <a:prstGeom prst="rect">
              <a:avLst/>
            </a:pr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/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0" y="0"/>
              <a:ext cx="686034" cy="26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400"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 lvl="0">
                <a:defRPr sz="1800"/>
              </a:pPr>
              <a:r>
                <a:rPr sz="1400"/>
                <a:t>淘宝</a:t>
              </a:r>
            </a:p>
          </p:txBody>
        </p:sp>
      </p:grpSp>
      <p:grpSp>
        <p:nvGrpSpPr>
          <p:cNvPr id="302" name="Group 302"/>
          <p:cNvGrpSpPr/>
          <p:nvPr/>
        </p:nvGrpSpPr>
        <p:grpSpPr>
          <a:xfrm>
            <a:off x="5687386" y="2667248"/>
            <a:ext cx="762001" cy="387914"/>
            <a:chOff x="0" y="0"/>
            <a:chExt cx="762000" cy="387913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762000" cy="387913"/>
            </a:xfrm>
            <a:prstGeom prst="rect">
              <a:avLst/>
            </a:pr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/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0" y="0"/>
              <a:ext cx="762000" cy="26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400"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 lvl="0">
                <a:defRPr sz="1800"/>
              </a:pPr>
              <a:r>
                <a:rPr sz="1400"/>
                <a:t>天猫</a:t>
              </a:r>
            </a:p>
          </p:txBody>
        </p:sp>
      </p:grpSp>
      <p:grpSp>
        <p:nvGrpSpPr>
          <p:cNvPr id="305" name="Group 305"/>
          <p:cNvGrpSpPr/>
          <p:nvPr/>
        </p:nvGrpSpPr>
        <p:grpSpPr>
          <a:xfrm>
            <a:off x="6650059" y="2667248"/>
            <a:ext cx="762001" cy="387914"/>
            <a:chOff x="0" y="0"/>
            <a:chExt cx="762000" cy="387913"/>
          </a:xfrm>
        </p:grpSpPr>
        <p:sp>
          <p:nvSpPr>
            <p:cNvPr id="303" name="Shape 303"/>
            <p:cNvSpPr/>
            <p:nvPr/>
          </p:nvSpPr>
          <p:spPr>
            <a:xfrm>
              <a:off x="0" y="0"/>
              <a:ext cx="762000" cy="387913"/>
            </a:xfrm>
            <a:prstGeom prst="rect">
              <a:avLst/>
            </a:pr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0" y="0"/>
              <a:ext cx="762000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1688</a:t>
              </a:r>
            </a:p>
          </p:txBody>
        </p:sp>
      </p:grpSp>
      <p:grpSp>
        <p:nvGrpSpPr>
          <p:cNvPr id="308" name="Group 308"/>
          <p:cNvGrpSpPr/>
          <p:nvPr/>
        </p:nvGrpSpPr>
        <p:grpSpPr>
          <a:xfrm>
            <a:off x="4800937" y="3168393"/>
            <a:ext cx="762001" cy="387914"/>
            <a:chOff x="0" y="0"/>
            <a:chExt cx="762000" cy="387913"/>
          </a:xfrm>
        </p:grpSpPr>
        <p:sp>
          <p:nvSpPr>
            <p:cNvPr id="306" name="Shape 306"/>
            <p:cNvSpPr/>
            <p:nvPr/>
          </p:nvSpPr>
          <p:spPr>
            <a:xfrm>
              <a:off x="0" y="0"/>
              <a:ext cx="762000" cy="387913"/>
            </a:xfrm>
            <a:prstGeom prst="rect">
              <a:avLst/>
            </a:pr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0" y="0"/>
              <a:ext cx="762000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SNS</a:t>
              </a:r>
            </a:p>
          </p:txBody>
        </p:sp>
      </p:grpSp>
      <p:grpSp>
        <p:nvGrpSpPr>
          <p:cNvPr id="311" name="Group 311"/>
          <p:cNvGrpSpPr/>
          <p:nvPr/>
        </p:nvGrpSpPr>
        <p:grpSpPr>
          <a:xfrm>
            <a:off x="5753763" y="3168393"/>
            <a:ext cx="762001" cy="387914"/>
            <a:chOff x="0" y="0"/>
            <a:chExt cx="762000" cy="387913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762000" cy="387913"/>
            </a:xfrm>
            <a:prstGeom prst="rect">
              <a:avLst/>
            </a:pr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0" y="0"/>
              <a:ext cx="762000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TOP</a:t>
              </a:r>
            </a:p>
          </p:txBody>
        </p:sp>
      </p:grpSp>
      <p:grpSp>
        <p:nvGrpSpPr>
          <p:cNvPr id="314" name="Group 314"/>
          <p:cNvGrpSpPr/>
          <p:nvPr/>
        </p:nvGrpSpPr>
        <p:grpSpPr>
          <a:xfrm>
            <a:off x="6706588" y="3168393"/>
            <a:ext cx="762001" cy="387914"/>
            <a:chOff x="0" y="0"/>
            <a:chExt cx="762000" cy="387913"/>
          </a:xfrm>
        </p:grpSpPr>
        <p:sp>
          <p:nvSpPr>
            <p:cNvPr id="312" name="Shape 312"/>
            <p:cNvSpPr/>
            <p:nvPr/>
          </p:nvSpPr>
          <p:spPr>
            <a:xfrm>
              <a:off x="0" y="0"/>
              <a:ext cx="762000" cy="387913"/>
            </a:xfrm>
            <a:prstGeom prst="rect">
              <a:avLst/>
            </a:pr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0" y="0"/>
              <a:ext cx="762000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WAP</a:t>
              </a:r>
            </a:p>
          </p:txBody>
        </p:sp>
      </p:grpSp>
      <p:grpSp>
        <p:nvGrpSpPr>
          <p:cNvPr id="317" name="Group 317"/>
          <p:cNvGrpSpPr/>
          <p:nvPr/>
        </p:nvGrpSpPr>
        <p:grpSpPr>
          <a:xfrm>
            <a:off x="7612733" y="2667248"/>
            <a:ext cx="1150293" cy="387914"/>
            <a:chOff x="0" y="0"/>
            <a:chExt cx="1150291" cy="387913"/>
          </a:xfrm>
        </p:grpSpPr>
        <p:sp>
          <p:nvSpPr>
            <p:cNvPr id="315" name="Shape 315"/>
            <p:cNvSpPr/>
            <p:nvPr/>
          </p:nvSpPr>
          <p:spPr>
            <a:xfrm>
              <a:off x="0" y="0"/>
              <a:ext cx="1150292" cy="387913"/>
            </a:xfrm>
            <a:prstGeom prst="rect">
              <a:avLst/>
            </a:pr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0" y="0"/>
              <a:ext cx="1150292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400"/>
              </a:lvl1pPr>
            </a:lstStyle>
            <a:p>
              <a:pPr lvl="0">
                <a:defRPr sz="1800"/>
              </a:pPr>
              <a:r>
                <a:rPr sz="1400"/>
                <a:t>商户点评</a:t>
              </a:r>
            </a:p>
          </p:txBody>
        </p:sp>
      </p:grpSp>
      <p:sp>
        <p:nvSpPr>
          <p:cNvPr id="318" name="Shape 318"/>
          <p:cNvSpPr/>
          <p:nvPr/>
        </p:nvSpPr>
        <p:spPr>
          <a:xfrm>
            <a:off x="4648225" y="2552699"/>
            <a:ext cx="4192432" cy="1086060"/>
          </a:xfrm>
          <a:prstGeom prst="rect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5067468" y="3638679"/>
            <a:ext cx="1" cy="266753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5639163" y="3638679"/>
            <a:ext cx="1" cy="266753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6248972" y="3638679"/>
            <a:ext cx="1" cy="266753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6858779" y="3638679"/>
            <a:ext cx="1" cy="266753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7392361" y="3638679"/>
            <a:ext cx="1" cy="266753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8002169" y="3648257"/>
            <a:ext cx="1" cy="266753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3928776" y="5058398"/>
            <a:ext cx="6432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tddl</a:t>
            </a:r>
          </a:p>
        </p:txBody>
      </p:sp>
      <p:grpSp>
        <p:nvGrpSpPr>
          <p:cNvPr id="328" name="Group 328"/>
          <p:cNvGrpSpPr/>
          <p:nvPr/>
        </p:nvGrpSpPr>
        <p:grpSpPr>
          <a:xfrm>
            <a:off x="4125012" y="5963689"/>
            <a:ext cx="751892" cy="302565"/>
            <a:chOff x="0" y="0"/>
            <a:chExt cx="751891" cy="302563"/>
          </a:xfrm>
        </p:grpSpPr>
        <p:sp>
          <p:nvSpPr>
            <p:cNvPr id="326" name="Shape 326"/>
            <p:cNvSpPr/>
            <p:nvPr/>
          </p:nvSpPr>
          <p:spPr>
            <a:xfrm>
              <a:off x="-1" y="0"/>
              <a:ext cx="751893" cy="302564"/>
            </a:xfrm>
            <a:prstGeom prst="rect">
              <a:avLst/>
            </a:pr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/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-1" y="0"/>
              <a:ext cx="751893" cy="26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400"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 lvl="0">
                <a:defRPr sz="1800"/>
              </a:pPr>
              <a:r>
                <a:rPr sz="1400"/>
                <a:t>精卫</a:t>
              </a:r>
            </a:p>
          </p:txBody>
        </p:sp>
      </p:grpSp>
      <p:sp>
        <p:nvSpPr>
          <p:cNvPr id="329" name="Shape 329"/>
          <p:cNvSpPr/>
          <p:nvPr/>
        </p:nvSpPr>
        <p:spPr>
          <a:xfrm>
            <a:off x="4350453" y="2371725"/>
            <a:ext cx="2" cy="1543285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332" name="Group 332"/>
          <p:cNvGrpSpPr/>
          <p:nvPr/>
        </p:nvGrpSpPr>
        <p:grpSpPr>
          <a:xfrm>
            <a:off x="3152594" y="1115541"/>
            <a:ext cx="914401" cy="381131"/>
            <a:chOff x="0" y="0"/>
            <a:chExt cx="914400" cy="381130"/>
          </a:xfrm>
        </p:grpSpPr>
        <p:sp>
          <p:nvSpPr>
            <p:cNvPr id="330" name="Shape 330"/>
            <p:cNvSpPr/>
            <p:nvPr/>
          </p:nvSpPr>
          <p:spPr>
            <a:xfrm>
              <a:off x="0" y="-1"/>
              <a:ext cx="914400" cy="381132"/>
            </a:xfrm>
            <a:prstGeom prst="rect">
              <a:avLst/>
            </a:pr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0" y="-1"/>
              <a:ext cx="914400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Detail</a:t>
              </a:r>
            </a:p>
          </p:txBody>
        </p:sp>
      </p:grpSp>
      <p:grpSp>
        <p:nvGrpSpPr>
          <p:cNvPr id="335" name="Group 335"/>
          <p:cNvGrpSpPr/>
          <p:nvPr/>
        </p:nvGrpSpPr>
        <p:grpSpPr>
          <a:xfrm>
            <a:off x="4190870" y="1122988"/>
            <a:ext cx="1143391" cy="381131"/>
            <a:chOff x="0" y="0"/>
            <a:chExt cx="1143389" cy="381130"/>
          </a:xfrm>
        </p:grpSpPr>
        <p:sp>
          <p:nvSpPr>
            <p:cNvPr id="333" name="Shape 333"/>
            <p:cNvSpPr/>
            <p:nvPr/>
          </p:nvSpPr>
          <p:spPr>
            <a:xfrm>
              <a:off x="0" y="-1"/>
              <a:ext cx="1143390" cy="381132"/>
            </a:xfrm>
            <a:prstGeom prst="rect">
              <a:avLst/>
            </a:pr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0" y="-1"/>
              <a:ext cx="1143390" cy="263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400"/>
              </a:lvl1pPr>
            </a:lstStyle>
            <a:p>
              <a:pPr lvl="0">
                <a:defRPr sz="1800"/>
              </a:pPr>
              <a:r>
                <a:rPr sz="1400"/>
                <a:t>店铺评价</a:t>
              </a:r>
            </a:p>
          </p:txBody>
        </p:sp>
      </p:grpSp>
      <p:grpSp>
        <p:nvGrpSpPr>
          <p:cNvPr id="338" name="Group 338"/>
          <p:cNvGrpSpPr/>
          <p:nvPr/>
        </p:nvGrpSpPr>
        <p:grpSpPr>
          <a:xfrm>
            <a:off x="5486711" y="1123144"/>
            <a:ext cx="1143391" cy="381131"/>
            <a:chOff x="0" y="0"/>
            <a:chExt cx="1143389" cy="381130"/>
          </a:xfrm>
        </p:grpSpPr>
        <p:sp>
          <p:nvSpPr>
            <p:cNvPr id="336" name="Shape 336"/>
            <p:cNvSpPr/>
            <p:nvPr/>
          </p:nvSpPr>
          <p:spPr>
            <a:xfrm>
              <a:off x="0" y="-1"/>
              <a:ext cx="1143390" cy="381132"/>
            </a:xfrm>
            <a:prstGeom prst="rect">
              <a:avLst/>
            </a:pr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/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0" y="-1"/>
              <a:ext cx="1143390" cy="26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400"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 lvl="0">
                <a:defRPr sz="1800"/>
              </a:pPr>
              <a:r>
                <a:rPr sz="1400"/>
                <a:t>垂直市场</a:t>
              </a:r>
            </a:p>
          </p:txBody>
        </p:sp>
      </p:grpSp>
      <p:grpSp>
        <p:nvGrpSpPr>
          <p:cNvPr id="341" name="Group 341"/>
          <p:cNvGrpSpPr/>
          <p:nvPr/>
        </p:nvGrpSpPr>
        <p:grpSpPr>
          <a:xfrm>
            <a:off x="6838092" y="1115541"/>
            <a:ext cx="1143391" cy="381131"/>
            <a:chOff x="0" y="0"/>
            <a:chExt cx="1143389" cy="381130"/>
          </a:xfrm>
        </p:grpSpPr>
        <p:sp>
          <p:nvSpPr>
            <p:cNvPr id="339" name="Shape 339"/>
            <p:cNvSpPr/>
            <p:nvPr/>
          </p:nvSpPr>
          <p:spPr>
            <a:xfrm>
              <a:off x="0" y="-1"/>
              <a:ext cx="1143390" cy="381132"/>
            </a:xfrm>
            <a:prstGeom prst="rect">
              <a:avLst/>
            </a:pr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/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0" y="-1"/>
              <a:ext cx="1143390" cy="26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400"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 lvl="0">
                <a:defRPr sz="1800"/>
              </a:pPr>
              <a:r>
                <a:rPr sz="1400"/>
                <a:t>导购应用</a:t>
              </a:r>
            </a:p>
          </p:txBody>
        </p:sp>
      </p:grpSp>
      <p:sp>
        <p:nvSpPr>
          <p:cNvPr id="389" name="Shape 389"/>
          <p:cNvSpPr/>
          <p:nvPr/>
        </p:nvSpPr>
        <p:spPr>
          <a:xfrm>
            <a:off x="6172901" y="5805539"/>
            <a:ext cx="1" cy="188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345" name="Group 345"/>
          <p:cNvGrpSpPr/>
          <p:nvPr/>
        </p:nvGrpSpPr>
        <p:grpSpPr>
          <a:xfrm>
            <a:off x="8154621" y="1123144"/>
            <a:ext cx="707476" cy="381131"/>
            <a:chOff x="0" y="0"/>
            <a:chExt cx="707475" cy="381130"/>
          </a:xfrm>
        </p:grpSpPr>
        <p:sp>
          <p:nvSpPr>
            <p:cNvPr id="343" name="Shape 343"/>
            <p:cNvSpPr/>
            <p:nvPr/>
          </p:nvSpPr>
          <p:spPr>
            <a:xfrm>
              <a:off x="-1" y="-1"/>
              <a:ext cx="707477" cy="381132"/>
            </a:xfrm>
            <a:prstGeom prst="rect">
              <a:avLst/>
            </a:pr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>
                <a:defRPr sz="14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-1" y="-1"/>
              <a:ext cx="707477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4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/>
              </a:pPr>
              <a:r>
                <a:rPr sz="1400" b="1"/>
                <a:t>……</a:t>
              </a:r>
            </a:p>
          </p:txBody>
        </p:sp>
      </p:grpSp>
      <p:sp>
        <p:nvSpPr>
          <p:cNvPr id="390" name="Shape 390"/>
          <p:cNvSpPr/>
          <p:nvPr/>
        </p:nvSpPr>
        <p:spPr>
          <a:xfrm>
            <a:off x="3609340" y="1501139"/>
            <a:ext cx="740411" cy="378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4497"/>
                </a:lnTo>
                <a:lnTo>
                  <a:pt x="10781" y="14497"/>
                </a:lnTo>
                <a:lnTo>
                  <a:pt x="10781" y="7103"/>
                </a:lnTo>
                <a:lnTo>
                  <a:pt x="21600" y="7103"/>
                </a:lnTo>
                <a:lnTo>
                  <a:pt x="21600" y="21600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4349750" y="1313180"/>
            <a:ext cx="1131570" cy="1316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6291" y="0"/>
                </a:lnTo>
                <a:lnTo>
                  <a:pt x="16291" y="21600"/>
                </a:lnTo>
                <a:lnTo>
                  <a:pt x="0" y="21600"/>
                </a:lnTo>
                <a:lnTo>
                  <a:pt x="0" y="17434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5024120" y="1305560"/>
            <a:ext cx="1808480" cy="822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0224" y="0"/>
                </a:lnTo>
                <a:lnTo>
                  <a:pt x="10224" y="21600"/>
                </a:lnTo>
                <a:lnTo>
                  <a:pt x="0" y="21600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5024120" y="1313180"/>
            <a:ext cx="3125471" cy="815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9707" y="0"/>
                </a:lnTo>
                <a:lnTo>
                  <a:pt x="9707" y="21600"/>
                </a:lnTo>
                <a:lnTo>
                  <a:pt x="0" y="21600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1699153" y="2131236"/>
            <a:ext cx="1977211" cy="7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353" name="Group 353"/>
          <p:cNvGrpSpPr/>
          <p:nvPr/>
        </p:nvGrpSpPr>
        <p:grpSpPr>
          <a:xfrm>
            <a:off x="150890" y="1115541"/>
            <a:ext cx="908631" cy="302879"/>
            <a:chOff x="0" y="0"/>
            <a:chExt cx="908629" cy="302878"/>
          </a:xfrm>
        </p:grpSpPr>
        <p:sp>
          <p:nvSpPr>
            <p:cNvPr id="351" name="Shape 351"/>
            <p:cNvSpPr/>
            <p:nvPr/>
          </p:nvSpPr>
          <p:spPr>
            <a:xfrm>
              <a:off x="-1" y="-1"/>
              <a:ext cx="908631" cy="302880"/>
            </a:xfrm>
            <a:prstGeom prst="rect">
              <a:avLst/>
            </a:pr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/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-1" y="-1"/>
              <a:ext cx="908631" cy="26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400"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 lvl="0">
                <a:defRPr sz="1800"/>
              </a:pPr>
              <a:r>
                <a:rPr sz="1400"/>
                <a:t>标签输出</a:t>
              </a:r>
            </a:p>
          </p:txBody>
        </p:sp>
      </p:grpSp>
      <p:grpSp>
        <p:nvGrpSpPr>
          <p:cNvPr id="356" name="Group 356"/>
          <p:cNvGrpSpPr/>
          <p:nvPr/>
        </p:nvGrpSpPr>
        <p:grpSpPr>
          <a:xfrm>
            <a:off x="1151786" y="1115541"/>
            <a:ext cx="1038260" cy="302879"/>
            <a:chOff x="0" y="0"/>
            <a:chExt cx="1038259" cy="302878"/>
          </a:xfrm>
        </p:grpSpPr>
        <p:sp>
          <p:nvSpPr>
            <p:cNvPr id="354" name="Shape 354"/>
            <p:cNvSpPr/>
            <p:nvPr/>
          </p:nvSpPr>
          <p:spPr>
            <a:xfrm>
              <a:off x="-1" y="-1"/>
              <a:ext cx="1038261" cy="302880"/>
            </a:xfrm>
            <a:prstGeom prst="rect">
              <a:avLst/>
            </a:pr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-1" y="-1"/>
              <a:ext cx="1038261" cy="26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400"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 lvl="0">
                <a:defRPr sz="1800"/>
              </a:pPr>
              <a:r>
                <a:rPr sz="1400"/>
                <a:t>内容输出</a:t>
              </a:r>
            </a:p>
          </p:txBody>
        </p:sp>
      </p:grpSp>
      <p:sp>
        <p:nvSpPr>
          <p:cNvPr id="395" name="Shape 395"/>
          <p:cNvSpPr/>
          <p:nvPr/>
        </p:nvSpPr>
        <p:spPr>
          <a:xfrm>
            <a:off x="604519" y="1422400"/>
            <a:ext cx="365761" cy="438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2522"/>
                </a:lnTo>
                <a:lnTo>
                  <a:pt x="10800" y="12522"/>
                </a:lnTo>
                <a:lnTo>
                  <a:pt x="10800" y="9078"/>
                </a:lnTo>
                <a:lnTo>
                  <a:pt x="21600" y="9078"/>
                </a:lnTo>
                <a:lnTo>
                  <a:pt x="21600" y="21600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970280" y="1422400"/>
            <a:ext cx="699770" cy="438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2522"/>
                </a:lnTo>
                <a:lnTo>
                  <a:pt x="10780" y="12522"/>
                </a:lnTo>
                <a:lnTo>
                  <a:pt x="10780" y="9078"/>
                </a:lnTo>
                <a:lnTo>
                  <a:pt x="0" y="9078"/>
                </a:lnTo>
                <a:lnTo>
                  <a:pt x="0" y="21600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361" name="Group 361"/>
          <p:cNvGrpSpPr/>
          <p:nvPr/>
        </p:nvGrpSpPr>
        <p:grpSpPr>
          <a:xfrm>
            <a:off x="7614138" y="3133673"/>
            <a:ext cx="1150293" cy="387914"/>
            <a:chOff x="0" y="0"/>
            <a:chExt cx="1150291" cy="387913"/>
          </a:xfrm>
        </p:grpSpPr>
        <p:sp>
          <p:nvSpPr>
            <p:cNvPr id="359" name="Shape 359"/>
            <p:cNvSpPr/>
            <p:nvPr/>
          </p:nvSpPr>
          <p:spPr>
            <a:xfrm>
              <a:off x="0" y="0"/>
              <a:ext cx="1150292" cy="387913"/>
            </a:xfrm>
            <a:prstGeom prst="rect">
              <a:avLst/>
            </a:prstGeom>
            <a:solidFill>
              <a:srgbClr val="BBE0E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0" y="0"/>
              <a:ext cx="1150292" cy="263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400"/>
              </a:lvl1pPr>
            </a:lstStyle>
            <a:p>
              <a:pPr lvl="0">
                <a:defRPr sz="1800"/>
              </a:pPr>
              <a:r>
                <a:rPr sz="1400"/>
                <a:t>试用报告</a:t>
              </a:r>
            </a:p>
          </p:txBody>
        </p:sp>
      </p:grpSp>
      <p:grpSp>
        <p:nvGrpSpPr>
          <p:cNvPr id="364" name="Group 364"/>
          <p:cNvGrpSpPr/>
          <p:nvPr/>
        </p:nvGrpSpPr>
        <p:grpSpPr>
          <a:xfrm>
            <a:off x="4495774" y="4543840"/>
            <a:ext cx="762261" cy="381131"/>
            <a:chOff x="0" y="0"/>
            <a:chExt cx="762260" cy="381130"/>
          </a:xfrm>
        </p:grpSpPr>
        <p:sp>
          <p:nvSpPr>
            <p:cNvPr id="362" name="Shape 362"/>
            <p:cNvSpPr/>
            <p:nvPr/>
          </p:nvSpPr>
          <p:spPr>
            <a:xfrm>
              <a:off x="-1" y="-1"/>
              <a:ext cx="762262" cy="381132"/>
            </a:xfrm>
            <a:prstGeom prst="rect">
              <a:avLst/>
            </a:pr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-1" y="-1"/>
              <a:ext cx="762262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TC</a:t>
              </a:r>
            </a:p>
          </p:txBody>
        </p:sp>
      </p:grpSp>
      <p:grpSp>
        <p:nvGrpSpPr>
          <p:cNvPr id="367" name="Group 367"/>
          <p:cNvGrpSpPr/>
          <p:nvPr/>
        </p:nvGrpSpPr>
        <p:grpSpPr>
          <a:xfrm>
            <a:off x="5334260" y="4543840"/>
            <a:ext cx="762261" cy="381131"/>
            <a:chOff x="0" y="0"/>
            <a:chExt cx="762260" cy="381130"/>
          </a:xfrm>
        </p:grpSpPr>
        <p:sp>
          <p:nvSpPr>
            <p:cNvPr id="365" name="Shape 365"/>
            <p:cNvSpPr/>
            <p:nvPr/>
          </p:nvSpPr>
          <p:spPr>
            <a:xfrm>
              <a:off x="-1" y="-1"/>
              <a:ext cx="762262" cy="381132"/>
            </a:xfrm>
            <a:prstGeom prst="rect">
              <a:avLst/>
            </a:pr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-1" y="-1"/>
              <a:ext cx="762262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UIC</a:t>
              </a:r>
            </a:p>
          </p:txBody>
        </p:sp>
      </p:grpSp>
      <p:grpSp>
        <p:nvGrpSpPr>
          <p:cNvPr id="370" name="Group 370"/>
          <p:cNvGrpSpPr/>
          <p:nvPr/>
        </p:nvGrpSpPr>
        <p:grpSpPr>
          <a:xfrm>
            <a:off x="6172746" y="4543840"/>
            <a:ext cx="762261" cy="381131"/>
            <a:chOff x="0" y="0"/>
            <a:chExt cx="762260" cy="381130"/>
          </a:xfrm>
        </p:grpSpPr>
        <p:sp>
          <p:nvSpPr>
            <p:cNvPr id="368" name="Shape 368"/>
            <p:cNvSpPr/>
            <p:nvPr/>
          </p:nvSpPr>
          <p:spPr>
            <a:xfrm>
              <a:off x="-1" y="-1"/>
              <a:ext cx="762262" cy="381132"/>
            </a:xfrm>
            <a:prstGeom prst="rect">
              <a:avLst/>
            </a:pr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-1" y="-1"/>
              <a:ext cx="762262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IC</a:t>
              </a:r>
            </a:p>
          </p:txBody>
        </p:sp>
      </p:grpSp>
      <p:grpSp>
        <p:nvGrpSpPr>
          <p:cNvPr id="373" name="Group 373"/>
          <p:cNvGrpSpPr/>
          <p:nvPr/>
        </p:nvGrpSpPr>
        <p:grpSpPr>
          <a:xfrm>
            <a:off x="7011231" y="4543840"/>
            <a:ext cx="762261" cy="381131"/>
            <a:chOff x="0" y="0"/>
            <a:chExt cx="762260" cy="381130"/>
          </a:xfrm>
        </p:grpSpPr>
        <p:sp>
          <p:nvSpPr>
            <p:cNvPr id="371" name="Shape 371"/>
            <p:cNvSpPr/>
            <p:nvPr/>
          </p:nvSpPr>
          <p:spPr>
            <a:xfrm>
              <a:off x="-1" y="-1"/>
              <a:ext cx="762262" cy="381132"/>
            </a:xfrm>
            <a:prstGeom prst="rect">
              <a:avLst/>
            </a:pr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-1" y="-1"/>
              <a:ext cx="762262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TAIR</a:t>
              </a:r>
            </a:p>
          </p:txBody>
        </p:sp>
      </p:grpSp>
      <p:grpSp>
        <p:nvGrpSpPr>
          <p:cNvPr id="376" name="Group 376"/>
          <p:cNvGrpSpPr/>
          <p:nvPr/>
        </p:nvGrpSpPr>
        <p:grpSpPr>
          <a:xfrm>
            <a:off x="7849717" y="4543840"/>
            <a:ext cx="762261" cy="381131"/>
            <a:chOff x="0" y="0"/>
            <a:chExt cx="762260" cy="381130"/>
          </a:xfrm>
        </p:grpSpPr>
        <p:sp>
          <p:nvSpPr>
            <p:cNvPr id="374" name="Shape 374"/>
            <p:cNvSpPr/>
            <p:nvPr/>
          </p:nvSpPr>
          <p:spPr>
            <a:xfrm>
              <a:off x="-1" y="-1"/>
              <a:ext cx="762262" cy="381132"/>
            </a:xfrm>
            <a:prstGeom prst="rect">
              <a:avLst/>
            </a:prstGeom>
            <a:gradFill flip="none" rotWithShape="1">
              <a:gsLst>
                <a:gs pos="0">
                  <a:srgbClr val="98B4E5"/>
                </a:gs>
                <a:gs pos="50000">
                  <a:srgbClr val="C0D0ED"/>
                </a:gs>
                <a:gs pos="100000">
                  <a:srgbClr val="E0E7F5"/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-1" y="-1"/>
              <a:ext cx="762262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TTM</a:t>
              </a:r>
            </a:p>
          </p:txBody>
        </p:sp>
      </p:grpSp>
      <p:sp>
        <p:nvSpPr>
          <p:cNvPr id="377" name="Shape 377"/>
          <p:cNvSpPr/>
          <p:nvPr/>
        </p:nvSpPr>
        <p:spPr>
          <a:xfrm>
            <a:off x="6172199" y="5001197"/>
            <a:ext cx="548" cy="278975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4066994" y="3914957"/>
            <a:ext cx="4909402" cy="1095739"/>
          </a:xfrm>
          <a:prstGeom prst="roundRect">
            <a:avLst>
              <a:gd name="adj" fmla="val 16667"/>
            </a:avLst>
          </a:prstGeom>
          <a:ln w="38100">
            <a:solidFill>
              <a:srgbClr val="4A7EBB"/>
            </a:solidFill>
            <a:prstDash val="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4349750" y="1507489"/>
            <a:ext cx="412750" cy="372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4744"/>
                </a:lnTo>
                <a:lnTo>
                  <a:pt x="10767" y="14744"/>
                </a:lnTo>
                <a:lnTo>
                  <a:pt x="10767" y="6856"/>
                </a:lnTo>
                <a:lnTo>
                  <a:pt x="0" y="6856"/>
                </a:lnTo>
                <a:lnTo>
                  <a:pt x="0" y="21600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328524" y="2979784"/>
            <a:ext cx="76226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/>
              <a:t>dump</a:t>
            </a:r>
          </a:p>
        </p:txBody>
      </p:sp>
      <p:sp>
        <p:nvSpPr>
          <p:cNvPr id="381" name="Shape 381"/>
          <p:cNvSpPr/>
          <p:nvPr/>
        </p:nvSpPr>
        <p:spPr>
          <a:xfrm>
            <a:off x="246193" y="4750622"/>
            <a:ext cx="762263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00"/>
              <a:t>离线分析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roup 402"/>
          <p:cNvGrpSpPr/>
          <p:nvPr/>
        </p:nvGrpSpPr>
        <p:grpSpPr>
          <a:xfrm>
            <a:off x="393880" y="489529"/>
            <a:ext cx="264424" cy="418679"/>
            <a:chOff x="0" y="0"/>
            <a:chExt cx="264423" cy="418677"/>
          </a:xfrm>
        </p:grpSpPr>
        <p:sp>
          <p:nvSpPr>
            <p:cNvPr id="399" name="Shape 399"/>
            <p:cNvSpPr/>
            <p:nvPr/>
          </p:nvSpPr>
          <p:spPr>
            <a:xfrm flipH="1">
              <a:off x="264423" y="-1"/>
              <a:ext cx="1" cy="418679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 flipH="1">
              <a:off x="125276" y="289"/>
              <a:ext cx="1" cy="299056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 flipH="1">
              <a:off x="0" y="2266"/>
              <a:ext cx="1" cy="149528"/>
            </a:xfrm>
            <a:prstGeom prst="line">
              <a:avLst/>
            </a:prstGeom>
            <a:noFill/>
            <a:ln w="57150" cap="flat">
              <a:solidFill>
                <a:srgbClr val="92D05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405" name="Group 405"/>
          <p:cNvGrpSpPr/>
          <p:nvPr/>
        </p:nvGrpSpPr>
        <p:grpSpPr>
          <a:xfrm>
            <a:off x="-4691" y="6457381"/>
            <a:ext cx="6585358" cy="424359"/>
            <a:chOff x="0" y="0"/>
            <a:chExt cx="6585356" cy="424358"/>
          </a:xfrm>
        </p:grpSpPr>
        <p:sp>
          <p:nvSpPr>
            <p:cNvPr id="403" name="Shape 403"/>
            <p:cNvSpPr/>
            <p:nvPr/>
          </p:nvSpPr>
          <p:spPr>
            <a:xfrm>
              <a:off x="-1" y="-1"/>
              <a:ext cx="6585358" cy="424360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-1" y="33109"/>
              <a:ext cx="658535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           未来是共享的</a:t>
              </a:r>
            </a:p>
          </p:txBody>
        </p:sp>
      </p:grpSp>
      <p:sp>
        <p:nvSpPr>
          <p:cNvPr id="406" name="Shape 406"/>
          <p:cNvSpPr/>
          <p:nvPr/>
        </p:nvSpPr>
        <p:spPr>
          <a:xfrm>
            <a:off x="6580665" y="6457381"/>
            <a:ext cx="2563335" cy="403757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7" name="Shape 407"/>
          <p:cNvSpPr>
            <a:spLocks noGrp="1"/>
          </p:cNvSpPr>
          <p:nvPr>
            <p:ph type="title"/>
          </p:nvPr>
        </p:nvSpPr>
        <p:spPr>
          <a:xfrm>
            <a:off x="840457" y="316847"/>
            <a:ext cx="6778626" cy="777876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2800">
                <a:latin typeface="Microsoft YaHei"/>
                <a:ea typeface="Microsoft YaHei"/>
                <a:cs typeface="Microsoft YaHei"/>
                <a:sym typeface="Microsoft YaHei"/>
              </a:rPr>
              <a:t>2、业务详细介绍</a:t>
            </a:r>
          </a:p>
        </p:txBody>
      </p:sp>
      <p:grpSp>
        <p:nvGrpSpPr>
          <p:cNvPr id="410" name="Group 410"/>
          <p:cNvGrpSpPr/>
          <p:nvPr/>
        </p:nvGrpSpPr>
        <p:grpSpPr>
          <a:xfrm>
            <a:off x="6826670" y="1542750"/>
            <a:ext cx="1217639" cy="1171875"/>
            <a:chOff x="0" y="0"/>
            <a:chExt cx="1217637" cy="1171874"/>
          </a:xfrm>
        </p:grpSpPr>
        <p:sp>
          <p:nvSpPr>
            <p:cNvPr id="408" name="Shape 408"/>
            <p:cNvSpPr/>
            <p:nvPr/>
          </p:nvSpPr>
          <p:spPr>
            <a:xfrm>
              <a:off x="0" y="-1"/>
              <a:ext cx="1217638" cy="1171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A5A3"/>
                </a:gs>
                <a:gs pos="35000">
                  <a:srgbClr val="FFBFBE"/>
                </a:gs>
                <a:gs pos="100000">
                  <a:srgbClr val="FFE6E6"/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89905" y="362417"/>
              <a:ext cx="437827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/>
              <a:r>
                <a:rPr sz="1000">
                  <a:latin typeface="Microsoft YaHei"/>
                  <a:ea typeface="Microsoft YaHei"/>
                  <a:cs typeface="Microsoft YaHei"/>
                  <a:sym typeface="Microsoft YaHei"/>
                </a:rPr>
                <a:t>对象</a:t>
              </a:r>
            </a:p>
            <a:p>
              <a:pPr lvl="0" algn="ctr"/>
              <a:r>
                <a:rPr sz="1000">
                  <a:latin typeface="Microsoft YaHei"/>
                  <a:ea typeface="Microsoft YaHei"/>
                  <a:cs typeface="Microsoft YaHei"/>
                  <a:sym typeface="Microsoft YaHei"/>
                </a:rPr>
                <a:t>（B）</a:t>
              </a:r>
            </a:p>
          </p:txBody>
        </p:sp>
      </p:grpSp>
      <p:grpSp>
        <p:nvGrpSpPr>
          <p:cNvPr id="413" name="Group 413"/>
          <p:cNvGrpSpPr/>
          <p:nvPr/>
        </p:nvGrpSpPr>
        <p:grpSpPr>
          <a:xfrm>
            <a:off x="3749438" y="1864691"/>
            <a:ext cx="1683222" cy="484633"/>
            <a:chOff x="0" y="0"/>
            <a:chExt cx="1683221" cy="484631"/>
          </a:xfrm>
        </p:grpSpPr>
        <p:sp>
          <p:nvSpPr>
            <p:cNvPr id="411" name="Shape 411"/>
            <p:cNvSpPr/>
            <p:nvPr/>
          </p:nvSpPr>
          <p:spPr>
            <a:xfrm>
              <a:off x="0" y="0"/>
              <a:ext cx="1683222" cy="4846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00000"/>
            </a:solidFill>
            <a:ln w="12700" cap="flat">
              <a:noFill/>
              <a:miter lim="400000"/>
            </a:ln>
            <a:effectLst>
              <a:outerShdw blurRad="50800" dist="50800" dir="5400000" rotWithShape="0">
                <a:srgbClr val="F2DCDB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25761" y="63246"/>
              <a:ext cx="510541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FFFFFF"/>
                  </a:solidFill>
                </a:rPr>
                <a:t>动作</a:t>
              </a:r>
            </a:p>
          </p:txBody>
        </p:sp>
      </p:grpSp>
      <p:sp>
        <p:nvSpPr>
          <p:cNvPr id="414" name="Shape 414"/>
          <p:cNvSpPr/>
          <p:nvPr/>
        </p:nvSpPr>
        <p:spPr>
          <a:xfrm>
            <a:off x="840457" y="1059417"/>
            <a:ext cx="5361941" cy="32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评价的本质就是一个对象对另一个对象的一种动作：</a:t>
            </a:r>
          </a:p>
        </p:txBody>
      </p:sp>
      <p:grpSp>
        <p:nvGrpSpPr>
          <p:cNvPr id="417" name="Group 417"/>
          <p:cNvGrpSpPr/>
          <p:nvPr/>
        </p:nvGrpSpPr>
        <p:grpSpPr>
          <a:xfrm>
            <a:off x="1088144" y="1533225"/>
            <a:ext cx="1217639" cy="1171875"/>
            <a:chOff x="0" y="0"/>
            <a:chExt cx="1217637" cy="1171874"/>
          </a:xfrm>
        </p:grpSpPr>
        <p:sp>
          <p:nvSpPr>
            <p:cNvPr id="415" name="Shape 415"/>
            <p:cNvSpPr/>
            <p:nvPr/>
          </p:nvSpPr>
          <p:spPr>
            <a:xfrm>
              <a:off x="0" y="-1"/>
              <a:ext cx="1217638" cy="1171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A5A3"/>
                </a:gs>
                <a:gs pos="35000">
                  <a:srgbClr val="FFBFBE"/>
                </a:gs>
                <a:gs pos="100000">
                  <a:srgbClr val="FFE6E6"/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85069" y="362417"/>
              <a:ext cx="447499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/>
              <a:r>
                <a:rPr sz="1000">
                  <a:latin typeface="Microsoft YaHei"/>
                  <a:ea typeface="Microsoft YaHei"/>
                  <a:cs typeface="Microsoft YaHei"/>
                  <a:sym typeface="Microsoft YaHei"/>
                </a:rPr>
                <a:t>对象</a:t>
              </a:r>
            </a:p>
            <a:p>
              <a:pPr lvl="0" algn="ctr"/>
              <a:r>
                <a:rPr sz="1000">
                  <a:latin typeface="Microsoft YaHei"/>
                  <a:ea typeface="Microsoft YaHei"/>
                  <a:cs typeface="Microsoft YaHei"/>
                  <a:sym typeface="Microsoft YaHei"/>
                </a:rPr>
                <a:t>（A）</a:t>
              </a:r>
            </a:p>
          </p:txBody>
        </p:sp>
      </p:grpSp>
      <p:sp>
        <p:nvSpPr>
          <p:cNvPr id="418" name="Shape 418"/>
          <p:cNvSpPr/>
          <p:nvPr/>
        </p:nvSpPr>
        <p:spPr>
          <a:xfrm>
            <a:off x="840457" y="2952750"/>
            <a:ext cx="1728193" cy="339033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0" tIns="0" rIns="0" bIns="0" anchor="ctr"/>
          <a:lstStyle/>
          <a:p>
            <a:pPr lvl="0" algn="ctr">
              <a:defRPr sz="1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421" name="Group 421"/>
          <p:cNvGrpSpPr/>
          <p:nvPr/>
        </p:nvGrpSpPr>
        <p:grpSpPr>
          <a:xfrm>
            <a:off x="1699816" y="3918172"/>
            <a:ext cx="720081" cy="720081"/>
            <a:chOff x="0" y="0"/>
            <a:chExt cx="720080" cy="720080"/>
          </a:xfrm>
        </p:grpSpPr>
        <p:sp>
          <p:nvSpPr>
            <p:cNvPr id="419" name="Shape 419"/>
            <p:cNvSpPr/>
            <p:nvPr/>
          </p:nvSpPr>
          <p:spPr>
            <a:xfrm>
              <a:off x="-1" y="-1"/>
              <a:ext cx="720082" cy="720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A5A3"/>
                </a:gs>
                <a:gs pos="35000">
                  <a:srgbClr val="FFBFBE"/>
                </a:gs>
                <a:gs pos="100000">
                  <a:srgbClr val="FFE6E6"/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80970" y="225420"/>
              <a:ext cx="358141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000"/>
                <a:t>卖家</a:t>
              </a:r>
            </a:p>
          </p:txBody>
        </p:sp>
      </p:grpSp>
      <p:grpSp>
        <p:nvGrpSpPr>
          <p:cNvPr id="424" name="Group 424"/>
          <p:cNvGrpSpPr/>
          <p:nvPr/>
        </p:nvGrpSpPr>
        <p:grpSpPr>
          <a:xfrm>
            <a:off x="979736" y="3427090"/>
            <a:ext cx="720082" cy="720081"/>
            <a:chOff x="0" y="0"/>
            <a:chExt cx="720080" cy="720080"/>
          </a:xfrm>
        </p:grpSpPr>
        <p:sp>
          <p:nvSpPr>
            <p:cNvPr id="422" name="Shape 422"/>
            <p:cNvSpPr/>
            <p:nvPr/>
          </p:nvSpPr>
          <p:spPr>
            <a:xfrm>
              <a:off x="-1" y="-1"/>
              <a:ext cx="720082" cy="720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A5A3"/>
                </a:gs>
                <a:gs pos="35000">
                  <a:srgbClr val="FFBFBE"/>
                </a:gs>
                <a:gs pos="100000">
                  <a:srgbClr val="FFE6E6"/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180970" y="225420"/>
              <a:ext cx="358141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000"/>
                <a:t>买家</a:t>
              </a:r>
            </a:p>
          </p:txBody>
        </p:sp>
      </p:grpSp>
      <p:grpSp>
        <p:nvGrpSpPr>
          <p:cNvPr id="427" name="Group 427"/>
          <p:cNvGrpSpPr/>
          <p:nvPr/>
        </p:nvGrpSpPr>
        <p:grpSpPr>
          <a:xfrm>
            <a:off x="979736" y="4638252"/>
            <a:ext cx="720082" cy="720081"/>
            <a:chOff x="0" y="0"/>
            <a:chExt cx="720080" cy="720080"/>
          </a:xfrm>
        </p:grpSpPr>
        <p:sp>
          <p:nvSpPr>
            <p:cNvPr id="425" name="Shape 425"/>
            <p:cNvSpPr/>
            <p:nvPr/>
          </p:nvSpPr>
          <p:spPr>
            <a:xfrm>
              <a:off x="-1" y="-1"/>
              <a:ext cx="720082" cy="720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A5A3"/>
                </a:gs>
                <a:gs pos="35000">
                  <a:srgbClr val="FFBFBE"/>
                </a:gs>
                <a:gs pos="100000">
                  <a:srgbClr val="FFE6E6"/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17469" y="225420"/>
              <a:ext cx="485141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000"/>
                <a:t>第三方</a:t>
              </a:r>
            </a:p>
          </p:txBody>
        </p:sp>
      </p:grpSp>
      <p:grpSp>
        <p:nvGrpSpPr>
          <p:cNvPr id="430" name="Group 430"/>
          <p:cNvGrpSpPr/>
          <p:nvPr/>
        </p:nvGrpSpPr>
        <p:grpSpPr>
          <a:xfrm>
            <a:off x="1689448" y="5214316"/>
            <a:ext cx="720081" cy="720082"/>
            <a:chOff x="0" y="0"/>
            <a:chExt cx="720080" cy="720080"/>
          </a:xfrm>
        </p:grpSpPr>
        <p:sp>
          <p:nvSpPr>
            <p:cNvPr id="428" name="Shape 428"/>
            <p:cNvSpPr/>
            <p:nvPr/>
          </p:nvSpPr>
          <p:spPr>
            <a:xfrm>
              <a:off x="-1" y="-1"/>
              <a:ext cx="720082" cy="720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A5A3"/>
                </a:gs>
                <a:gs pos="35000">
                  <a:srgbClr val="FFBFBE"/>
                </a:gs>
                <a:gs pos="100000">
                  <a:srgbClr val="FFE6E6"/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204658" y="225420"/>
              <a:ext cx="310764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000"/>
                <a:t>……</a:t>
              </a:r>
            </a:p>
          </p:txBody>
        </p:sp>
      </p:grpSp>
      <p:sp>
        <p:nvSpPr>
          <p:cNvPr id="431" name="Shape 431"/>
          <p:cNvSpPr/>
          <p:nvPr/>
        </p:nvSpPr>
        <p:spPr>
          <a:xfrm>
            <a:off x="6580665" y="2952751"/>
            <a:ext cx="1728193" cy="339032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0" tIns="0" rIns="0" bIns="0" anchor="ctr"/>
          <a:lstStyle/>
          <a:p>
            <a:pPr lvl="0" algn="ctr">
              <a:defRPr sz="1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434" name="Group 434"/>
          <p:cNvGrpSpPr/>
          <p:nvPr/>
        </p:nvGrpSpPr>
        <p:grpSpPr>
          <a:xfrm>
            <a:off x="7440025" y="3775297"/>
            <a:ext cx="720081" cy="720081"/>
            <a:chOff x="0" y="0"/>
            <a:chExt cx="720080" cy="720080"/>
          </a:xfrm>
        </p:grpSpPr>
        <p:sp>
          <p:nvSpPr>
            <p:cNvPr id="432" name="Shape 432"/>
            <p:cNvSpPr/>
            <p:nvPr/>
          </p:nvSpPr>
          <p:spPr>
            <a:xfrm>
              <a:off x="-1" y="-1"/>
              <a:ext cx="720082" cy="720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A5A3"/>
                </a:gs>
                <a:gs pos="35000">
                  <a:srgbClr val="FFBFBE"/>
                </a:gs>
                <a:gs pos="100000">
                  <a:srgbClr val="FFE6E6"/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80970" y="225420"/>
              <a:ext cx="358141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000"/>
                <a:t>商品</a:t>
              </a:r>
            </a:p>
          </p:txBody>
        </p:sp>
      </p:grpSp>
      <p:grpSp>
        <p:nvGrpSpPr>
          <p:cNvPr id="437" name="Group 437"/>
          <p:cNvGrpSpPr/>
          <p:nvPr/>
        </p:nvGrpSpPr>
        <p:grpSpPr>
          <a:xfrm>
            <a:off x="6719945" y="3322315"/>
            <a:ext cx="720081" cy="720081"/>
            <a:chOff x="0" y="0"/>
            <a:chExt cx="720080" cy="720080"/>
          </a:xfrm>
        </p:grpSpPr>
        <p:sp>
          <p:nvSpPr>
            <p:cNvPr id="435" name="Shape 435"/>
            <p:cNvSpPr/>
            <p:nvPr/>
          </p:nvSpPr>
          <p:spPr>
            <a:xfrm>
              <a:off x="-1" y="-1"/>
              <a:ext cx="720082" cy="720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A5A3"/>
                </a:gs>
                <a:gs pos="35000">
                  <a:srgbClr val="FFBFBE"/>
                </a:gs>
                <a:gs pos="100000">
                  <a:srgbClr val="FFE6E6"/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244469" y="225420"/>
              <a:ext cx="231141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000"/>
                <a:t>人</a:t>
              </a:r>
            </a:p>
          </p:txBody>
        </p:sp>
      </p:grpSp>
      <p:grpSp>
        <p:nvGrpSpPr>
          <p:cNvPr id="440" name="Group 440"/>
          <p:cNvGrpSpPr/>
          <p:nvPr/>
        </p:nvGrpSpPr>
        <p:grpSpPr>
          <a:xfrm>
            <a:off x="6719945" y="4333452"/>
            <a:ext cx="720081" cy="720081"/>
            <a:chOff x="0" y="0"/>
            <a:chExt cx="720080" cy="720080"/>
          </a:xfrm>
        </p:grpSpPr>
        <p:sp>
          <p:nvSpPr>
            <p:cNvPr id="438" name="Shape 438"/>
            <p:cNvSpPr/>
            <p:nvPr/>
          </p:nvSpPr>
          <p:spPr>
            <a:xfrm>
              <a:off x="-1" y="-1"/>
              <a:ext cx="720082" cy="720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A5A3"/>
                </a:gs>
                <a:gs pos="35000">
                  <a:srgbClr val="FFBFBE"/>
                </a:gs>
                <a:gs pos="100000">
                  <a:srgbClr val="FFE6E6"/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80970" y="225420"/>
              <a:ext cx="358141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000"/>
                <a:t>门店</a:t>
              </a:r>
            </a:p>
          </p:txBody>
        </p:sp>
      </p:grpSp>
      <p:grpSp>
        <p:nvGrpSpPr>
          <p:cNvPr id="443" name="Group 443"/>
          <p:cNvGrpSpPr/>
          <p:nvPr/>
        </p:nvGrpSpPr>
        <p:grpSpPr>
          <a:xfrm>
            <a:off x="7429657" y="4871416"/>
            <a:ext cx="720081" cy="720082"/>
            <a:chOff x="0" y="0"/>
            <a:chExt cx="720080" cy="720080"/>
          </a:xfrm>
        </p:grpSpPr>
        <p:sp>
          <p:nvSpPr>
            <p:cNvPr id="441" name="Shape 441"/>
            <p:cNvSpPr/>
            <p:nvPr/>
          </p:nvSpPr>
          <p:spPr>
            <a:xfrm>
              <a:off x="-1" y="-1"/>
              <a:ext cx="720082" cy="720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A5A3"/>
                </a:gs>
                <a:gs pos="35000">
                  <a:srgbClr val="FFBFBE"/>
                </a:gs>
                <a:gs pos="100000">
                  <a:srgbClr val="FFE6E6"/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80970" y="225420"/>
              <a:ext cx="358141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000"/>
                <a:t>服务</a:t>
              </a:r>
            </a:p>
          </p:txBody>
        </p:sp>
      </p:grpSp>
      <p:grpSp>
        <p:nvGrpSpPr>
          <p:cNvPr id="446" name="Group 446"/>
          <p:cNvGrpSpPr/>
          <p:nvPr/>
        </p:nvGrpSpPr>
        <p:grpSpPr>
          <a:xfrm>
            <a:off x="6705757" y="5280991"/>
            <a:ext cx="720081" cy="720082"/>
            <a:chOff x="0" y="0"/>
            <a:chExt cx="720080" cy="720080"/>
          </a:xfrm>
        </p:grpSpPr>
        <p:sp>
          <p:nvSpPr>
            <p:cNvPr id="444" name="Shape 444"/>
            <p:cNvSpPr/>
            <p:nvPr/>
          </p:nvSpPr>
          <p:spPr>
            <a:xfrm>
              <a:off x="-1" y="-1"/>
              <a:ext cx="720082" cy="720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A5A3"/>
                </a:gs>
                <a:gs pos="35000">
                  <a:srgbClr val="FFBFBE"/>
                </a:gs>
                <a:gs pos="100000">
                  <a:srgbClr val="FFE6E6"/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04658" y="225420"/>
              <a:ext cx="310764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000"/>
                <a:t>……</a:t>
              </a:r>
            </a:p>
          </p:txBody>
        </p:sp>
      </p:grpSp>
      <p:sp>
        <p:nvSpPr>
          <p:cNvPr id="447" name="Shape 447"/>
          <p:cNvSpPr/>
          <p:nvPr/>
        </p:nvSpPr>
        <p:spPr>
          <a:xfrm>
            <a:off x="3670332" y="2952750"/>
            <a:ext cx="1728193" cy="339033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0" tIns="0" rIns="0" bIns="0" anchor="ctr"/>
          <a:lstStyle/>
          <a:p>
            <a:pPr lvl="0" algn="ctr">
              <a:defRPr sz="1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450" name="Group 450"/>
          <p:cNvGrpSpPr/>
          <p:nvPr/>
        </p:nvGrpSpPr>
        <p:grpSpPr>
          <a:xfrm>
            <a:off x="4558267" y="3453493"/>
            <a:ext cx="720081" cy="720081"/>
            <a:chOff x="0" y="0"/>
            <a:chExt cx="720080" cy="720080"/>
          </a:xfrm>
        </p:grpSpPr>
        <p:sp>
          <p:nvSpPr>
            <p:cNvPr id="448" name="Shape 448"/>
            <p:cNvSpPr/>
            <p:nvPr/>
          </p:nvSpPr>
          <p:spPr>
            <a:xfrm>
              <a:off x="-1" y="-1"/>
              <a:ext cx="720082" cy="720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A5A3"/>
                </a:gs>
                <a:gs pos="35000">
                  <a:srgbClr val="FFBFBE"/>
                </a:gs>
                <a:gs pos="100000">
                  <a:srgbClr val="FFE6E6"/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80970" y="225420"/>
              <a:ext cx="358141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000"/>
                <a:t>打分</a:t>
              </a:r>
            </a:p>
          </p:txBody>
        </p:sp>
      </p:grpSp>
      <p:grpSp>
        <p:nvGrpSpPr>
          <p:cNvPr id="453" name="Group 453"/>
          <p:cNvGrpSpPr/>
          <p:nvPr/>
        </p:nvGrpSpPr>
        <p:grpSpPr>
          <a:xfrm>
            <a:off x="3809612" y="3124336"/>
            <a:ext cx="720081" cy="720081"/>
            <a:chOff x="0" y="0"/>
            <a:chExt cx="720080" cy="720080"/>
          </a:xfrm>
        </p:grpSpPr>
        <p:sp>
          <p:nvSpPr>
            <p:cNvPr id="451" name="Shape 451"/>
            <p:cNvSpPr/>
            <p:nvPr/>
          </p:nvSpPr>
          <p:spPr>
            <a:xfrm>
              <a:off x="-1" y="-1"/>
              <a:ext cx="720082" cy="720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A5A3"/>
                </a:gs>
                <a:gs pos="35000">
                  <a:srgbClr val="FFBFBE"/>
                </a:gs>
                <a:gs pos="100000">
                  <a:srgbClr val="FFE6E6"/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17469" y="225420"/>
              <a:ext cx="485141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000"/>
                <a:t>好中差</a:t>
              </a:r>
            </a:p>
          </p:txBody>
        </p:sp>
      </p:grpSp>
      <p:grpSp>
        <p:nvGrpSpPr>
          <p:cNvPr id="456" name="Group 456"/>
          <p:cNvGrpSpPr/>
          <p:nvPr/>
        </p:nvGrpSpPr>
        <p:grpSpPr>
          <a:xfrm>
            <a:off x="3809612" y="3944973"/>
            <a:ext cx="720081" cy="720081"/>
            <a:chOff x="0" y="0"/>
            <a:chExt cx="720080" cy="720080"/>
          </a:xfrm>
        </p:grpSpPr>
        <p:sp>
          <p:nvSpPr>
            <p:cNvPr id="454" name="Shape 454"/>
            <p:cNvSpPr/>
            <p:nvPr/>
          </p:nvSpPr>
          <p:spPr>
            <a:xfrm>
              <a:off x="-1" y="-1"/>
              <a:ext cx="720082" cy="720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A5A3"/>
                </a:gs>
                <a:gs pos="35000">
                  <a:srgbClr val="FFBFBE"/>
                </a:gs>
                <a:gs pos="100000">
                  <a:srgbClr val="FFE6E6"/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17469" y="225420"/>
              <a:ext cx="485141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000"/>
                <a:t>写评论</a:t>
              </a:r>
            </a:p>
          </p:txBody>
        </p:sp>
      </p:grpSp>
      <p:grpSp>
        <p:nvGrpSpPr>
          <p:cNvPr id="459" name="Group 459"/>
          <p:cNvGrpSpPr/>
          <p:nvPr/>
        </p:nvGrpSpPr>
        <p:grpSpPr>
          <a:xfrm>
            <a:off x="4557424" y="4330537"/>
            <a:ext cx="720081" cy="720082"/>
            <a:chOff x="0" y="0"/>
            <a:chExt cx="720080" cy="720080"/>
          </a:xfrm>
        </p:grpSpPr>
        <p:sp>
          <p:nvSpPr>
            <p:cNvPr id="457" name="Shape 457"/>
            <p:cNvSpPr/>
            <p:nvPr/>
          </p:nvSpPr>
          <p:spPr>
            <a:xfrm>
              <a:off x="-1" y="-1"/>
              <a:ext cx="720082" cy="720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A5A3"/>
                </a:gs>
                <a:gs pos="35000">
                  <a:srgbClr val="FFBFBE"/>
                </a:gs>
                <a:gs pos="100000">
                  <a:srgbClr val="FFE6E6"/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80970" y="225420"/>
              <a:ext cx="358141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000"/>
                <a:t>传图</a:t>
              </a:r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3795424" y="4749637"/>
            <a:ext cx="720081" cy="720082"/>
            <a:chOff x="0" y="0"/>
            <a:chExt cx="720080" cy="720080"/>
          </a:xfrm>
        </p:grpSpPr>
        <p:sp>
          <p:nvSpPr>
            <p:cNvPr id="460" name="Shape 460"/>
            <p:cNvSpPr/>
            <p:nvPr/>
          </p:nvSpPr>
          <p:spPr>
            <a:xfrm>
              <a:off x="-1" y="-1"/>
              <a:ext cx="720082" cy="720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A5A3"/>
                </a:gs>
                <a:gs pos="35000">
                  <a:srgbClr val="FFBFBE"/>
                </a:gs>
                <a:gs pos="100000">
                  <a:srgbClr val="FFE6E6"/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80970" y="225420"/>
              <a:ext cx="358141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000"/>
                <a:t>语音</a:t>
              </a:r>
            </a:p>
          </p:txBody>
        </p:sp>
      </p:grpSp>
      <p:grpSp>
        <p:nvGrpSpPr>
          <p:cNvPr id="465" name="Group 465"/>
          <p:cNvGrpSpPr/>
          <p:nvPr/>
        </p:nvGrpSpPr>
        <p:grpSpPr>
          <a:xfrm>
            <a:off x="4557424" y="5168737"/>
            <a:ext cx="720081" cy="720082"/>
            <a:chOff x="0" y="0"/>
            <a:chExt cx="720080" cy="720080"/>
          </a:xfrm>
        </p:grpSpPr>
        <p:sp>
          <p:nvSpPr>
            <p:cNvPr id="463" name="Shape 463"/>
            <p:cNvSpPr/>
            <p:nvPr/>
          </p:nvSpPr>
          <p:spPr>
            <a:xfrm>
              <a:off x="-1" y="-1"/>
              <a:ext cx="720082" cy="720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A5A3"/>
                </a:gs>
                <a:gs pos="35000">
                  <a:srgbClr val="FFBFBE"/>
                </a:gs>
                <a:gs pos="100000">
                  <a:srgbClr val="FFE6E6"/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80970" y="225420"/>
              <a:ext cx="358141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000"/>
                <a:t>视频</a:t>
              </a:r>
            </a:p>
          </p:txBody>
        </p:sp>
      </p:grpSp>
      <p:grpSp>
        <p:nvGrpSpPr>
          <p:cNvPr id="468" name="Group 468"/>
          <p:cNvGrpSpPr/>
          <p:nvPr/>
        </p:nvGrpSpPr>
        <p:grpSpPr>
          <a:xfrm>
            <a:off x="3804949" y="5549737"/>
            <a:ext cx="720081" cy="720082"/>
            <a:chOff x="0" y="0"/>
            <a:chExt cx="720080" cy="720080"/>
          </a:xfrm>
        </p:grpSpPr>
        <p:sp>
          <p:nvSpPr>
            <p:cNvPr id="466" name="Shape 466"/>
            <p:cNvSpPr/>
            <p:nvPr/>
          </p:nvSpPr>
          <p:spPr>
            <a:xfrm>
              <a:off x="-1" y="-1"/>
              <a:ext cx="720082" cy="720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A5A3"/>
                </a:gs>
                <a:gs pos="35000">
                  <a:srgbClr val="FFBFBE"/>
                </a:gs>
                <a:gs pos="100000">
                  <a:srgbClr val="FFE6E6"/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204658" y="225420"/>
              <a:ext cx="310764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/>
              </a:pPr>
              <a:r>
                <a:rPr sz="1000"/>
                <a:t>……</a:t>
              </a:r>
            </a:p>
          </p:txBody>
        </p:sp>
      </p:grpSp>
      <p:sp>
        <p:nvSpPr>
          <p:cNvPr id="469" name="Shape 469"/>
          <p:cNvSpPr/>
          <p:nvPr/>
        </p:nvSpPr>
        <p:spPr>
          <a:xfrm>
            <a:off x="840455" y="1476075"/>
            <a:ext cx="7468401" cy="1305225"/>
          </a:xfrm>
          <a:prstGeom prst="rect">
            <a:avLst/>
          </a:prstGeom>
          <a:ln w="22225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roup 474"/>
          <p:cNvGrpSpPr/>
          <p:nvPr/>
        </p:nvGrpSpPr>
        <p:grpSpPr>
          <a:xfrm>
            <a:off x="393880" y="489529"/>
            <a:ext cx="264424" cy="418679"/>
            <a:chOff x="0" y="0"/>
            <a:chExt cx="264423" cy="418677"/>
          </a:xfrm>
        </p:grpSpPr>
        <p:sp>
          <p:nvSpPr>
            <p:cNvPr id="471" name="Shape 471"/>
            <p:cNvSpPr/>
            <p:nvPr/>
          </p:nvSpPr>
          <p:spPr>
            <a:xfrm flipH="1">
              <a:off x="264423" y="-1"/>
              <a:ext cx="1" cy="418679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 flipH="1">
              <a:off x="125276" y="289"/>
              <a:ext cx="1" cy="299056"/>
            </a:xfrm>
            <a:prstGeom prst="line">
              <a:avLst/>
            </a:prstGeom>
            <a:noFill/>
            <a:ln w="57150" cap="flat">
              <a:solidFill>
                <a:srgbClr val="FFC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 flipH="1">
              <a:off x="0" y="2266"/>
              <a:ext cx="1" cy="149528"/>
            </a:xfrm>
            <a:prstGeom prst="line">
              <a:avLst/>
            </a:prstGeom>
            <a:noFill/>
            <a:ln w="57150" cap="flat">
              <a:solidFill>
                <a:srgbClr val="92D05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475" name="Shape 475"/>
          <p:cNvSpPr/>
          <p:nvPr/>
        </p:nvSpPr>
        <p:spPr>
          <a:xfrm>
            <a:off x="-4691" y="6490490"/>
            <a:ext cx="658535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/>
            <a:r>
              <a:rPr sz="1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  未来是共享的</a:t>
            </a:r>
          </a:p>
        </p:txBody>
      </p:sp>
      <p:grpSp>
        <p:nvGrpSpPr>
          <p:cNvPr id="480" name="Group 480"/>
          <p:cNvGrpSpPr/>
          <p:nvPr/>
        </p:nvGrpSpPr>
        <p:grpSpPr>
          <a:xfrm>
            <a:off x="371177" y="2370132"/>
            <a:ext cx="1015776" cy="507889"/>
            <a:chOff x="0" y="0"/>
            <a:chExt cx="1015775" cy="507887"/>
          </a:xfrm>
        </p:grpSpPr>
        <p:sp>
          <p:nvSpPr>
            <p:cNvPr id="476" name="Shape 476"/>
            <p:cNvSpPr/>
            <p:nvPr/>
          </p:nvSpPr>
          <p:spPr>
            <a:xfrm>
              <a:off x="0" y="0"/>
              <a:ext cx="1015776" cy="507888"/>
            </a:xfrm>
            <a:prstGeom prst="roundRect">
              <a:avLst>
                <a:gd name="adj" fmla="val 10000"/>
              </a:avLst>
            </a:prstGeom>
            <a:solidFill>
              <a:srgbClr val="4F81BD"/>
            </a:solidFill>
            <a:ln w="254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479" name="Group 479"/>
            <p:cNvGrpSpPr/>
            <p:nvPr/>
          </p:nvGrpSpPr>
          <p:grpSpPr>
            <a:xfrm>
              <a:off x="14875" y="14875"/>
              <a:ext cx="986025" cy="478137"/>
              <a:chOff x="0" y="0"/>
              <a:chExt cx="986024" cy="478136"/>
            </a:xfrm>
          </p:grpSpPr>
          <p:sp>
            <p:nvSpPr>
              <p:cNvPr id="477" name="Shape 477"/>
              <p:cNvSpPr/>
              <p:nvPr/>
            </p:nvSpPr>
            <p:spPr>
              <a:xfrm>
                <a:off x="-1" y="-1"/>
                <a:ext cx="986026" cy="478138"/>
              </a:xfrm>
              <a:prstGeom prst="rect">
                <a:avLst/>
              </a:pr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8" name="Shape 478"/>
              <p:cNvSpPr/>
              <p:nvPr/>
            </p:nvSpPr>
            <p:spPr>
              <a:xfrm>
                <a:off x="-1" y="149913"/>
                <a:ext cx="986026" cy="178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5240" tIns="15240" rIns="15240" bIns="1524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FFFFFF"/>
                    </a:solidFill>
                  </a:rPr>
                  <a:t>淘宝</a:t>
                </a:r>
              </a:p>
            </p:txBody>
          </p:sp>
        </p:grpSp>
      </p:grpSp>
      <p:sp>
        <p:nvSpPr>
          <p:cNvPr id="481" name="Shape 481"/>
          <p:cNvSpPr/>
          <p:nvPr/>
        </p:nvSpPr>
        <p:spPr>
          <a:xfrm>
            <a:off x="472753" y="2878020"/>
            <a:ext cx="101578" cy="380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484" name="Group 484"/>
          <p:cNvGrpSpPr/>
          <p:nvPr/>
        </p:nvGrpSpPr>
        <p:grpSpPr>
          <a:xfrm>
            <a:off x="574331" y="3004991"/>
            <a:ext cx="812622" cy="507889"/>
            <a:chOff x="0" y="0"/>
            <a:chExt cx="812620" cy="507887"/>
          </a:xfrm>
        </p:grpSpPr>
        <p:sp>
          <p:nvSpPr>
            <p:cNvPr id="482" name="Shape 482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4875" y="187078"/>
              <a:ext cx="782870" cy="133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普通集市交易</a:t>
              </a:r>
            </a:p>
          </p:txBody>
        </p:sp>
      </p:grpSp>
      <p:sp>
        <p:nvSpPr>
          <p:cNvPr id="485" name="Shape 485"/>
          <p:cNvSpPr/>
          <p:nvPr/>
        </p:nvSpPr>
        <p:spPr>
          <a:xfrm>
            <a:off x="472753" y="2849445"/>
            <a:ext cx="101578" cy="1015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488" name="Group 488"/>
          <p:cNvGrpSpPr/>
          <p:nvPr/>
        </p:nvGrpSpPr>
        <p:grpSpPr>
          <a:xfrm>
            <a:off x="574331" y="3611278"/>
            <a:ext cx="812622" cy="507889"/>
            <a:chOff x="0" y="0"/>
            <a:chExt cx="812620" cy="507887"/>
          </a:xfrm>
        </p:grpSpPr>
        <p:sp>
          <p:nvSpPr>
            <p:cNvPr id="486" name="Shape 486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4875" y="187078"/>
              <a:ext cx="782870" cy="133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电子凭证</a:t>
              </a:r>
            </a:p>
          </p:txBody>
        </p:sp>
      </p:grpSp>
      <p:sp>
        <p:nvSpPr>
          <p:cNvPr id="489" name="Shape 489"/>
          <p:cNvSpPr/>
          <p:nvPr/>
        </p:nvSpPr>
        <p:spPr>
          <a:xfrm>
            <a:off x="472753" y="2849445"/>
            <a:ext cx="101578" cy="1650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492" name="Group 492"/>
          <p:cNvGrpSpPr/>
          <p:nvPr/>
        </p:nvGrpSpPr>
        <p:grpSpPr>
          <a:xfrm>
            <a:off x="574331" y="4227088"/>
            <a:ext cx="812622" cy="507889"/>
            <a:chOff x="0" y="0"/>
            <a:chExt cx="812620" cy="507887"/>
          </a:xfrm>
        </p:grpSpPr>
        <p:sp>
          <p:nvSpPr>
            <p:cNvPr id="490" name="Shape 490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4875" y="187078"/>
              <a:ext cx="782870" cy="133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二手闲置</a:t>
              </a:r>
            </a:p>
          </p:txBody>
        </p:sp>
      </p:grpSp>
      <p:sp>
        <p:nvSpPr>
          <p:cNvPr id="493" name="Shape 493"/>
          <p:cNvSpPr/>
          <p:nvPr/>
        </p:nvSpPr>
        <p:spPr>
          <a:xfrm>
            <a:off x="472753" y="2878020"/>
            <a:ext cx="101578" cy="2285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496" name="Group 496"/>
          <p:cNvGrpSpPr/>
          <p:nvPr/>
        </p:nvGrpSpPr>
        <p:grpSpPr>
          <a:xfrm>
            <a:off x="574331" y="4842898"/>
            <a:ext cx="812622" cy="507889"/>
            <a:chOff x="0" y="0"/>
            <a:chExt cx="812620" cy="507887"/>
          </a:xfrm>
        </p:grpSpPr>
        <p:sp>
          <p:nvSpPr>
            <p:cNvPr id="494" name="Shape 494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4875" y="187078"/>
              <a:ext cx="782870" cy="133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服务市场</a:t>
              </a:r>
            </a:p>
          </p:txBody>
        </p:sp>
      </p:grpSp>
      <p:sp>
        <p:nvSpPr>
          <p:cNvPr id="497" name="Shape 497"/>
          <p:cNvSpPr/>
          <p:nvPr/>
        </p:nvSpPr>
        <p:spPr>
          <a:xfrm>
            <a:off x="472753" y="2881016"/>
            <a:ext cx="101578" cy="292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500" name="Group 500"/>
          <p:cNvGrpSpPr/>
          <p:nvPr/>
        </p:nvGrpSpPr>
        <p:grpSpPr>
          <a:xfrm>
            <a:off x="574331" y="5477759"/>
            <a:ext cx="812622" cy="507889"/>
            <a:chOff x="0" y="0"/>
            <a:chExt cx="812620" cy="507887"/>
          </a:xfrm>
        </p:grpSpPr>
        <p:sp>
          <p:nvSpPr>
            <p:cNvPr id="498" name="Shape 498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14875" y="187078"/>
              <a:ext cx="782870" cy="133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拍卖</a:t>
              </a:r>
            </a:p>
          </p:txBody>
        </p:sp>
      </p:grpSp>
      <p:grpSp>
        <p:nvGrpSpPr>
          <p:cNvPr id="505" name="Group 505"/>
          <p:cNvGrpSpPr/>
          <p:nvPr/>
        </p:nvGrpSpPr>
        <p:grpSpPr>
          <a:xfrm>
            <a:off x="4809957" y="2370132"/>
            <a:ext cx="1015777" cy="507889"/>
            <a:chOff x="0" y="0"/>
            <a:chExt cx="1015775" cy="507887"/>
          </a:xfrm>
        </p:grpSpPr>
        <p:sp>
          <p:nvSpPr>
            <p:cNvPr id="501" name="Shape 501"/>
            <p:cNvSpPr/>
            <p:nvPr/>
          </p:nvSpPr>
          <p:spPr>
            <a:xfrm>
              <a:off x="0" y="0"/>
              <a:ext cx="1015776" cy="507888"/>
            </a:xfrm>
            <a:prstGeom prst="roundRect">
              <a:avLst>
                <a:gd name="adj" fmla="val 10000"/>
              </a:avLst>
            </a:prstGeom>
            <a:solidFill>
              <a:srgbClr val="4F81BD"/>
            </a:solidFill>
            <a:ln w="254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504" name="Group 504"/>
            <p:cNvGrpSpPr/>
            <p:nvPr/>
          </p:nvGrpSpPr>
          <p:grpSpPr>
            <a:xfrm>
              <a:off x="14875" y="14875"/>
              <a:ext cx="986025" cy="478137"/>
              <a:chOff x="0" y="0"/>
              <a:chExt cx="986024" cy="478136"/>
            </a:xfrm>
          </p:grpSpPr>
          <p:sp>
            <p:nvSpPr>
              <p:cNvPr id="502" name="Shape 502"/>
              <p:cNvSpPr/>
              <p:nvPr/>
            </p:nvSpPr>
            <p:spPr>
              <a:xfrm>
                <a:off x="-1" y="-1"/>
                <a:ext cx="986026" cy="478138"/>
              </a:xfrm>
              <a:prstGeom prst="rect">
                <a:avLst/>
              </a:pr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03" name="Shape 503"/>
              <p:cNvSpPr/>
              <p:nvPr/>
            </p:nvSpPr>
            <p:spPr>
              <a:xfrm>
                <a:off x="-1" y="149913"/>
                <a:ext cx="986026" cy="178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5240" tIns="15240" rIns="15240" bIns="1524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FFFFFF"/>
                    </a:solidFill>
                  </a:rPr>
                  <a:t>售后评价</a:t>
                </a:r>
              </a:p>
            </p:txBody>
          </p:sp>
        </p:grpSp>
      </p:grpSp>
      <p:sp>
        <p:nvSpPr>
          <p:cNvPr id="506" name="Shape 506"/>
          <p:cNvSpPr/>
          <p:nvPr/>
        </p:nvSpPr>
        <p:spPr>
          <a:xfrm>
            <a:off x="4911535" y="2864321"/>
            <a:ext cx="101578" cy="380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509" name="Group 509"/>
          <p:cNvGrpSpPr/>
          <p:nvPr/>
        </p:nvGrpSpPr>
        <p:grpSpPr>
          <a:xfrm>
            <a:off x="5013112" y="2991292"/>
            <a:ext cx="812622" cy="507889"/>
            <a:chOff x="0" y="0"/>
            <a:chExt cx="812620" cy="507887"/>
          </a:xfrm>
        </p:grpSpPr>
        <p:sp>
          <p:nvSpPr>
            <p:cNvPr id="507" name="Shape 507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14875" y="187078"/>
              <a:ext cx="782870" cy="133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售后卖家评价</a:t>
              </a:r>
            </a:p>
          </p:txBody>
        </p:sp>
      </p:grpSp>
      <p:sp>
        <p:nvSpPr>
          <p:cNvPr id="510" name="Shape 510"/>
          <p:cNvSpPr/>
          <p:nvPr/>
        </p:nvSpPr>
        <p:spPr>
          <a:xfrm>
            <a:off x="4911535" y="2864321"/>
            <a:ext cx="101578" cy="1015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513" name="Group 513"/>
          <p:cNvGrpSpPr/>
          <p:nvPr/>
        </p:nvGrpSpPr>
        <p:grpSpPr>
          <a:xfrm>
            <a:off x="5013112" y="3626153"/>
            <a:ext cx="812622" cy="507889"/>
            <a:chOff x="0" y="0"/>
            <a:chExt cx="812620" cy="507887"/>
          </a:xfrm>
        </p:grpSpPr>
        <p:sp>
          <p:nvSpPr>
            <p:cNvPr id="511" name="Shape 511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14875" y="187078"/>
              <a:ext cx="782870" cy="133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售后客服评价</a:t>
              </a:r>
            </a:p>
          </p:txBody>
        </p:sp>
      </p:grpSp>
      <p:sp>
        <p:nvSpPr>
          <p:cNvPr id="514" name="Shape 514"/>
          <p:cNvSpPr/>
          <p:nvPr/>
        </p:nvSpPr>
        <p:spPr>
          <a:xfrm>
            <a:off x="4911535" y="2864321"/>
            <a:ext cx="101578" cy="1650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517" name="Group 517"/>
          <p:cNvGrpSpPr/>
          <p:nvPr/>
        </p:nvGrpSpPr>
        <p:grpSpPr>
          <a:xfrm>
            <a:off x="5013112" y="4261013"/>
            <a:ext cx="812622" cy="507889"/>
            <a:chOff x="0" y="0"/>
            <a:chExt cx="812620" cy="507887"/>
          </a:xfrm>
        </p:grpSpPr>
        <p:sp>
          <p:nvSpPr>
            <p:cNvPr id="515" name="Shape 515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14875" y="172663"/>
              <a:ext cx="782870" cy="1625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……</a:t>
              </a:r>
            </a:p>
          </p:txBody>
        </p:sp>
      </p:grpSp>
      <p:grpSp>
        <p:nvGrpSpPr>
          <p:cNvPr id="522" name="Group 522"/>
          <p:cNvGrpSpPr/>
          <p:nvPr/>
        </p:nvGrpSpPr>
        <p:grpSpPr>
          <a:xfrm>
            <a:off x="6139284" y="2370132"/>
            <a:ext cx="1015777" cy="507889"/>
            <a:chOff x="0" y="0"/>
            <a:chExt cx="1015775" cy="507887"/>
          </a:xfrm>
        </p:grpSpPr>
        <p:sp>
          <p:nvSpPr>
            <p:cNvPr id="518" name="Shape 518"/>
            <p:cNvSpPr/>
            <p:nvPr/>
          </p:nvSpPr>
          <p:spPr>
            <a:xfrm>
              <a:off x="0" y="0"/>
              <a:ext cx="1015776" cy="507888"/>
            </a:xfrm>
            <a:prstGeom prst="roundRect">
              <a:avLst>
                <a:gd name="adj" fmla="val 10000"/>
              </a:avLst>
            </a:prstGeom>
            <a:solidFill>
              <a:srgbClr val="4F81BD"/>
            </a:solidFill>
            <a:ln w="254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521" name="Group 521"/>
            <p:cNvGrpSpPr/>
            <p:nvPr/>
          </p:nvGrpSpPr>
          <p:grpSpPr>
            <a:xfrm>
              <a:off x="14875" y="14875"/>
              <a:ext cx="986025" cy="478137"/>
              <a:chOff x="0" y="0"/>
              <a:chExt cx="986024" cy="478136"/>
            </a:xfrm>
          </p:grpSpPr>
          <p:sp>
            <p:nvSpPr>
              <p:cNvPr id="519" name="Shape 519"/>
              <p:cNvSpPr/>
              <p:nvPr/>
            </p:nvSpPr>
            <p:spPr>
              <a:xfrm>
                <a:off x="-1" y="-1"/>
                <a:ext cx="986026" cy="478138"/>
              </a:xfrm>
              <a:prstGeom prst="rect">
                <a:avLst/>
              </a:pr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20" name="Shape 520"/>
              <p:cNvSpPr/>
              <p:nvPr/>
            </p:nvSpPr>
            <p:spPr>
              <a:xfrm>
                <a:off x="-1" y="149913"/>
                <a:ext cx="986026" cy="178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5240" tIns="15240" rIns="15240" bIns="1524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FFFFFF"/>
                    </a:solidFill>
                  </a:rPr>
                  <a:t>门店评价</a:t>
                </a:r>
              </a:p>
            </p:txBody>
          </p:sp>
        </p:grpSp>
      </p:grpSp>
      <p:sp>
        <p:nvSpPr>
          <p:cNvPr id="523" name="Shape 523"/>
          <p:cNvSpPr/>
          <p:nvPr/>
        </p:nvSpPr>
        <p:spPr>
          <a:xfrm>
            <a:off x="6240862" y="2881016"/>
            <a:ext cx="101578" cy="380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526" name="Group 526"/>
          <p:cNvGrpSpPr/>
          <p:nvPr/>
        </p:nvGrpSpPr>
        <p:grpSpPr>
          <a:xfrm>
            <a:off x="6342438" y="3007989"/>
            <a:ext cx="812622" cy="507889"/>
            <a:chOff x="0" y="0"/>
            <a:chExt cx="812620" cy="507887"/>
          </a:xfrm>
        </p:grpSpPr>
        <p:sp>
          <p:nvSpPr>
            <p:cNvPr id="524" name="Shape 524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14875" y="187078"/>
              <a:ext cx="782870" cy="133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电子凭证交易</a:t>
              </a:r>
            </a:p>
          </p:txBody>
        </p:sp>
      </p:grpSp>
      <p:sp>
        <p:nvSpPr>
          <p:cNvPr id="527" name="Shape 527"/>
          <p:cNvSpPr/>
          <p:nvPr/>
        </p:nvSpPr>
        <p:spPr>
          <a:xfrm>
            <a:off x="6240862" y="2881016"/>
            <a:ext cx="101578" cy="1015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530" name="Group 530"/>
          <p:cNvGrpSpPr/>
          <p:nvPr/>
        </p:nvGrpSpPr>
        <p:grpSpPr>
          <a:xfrm>
            <a:off x="6342438" y="3604750"/>
            <a:ext cx="812622" cy="507889"/>
            <a:chOff x="0" y="0"/>
            <a:chExt cx="812620" cy="507887"/>
          </a:xfrm>
        </p:grpSpPr>
        <p:sp>
          <p:nvSpPr>
            <p:cNvPr id="528" name="Shape 528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4875" y="187078"/>
              <a:ext cx="782870" cy="133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淘宝汽车</a:t>
              </a:r>
            </a:p>
          </p:txBody>
        </p:sp>
      </p:grpSp>
      <p:sp>
        <p:nvSpPr>
          <p:cNvPr id="531" name="Shape 531"/>
          <p:cNvSpPr/>
          <p:nvPr/>
        </p:nvSpPr>
        <p:spPr>
          <a:xfrm>
            <a:off x="6240862" y="2871491"/>
            <a:ext cx="101578" cy="1650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534" name="Group 534"/>
          <p:cNvGrpSpPr/>
          <p:nvPr/>
        </p:nvGrpSpPr>
        <p:grpSpPr>
          <a:xfrm>
            <a:off x="6342438" y="4201509"/>
            <a:ext cx="812622" cy="507889"/>
            <a:chOff x="0" y="0"/>
            <a:chExt cx="812620" cy="507887"/>
          </a:xfrm>
        </p:grpSpPr>
        <p:sp>
          <p:nvSpPr>
            <p:cNvPr id="532" name="Shape 532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4875" y="187078"/>
              <a:ext cx="782870" cy="133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婚庆</a:t>
              </a:r>
            </a:p>
          </p:txBody>
        </p:sp>
      </p:grpSp>
      <p:grpSp>
        <p:nvGrpSpPr>
          <p:cNvPr id="537" name="Group 537"/>
          <p:cNvGrpSpPr/>
          <p:nvPr/>
        </p:nvGrpSpPr>
        <p:grpSpPr>
          <a:xfrm>
            <a:off x="564806" y="6077834"/>
            <a:ext cx="812622" cy="507889"/>
            <a:chOff x="0" y="0"/>
            <a:chExt cx="812620" cy="507887"/>
          </a:xfrm>
        </p:grpSpPr>
        <p:sp>
          <p:nvSpPr>
            <p:cNvPr id="535" name="Shape 535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14875" y="172663"/>
              <a:ext cx="782870" cy="1625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……</a:t>
              </a:r>
            </a:p>
          </p:txBody>
        </p:sp>
      </p:grpSp>
      <p:sp>
        <p:nvSpPr>
          <p:cNvPr id="538" name="Shape 538"/>
          <p:cNvSpPr/>
          <p:nvPr/>
        </p:nvSpPr>
        <p:spPr>
          <a:xfrm>
            <a:off x="480373" y="3592310"/>
            <a:ext cx="101578" cy="292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543" name="Group 543"/>
          <p:cNvGrpSpPr/>
          <p:nvPr/>
        </p:nvGrpSpPr>
        <p:grpSpPr>
          <a:xfrm>
            <a:off x="1906358" y="2370132"/>
            <a:ext cx="1015777" cy="507889"/>
            <a:chOff x="0" y="0"/>
            <a:chExt cx="1015775" cy="507887"/>
          </a:xfrm>
        </p:grpSpPr>
        <p:sp>
          <p:nvSpPr>
            <p:cNvPr id="539" name="Shape 539"/>
            <p:cNvSpPr/>
            <p:nvPr/>
          </p:nvSpPr>
          <p:spPr>
            <a:xfrm>
              <a:off x="0" y="0"/>
              <a:ext cx="1015776" cy="507888"/>
            </a:xfrm>
            <a:prstGeom prst="roundRect">
              <a:avLst>
                <a:gd name="adj" fmla="val 10000"/>
              </a:avLst>
            </a:prstGeom>
            <a:solidFill>
              <a:srgbClr val="4F81BD"/>
            </a:solidFill>
            <a:ln w="254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542" name="Group 542"/>
            <p:cNvGrpSpPr/>
            <p:nvPr/>
          </p:nvGrpSpPr>
          <p:grpSpPr>
            <a:xfrm>
              <a:off x="14875" y="14875"/>
              <a:ext cx="986025" cy="478137"/>
              <a:chOff x="0" y="0"/>
              <a:chExt cx="986024" cy="478136"/>
            </a:xfrm>
          </p:grpSpPr>
          <p:sp>
            <p:nvSpPr>
              <p:cNvPr id="540" name="Shape 540"/>
              <p:cNvSpPr/>
              <p:nvPr/>
            </p:nvSpPr>
            <p:spPr>
              <a:xfrm>
                <a:off x="-1" y="-1"/>
                <a:ext cx="986026" cy="478138"/>
              </a:xfrm>
              <a:prstGeom prst="rect">
                <a:avLst/>
              </a:pr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41" name="Shape 541"/>
              <p:cNvSpPr/>
              <p:nvPr/>
            </p:nvSpPr>
            <p:spPr>
              <a:xfrm>
                <a:off x="-1" y="149913"/>
                <a:ext cx="986026" cy="178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5240" tIns="15240" rIns="15240" bIns="1524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FFFFFF"/>
                    </a:solidFill>
                  </a:rPr>
                  <a:t>天猫</a:t>
                </a:r>
              </a:p>
            </p:txBody>
          </p:sp>
        </p:grpSp>
      </p:grpSp>
      <p:sp>
        <p:nvSpPr>
          <p:cNvPr id="544" name="Shape 544"/>
          <p:cNvSpPr/>
          <p:nvPr/>
        </p:nvSpPr>
        <p:spPr>
          <a:xfrm>
            <a:off x="2007934" y="2870314"/>
            <a:ext cx="101578" cy="380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547" name="Group 547"/>
          <p:cNvGrpSpPr/>
          <p:nvPr/>
        </p:nvGrpSpPr>
        <p:grpSpPr>
          <a:xfrm>
            <a:off x="2109512" y="2997287"/>
            <a:ext cx="812622" cy="507889"/>
            <a:chOff x="0" y="0"/>
            <a:chExt cx="812620" cy="507887"/>
          </a:xfrm>
        </p:grpSpPr>
        <p:sp>
          <p:nvSpPr>
            <p:cNvPr id="545" name="Shape 545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875" y="187078"/>
              <a:ext cx="782870" cy="133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普通天猫交易</a:t>
              </a:r>
            </a:p>
          </p:txBody>
        </p:sp>
      </p:grpSp>
      <p:sp>
        <p:nvSpPr>
          <p:cNvPr id="548" name="Shape 548"/>
          <p:cNvSpPr/>
          <p:nvPr/>
        </p:nvSpPr>
        <p:spPr>
          <a:xfrm>
            <a:off x="2007934" y="2860789"/>
            <a:ext cx="101578" cy="1015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551" name="Group 551"/>
          <p:cNvGrpSpPr/>
          <p:nvPr/>
        </p:nvGrpSpPr>
        <p:grpSpPr>
          <a:xfrm>
            <a:off x="2109512" y="3603573"/>
            <a:ext cx="812622" cy="507889"/>
            <a:chOff x="0" y="0"/>
            <a:chExt cx="812620" cy="507887"/>
          </a:xfrm>
        </p:grpSpPr>
        <p:sp>
          <p:nvSpPr>
            <p:cNvPr id="549" name="Shape 549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4875" y="187078"/>
              <a:ext cx="782870" cy="133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聚划算</a:t>
              </a:r>
            </a:p>
          </p:txBody>
        </p:sp>
      </p:grpSp>
      <p:sp>
        <p:nvSpPr>
          <p:cNvPr id="552" name="Shape 552"/>
          <p:cNvSpPr/>
          <p:nvPr/>
        </p:nvSpPr>
        <p:spPr>
          <a:xfrm>
            <a:off x="2007934" y="2917939"/>
            <a:ext cx="101578" cy="1650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555" name="Group 555"/>
          <p:cNvGrpSpPr/>
          <p:nvPr/>
        </p:nvGrpSpPr>
        <p:grpSpPr>
          <a:xfrm>
            <a:off x="2109512" y="4209858"/>
            <a:ext cx="812622" cy="507889"/>
            <a:chOff x="0" y="0"/>
            <a:chExt cx="812620" cy="507887"/>
          </a:xfrm>
        </p:grpSpPr>
        <p:sp>
          <p:nvSpPr>
            <p:cNvPr id="553" name="Shape 553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4875" y="187078"/>
              <a:ext cx="782870" cy="133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机票</a:t>
              </a:r>
            </a:p>
          </p:txBody>
        </p:sp>
      </p:grpSp>
      <p:sp>
        <p:nvSpPr>
          <p:cNvPr id="556" name="Shape 556"/>
          <p:cNvSpPr/>
          <p:nvPr/>
        </p:nvSpPr>
        <p:spPr>
          <a:xfrm>
            <a:off x="2007934" y="2858970"/>
            <a:ext cx="101578" cy="2285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559" name="Group 559"/>
          <p:cNvGrpSpPr/>
          <p:nvPr/>
        </p:nvGrpSpPr>
        <p:grpSpPr>
          <a:xfrm>
            <a:off x="2109512" y="4825669"/>
            <a:ext cx="812622" cy="507889"/>
            <a:chOff x="0" y="0"/>
            <a:chExt cx="812620" cy="507887"/>
          </a:xfrm>
        </p:grpSpPr>
        <p:sp>
          <p:nvSpPr>
            <p:cNvPr id="557" name="Shape 557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4875" y="187078"/>
              <a:ext cx="782870" cy="133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商超</a:t>
              </a:r>
            </a:p>
          </p:txBody>
        </p:sp>
      </p:grpSp>
      <p:sp>
        <p:nvSpPr>
          <p:cNvPr id="560" name="Shape 560"/>
          <p:cNvSpPr/>
          <p:nvPr/>
        </p:nvSpPr>
        <p:spPr>
          <a:xfrm>
            <a:off x="2006028" y="2881016"/>
            <a:ext cx="101578" cy="292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563" name="Group 563"/>
          <p:cNvGrpSpPr/>
          <p:nvPr/>
        </p:nvGrpSpPr>
        <p:grpSpPr>
          <a:xfrm>
            <a:off x="2109512" y="5470054"/>
            <a:ext cx="812622" cy="507889"/>
            <a:chOff x="0" y="0"/>
            <a:chExt cx="812620" cy="507887"/>
          </a:xfrm>
        </p:grpSpPr>
        <p:sp>
          <p:nvSpPr>
            <p:cNvPr id="561" name="Shape 561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4875" y="187078"/>
              <a:ext cx="782870" cy="133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新农业</a:t>
              </a:r>
            </a:p>
          </p:txBody>
        </p:sp>
      </p:grpSp>
      <p:grpSp>
        <p:nvGrpSpPr>
          <p:cNvPr id="566" name="Group 566"/>
          <p:cNvGrpSpPr/>
          <p:nvPr/>
        </p:nvGrpSpPr>
        <p:grpSpPr>
          <a:xfrm>
            <a:off x="2099987" y="6079654"/>
            <a:ext cx="812622" cy="507889"/>
            <a:chOff x="0" y="0"/>
            <a:chExt cx="812620" cy="507887"/>
          </a:xfrm>
        </p:grpSpPr>
        <p:sp>
          <p:nvSpPr>
            <p:cNvPr id="564" name="Shape 564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4875" y="172663"/>
              <a:ext cx="782870" cy="1625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……</a:t>
              </a:r>
            </a:p>
          </p:txBody>
        </p:sp>
      </p:grpSp>
      <p:sp>
        <p:nvSpPr>
          <p:cNvPr id="567" name="Shape 567"/>
          <p:cNvSpPr/>
          <p:nvPr/>
        </p:nvSpPr>
        <p:spPr>
          <a:xfrm>
            <a:off x="2006028" y="3594131"/>
            <a:ext cx="101578" cy="2920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6240862" y="3397553"/>
            <a:ext cx="101578" cy="1650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571" name="Group 571"/>
          <p:cNvGrpSpPr/>
          <p:nvPr/>
        </p:nvGrpSpPr>
        <p:grpSpPr>
          <a:xfrm>
            <a:off x="6342438" y="4811109"/>
            <a:ext cx="812622" cy="507889"/>
            <a:chOff x="0" y="0"/>
            <a:chExt cx="812620" cy="507887"/>
          </a:xfrm>
        </p:grpSpPr>
        <p:sp>
          <p:nvSpPr>
            <p:cNvPr id="569" name="Shape 569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4875" y="172663"/>
              <a:ext cx="782870" cy="1625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KTV</a:t>
              </a:r>
            </a:p>
          </p:txBody>
        </p:sp>
      </p:grpSp>
      <p:sp>
        <p:nvSpPr>
          <p:cNvPr id="572" name="Shape 572"/>
          <p:cNvSpPr/>
          <p:nvPr/>
        </p:nvSpPr>
        <p:spPr>
          <a:xfrm>
            <a:off x="6240862" y="3995442"/>
            <a:ext cx="101578" cy="1650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575" name="Group 575"/>
          <p:cNvGrpSpPr/>
          <p:nvPr/>
        </p:nvGrpSpPr>
        <p:grpSpPr>
          <a:xfrm>
            <a:off x="6342438" y="5411184"/>
            <a:ext cx="812622" cy="507889"/>
            <a:chOff x="0" y="0"/>
            <a:chExt cx="812620" cy="507887"/>
          </a:xfrm>
        </p:grpSpPr>
        <p:sp>
          <p:nvSpPr>
            <p:cNvPr id="573" name="Shape 573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4875" y="187078"/>
              <a:ext cx="782870" cy="133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淘宝本地生活</a:t>
              </a:r>
            </a:p>
          </p:txBody>
        </p:sp>
      </p:grpSp>
      <p:grpSp>
        <p:nvGrpSpPr>
          <p:cNvPr id="578" name="Group 578"/>
          <p:cNvGrpSpPr/>
          <p:nvPr/>
        </p:nvGrpSpPr>
        <p:grpSpPr>
          <a:xfrm>
            <a:off x="2264561" y="1075672"/>
            <a:ext cx="1800201" cy="504057"/>
            <a:chOff x="0" y="0"/>
            <a:chExt cx="1800200" cy="504056"/>
          </a:xfrm>
        </p:grpSpPr>
        <p:sp>
          <p:nvSpPr>
            <p:cNvPr id="576" name="Shape 576"/>
            <p:cNvSpPr/>
            <p:nvPr/>
          </p:nvSpPr>
          <p:spPr>
            <a:xfrm>
              <a:off x="0" y="0"/>
              <a:ext cx="1800201" cy="504057"/>
            </a:xfrm>
            <a:prstGeom prst="roundRect">
              <a:avLst>
                <a:gd name="adj" fmla="val 16667"/>
              </a:avLst>
            </a:prstGeom>
            <a:solidFill>
              <a:srgbClr val="8064A2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43230" y="104707"/>
              <a:ext cx="713741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交易评价</a:t>
              </a:r>
            </a:p>
          </p:txBody>
        </p:sp>
      </p:grpSp>
      <p:grpSp>
        <p:nvGrpSpPr>
          <p:cNvPr id="581" name="Group 581"/>
          <p:cNvGrpSpPr/>
          <p:nvPr/>
        </p:nvGrpSpPr>
        <p:grpSpPr>
          <a:xfrm>
            <a:off x="6542565" y="1075672"/>
            <a:ext cx="1800201" cy="504057"/>
            <a:chOff x="0" y="0"/>
            <a:chExt cx="1800200" cy="504056"/>
          </a:xfrm>
        </p:grpSpPr>
        <p:sp>
          <p:nvSpPr>
            <p:cNvPr id="579" name="Shape 579"/>
            <p:cNvSpPr/>
            <p:nvPr/>
          </p:nvSpPr>
          <p:spPr>
            <a:xfrm>
              <a:off x="0" y="0"/>
              <a:ext cx="1800201" cy="504057"/>
            </a:xfrm>
            <a:prstGeom prst="roundRect">
              <a:avLst>
                <a:gd name="adj" fmla="val 16667"/>
              </a:avLst>
            </a:prstGeom>
            <a:solidFill>
              <a:srgbClr val="8064A2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526747" y="104707"/>
              <a:ext cx="746706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/>
              <a:r>
                <a:rPr sz="1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O2O评价</a:t>
              </a:r>
            </a:p>
          </p:txBody>
        </p:sp>
      </p:grpSp>
      <p:sp>
        <p:nvSpPr>
          <p:cNvPr id="639" name="Shape 639"/>
          <p:cNvSpPr/>
          <p:nvPr/>
        </p:nvSpPr>
        <p:spPr>
          <a:xfrm>
            <a:off x="878840" y="1597660"/>
            <a:ext cx="2284731" cy="759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0908"/>
                </a:lnTo>
                <a:lnTo>
                  <a:pt x="0" y="10908"/>
                </a:lnTo>
                <a:lnTo>
                  <a:pt x="0" y="21600"/>
                </a:ln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2413000" y="1597660"/>
            <a:ext cx="750570" cy="759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0908"/>
                </a:lnTo>
                <a:lnTo>
                  <a:pt x="0" y="10908"/>
                </a:lnTo>
                <a:lnTo>
                  <a:pt x="0" y="21600"/>
                </a:ln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3163570" y="1597660"/>
            <a:ext cx="2153921" cy="759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728"/>
                </a:lnTo>
                <a:lnTo>
                  <a:pt x="21600" y="10728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grpSp>
        <p:nvGrpSpPr>
          <p:cNvPr id="589" name="Group 589"/>
          <p:cNvGrpSpPr/>
          <p:nvPr/>
        </p:nvGrpSpPr>
        <p:grpSpPr>
          <a:xfrm>
            <a:off x="3333582" y="2370132"/>
            <a:ext cx="1015777" cy="507889"/>
            <a:chOff x="0" y="0"/>
            <a:chExt cx="1015775" cy="507887"/>
          </a:xfrm>
        </p:grpSpPr>
        <p:sp>
          <p:nvSpPr>
            <p:cNvPr id="585" name="Shape 585"/>
            <p:cNvSpPr/>
            <p:nvPr/>
          </p:nvSpPr>
          <p:spPr>
            <a:xfrm>
              <a:off x="0" y="0"/>
              <a:ext cx="1015776" cy="507888"/>
            </a:xfrm>
            <a:prstGeom prst="roundRect">
              <a:avLst>
                <a:gd name="adj" fmla="val 10000"/>
              </a:avLst>
            </a:prstGeom>
            <a:solidFill>
              <a:srgbClr val="4F81BD"/>
            </a:solidFill>
            <a:ln w="254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588" name="Group 588"/>
            <p:cNvGrpSpPr/>
            <p:nvPr/>
          </p:nvGrpSpPr>
          <p:grpSpPr>
            <a:xfrm>
              <a:off x="14875" y="14875"/>
              <a:ext cx="986025" cy="478137"/>
              <a:chOff x="0" y="0"/>
              <a:chExt cx="986024" cy="478136"/>
            </a:xfrm>
          </p:grpSpPr>
          <p:sp>
            <p:nvSpPr>
              <p:cNvPr id="586" name="Shape 586"/>
              <p:cNvSpPr/>
              <p:nvPr/>
            </p:nvSpPr>
            <p:spPr>
              <a:xfrm>
                <a:off x="-1" y="-1"/>
                <a:ext cx="986026" cy="478138"/>
              </a:xfrm>
              <a:prstGeom prst="rect">
                <a:avLst/>
              </a:pr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87" name="Shape 587"/>
              <p:cNvSpPr/>
              <p:nvPr/>
            </p:nvSpPr>
            <p:spPr>
              <a:xfrm>
                <a:off x="-1" y="134927"/>
                <a:ext cx="986026" cy="2082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5240" tIns="15240" rIns="15240" bIns="1524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FFFFFF"/>
                    </a:solidFill>
                  </a:rPr>
                  <a:t>1688</a:t>
                </a:r>
              </a:p>
            </p:txBody>
          </p:sp>
        </p:grpSp>
      </p:grpSp>
      <p:sp>
        <p:nvSpPr>
          <p:cNvPr id="590" name="Shape 590"/>
          <p:cNvSpPr/>
          <p:nvPr/>
        </p:nvSpPr>
        <p:spPr>
          <a:xfrm>
            <a:off x="3435160" y="2864321"/>
            <a:ext cx="101578" cy="380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593" name="Group 593"/>
          <p:cNvGrpSpPr/>
          <p:nvPr/>
        </p:nvGrpSpPr>
        <p:grpSpPr>
          <a:xfrm>
            <a:off x="3536737" y="2991292"/>
            <a:ext cx="812622" cy="507889"/>
            <a:chOff x="0" y="0"/>
            <a:chExt cx="812620" cy="507887"/>
          </a:xfrm>
        </p:grpSpPr>
        <p:sp>
          <p:nvSpPr>
            <p:cNvPr id="591" name="Shape 591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4875" y="172663"/>
              <a:ext cx="782870" cy="1625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ts val="300"/>
                </a:spcBef>
              </a:pPr>
              <a:r>
                <a:rPr sz="900"/>
                <a:t>普通1688交易</a:t>
              </a:r>
            </a:p>
          </p:txBody>
        </p:sp>
      </p:grpSp>
      <p:sp>
        <p:nvSpPr>
          <p:cNvPr id="594" name="Shape 594"/>
          <p:cNvSpPr/>
          <p:nvPr/>
        </p:nvSpPr>
        <p:spPr>
          <a:xfrm>
            <a:off x="3435160" y="2864321"/>
            <a:ext cx="101578" cy="1015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597" name="Group 597"/>
          <p:cNvGrpSpPr/>
          <p:nvPr/>
        </p:nvGrpSpPr>
        <p:grpSpPr>
          <a:xfrm>
            <a:off x="3536737" y="3626153"/>
            <a:ext cx="812622" cy="507889"/>
            <a:chOff x="0" y="0"/>
            <a:chExt cx="812620" cy="507887"/>
          </a:xfrm>
        </p:grpSpPr>
        <p:sp>
          <p:nvSpPr>
            <p:cNvPr id="595" name="Shape 595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4875" y="187078"/>
              <a:ext cx="782870" cy="133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国家采购</a:t>
              </a:r>
            </a:p>
          </p:txBody>
        </p:sp>
      </p:grpSp>
      <p:sp>
        <p:nvSpPr>
          <p:cNvPr id="598" name="Shape 598"/>
          <p:cNvSpPr/>
          <p:nvPr/>
        </p:nvSpPr>
        <p:spPr>
          <a:xfrm>
            <a:off x="3435160" y="2864321"/>
            <a:ext cx="101578" cy="1650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601" name="Group 601"/>
          <p:cNvGrpSpPr/>
          <p:nvPr/>
        </p:nvGrpSpPr>
        <p:grpSpPr>
          <a:xfrm>
            <a:off x="3536737" y="4261013"/>
            <a:ext cx="812622" cy="507889"/>
            <a:chOff x="0" y="0"/>
            <a:chExt cx="812620" cy="507887"/>
          </a:xfrm>
        </p:grpSpPr>
        <p:sp>
          <p:nvSpPr>
            <p:cNvPr id="599" name="Shape 599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4875" y="172663"/>
              <a:ext cx="782870" cy="1625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……</a:t>
              </a:r>
            </a:p>
          </p:txBody>
        </p:sp>
      </p:grpSp>
      <p:sp>
        <p:nvSpPr>
          <p:cNvPr id="642" name="Shape 642"/>
          <p:cNvSpPr/>
          <p:nvPr/>
        </p:nvSpPr>
        <p:spPr>
          <a:xfrm>
            <a:off x="3163570" y="1597660"/>
            <a:ext cx="676910" cy="759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908"/>
                </a:lnTo>
                <a:lnTo>
                  <a:pt x="21600" y="10908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grpSp>
        <p:nvGrpSpPr>
          <p:cNvPr id="607" name="Group 607"/>
          <p:cNvGrpSpPr/>
          <p:nvPr/>
        </p:nvGrpSpPr>
        <p:grpSpPr>
          <a:xfrm>
            <a:off x="7692634" y="2365957"/>
            <a:ext cx="1015777" cy="507889"/>
            <a:chOff x="0" y="0"/>
            <a:chExt cx="1015775" cy="507887"/>
          </a:xfrm>
        </p:grpSpPr>
        <p:sp>
          <p:nvSpPr>
            <p:cNvPr id="603" name="Shape 603"/>
            <p:cNvSpPr/>
            <p:nvPr/>
          </p:nvSpPr>
          <p:spPr>
            <a:xfrm>
              <a:off x="0" y="0"/>
              <a:ext cx="1015776" cy="507888"/>
            </a:xfrm>
            <a:prstGeom prst="roundRect">
              <a:avLst>
                <a:gd name="adj" fmla="val 10000"/>
              </a:avLst>
            </a:prstGeom>
            <a:solidFill>
              <a:srgbClr val="4F81BD"/>
            </a:solidFill>
            <a:ln w="254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606" name="Group 606"/>
            <p:cNvGrpSpPr/>
            <p:nvPr/>
          </p:nvGrpSpPr>
          <p:grpSpPr>
            <a:xfrm>
              <a:off x="14875" y="14875"/>
              <a:ext cx="986025" cy="478137"/>
              <a:chOff x="0" y="0"/>
              <a:chExt cx="986024" cy="478136"/>
            </a:xfrm>
          </p:grpSpPr>
          <p:sp>
            <p:nvSpPr>
              <p:cNvPr id="604" name="Shape 604"/>
              <p:cNvSpPr/>
              <p:nvPr/>
            </p:nvSpPr>
            <p:spPr>
              <a:xfrm>
                <a:off x="-1" y="-1"/>
                <a:ext cx="986026" cy="478138"/>
              </a:xfrm>
              <a:prstGeom prst="rect">
                <a:avLst/>
              </a:pr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05" name="Shape 605"/>
              <p:cNvSpPr/>
              <p:nvPr/>
            </p:nvSpPr>
            <p:spPr>
              <a:xfrm>
                <a:off x="-1" y="149913"/>
                <a:ext cx="986026" cy="178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5240" tIns="15240" rIns="15240" bIns="1524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FFFFFF"/>
                    </a:solidFill>
                  </a:rPr>
                  <a:t>服务评价</a:t>
                </a:r>
              </a:p>
            </p:txBody>
          </p:sp>
        </p:grpSp>
      </p:grpSp>
      <p:sp>
        <p:nvSpPr>
          <p:cNvPr id="608" name="Shape 608"/>
          <p:cNvSpPr/>
          <p:nvPr/>
        </p:nvSpPr>
        <p:spPr>
          <a:xfrm>
            <a:off x="7794211" y="2876842"/>
            <a:ext cx="101578" cy="380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611" name="Group 611"/>
          <p:cNvGrpSpPr/>
          <p:nvPr/>
        </p:nvGrpSpPr>
        <p:grpSpPr>
          <a:xfrm>
            <a:off x="7895789" y="3003814"/>
            <a:ext cx="812622" cy="507889"/>
            <a:chOff x="0" y="0"/>
            <a:chExt cx="812620" cy="507887"/>
          </a:xfrm>
        </p:grpSpPr>
        <p:sp>
          <p:nvSpPr>
            <p:cNvPr id="609" name="Shape 609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4875" y="187078"/>
              <a:ext cx="782870" cy="133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电子凭证交易</a:t>
              </a:r>
            </a:p>
          </p:txBody>
        </p:sp>
      </p:grpSp>
      <p:sp>
        <p:nvSpPr>
          <p:cNvPr id="612" name="Shape 612"/>
          <p:cNvSpPr/>
          <p:nvPr/>
        </p:nvSpPr>
        <p:spPr>
          <a:xfrm>
            <a:off x="7794211" y="2876843"/>
            <a:ext cx="101578" cy="1015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615" name="Group 615"/>
          <p:cNvGrpSpPr/>
          <p:nvPr/>
        </p:nvGrpSpPr>
        <p:grpSpPr>
          <a:xfrm>
            <a:off x="7895789" y="3619625"/>
            <a:ext cx="812622" cy="507889"/>
            <a:chOff x="0" y="0"/>
            <a:chExt cx="812620" cy="507887"/>
          </a:xfrm>
        </p:grpSpPr>
        <p:sp>
          <p:nvSpPr>
            <p:cNvPr id="613" name="Shape 613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4875" y="187078"/>
              <a:ext cx="782870" cy="133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生活服务</a:t>
              </a:r>
            </a:p>
          </p:txBody>
        </p:sp>
      </p:grpSp>
      <p:sp>
        <p:nvSpPr>
          <p:cNvPr id="616" name="Shape 616"/>
          <p:cNvSpPr/>
          <p:nvPr/>
        </p:nvSpPr>
        <p:spPr>
          <a:xfrm>
            <a:off x="7794211" y="2867317"/>
            <a:ext cx="101578" cy="1650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619" name="Group 619"/>
          <p:cNvGrpSpPr/>
          <p:nvPr/>
        </p:nvGrpSpPr>
        <p:grpSpPr>
          <a:xfrm>
            <a:off x="7895789" y="4225911"/>
            <a:ext cx="812622" cy="507889"/>
            <a:chOff x="0" y="0"/>
            <a:chExt cx="812620" cy="507887"/>
          </a:xfrm>
        </p:grpSpPr>
        <p:sp>
          <p:nvSpPr>
            <p:cNvPr id="617" name="Shape 617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4875" y="187078"/>
              <a:ext cx="782870" cy="133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淘宝教育</a:t>
              </a:r>
            </a:p>
          </p:txBody>
        </p:sp>
      </p:grpSp>
      <p:sp>
        <p:nvSpPr>
          <p:cNvPr id="620" name="Shape 620"/>
          <p:cNvSpPr/>
          <p:nvPr/>
        </p:nvSpPr>
        <p:spPr>
          <a:xfrm>
            <a:off x="7794211" y="3457867"/>
            <a:ext cx="101578" cy="1650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623" name="Group 623"/>
          <p:cNvGrpSpPr/>
          <p:nvPr/>
        </p:nvGrpSpPr>
        <p:grpSpPr>
          <a:xfrm>
            <a:off x="7895789" y="4845036"/>
            <a:ext cx="812622" cy="507889"/>
            <a:chOff x="0" y="0"/>
            <a:chExt cx="812620" cy="507887"/>
          </a:xfrm>
        </p:grpSpPr>
        <p:sp>
          <p:nvSpPr>
            <p:cNvPr id="621" name="Shape 621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4875" y="187078"/>
              <a:ext cx="782870" cy="133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美容</a:t>
              </a:r>
            </a:p>
          </p:txBody>
        </p:sp>
      </p:grpSp>
      <p:sp>
        <p:nvSpPr>
          <p:cNvPr id="624" name="Shape 624"/>
          <p:cNvSpPr/>
          <p:nvPr/>
        </p:nvSpPr>
        <p:spPr>
          <a:xfrm>
            <a:off x="7794211" y="4038892"/>
            <a:ext cx="101578" cy="1650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627" name="Group 627"/>
          <p:cNvGrpSpPr/>
          <p:nvPr/>
        </p:nvGrpSpPr>
        <p:grpSpPr>
          <a:xfrm>
            <a:off x="7895789" y="5435586"/>
            <a:ext cx="812622" cy="507889"/>
            <a:chOff x="0" y="0"/>
            <a:chExt cx="812620" cy="507887"/>
          </a:xfrm>
        </p:grpSpPr>
        <p:sp>
          <p:nvSpPr>
            <p:cNvPr id="625" name="Shape 625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4875" y="187078"/>
              <a:ext cx="782870" cy="133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理发</a:t>
              </a:r>
            </a:p>
          </p:txBody>
        </p:sp>
      </p:grpSp>
      <p:sp>
        <p:nvSpPr>
          <p:cNvPr id="628" name="Shape 628"/>
          <p:cNvSpPr/>
          <p:nvPr/>
        </p:nvSpPr>
        <p:spPr>
          <a:xfrm>
            <a:off x="7794211" y="4619917"/>
            <a:ext cx="101578" cy="1650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631" name="Group 631"/>
          <p:cNvGrpSpPr/>
          <p:nvPr/>
        </p:nvGrpSpPr>
        <p:grpSpPr>
          <a:xfrm>
            <a:off x="7895789" y="6016611"/>
            <a:ext cx="812622" cy="507889"/>
            <a:chOff x="0" y="0"/>
            <a:chExt cx="812620" cy="507887"/>
          </a:xfrm>
        </p:grpSpPr>
        <p:sp>
          <p:nvSpPr>
            <p:cNvPr id="629" name="Shape 629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4875" y="172663"/>
              <a:ext cx="782870" cy="1625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……</a:t>
              </a:r>
            </a:p>
          </p:txBody>
        </p:sp>
      </p:grpSp>
      <p:sp>
        <p:nvSpPr>
          <p:cNvPr id="643" name="Shape 643"/>
          <p:cNvSpPr/>
          <p:nvPr/>
        </p:nvSpPr>
        <p:spPr>
          <a:xfrm>
            <a:off x="6645910" y="1597660"/>
            <a:ext cx="796291" cy="759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0728"/>
                </a:lnTo>
                <a:lnTo>
                  <a:pt x="0" y="10728"/>
                </a:lnTo>
                <a:lnTo>
                  <a:pt x="0" y="21600"/>
                </a:ln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7442200" y="1597660"/>
            <a:ext cx="758191" cy="754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727"/>
                </a:lnTo>
                <a:lnTo>
                  <a:pt x="21600" y="10727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6240862" y="4652667"/>
            <a:ext cx="101578" cy="1650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3F669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637" name="Group 637"/>
          <p:cNvGrpSpPr/>
          <p:nvPr/>
        </p:nvGrpSpPr>
        <p:grpSpPr>
          <a:xfrm>
            <a:off x="6342438" y="6020784"/>
            <a:ext cx="812622" cy="507889"/>
            <a:chOff x="0" y="0"/>
            <a:chExt cx="812620" cy="507887"/>
          </a:xfrm>
        </p:grpSpPr>
        <p:sp>
          <p:nvSpPr>
            <p:cNvPr id="635" name="Shape 635"/>
            <p:cNvSpPr/>
            <p:nvPr/>
          </p:nvSpPr>
          <p:spPr>
            <a:xfrm>
              <a:off x="0" y="0"/>
              <a:ext cx="812621" cy="50788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4875" y="172663"/>
              <a:ext cx="782870" cy="1625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1429" tIns="11429" rIns="11429" bIns="11429" numCol="1" anchor="ctr">
              <a:spAutoFit/>
            </a:bodyPr>
            <a:lstStyle>
              <a:lvl1pPr algn="ctr" defTabSz="400050">
                <a:lnSpc>
                  <a:spcPct val="90000"/>
                </a:lnSpc>
                <a:spcBef>
                  <a:spcPts val="300"/>
                </a:spcBef>
                <a:defRPr sz="900"/>
              </a:lvl1pPr>
            </a:lstStyle>
            <a:p>
              <a:pPr lvl="0">
                <a:defRPr sz="1800"/>
              </a:pPr>
              <a:r>
                <a:rPr sz="900"/>
                <a:t>……</a:t>
              </a:r>
            </a:p>
          </p:txBody>
        </p:sp>
      </p:grpSp>
      <p:sp>
        <p:nvSpPr>
          <p:cNvPr id="638" name="Shape 638"/>
          <p:cNvSpPr>
            <a:spLocks noGrp="1"/>
          </p:cNvSpPr>
          <p:nvPr>
            <p:ph type="title"/>
          </p:nvPr>
        </p:nvSpPr>
        <p:spPr>
          <a:xfrm>
            <a:off x="840457" y="316847"/>
            <a:ext cx="6778626" cy="777876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评价整体业务概况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792</Words>
  <Application>Microsoft Office PowerPoint</Application>
  <PresentationFormat>全屏显示(4:3)</PresentationFormat>
  <Paragraphs>462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Default</vt:lpstr>
      <vt:lpstr>PowerPoint 演示文稿</vt:lpstr>
      <vt:lpstr>PowerPoint 演示文稿</vt:lpstr>
      <vt:lpstr>1、快速认识评价 </vt:lpstr>
      <vt:lpstr>快速认识评价：内容</vt:lpstr>
      <vt:lpstr>1、快速认识评价：内容</vt:lpstr>
      <vt:lpstr>1、评价业务及系统架构</vt:lpstr>
      <vt:lpstr>评价系统架构</vt:lpstr>
      <vt:lpstr>2、业务详细介绍</vt:lpstr>
      <vt:lpstr>评价整体业务概况</vt:lpstr>
      <vt:lpstr>评价内容相关业务</vt:lpstr>
      <vt:lpstr>信用体系相关业务</vt:lpstr>
      <vt:lpstr>3、2014总结及2015规划</vt:lpstr>
      <vt:lpstr>2015规划</vt:lpstr>
      <vt:lpstr>4、O2O评价相关工作</vt:lpstr>
      <vt:lpstr>一期产品概述及目标</vt:lpstr>
      <vt:lpstr>需要开发的功能</vt:lpstr>
      <vt:lpstr>二期相关工作</vt:lpstr>
      <vt:lpstr>5、评价相关问题</vt:lpstr>
      <vt:lpstr>未 来 是 共 享 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董旗宇</cp:lastModifiedBy>
  <cp:revision>7</cp:revision>
  <dcterms:modified xsi:type="dcterms:W3CDTF">2015-03-11T14:57:44Z</dcterms:modified>
</cp:coreProperties>
</file>