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420" r:id="rId2"/>
    <p:sldId id="425" r:id="rId3"/>
    <p:sldId id="42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A"/>
    <a:srgbClr val="92C6FF"/>
    <a:srgbClr val="97F1AA"/>
    <a:srgbClr val="FF0000"/>
    <a:srgbClr val="008A3E"/>
    <a:srgbClr val="00B050"/>
    <a:srgbClr val="009900"/>
    <a:srgbClr val="9F2936"/>
    <a:srgbClr val="C00000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424" autoAdjust="0"/>
  </p:normalViewPr>
  <p:slideViewPr>
    <p:cSldViewPr snapToGrid="0" snapToObjects="1">
      <p:cViewPr varScale="1">
        <p:scale>
          <a:sx n="93" d="100"/>
          <a:sy n="93" d="100"/>
        </p:scale>
        <p:origin x="6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619C-B7FE-A041-BC79-93E04AD5D2C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619C-B7FE-A041-BC79-93E04AD5D2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86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619C-B7FE-A041-BC79-93E04AD5D2C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5288" y="4767264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18B29E0-235C-AA4D-AE74-B9D95942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Efficient Sequential </a:t>
            </a:r>
            <a:r>
              <a:rPr lang="en-US" sz="4800" dirty="0"/>
              <a:t>C</a:t>
            </a:r>
            <a:r>
              <a:rPr lang="en-US" sz="4800" dirty="0" smtClean="0"/>
              <a:t>onsistency in GPUs</a:t>
            </a:r>
            <a:br>
              <a:rPr lang="en-US" sz="4800" dirty="0" smtClean="0"/>
            </a:br>
            <a:r>
              <a:rPr lang="en-US" sz="4800" dirty="0" smtClean="0"/>
              <a:t>via Relativistic </a:t>
            </a:r>
            <a:r>
              <a:rPr lang="en-US" sz="4800" dirty="0"/>
              <a:t>C</a:t>
            </a:r>
            <a:r>
              <a:rPr lang="en-US" sz="4800" dirty="0" smtClean="0"/>
              <a:t>ache </a:t>
            </a:r>
            <a:r>
              <a:rPr lang="en-US" sz="4800" dirty="0"/>
              <a:t>C</a:t>
            </a:r>
            <a:r>
              <a:rPr lang="en-US" sz="4800" dirty="0" smtClean="0"/>
              <a:t>oherence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PT Sans Narrow"/>
              <a:cs typeface="PT Sans Narrow"/>
            </a:endParaRPr>
          </a:p>
          <a:p>
            <a:r>
              <a:rPr lang="en-US" b="1" dirty="0" smtClean="0">
                <a:latin typeface="PT Sans Narrow"/>
                <a:cs typeface="PT Sans Narrow"/>
              </a:rPr>
              <a:t>Xiaowei Ren</a:t>
            </a:r>
            <a:r>
              <a:rPr lang="en-US" dirty="0" smtClean="0">
                <a:latin typeface="PT Sans Narrow"/>
                <a:cs typeface="PT Sans Narrow"/>
              </a:rPr>
              <a:t> and </a:t>
            </a:r>
            <a:r>
              <a:rPr lang="en-US" dirty="0" err="1" smtClean="0">
                <a:latin typeface="PT Sans Narrow"/>
                <a:cs typeface="PT Sans Narrow"/>
              </a:rPr>
              <a:t>Mieszko</a:t>
            </a:r>
            <a:r>
              <a:rPr lang="en-US" dirty="0" smtClean="0">
                <a:latin typeface="PT Sans Narrow"/>
                <a:cs typeface="PT Sans Narrow"/>
              </a:rPr>
              <a:t> Lis</a:t>
            </a:r>
          </a:p>
          <a:p>
            <a:r>
              <a:rPr lang="en-US" smtClean="0">
                <a:latin typeface="PT Sans Narrow"/>
                <a:cs typeface="PT Sans Narrow"/>
              </a:rPr>
              <a:t> The University </a:t>
            </a:r>
            <a:r>
              <a:rPr lang="en-US" dirty="0" smtClean="0">
                <a:latin typeface="PT Sans Narrow"/>
                <a:cs typeface="PT Sans Narrow"/>
              </a:rPr>
              <a:t>of British Columbia</a:t>
            </a:r>
            <a:endParaRPr lang="en-US" dirty="0">
              <a:latin typeface="PT Sans Narrow"/>
              <a:cs typeface="PT Sans Narrow"/>
            </a:endParaRP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4479083"/>
            <a:ext cx="2954866" cy="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77405" y="236309"/>
            <a:ext cx="8496728" cy="130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Problem:</a:t>
            </a:r>
          </a:p>
          <a:p>
            <a:endParaRPr lang="en-US" sz="700" dirty="0" smtClean="0"/>
          </a:p>
          <a:p>
            <a:r>
              <a:rPr lang="en-US" sz="2400" b="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          GPU SC with cutting-edge RC performance</a:t>
            </a:r>
            <a:endParaRPr lang="en-US" sz="2400" b="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7405" y="1541131"/>
            <a:ext cx="8496728" cy="56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Insight:</a:t>
            </a:r>
          </a:p>
          <a:p>
            <a:endParaRPr lang="en-US" sz="7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132669" y="2103301"/>
            <a:ext cx="6786199" cy="2787446"/>
            <a:chOff x="1253504" y="2104038"/>
            <a:chExt cx="6786199" cy="2787446"/>
          </a:xfrm>
        </p:grpSpPr>
        <p:grpSp>
          <p:nvGrpSpPr>
            <p:cNvPr id="2" name="组合 1"/>
            <p:cNvGrpSpPr/>
            <p:nvPr/>
          </p:nvGrpSpPr>
          <p:grpSpPr>
            <a:xfrm>
              <a:off x="1479479" y="2584804"/>
              <a:ext cx="6211302" cy="2306680"/>
              <a:chOff x="1200019" y="2460530"/>
              <a:chExt cx="6211302" cy="230668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200019" y="2460530"/>
                <a:ext cx="6211302" cy="2306680"/>
                <a:chOff x="1551358" y="1376386"/>
                <a:chExt cx="5910619" cy="299958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696943" y="1489753"/>
                  <a:ext cx="5765034" cy="2886218"/>
                  <a:chOff x="1696943" y="1489753"/>
                  <a:chExt cx="5765034" cy="2886218"/>
                </a:xfrm>
              </p:grpSpPr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96944" y="1489753"/>
                    <a:ext cx="708916" cy="713884"/>
                    <a:chOff x="1037690" y="1140431"/>
                    <a:chExt cx="688368" cy="636998"/>
                  </a:xfrm>
                </p:grpSpPr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1037690" y="1140431"/>
                      <a:ext cx="688368" cy="636998"/>
                    </a:xfrm>
                    <a:prstGeom prst="rect">
                      <a:avLst/>
                    </a:prstGeom>
                    <a:solidFill>
                      <a:srgbClr val="97F1AA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1089069" y="1249675"/>
                      <a:ext cx="585611" cy="4285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Core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4" name="矩形 43"/>
                  <p:cNvSpPr/>
                  <p:nvPr/>
                </p:nvSpPr>
                <p:spPr>
                  <a:xfrm>
                    <a:off x="3133612" y="1500631"/>
                    <a:ext cx="722157" cy="703004"/>
                  </a:xfrm>
                  <a:prstGeom prst="rect">
                    <a:avLst/>
                  </a:prstGeom>
                  <a:solidFill>
                    <a:srgbClr val="97F1AA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5302708" y="1489753"/>
                    <a:ext cx="712330" cy="713883"/>
                  </a:xfrm>
                  <a:prstGeom prst="rect">
                    <a:avLst/>
                  </a:prstGeom>
                  <a:solidFill>
                    <a:srgbClr val="97F1AA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243219" y="1859622"/>
                    <a:ext cx="698642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696943" y="3652035"/>
                    <a:ext cx="5748791" cy="723936"/>
                    <a:chOff x="1152419" y="2881610"/>
                    <a:chExt cx="5748791" cy="698642"/>
                  </a:xfrm>
                </p:grpSpPr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152419" y="2881610"/>
                      <a:ext cx="5748791" cy="698642"/>
                    </a:xfrm>
                    <a:prstGeom prst="rect">
                      <a:avLst/>
                    </a:prstGeom>
                    <a:solidFill>
                      <a:srgbClr val="92C6FF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3093319" y="2983908"/>
                      <a:ext cx="1854645" cy="5021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000" dirty="0" smtClean="0"/>
                        <a:t>Memory System</a:t>
                      </a:r>
                      <a:endParaRPr lang="zh-CN" altLang="en-US" sz="2000" dirty="0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133612" y="2573056"/>
                    <a:ext cx="2881426" cy="726589"/>
                    <a:chOff x="1815482" y="2403861"/>
                    <a:chExt cx="2772881" cy="657546"/>
                  </a:xfrm>
                </p:grpSpPr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1815482" y="2403861"/>
                      <a:ext cx="2772881" cy="657546"/>
                    </a:xfrm>
                    <a:prstGeom prst="rect">
                      <a:avLst/>
                    </a:prstGeom>
                    <a:solidFill>
                      <a:srgbClr val="FF9F9A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242602" y="2517351"/>
                      <a:ext cx="1953697" cy="4346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Coherence Protocol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36" name="矩形 35"/>
                  <p:cNvSpPr/>
                  <p:nvPr/>
                </p:nvSpPr>
                <p:spPr>
                  <a:xfrm>
                    <a:off x="6736449" y="1500631"/>
                    <a:ext cx="725528" cy="703006"/>
                  </a:xfrm>
                  <a:prstGeom prst="rect">
                    <a:avLst/>
                  </a:prstGeom>
                  <a:solidFill>
                    <a:srgbClr val="97F1AA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2051402" y="2203636"/>
                    <a:ext cx="5066649" cy="1456769"/>
                    <a:chOff x="2051402" y="2203636"/>
                    <a:chExt cx="5066649" cy="1456769"/>
                  </a:xfrm>
                </p:grpSpPr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2051402" y="2203636"/>
                      <a:ext cx="5047811" cy="369420"/>
                      <a:chOff x="2051402" y="2203636"/>
                      <a:chExt cx="5047811" cy="369420"/>
                    </a:xfrm>
                  </p:grpSpPr>
                  <p:cxnSp>
                    <p:nvCxnSpPr>
                      <p:cNvPr id="32" name="直接箭头连接符 31"/>
                      <p:cNvCxnSpPr>
                        <a:stCxn id="46" idx="2"/>
                      </p:cNvCxnSpPr>
                      <p:nvPr/>
                    </p:nvCxnSpPr>
                    <p:spPr>
                      <a:xfrm>
                        <a:off x="2051402" y="2203637"/>
                        <a:ext cx="1804367" cy="369419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接箭头连接符 32"/>
                      <p:cNvCxnSpPr>
                        <a:stCxn id="44" idx="2"/>
                      </p:cNvCxnSpPr>
                      <p:nvPr/>
                    </p:nvCxnSpPr>
                    <p:spPr>
                      <a:xfrm>
                        <a:off x="3494691" y="2203636"/>
                        <a:ext cx="725410" cy="369420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箭头连接符 33"/>
                      <p:cNvCxnSpPr>
                        <a:stCxn id="42" idx="2"/>
                      </p:cNvCxnSpPr>
                      <p:nvPr/>
                    </p:nvCxnSpPr>
                    <p:spPr>
                      <a:xfrm flipH="1">
                        <a:off x="4941861" y="2203637"/>
                        <a:ext cx="717012" cy="369419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箭头连接符 34"/>
                      <p:cNvCxnSpPr>
                        <a:stCxn id="36" idx="2"/>
                      </p:cNvCxnSpPr>
                      <p:nvPr/>
                    </p:nvCxnSpPr>
                    <p:spPr>
                      <a:xfrm flipH="1">
                        <a:off x="5300367" y="2203637"/>
                        <a:ext cx="1798846" cy="358991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组合 26"/>
                    <p:cNvGrpSpPr/>
                    <p:nvPr/>
                  </p:nvGrpSpPr>
                  <p:grpSpPr>
                    <a:xfrm rot="10800000">
                      <a:off x="2070240" y="3290985"/>
                      <a:ext cx="5047811" cy="369420"/>
                      <a:chOff x="2051402" y="2203636"/>
                      <a:chExt cx="5047811" cy="369420"/>
                    </a:xfrm>
                  </p:grpSpPr>
                  <p:cxnSp>
                    <p:nvCxnSpPr>
                      <p:cNvPr id="28" name="直接箭头连接符 27"/>
                      <p:cNvCxnSpPr/>
                      <p:nvPr/>
                    </p:nvCxnSpPr>
                    <p:spPr>
                      <a:xfrm>
                        <a:off x="2051402" y="2203637"/>
                        <a:ext cx="1804367" cy="369419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箭头连接符 28"/>
                      <p:cNvCxnSpPr/>
                      <p:nvPr/>
                    </p:nvCxnSpPr>
                    <p:spPr>
                      <a:xfrm>
                        <a:off x="3494691" y="2203636"/>
                        <a:ext cx="725410" cy="369420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箭头连接符 29"/>
                      <p:cNvCxnSpPr/>
                      <p:nvPr/>
                    </p:nvCxnSpPr>
                    <p:spPr>
                      <a:xfrm flipH="1">
                        <a:off x="4941861" y="2203637"/>
                        <a:ext cx="717012" cy="369419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箭头连接符 30"/>
                      <p:cNvCxnSpPr/>
                      <p:nvPr/>
                    </p:nvCxnSpPr>
                    <p:spPr>
                      <a:xfrm flipH="1">
                        <a:off x="5300367" y="2203637"/>
                        <a:ext cx="1798846" cy="358991"/>
                      </a:xfrm>
                      <a:prstGeom prst="straightConnector1">
                        <a:avLst/>
                      </a:prstGeom>
                      <a:ln w="28575">
                        <a:headEnd type="arrow" w="med" len="med"/>
                        <a:tailEnd type="arrow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6" name="椭圆 15"/>
                <p:cNvSpPr/>
                <p:nvPr/>
              </p:nvSpPr>
              <p:spPr>
                <a:xfrm>
                  <a:off x="1551358" y="1376386"/>
                  <a:ext cx="989047" cy="94070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noFill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517170" y="2346024"/>
                  <a:ext cx="4095991" cy="1167738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2927248" y="2640395"/>
                <a:ext cx="633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Core</a:t>
                </a:r>
                <a:endParaRPr lang="zh-CN" altLang="en-US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199603" y="2638797"/>
                <a:ext cx="633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Core</a:t>
                </a:r>
                <a:endParaRPr lang="zh-CN" altLang="en-US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711568" y="2647473"/>
                <a:ext cx="633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Core</a:t>
                </a:r>
                <a:endParaRPr lang="zh-CN" altLang="en-US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53504" y="2104038"/>
              <a:ext cx="6786199" cy="400844"/>
              <a:chOff x="277405" y="2104038"/>
              <a:chExt cx="6786199" cy="400844"/>
            </a:xfrm>
          </p:grpSpPr>
          <p:sp>
            <p:nvSpPr>
              <p:cNvPr id="43" name="Multiply 7"/>
              <p:cNvSpPr/>
              <p:nvPr/>
            </p:nvSpPr>
            <p:spPr>
              <a:xfrm>
                <a:off x="2888230" y="2104038"/>
                <a:ext cx="529698" cy="387619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Hexagon 9"/>
              <p:cNvSpPr/>
              <p:nvPr/>
            </p:nvSpPr>
            <p:spPr>
              <a:xfrm>
                <a:off x="6533965" y="2117306"/>
                <a:ext cx="529639" cy="387576"/>
              </a:xfrm>
              <a:custGeom>
                <a:avLst/>
                <a:gdLst>
                  <a:gd name="connsiteX0" fmla="*/ 0 w 1656184"/>
                  <a:gd name="connsiteY0" fmla="*/ 778848 h 1557696"/>
                  <a:gd name="connsiteX1" fmla="*/ 389424 w 1656184"/>
                  <a:gd name="connsiteY1" fmla="*/ 0 h 1557696"/>
                  <a:gd name="connsiteX2" fmla="*/ 1266760 w 1656184"/>
                  <a:gd name="connsiteY2" fmla="*/ 0 h 1557696"/>
                  <a:gd name="connsiteX3" fmla="*/ 1656184 w 1656184"/>
                  <a:gd name="connsiteY3" fmla="*/ 778848 h 1557696"/>
                  <a:gd name="connsiteX4" fmla="*/ 1266760 w 1656184"/>
                  <a:gd name="connsiteY4" fmla="*/ 1557696 h 1557696"/>
                  <a:gd name="connsiteX5" fmla="*/ 389424 w 1656184"/>
                  <a:gd name="connsiteY5" fmla="*/ 1557696 h 1557696"/>
                  <a:gd name="connsiteX6" fmla="*/ 0 w 1656184"/>
                  <a:gd name="connsiteY6" fmla="*/ 778848 h 1557696"/>
                  <a:gd name="connsiteX0" fmla="*/ 0 w 1722859"/>
                  <a:gd name="connsiteY0" fmla="*/ 788373 h 1557696"/>
                  <a:gd name="connsiteX1" fmla="*/ 456099 w 1722859"/>
                  <a:gd name="connsiteY1" fmla="*/ 0 h 1557696"/>
                  <a:gd name="connsiteX2" fmla="*/ 1333435 w 1722859"/>
                  <a:gd name="connsiteY2" fmla="*/ 0 h 1557696"/>
                  <a:gd name="connsiteX3" fmla="*/ 1722859 w 1722859"/>
                  <a:gd name="connsiteY3" fmla="*/ 778848 h 1557696"/>
                  <a:gd name="connsiteX4" fmla="*/ 1333435 w 1722859"/>
                  <a:gd name="connsiteY4" fmla="*/ 1557696 h 1557696"/>
                  <a:gd name="connsiteX5" fmla="*/ 456099 w 1722859"/>
                  <a:gd name="connsiteY5" fmla="*/ 1557696 h 1557696"/>
                  <a:gd name="connsiteX6" fmla="*/ 0 w 1722859"/>
                  <a:gd name="connsiteY6" fmla="*/ 788373 h 1557696"/>
                  <a:gd name="connsiteX0" fmla="*/ 0 w 1722859"/>
                  <a:gd name="connsiteY0" fmla="*/ 788373 h 1557696"/>
                  <a:gd name="connsiteX1" fmla="*/ 294174 w 1722859"/>
                  <a:gd name="connsiteY1" fmla="*/ 457200 h 1557696"/>
                  <a:gd name="connsiteX2" fmla="*/ 1333435 w 1722859"/>
                  <a:gd name="connsiteY2" fmla="*/ 0 h 1557696"/>
                  <a:gd name="connsiteX3" fmla="*/ 1722859 w 1722859"/>
                  <a:gd name="connsiteY3" fmla="*/ 778848 h 1557696"/>
                  <a:gd name="connsiteX4" fmla="*/ 1333435 w 1722859"/>
                  <a:gd name="connsiteY4" fmla="*/ 1557696 h 1557696"/>
                  <a:gd name="connsiteX5" fmla="*/ 456099 w 1722859"/>
                  <a:gd name="connsiteY5" fmla="*/ 1557696 h 1557696"/>
                  <a:gd name="connsiteX6" fmla="*/ 0 w 1722859"/>
                  <a:gd name="connsiteY6" fmla="*/ 788373 h 1557696"/>
                  <a:gd name="connsiteX0" fmla="*/ 0 w 1722859"/>
                  <a:gd name="connsiteY0" fmla="*/ 788373 h 1557696"/>
                  <a:gd name="connsiteX1" fmla="*/ 256074 w 1722859"/>
                  <a:gd name="connsiteY1" fmla="*/ 466725 h 1557696"/>
                  <a:gd name="connsiteX2" fmla="*/ 1333435 w 1722859"/>
                  <a:gd name="connsiteY2" fmla="*/ 0 h 1557696"/>
                  <a:gd name="connsiteX3" fmla="*/ 1722859 w 1722859"/>
                  <a:gd name="connsiteY3" fmla="*/ 778848 h 1557696"/>
                  <a:gd name="connsiteX4" fmla="*/ 1333435 w 1722859"/>
                  <a:gd name="connsiteY4" fmla="*/ 1557696 h 1557696"/>
                  <a:gd name="connsiteX5" fmla="*/ 456099 w 1722859"/>
                  <a:gd name="connsiteY5" fmla="*/ 1557696 h 1557696"/>
                  <a:gd name="connsiteX6" fmla="*/ 0 w 1722859"/>
                  <a:gd name="connsiteY6" fmla="*/ 788373 h 1557696"/>
                  <a:gd name="connsiteX0" fmla="*/ 0 w 1722859"/>
                  <a:gd name="connsiteY0" fmla="*/ 321648 h 1090971"/>
                  <a:gd name="connsiteX1" fmla="*/ 256074 w 1722859"/>
                  <a:gd name="connsiteY1" fmla="*/ 0 h 1090971"/>
                  <a:gd name="connsiteX2" fmla="*/ 685735 w 1722859"/>
                  <a:gd name="connsiteY2" fmla="*/ 347662 h 1090971"/>
                  <a:gd name="connsiteX3" fmla="*/ 1722859 w 1722859"/>
                  <a:gd name="connsiteY3" fmla="*/ 312123 h 1090971"/>
                  <a:gd name="connsiteX4" fmla="*/ 1333435 w 1722859"/>
                  <a:gd name="connsiteY4" fmla="*/ 1090971 h 1090971"/>
                  <a:gd name="connsiteX5" fmla="*/ 456099 w 1722859"/>
                  <a:gd name="connsiteY5" fmla="*/ 1090971 h 1090971"/>
                  <a:gd name="connsiteX6" fmla="*/ 0 w 1722859"/>
                  <a:gd name="connsiteY6" fmla="*/ 321648 h 1090971"/>
                  <a:gd name="connsiteX0" fmla="*/ 0 w 1722859"/>
                  <a:gd name="connsiteY0" fmla="*/ 321648 h 1090971"/>
                  <a:gd name="connsiteX1" fmla="*/ 284649 w 1722859"/>
                  <a:gd name="connsiteY1" fmla="*/ 0 h 1090971"/>
                  <a:gd name="connsiteX2" fmla="*/ 685735 w 1722859"/>
                  <a:gd name="connsiteY2" fmla="*/ 347662 h 1090971"/>
                  <a:gd name="connsiteX3" fmla="*/ 1722859 w 1722859"/>
                  <a:gd name="connsiteY3" fmla="*/ 312123 h 1090971"/>
                  <a:gd name="connsiteX4" fmla="*/ 1333435 w 1722859"/>
                  <a:gd name="connsiteY4" fmla="*/ 1090971 h 1090971"/>
                  <a:gd name="connsiteX5" fmla="*/ 456099 w 1722859"/>
                  <a:gd name="connsiteY5" fmla="*/ 1090971 h 1090971"/>
                  <a:gd name="connsiteX6" fmla="*/ 0 w 1722859"/>
                  <a:gd name="connsiteY6" fmla="*/ 321648 h 1090971"/>
                  <a:gd name="connsiteX0" fmla="*/ 0 w 1689521"/>
                  <a:gd name="connsiteY0" fmla="*/ 321648 h 1090971"/>
                  <a:gd name="connsiteX1" fmla="*/ 251311 w 1689521"/>
                  <a:gd name="connsiteY1" fmla="*/ 0 h 1090971"/>
                  <a:gd name="connsiteX2" fmla="*/ 652397 w 1689521"/>
                  <a:gd name="connsiteY2" fmla="*/ 347662 h 1090971"/>
                  <a:gd name="connsiteX3" fmla="*/ 1689521 w 1689521"/>
                  <a:gd name="connsiteY3" fmla="*/ 312123 h 1090971"/>
                  <a:gd name="connsiteX4" fmla="*/ 1300097 w 1689521"/>
                  <a:gd name="connsiteY4" fmla="*/ 1090971 h 1090971"/>
                  <a:gd name="connsiteX5" fmla="*/ 422761 w 1689521"/>
                  <a:gd name="connsiteY5" fmla="*/ 1090971 h 1090971"/>
                  <a:gd name="connsiteX6" fmla="*/ 0 w 1689521"/>
                  <a:gd name="connsiteY6" fmla="*/ 321648 h 1090971"/>
                  <a:gd name="connsiteX0" fmla="*/ 0 w 1689521"/>
                  <a:gd name="connsiteY0" fmla="*/ 321648 h 1090971"/>
                  <a:gd name="connsiteX1" fmla="*/ 251311 w 1689521"/>
                  <a:gd name="connsiteY1" fmla="*/ 0 h 1090971"/>
                  <a:gd name="connsiteX2" fmla="*/ 652397 w 1689521"/>
                  <a:gd name="connsiteY2" fmla="*/ 347662 h 1090971"/>
                  <a:gd name="connsiteX3" fmla="*/ 1689521 w 1689521"/>
                  <a:gd name="connsiteY3" fmla="*/ 312123 h 1090971"/>
                  <a:gd name="connsiteX4" fmla="*/ 1300097 w 1689521"/>
                  <a:gd name="connsiteY4" fmla="*/ 1090971 h 1090971"/>
                  <a:gd name="connsiteX5" fmla="*/ 665649 w 1689521"/>
                  <a:gd name="connsiteY5" fmla="*/ 900471 h 1090971"/>
                  <a:gd name="connsiteX6" fmla="*/ 0 w 1689521"/>
                  <a:gd name="connsiteY6" fmla="*/ 321648 h 1090971"/>
                  <a:gd name="connsiteX0" fmla="*/ 0 w 1470446"/>
                  <a:gd name="connsiteY0" fmla="*/ 1062037 h 1831360"/>
                  <a:gd name="connsiteX1" fmla="*/ 251311 w 1470446"/>
                  <a:gd name="connsiteY1" fmla="*/ 740389 h 1831360"/>
                  <a:gd name="connsiteX2" fmla="*/ 652397 w 1470446"/>
                  <a:gd name="connsiteY2" fmla="*/ 1088051 h 1831360"/>
                  <a:gd name="connsiteX3" fmla="*/ 1470446 w 1470446"/>
                  <a:gd name="connsiteY3" fmla="*/ 0 h 1831360"/>
                  <a:gd name="connsiteX4" fmla="*/ 1300097 w 1470446"/>
                  <a:gd name="connsiteY4" fmla="*/ 1831360 h 1831360"/>
                  <a:gd name="connsiteX5" fmla="*/ 665649 w 1470446"/>
                  <a:gd name="connsiteY5" fmla="*/ 1640860 h 1831360"/>
                  <a:gd name="connsiteX6" fmla="*/ 0 w 1470446"/>
                  <a:gd name="connsiteY6" fmla="*/ 1062037 h 1831360"/>
                  <a:gd name="connsiteX0" fmla="*/ 0 w 1762059"/>
                  <a:gd name="connsiteY0" fmla="*/ 1062037 h 1640860"/>
                  <a:gd name="connsiteX1" fmla="*/ 251311 w 1762059"/>
                  <a:gd name="connsiteY1" fmla="*/ 740389 h 1640860"/>
                  <a:gd name="connsiteX2" fmla="*/ 652397 w 1762059"/>
                  <a:gd name="connsiteY2" fmla="*/ 1088051 h 1640860"/>
                  <a:gd name="connsiteX3" fmla="*/ 1470446 w 1762059"/>
                  <a:gd name="connsiteY3" fmla="*/ 0 h 1640860"/>
                  <a:gd name="connsiteX4" fmla="*/ 1762059 w 1762059"/>
                  <a:gd name="connsiteY4" fmla="*/ 235922 h 1640860"/>
                  <a:gd name="connsiteX5" fmla="*/ 665649 w 1762059"/>
                  <a:gd name="connsiteY5" fmla="*/ 1640860 h 1640860"/>
                  <a:gd name="connsiteX6" fmla="*/ 0 w 1762059"/>
                  <a:gd name="connsiteY6" fmla="*/ 1062037 h 1640860"/>
                  <a:gd name="connsiteX0" fmla="*/ 0 w 1762059"/>
                  <a:gd name="connsiteY0" fmla="*/ 1062037 h 1669435"/>
                  <a:gd name="connsiteX1" fmla="*/ 251311 w 1762059"/>
                  <a:gd name="connsiteY1" fmla="*/ 740389 h 1669435"/>
                  <a:gd name="connsiteX2" fmla="*/ 652397 w 1762059"/>
                  <a:gd name="connsiteY2" fmla="*/ 1088051 h 1669435"/>
                  <a:gd name="connsiteX3" fmla="*/ 1470446 w 1762059"/>
                  <a:gd name="connsiteY3" fmla="*/ 0 h 1669435"/>
                  <a:gd name="connsiteX4" fmla="*/ 1762059 w 1762059"/>
                  <a:gd name="connsiteY4" fmla="*/ 235922 h 1669435"/>
                  <a:gd name="connsiteX5" fmla="*/ 708512 w 1762059"/>
                  <a:gd name="connsiteY5" fmla="*/ 1669435 h 1669435"/>
                  <a:gd name="connsiteX6" fmla="*/ 0 w 1762059"/>
                  <a:gd name="connsiteY6" fmla="*/ 1062037 h 1669435"/>
                  <a:gd name="connsiteX0" fmla="*/ 0 w 1762059"/>
                  <a:gd name="connsiteY0" fmla="*/ 1062037 h 1669435"/>
                  <a:gd name="connsiteX1" fmla="*/ 251311 w 1762059"/>
                  <a:gd name="connsiteY1" fmla="*/ 740389 h 1669435"/>
                  <a:gd name="connsiteX2" fmla="*/ 652397 w 1762059"/>
                  <a:gd name="connsiteY2" fmla="*/ 1088051 h 1669435"/>
                  <a:gd name="connsiteX3" fmla="*/ 1470446 w 1762059"/>
                  <a:gd name="connsiteY3" fmla="*/ 0 h 1669435"/>
                  <a:gd name="connsiteX4" fmla="*/ 1762059 w 1762059"/>
                  <a:gd name="connsiteY4" fmla="*/ 235922 h 1669435"/>
                  <a:gd name="connsiteX5" fmla="*/ 713274 w 1762059"/>
                  <a:gd name="connsiteY5" fmla="*/ 1669435 h 1669435"/>
                  <a:gd name="connsiteX6" fmla="*/ 0 w 1762059"/>
                  <a:gd name="connsiteY6" fmla="*/ 1062037 h 1669435"/>
                  <a:gd name="connsiteX0" fmla="*/ 0 w 1762059"/>
                  <a:gd name="connsiteY0" fmla="*/ 1062037 h 1669435"/>
                  <a:gd name="connsiteX1" fmla="*/ 251311 w 1762059"/>
                  <a:gd name="connsiteY1" fmla="*/ 740389 h 1669435"/>
                  <a:gd name="connsiteX2" fmla="*/ 661922 w 1762059"/>
                  <a:gd name="connsiteY2" fmla="*/ 1083289 h 1669435"/>
                  <a:gd name="connsiteX3" fmla="*/ 1470446 w 1762059"/>
                  <a:gd name="connsiteY3" fmla="*/ 0 h 1669435"/>
                  <a:gd name="connsiteX4" fmla="*/ 1762059 w 1762059"/>
                  <a:gd name="connsiteY4" fmla="*/ 235922 h 1669435"/>
                  <a:gd name="connsiteX5" fmla="*/ 713274 w 1762059"/>
                  <a:gd name="connsiteY5" fmla="*/ 1669435 h 1669435"/>
                  <a:gd name="connsiteX6" fmla="*/ 0 w 1762059"/>
                  <a:gd name="connsiteY6" fmla="*/ 1062037 h 1669435"/>
                  <a:gd name="connsiteX0" fmla="*/ 0 w 1762059"/>
                  <a:gd name="connsiteY0" fmla="*/ 1062037 h 1688485"/>
                  <a:gd name="connsiteX1" fmla="*/ 251311 w 1762059"/>
                  <a:gd name="connsiteY1" fmla="*/ 740389 h 1688485"/>
                  <a:gd name="connsiteX2" fmla="*/ 661922 w 1762059"/>
                  <a:gd name="connsiteY2" fmla="*/ 1083289 h 1688485"/>
                  <a:gd name="connsiteX3" fmla="*/ 1470446 w 1762059"/>
                  <a:gd name="connsiteY3" fmla="*/ 0 h 1688485"/>
                  <a:gd name="connsiteX4" fmla="*/ 1762059 w 1762059"/>
                  <a:gd name="connsiteY4" fmla="*/ 235922 h 1688485"/>
                  <a:gd name="connsiteX5" fmla="*/ 727561 w 1762059"/>
                  <a:gd name="connsiteY5" fmla="*/ 1688485 h 1688485"/>
                  <a:gd name="connsiteX6" fmla="*/ 0 w 1762059"/>
                  <a:gd name="connsiteY6" fmla="*/ 1062037 h 1688485"/>
                  <a:gd name="connsiteX0" fmla="*/ 0 w 1762059"/>
                  <a:gd name="connsiteY0" fmla="*/ 1062037 h 1669435"/>
                  <a:gd name="connsiteX1" fmla="*/ 251311 w 1762059"/>
                  <a:gd name="connsiteY1" fmla="*/ 740389 h 1669435"/>
                  <a:gd name="connsiteX2" fmla="*/ 661922 w 1762059"/>
                  <a:gd name="connsiteY2" fmla="*/ 1083289 h 1669435"/>
                  <a:gd name="connsiteX3" fmla="*/ 1470446 w 1762059"/>
                  <a:gd name="connsiteY3" fmla="*/ 0 h 1669435"/>
                  <a:gd name="connsiteX4" fmla="*/ 1762059 w 1762059"/>
                  <a:gd name="connsiteY4" fmla="*/ 235922 h 1669435"/>
                  <a:gd name="connsiteX5" fmla="*/ 703748 w 1762059"/>
                  <a:gd name="connsiteY5" fmla="*/ 1669435 h 1669435"/>
                  <a:gd name="connsiteX6" fmla="*/ 0 w 1762059"/>
                  <a:gd name="connsiteY6" fmla="*/ 1062037 h 1669435"/>
                  <a:gd name="connsiteX0" fmla="*/ 0 w 1790634"/>
                  <a:gd name="connsiteY0" fmla="*/ 1057275 h 1669435"/>
                  <a:gd name="connsiteX1" fmla="*/ 279886 w 1790634"/>
                  <a:gd name="connsiteY1" fmla="*/ 740389 h 1669435"/>
                  <a:gd name="connsiteX2" fmla="*/ 690497 w 1790634"/>
                  <a:gd name="connsiteY2" fmla="*/ 1083289 h 1669435"/>
                  <a:gd name="connsiteX3" fmla="*/ 1499021 w 1790634"/>
                  <a:gd name="connsiteY3" fmla="*/ 0 h 1669435"/>
                  <a:gd name="connsiteX4" fmla="*/ 1790634 w 1790634"/>
                  <a:gd name="connsiteY4" fmla="*/ 235922 h 1669435"/>
                  <a:gd name="connsiteX5" fmla="*/ 732323 w 1790634"/>
                  <a:gd name="connsiteY5" fmla="*/ 1669435 h 1669435"/>
                  <a:gd name="connsiteX6" fmla="*/ 0 w 1790634"/>
                  <a:gd name="connsiteY6" fmla="*/ 1057275 h 1669435"/>
                  <a:gd name="connsiteX0" fmla="*/ 0 w 1790634"/>
                  <a:gd name="connsiteY0" fmla="*/ 1057275 h 1669435"/>
                  <a:gd name="connsiteX1" fmla="*/ 279886 w 1790634"/>
                  <a:gd name="connsiteY1" fmla="*/ 721339 h 1669435"/>
                  <a:gd name="connsiteX2" fmla="*/ 690497 w 1790634"/>
                  <a:gd name="connsiteY2" fmla="*/ 1083289 h 1669435"/>
                  <a:gd name="connsiteX3" fmla="*/ 1499021 w 1790634"/>
                  <a:gd name="connsiteY3" fmla="*/ 0 h 1669435"/>
                  <a:gd name="connsiteX4" fmla="*/ 1790634 w 1790634"/>
                  <a:gd name="connsiteY4" fmla="*/ 235922 h 1669435"/>
                  <a:gd name="connsiteX5" fmla="*/ 732323 w 1790634"/>
                  <a:gd name="connsiteY5" fmla="*/ 1669435 h 1669435"/>
                  <a:gd name="connsiteX6" fmla="*/ 0 w 1790634"/>
                  <a:gd name="connsiteY6" fmla="*/ 1057275 h 1669435"/>
                  <a:gd name="connsiteX0" fmla="*/ 0 w 1790634"/>
                  <a:gd name="connsiteY0" fmla="*/ 1057275 h 1669435"/>
                  <a:gd name="connsiteX1" fmla="*/ 289411 w 1790634"/>
                  <a:gd name="connsiteY1" fmla="*/ 726101 h 1669435"/>
                  <a:gd name="connsiteX2" fmla="*/ 690497 w 1790634"/>
                  <a:gd name="connsiteY2" fmla="*/ 1083289 h 1669435"/>
                  <a:gd name="connsiteX3" fmla="*/ 1499021 w 1790634"/>
                  <a:gd name="connsiteY3" fmla="*/ 0 h 1669435"/>
                  <a:gd name="connsiteX4" fmla="*/ 1790634 w 1790634"/>
                  <a:gd name="connsiteY4" fmla="*/ 235922 h 1669435"/>
                  <a:gd name="connsiteX5" fmla="*/ 732323 w 1790634"/>
                  <a:gd name="connsiteY5" fmla="*/ 1669435 h 1669435"/>
                  <a:gd name="connsiteX6" fmla="*/ 0 w 1790634"/>
                  <a:gd name="connsiteY6" fmla="*/ 1057275 h 1669435"/>
                  <a:gd name="connsiteX0" fmla="*/ 0 w 1790634"/>
                  <a:gd name="connsiteY0" fmla="*/ 1057275 h 1669435"/>
                  <a:gd name="connsiteX1" fmla="*/ 260836 w 1790634"/>
                  <a:gd name="connsiteY1" fmla="*/ 735626 h 1669435"/>
                  <a:gd name="connsiteX2" fmla="*/ 690497 w 1790634"/>
                  <a:gd name="connsiteY2" fmla="*/ 1083289 h 1669435"/>
                  <a:gd name="connsiteX3" fmla="*/ 1499021 w 1790634"/>
                  <a:gd name="connsiteY3" fmla="*/ 0 h 1669435"/>
                  <a:gd name="connsiteX4" fmla="*/ 1790634 w 1790634"/>
                  <a:gd name="connsiteY4" fmla="*/ 235922 h 1669435"/>
                  <a:gd name="connsiteX5" fmla="*/ 732323 w 1790634"/>
                  <a:gd name="connsiteY5" fmla="*/ 1669435 h 1669435"/>
                  <a:gd name="connsiteX6" fmla="*/ 0 w 1790634"/>
                  <a:gd name="connsiteY6" fmla="*/ 1057275 h 1669435"/>
                  <a:gd name="connsiteX0" fmla="*/ 0 w 1771584"/>
                  <a:gd name="connsiteY0" fmla="*/ 1062038 h 1669435"/>
                  <a:gd name="connsiteX1" fmla="*/ 241786 w 1771584"/>
                  <a:gd name="connsiteY1" fmla="*/ 735626 h 1669435"/>
                  <a:gd name="connsiteX2" fmla="*/ 671447 w 1771584"/>
                  <a:gd name="connsiteY2" fmla="*/ 1083289 h 1669435"/>
                  <a:gd name="connsiteX3" fmla="*/ 1479971 w 1771584"/>
                  <a:gd name="connsiteY3" fmla="*/ 0 h 1669435"/>
                  <a:gd name="connsiteX4" fmla="*/ 1771584 w 1771584"/>
                  <a:gd name="connsiteY4" fmla="*/ 235922 h 1669435"/>
                  <a:gd name="connsiteX5" fmla="*/ 713273 w 1771584"/>
                  <a:gd name="connsiteY5" fmla="*/ 1669435 h 1669435"/>
                  <a:gd name="connsiteX6" fmla="*/ 0 w 1771584"/>
                  <a:gd name="connsiteY6" fmla="*/ 1062038 h 1669435"/>
                  <a:gd name="connsiteX0" fmla="*/ 0 w 1781109"/>
                  <a:gd name="connsiteY0" fmla="*/ 1042988 h 1669435"/>
                  <a:gd name="connsiteX1" fmla="*/ 251311 w 1781109"/>
                  <a:gd name="connsiteY1" fmla="*/ 735626 h 1669435"/>
                  <a:gd name="connsiteX2" fmla="*/ 680972 w 1781109"/>
                  <a:gd name="connsiteY2" fmla="*/ 1083289 h 1669435"/>
                  <a:gd name="connsiteX3" fmla="*/ 1489496 w 1781109"/>
                  <a:gd name="connsiteY3" fmla="*/ 0 h 1669435"/>
                  <a:gd name="connsiteX4" fmla="*/ 1781109 w 1781109"/>
                  <a:gd name="connsiteY4" fmla="*/ 235922 h 1669435"/>
                  <a:gd name="connsiteX5" fmla="*/ 722798 w 1781109"/>
                  <a:gd name="connsiteY5" fmla="*/ 1669435 h 1669435"/>
                  <a:gd name="connsiteX6" fmla="*/ 0 w 1781109"/>
                  <a:gd name="connsiteY6" fmla="*/ 1042988 h 1669435"/>
                  <a:gd name="connsiteX0" fmla="*/ 0 w 1781109"/>
                  <a:gd name="connsiteY0" fmla="*/ 1062038 h 1669435"/>
                  <a:gd name="connsiteX1" fmla="*/ 251311 w 1781109"/>
                  <a:gd name="connsiteY1" fmla="*/ 735626 h 1669435"/>
                  <a:gd name="connsiteX2" fmla="*/ 680972 w 1781109"/>
                  <a:gd name="connsiteY2" fmla="*/ 1083289 h 1669435"/>
                  <a:gd name="connsiteX3" fmla="*/ 1489496 w 1781109"/>
                  <a:gd name="connsiteY3" fmla="*/ 0 h 1669435"/>
                  <a:gd name="connsiteX4" fmla="*/ 1781109 w 1781109"/>
                  <a:gd name="connsiteY4" fmla="*/ 235922 h 1669435"/>
                  <a:gd name="connsiteX5" fmla="*/ 722798 w 1781109"/>
                  <a:gd name="connsiteY5" fmla="*/ 1669435 h 1669435"/>
                  <a:gd name="connsiteX6" fmla="*/ 0 w 1781109"/>
                  <a:gd name="connsiteY6" fmla="*/ 1062038 h 1669435"/>
                  <a:gd name="connsiteX0" fmla="*/ 0 w 1781109"/>
                  <a:gd name="connsiteY0" fmla="*/ 1062038 h 1669435"/>
                  <a:gd name="connsiteX1" fmla="*/ 251311 w 1781109"/>
                  <a:gd name="connsiteY1" fmla="*/ 735626 h 1669435"/>
                  <a:gd name="connsiteX2" fmla="*/ 680972 w 1781109"/>
                  <a:gd name="connsiteY2" fmla="*/ 1083289 h 1669435"/>
                  <a:gd name="connsiteX3" fmla="*/ 1489496 w 1781109"/>
                  <a:gd name="connsiteY3" fmla="*/ 0 h 1669435"/>
                  <a:gd name="connsiteX4" fmla="*/ 1781109 w 1781109"/>
                  <a:gd name="connsiteY4" fmla="*/ 235922 h 1669435"/>
                  <a:gd name="connsiteX5" fmla="*/ 722798 w 1781109"/>
                  <a:gd name="connsiteY5" fmla="*/ 1669435 h 1669435"/>
                  <a:gd name="connsiteX6" fmla="*/ 547 w 1781109"/>
                  <a:gd name="connsiteY6" fmla="*/ 1058720 h 1669435"/>
                  <a:gd name="connsiteX7" fmla="*/ 0 w 1781109"/>
                  <a:gd name="connsiteY7" fmla="*/ 1062038 h 166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09" h="1669435">
                    <a:moveTo>
                      <a:pt x="0" y="1062038"/>
                    </a:moveTo>
                    <a:lnTo>
                      <a:pt x="251311" y="735626"/>
                    </a:lnTo>
                    <a:lnTo>
                      <a:pt x="680972" y="1083289"/>
                    </a:lnTo>
                    <a:lnTo>
                      <a:pt x="1489496" y="0"/>
                    </a:lnTo>
                    <a:lnTo>
                      <a:pt x="1781109" y="235922"/>
                    </a:lnTo>
                    <a:lnTo>
                      <a:pt x="722798" y="1669435"/>
                    </a:lnTo>
                    <a:cubicBezTo>
                      <a:pt x="483635" y="1472213"/>
                      <a:pt x="239710" y="1255942"/>
                      <a:pt x="547" y="1058720"/>
                    </a:cubicBezTo>
                    <a:cubicBezTo>
                      <a:pt x="365" y="1059826"/>
                      <a:pt x="182" y="1060932"/>
                      <a:pt x="0" y="1062038"/>
                    </a:cubicBez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277405" y="2109140"/>
                <a:ext cx="270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Change Microarchitecture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609817" y="2117306"/>
                <a:ext cx="2914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Change Coherence Protocol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77405" y="236309"/>
            <a:ext cx="8496728" cy="18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 the paper: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dirty="0" smtClean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track down source of SC inefficiency: write permissions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0" dirty="0" smtClean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address via invalidate-free coherence protocol</a:t>
            </a:r>
            <a:endParaRPr lang="en-US" sz="2400" b="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7405" y="2341104"/>
            <a:ext cx="8496728" cy="56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Performance: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23047" y="2772616"/>
            <a:ext cx="4344404" cy="2053708"/>
            <a:chOff x="2357000" y="2740548"/>
            <a:chExt cx="4344404" cy="2053708"/>
          </a:xfrm>
        </p:grpSpPr>
        <p:grpSp>
          <p:nvGrpSpPr>
            <p:cNvPr id="75" name="组合 74"/>
            <p:cNvGrpSpPr/>
            <p:nvPr/>
          </p:nvGrpSpPr>
          <p:grpSpPr>
            <a:xfrm>
              <a:off x="2357000" y="2740548"/>
              <a:ext cx="4344404" cy="2053708"/>
              <a:chOff x="2281466" y="2651273"/>
              <a:chExt cx="4344404" cy="2053708"/>
            </a:xfrm>
          </p:grpSpPr>
          <p:sp>
            <p:nvSpPr>
              <p:cNvPr id="5" name="矩形 4"/>
              <p:cNvSpPr/>
              <p:nvPr/>
            </p:nvSpPr>
            <p:spPr>
              <a:xfrm rot="5400000">
                <a:off x="3434951" y="2837430"/>
                <a:ext cx="359596" cy="2544484"/>
              </a:xfrm>
              <a:prstGeom prst="rect">
                <a:avLst/>
              </a:prstGeom>
              <a:solidFill>
                <a:srgbClr val="97F1A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 rot="5400000">
                <a:off x="3515914" y="2032140"/>
                <a:ext cx="359596" cy="2706408"/>
              </a:xfrm>
              <a:prstGeom prst="rect">
                <a:avLst/>
              </a:prstGeom>
              <a:solidFill>
                <a:srgbClr val="92C6FF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 flipV="1">
                <a:off x="2342508" y="3007705"/>
                <a:ext cx="3390472" cy="231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H="1">
                <a:off x="2342507" y="3025739"/>
                <a:ext cx="1" cy="166705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" idx="0"/>
              </p:cNvCxnSpPr>
              <p:nvPr/>
            </p:nvCxnSpPr>
            <p:spPr>
              <a:xfrm>
                <a:off x="4886991" y="4109672"/>
                <a:ext cx="0" cy="575013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52" idx="0"/>
              </p:cNvCxnSpPr>
              <p:nvPr/>
            </p:nvCxnSpPr>
            <p:spPr>
              <a:xfrm>
                <a:off x="5048916" y="3385344"/>
                <a:ext cx="0" cy="1299341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4767263" y="2651273"/>
                <a:ext cx="1470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performance</a:t>
                </a:r>
                <a:endParaRPr lang="zh-CN" altLang="en-US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81466" y="3200678"/>
                <a:ext cx="2177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best RC model</a:t>
                </a:r>
                <a:endParaRPr lang="zh-CN" altLang="en-US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281466" y="3945823"/>
                <a:ext cx="179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SC with RCC</a:t>
                </a:r>
                <a:endParaRPr lang="zh-CN" altLang="en-US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348168" y="4335649"/>
                <a:ext cx="1277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within 7%</a:t>
                </a:r>
                <a:endParaRPr lang="zh-CN" altLang="en-US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 rot="5400000">
              <a:off x="2957082" y="3115114"/>
              <a:ext cx="359596" cy="1437680"/>
            </a:xfrm>
            <a:prstGeom prst="rect">
              <a:avLst/>
            </a:prstGeom>
            <a:solidFill>
              <a:srgbClr val="FF9F9A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57000" y="3640081"/>
              <a:ext cx="155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 with MESI</a:t>
              </a:r>
              <a:endParaRPr lang="zh-CN" altLang="en-US" dirty="0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4654301" y="4518531"/>
              <a:ext cx="308224" cy="1821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5124450" y="4518531"/>
              <a:ext cx="308224" cy="1821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40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21221</TotalTime>
  <Words>76</Words>
  <Application>Microsoft Office PowerPoint</Application>
  <PresentationFormat>全屏显示(16:9)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PT Sans</vt:lpstr>
      <vt:lpstr>PT Sans Narrow</vt:lpstr>
      <vt:lpstr>Wingdings</vt:lpstr>
      <vt:lpstr>ML</vt:lpstr>
      <vt:lpstr>Efficient Sequential Consistency in GPUs via Relativistic Cache Coherence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ERIC</cp:lastModifiedBy>
  <cp:revision>3590</cp:revision>
  <cp:lastPrinted>2017-01-09T23:10:56Z</cp:lastPrinted>
  <dcterms:created xsi:type="dcterms:W3CDTF">2015-10-16T18:47:36Z</dcterms:created>
  <dcterms:modified xsi:type="dcterms:W3CDTF">2018-02-16T19:41:50Z</dcterms:modified>
</cp:coreProperties>
</file>