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420" r:id="rId2"/>
    <p:sldId id="482" r:id="rId3"/>
    <p:sldId id="437" r:id="rId4"/>
    <p:sldId id="471" r:id="rId5"/>
    <p:sldId id="452" r:id="rId6"/>
    <p:sldId id="481" r:id="rId7"/>
    <p:sldId id="480" r:id="rId8"/>
    <p:sldId id="483" r:id="rId9"/>
    <p:sldId id="449" r:id="rId10"/>
    <p:sldId id="463" r:id="rId11"/>
    <p:sldId id="428" r:id="rId12"/>
    <p:sldId id="45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70000"/>
    <a:srgbClr val="D9D9D9"/>
    <a:srgbClr val="C00000"/>
    <a:srgbClr val="92C6FF"/>
    <a:srgbClr val="FF9F9A"/>
    <a:srgbClr val="97F1AA"/>
    <a:srgbClr val="008A3E"/>
    <a:srgbClr val="00B05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424" autoAdjust="0"/>
  </p:normalViewPr>
  <p:slideViewPr>
    <p:cSldViewPr snapToGrid="0" snapToObjects="1">
      <p:cViewPr varScale="1">
        <p:scale>
          <a:sx n="160" d="100"/>
          <a:sy n="160" d="100"/>
        </p:scale>
        <p:origin x="18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6273-040D-4C88-AA92-F8BC33465A3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C7CA-116A-4C4B-A7E7-EB9E5B65A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94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251D-E1D2-724F-A04C-31EB9904EB18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619C-B7FE-A041-BC79-93E04AD5D2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95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2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7152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40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9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64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28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06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58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671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79353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83709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61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971" y="4860928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22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</p:spPr>
        <p:txBody>
          <a:bodyPr>
            <a:normAutofit/>
          </a:bodyPr>
          <a:lstStyle/>
          <a:p>
            <a:r>
              <a:rPr lang="en-US" sz="4800" dirty="0"/>
              <a:t>Efficient Sequential Consistency in GPUs</a:t>
            </a:r>
            <a:br>
              <a:rPr lang="en-US" sz="4800" dirty="0"/>
            </a:br>
            <a:r>
              <a:rPr lang="en-US" sz="4800" dirty="0"/>
              <a:t>via Relativistic Cache Coherence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PT Sans Narrow"/>
              <a:cs typeface="PT Sans Narrow"/>
            </a:endParaRPr>
          </a:p>
          <a:p>
            <a:r>
              <a:rPr lang="en-US" b="1" dirty="0">
                <a:latin typeface="PT Sans Narrow"/>
                <a:cs typeface="PT Sans Narrow"/>
              </a:rPr>
              <a:t>Xiaowei Ren</a:t>
            </a:r>
            <a:r>
              <a:rPr lang="en-US" dirty="0">
                <a:latin typeface="PT Sans Narrow"/>
                <a:cs typeface="PT Sans Narrow"/>
              </a:rPr>
              <a:t> and Mieszko Lis</a:t>
            </a:r>
          </a:p>
          <a:p>
            <a:r>
              <a:rPr lang="en-US" dirty="0">
                <a:latin typeface="PT Sans Narrow"/>
                <a:cs typeface="PT Sans Narrow"/>
              </a:rPr>
              <a:t>The University of British Columbia</a:t>
            </a:r>
          </a:p>
        </p:txBody>
      </p:sp>
      <p:pic>
        <p:nvPicPr>
          <p:cNvPr id="6" name="Picture 5" descr="UBC Logo Fu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4479083"/>
            <a:ext cx="2954866" cy="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Overall Performance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25093" y="1445314"/>
            <a:ext cx="8128488" cy="3269078"/>
            <a:chOff x="625093" y="1445314"/>
            <a:chExt cx="8128488" cy="3269078"/>
          </a:xfrm>
        </p:grpSpPr>
        <p:grpSp>
          <p:nvGrpSpPr>
            <p:cNvPr id="21" name="组合 20"/>
            <p:cNvGrpSpPr/>
            <p:nvPr/>
          </p:nvGrpSpPr>
          <p:grpSpPr>
            <a:xfrm>
              <a:off x="2932520" y="1484216"/>
              <a:ext cx="2323992" cy="3212261"/>
              <a:chOff x="971366" y="190569"/>
              <a:chExt cx="2532122" cy="504421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971366" y="190569"/>
                <a:ext cx="2532122" cy="3997632"/>
                <a:chOff x="971366" y="190569"/>
                <a:chExt cx="2532122" cy="3997632"/>
              </a:xfrm>
            </p:grpSpPr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1694294" y="4003578"/>
                  <a:ext cx="1809194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 flipV="1">
                  <a:off x="1694294" y="416638"/>
                  <a:ext cx="0" cy="3586941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/>
                <p:nvPr/>
              </p:nvCxnSpPr>
              <p:spPr>
                <a:xfrm flipV="1">
                  <a:off x="1694294" y="3280298"/>
                  <a:ext cx="1809194" cy="700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/>
                <p:cNvCxnSpPr/>
                <p:nvPr/>
              </p:nvCxnSpPr>
              <p:spPr>
                <a:xfrm>
                  <a:off x="1694294" y="2568536"/>
                  <a:ext cx="1809194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>
                  <a:off x="1694294" y="1847460"/>
                  <a:ext cx="1809194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1694293" y="1128926"/>
                  <a:ext cx="1809195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1694292" y="416638"/>
                  <a:ext cx="1809196" cy="7326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文本框 40"/>
                <p:cNvSpPr txBox="1"/>
                <p:nvPr/>
              </p:nvSpPr>
              <p:spPr>
                <a:xfrm>
                  <a:off x="1089061" y="3788091"/>
                  <a:ext cx="6052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0.0</a:t>
                  </a:r>
                  <a:endParaRPr lang="zh-CN" altLang="en-US" sz="2000" dirty="0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971366" y="3056465"/>
                  <a:ext cx="7229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0.25</a:t>
                  </a:r>
                  <a:endParaRPr lang="zh-CN" altLang="en-US" sz="2000" dirty="0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089059" y="2325581"/>
                  <a:ext cx="6052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0.5</a:t>
                  </a:r>
                  <a:endParaRPr lang="zh-CN" altLang="en-US" sz="2000" dirty="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971367" y="1609301"/>
                  <a:ext cx="7219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0.75</a:t>
                  </a:r>
                  <a:endParaRPr lang="zh-CN" altLang="en-US" sz="2000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088116" y="888098"/>
                  <a:ext cx="6052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1.0</a:t>
                  </a:r>
                  <a:endParaRPr lang="zh-CN" altLang="en-US" sz="2000" dirty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971367" y="190569"/>
                  <a:ext cx="72197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1.25</a:t>
                  </a:r>
                  <a:endParaRPr lang="zh-CN" altLang="en-US" sz="2000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965249" y="1128926"/>
                <a:ext cx="503010" cy="3879776"/>
                <a:chOff x="4115615" y="1128926"/>
                <a:chExt cx="503010" cy="3879776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4213860" y="1128926"/>
                  <a:ext cx="347866" cy="2882272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4115615" y="4089114"/>
                  <a:ext cx="503010" cy="91958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MESI</a:t>
                  </a:r>
                  <a:endParaRPr lang="zh-CN" altLang="en-US" dirty="0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317778" y="952500"/>
                <a:ext cx="503011" cy="4282284"/>
                <a:chOff x="4847541" y="959643"/>
                <a:chExt cx="503011" cy="4282284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4945787" y="959643"/>
                  <a:ext cx="347866" cy="3059280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4847541" y="4089114"/>
                  <a:ext cx="503011" cy="115281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TC-SC</a:t>
                  </a:r>
                  <a:endParaRPr lang="zh-CN" altLang="en-US" dirty="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713058" y="264308"/>
                <a:ext cx="586933" cy="4744396"/>
                <a:chOff x="2713058" y="251226"/>
                <a:chExt cx="586933" cy="4744396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713058" y="834643"/>
                  <a:ext cx="461665" cy="4160979"/>
                  <a:chOff x="5608228" y="832262"/>
                  <a:chExt cx="461665" cy="4160979"/>
                </a:xfrm>
              </p:grpSpPr>
              <p:sp>
                <p:nvSpPr>
                  <p:cNvPr id="28" name="矩形 27"/>
                  <p:cNvSpPr/>
                  <p:nvPr/>
                </p:nvSpPr>
                <p:spPr>
                  <a:xfrm>
                    <a:off x="5655602" y="832262"/>
                    <a:ext cx="347866" cy="3164647"/>
                  </a:xfrm>
                  <a:prstGeom prst="rect">
                    <a:avLst/>
                  </a:prstGeom>
                  <a:solidFill>
                    <a:srgbClr val="92C6FF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608228" y="4089115"/>
                    <a:ext cx="461665" cy="90412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dirty="0"/>
                      <a:t>RCC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27" name="Straight Arrow Connector 11"/>
                <p:cNvCxnSpPr/>
                <p:nvPr/>
              </p:nvCxnSpPr>
              <p:spPr>
                <a:xfrm flipH="1">
                  <a:off x="2924525" y="251226"/>
                  <a:ext cx="375466" cy="58886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组合 1"/>
            <p:cNvGrpSpPr/>
            <p:nvPr/>
          </p:nvGrpSpPr>
          <p:grpSpPr>
            <a:xfrm>
              <a:off x="5410584" y="1711267"/>
              <a:ext cx="3342997" cy="2517785"/>
              <a:chOff x="5903741" y="1557157"/>
              <a:chExt cx="3240260" cy="251778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03741" y="2843836"/>
                <a:ext cx="3223242" cy="1231106"/>
                <a:chOff x="6013225" y="3047829"/>
                <a:chExt cx="2700468" cy="1231106"/>
              </a:xfrm>
            </p:grpSpPr>
            <p:sp>
              <p:nvSpPr>
                <p:cNvPr id="13" name="文本框 12"/>
                <p:cNvSpPr txBox="1"/>
                <p:nvPr/>
              </p:nvSpPr>
              <p:spPr>
                <a:xfrm>
                  <a:off x="6013225" y="3047829"/>
                  <a:ext cx="270046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intra-workgroup sharing (right):</a:t>
                  </a:r>
                  <a:endParaRPr lang="zh-CN" altLang="en-US" b="1" dirty="0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6013225" y="3417161"/>
                  <a:ext cx="233291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10% faster than MESI</a:t>
                  </a:r>
                </a:p>
                <a:p>
                  <a:endParaRPr lang="en-US" altLang="zh-CN" sz="1600" dirty="0"/>
                </a:p>
                <a:p>
                  <a:r>
                    <a:rPr lang="en-US" altLang="zh-CN" sz="1600" dirty="0"/>
                    <a:t>3% faster than TC-SC</a:t>
                  </a:r>
                  <a:endParaRPr lang="zh-CN" altLang="en-US" sz="1600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5903741" y="1557157"/>
                <a:ext cx="3240260" cy="1243810"/>
                <a:chOff x="5907289" y="1449998"/>
                <a:chExt cx="2806405" cy="1243810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5930238" y="1449998"/>
                  <a:ext cx="2783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inter-workgroup sharing (left):</a:t>
                  </a:r>
                  <a:endParaRPr lang="zh-CN" altLang="en-US" b="1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907289" y="1862811"/>
                  <a:ext cx="225137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76% faster than MESI</a:t>
                  </a:r>
                </a:p>
                <a:p>
                  <a:endParaRPr lang="en-US" altLang="zh-CN" sz="1600" dirty="0"/>
                </a:p>
                <a:p>
                  <a:r>
                    <a:rPr lang="en-US" altLang="zh-CN" sz="1600" dirty="0"/>
                    <a:t>29% faster than  TC-SC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625093" y="1445314"/>
              <a:ext cx="2216811" cy="3269078"/>
              <a:chOff x="1072241" y="883434"/>
              <a:chExt cx="2431247" cy="4125270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072241" y="929373"/>
                <a:ext cx="2431247" cy="3258828"/>
                <a:chOff x="1072241" y="929373"/>
                <a:chExt cx="2431247" cy="3258828"/>
              </a:xfrm>
            </p:grpSpPr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1694294" y="4003578"/>
                  <a:ext cx="1809194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>
                  <a:endCxn id="70" idx="3"/>
                </p:cNvCxnSpPr>
                <p:nvPr/>
              </p:nvCxnSpPr>
              <p:spPr>
                <a:xfrm flipH="1" flipV="1">
                  <a:off x="1677472" y="1129428"/>
                  <a:ext cx="948" cy="2874332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/>
                <p:cNvCxnSpPr/>
                <p:nvPr/>
              </p:nvCxnSpPr>
              <p:spPr>
                <a:xfrm flipV="1">
                  <a:off x="1694294" y="3280298"/>
                  <a:ext cx="1809194" cy="700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1694294" y="2568536"/>
                  <a:ext cx="1809194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/>
                <p:nvPr/>
              </p:nvCxnSpPr>
              <p:spPr>
                <a:xfrm>
                  <a:off x="1694294" y="1847460"/>
                  <a:ext cx="1809194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1694293" y="1128926"/>
                  <a:ext cx="1809195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文本框 65"/>
                <p:cNvSpPr txBox="1"/>
                <p:nvPr/>
              </p:nvSpPr>
              <p:spPr>
                <a:xfrm>
                  <a:off x="1089061" y="3788091"/>
                  <a:ext cx="6052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0.0</a:t>
                  </a:r>
                  <a:endParaRPr lang="zh-CN" altLang="en-US" sz="2000" dirty="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1089061" y="3056465"/>
                  <a:ext cx="6052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0.5</a:t>
                  </a:r>
                  <a:endParaRPr lang="zh-CN" altLang="en-US" sz="2000" dirty="0"/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1089059" y="2325581"/>
                  <a:ext cx="6052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1.0</a:t>
                  </a:r>
                  <a:endParaRPr lang="zh-CN" altLang="en-US" sz="2000" dirty="0"/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1089061" y="1609301"/>
                  <a:ext cx="6042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1.5</a:t>
                  </a:r>
                  <a:endParaRPr lang="zh-CN" altLang="en-US" sz="2000" dirty="0"/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1072241" y="929373"/>
                  <a:ext cx="6052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2.0</a:t>
                  </a:r>
                  <a:endParaRPr lang="zh-CN" altLang="en-US" sz="2000" dirty="0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2006594" y="2565994"/>
                <a:ext cx="461665" cy="2427247"/>
                <a:chOff x="4156960" y="2565994"/>
                <a:chExt cx="461665" cy="2427247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4213860" y="2565994"/>
                  <a:ext cx="347866" cy="1445204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4156960" y="4089115"/>
                  <a:ext cx="461665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MESI</a:t>
                  </a:r>
                  <a:endParaRPr lang="zh-CN" altLang="en-US" dirty="0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2314466" y="2043112"/>
                <a:ext cx="506323" cy="2942986"/>
                <a:chOff x="4844229" y="2050255"/>
                <a:chExt cx="506323" cy="2942986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4945787" y="2050255"/>
                  <a:ext cx="347866" cy="1968667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4844229" y="4089116"/>
                  <a:ext cx="506323" cy="90412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TC-SC</a:t>
                  </a:r>
                  <a:endParaRPr lang="zh-CN" altLang="en-US" dirty="0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2713058" y="883434"/>
                <a:ext cx="586933" cy="4125270"/>
                <a:chOff x="2713058" y="870352"/>
                <a:chExt cx="586933" cy="4125270"/>
              </a:xfrm>
            </p:grpSpPr>
            <p:grpSp>
              <p:nvGrpSpPr>
                <p:cNvPr id="52" name="组合 51"/>
                <p:cNvGrpSpPr/>
                <p:nvPr/>
              </p:nvGrpSpPr>
              <p:grpSpPr>
                <a:xfrm>
                  <a:off x="2713058" y="1453768"/>
                  <a:ext cx="461665" cy="3541854"/>
                  <a:chOff x="5608228" y="1451387"/>
                  <a:chExt cx="461665" cy="3541854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5655602" y="1451387"/>
                    <a:ext cx="347866" cy="2545522"/>
                  </a:xfrm>
                  <a:prstGeom prst="rect">
                    <a:avLst/>
                  </a:prstGeom>
                  <a:solidFill>
                    <a:srgbClr val="92C6FF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5608228" y="4089115"/>
                    <a:ext cx="461665" cy="90412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dirty="0"/>
                      <a:t>RCC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53" name="Straight Arrow Connector 11"/>
                <p:cNvCxnSpPr/>
                <p:nvPr/>
              </p:nvCxnSpPr>
              <p:spPr>
                <a:xfrm flipH="1">
                  <a:off x="2924525" y="870352"/>
                  <a:ext cx="375466" cy="58886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2199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So, cost of full SC support in GPUs?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25417" y="1165277"/>
            <a:ext cx="7819940" cy="3781169"/>
            <a:chOff x="625417" y="1165277"/>
            <a:chExt cx="7819940" cy="3781169"/>
          </a:xfrm>
        </p:grpSpPr>
        <p:grpSp>
          <p:nvGrpSpPr>
            <p:cNvPr id="8" name="组合 7"/>
            <p:cNvGrpSpPr/>
            <p:nvPr/>
          </p:nvGrpSpPr>
          <p:grpSpPr>
            <a:xfrm>
              <a:off x="625417" y="1165277"/>
              <a:ext cx="1787583" cy="3781169"/>
              <a:chOff x="625417" y="1165277"/>
              <a:chExt cx="1787583" cy="378116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625417" y="1165277"/>
                <a:ext cx="1787583" cy="3053615"/>
                <a:chOff x="971366" y="190569"/>
                <a:chExt cx="2136905" cy="4092507"/>
              </a:xfrm>
            </p:grpSpPr>
            <p:cxnSp>
              <p:nvCxnSpPr>
                <p:cNvPr id="37" name="直接箭头连接符 36"/>
                <p:cNvCxnSpPr/>
                <p:nvPr/>
              </p:nvCxnSpPr>
              <p:spPr>
                <a:xfrm>
                  <a:off x="1694294" y="4003578"/>
                  <a:ext cx="1413977" cy="8203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1694294" y="416638"/>
                  <a:ext cx="0" cy="3586941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1694294" y="3287297"/>
                  <a:ext cx="1413977" cy="1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>
                  <a:off x="1694294" y="2568536"/>
                  <a:ext cx="1413977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>
                  <a:off x="1694294" y="1847461"/>
                  <a:ext cx="1413977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1694294" y="1128926"/>
                  <a:ext cx="1413977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/>
              </p:nvCxnSpPr>
              <p:spPr>
                <a:xfrm flipV="1">
                  <a:off x="1694292" y="416638"/>
                  <a:ext cx="1413978" cy="7326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本框 43"/>
                <p:cNvSpPr txBox="1"/>
                <p:nvPr/>
              </p:nvSpPr>
              <p:spPr>
                <a:xfrm>
                  <a:off x="1089061" y="3788091"/>
                  <a:ext cx="605231" cy="494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0.0</a:t>
                  </a:r>
                  <a:endParaRPr lang="zh-CN" altLang="en-US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971366" y="3056465"/>
                  <a:ext cx="722925" cy="494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0.25</a:t>
                  </a:r>
                  <a:endParaRPr lang="zh-CN" altLang="en-US" dirty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089059" y="2325581"/>
                  <a:ext cx="605231" cy="494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0.5</a:t>
                  </a:r>
                  <a:endParaRPr lang="zh-CN" altLang="en-US" dirty="0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971367" y="1609301"/>
                  <a:ext cx="721982" cy="494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0.75</a:t>
                  </a:r>
                  <a:endParaRPr lang="zh-CN" altLang="en-US" dirty="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088116" y="888098"/>
                  <a:ext cx="605231" cy="494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1.0</a:t>
                  </a:r>
                  <a:endParaRPr lang="zh-CN" altLang="en-US" dirty="0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971367" y="190569"/>
                  <a:ext cx="721979" cy="494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1.25</a:t>
                  </a:r>
                  <a:endParaRPr lang="zh-CN" altLang="en-US" dirty="0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415949" y="1865430"/>
                <a:ext cx="461665" cy="3081016"/>
                <a:chOff x="4066744" y="1128926"/>
                <a:chExt cx="551881" cy="4129231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4213860" y="1128926"/>
                  <a:ext cx="347866" cy="2882272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4066744" y="4089115"/>
                  <a:ext cx="551881" cy="116904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RCC</a:t>
                  </a:r>
                  <a:endParaRPr lang="zh-CN" altLang="en-US" dirty="0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0847" y="1712978"/>
                <a:ext cx="461665" cy="3030472"/>
                <a:chOff x="4798670" y="931750"/>
                <a:chExt cx="551882" cy="4061491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4945787" y="931750"/>
                  <a:ext cx="347866" cy="3087175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4798670" y="4089116"/>
                  <a:ext cx="551882" cy="90412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TC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2886105" y="1165277"/>
              <a:ext cx="1770010" cy="3729797"/>
              <a:chOff x="3344158" y="1165277"/>
              <a:chExt cx="1843747" cy="378116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3344158" y="1165277"/>
                <a:ext cx="1843747" cy="3096295"/>
                <a:chOff x="971366" y="190569"/>
                <a:chExt cx="2108515" cy="4084760"/>
              </a:xfrm>
            </p:grpSpPr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1694294" y="4003578"/>
                  <a:ext cx="1385587" cy="1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V="1">
                  <a:off x="1694294" y="416638"/>
                  <a:ext cx="0" cy="3586941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1694294" y="3287298"/>
                  <a:ext cx="1385587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/>
                <p:nvPr/>
              </p:nvCxnSpPr>
              <p:spPr>
                <a:xfrm>
                  <a:off x="1694294" y="2568536"/>
                  <a:ext cx="1385587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>
                  <a:off x="1694294" y="1847460"/>
                  <a:ext cx="1385587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1694293" y="1126961"/>
                  <a:ext cx="1385588" cy="1965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/>
                <p:nvPr/>
              </p:nvCxnSpPr>
              <p:spPr>
                <a:xfrm flipV="1">
                  <a:off x="1694292" y="416638"/>
                  <a:ext cx="1385589" cy="7326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本框 69"/>
                <p:cNvSpPr txBox="1"/>
                <p:nvPr/>
              </p:nvSpPr>
              <p:spPr>
                <a:xfrm>
                  <a:off x="1089061" y="3788091"/>
                  <a:ext cx="605231" cy="48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0.0</a:t>
                  </a:r>
                  <a:endParaRPr lang="zh-CN" altLang="en-US" dirty="0"/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971366" y="3056464"/>
                  <a:ext cx="722925" cy="48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0.25</a:t>
                  </a:r>
                  <a:endParaRPr lang="zh-CN" altLang="en-US" dirty="0"/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1089060" y="2325581"/>
                  <a:ext cx="605231" cy="48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0.5</a:t>
                  </a:r>
                  <a:endParaRPr lang="zh-CN" altLang="en-US" dirty="0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971367" y="1609301"/>
                  <a:ext cx="721982" cy="48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0.75</a:t>
                  </a:r>
                  <a:endParaRPr lang="zh-CN" altLang="en-US" dirty="0"/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1088116" y="888098"/>
                  <a:ext cx="605231" cy="48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1.0</a:t>
                  </a:r>
                  <a:endParaRPr lang="zh-CN" altLang="en-US" dirty="0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971367" y="190569"/>
                  <a:ext cx="721979" cy="48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1.25</a:t>
                  </a:r>
                  <a:endParaRPr lang="zh-CN" altLang="en-US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4172186" y="1876562"/>
                <a:ext cx="480898" cy="3069882"/>
                <a:chOff x="4068668" y="1128926"/>
                <a:chExt cx="549957" cy="4049916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4213860" y="1128926"/>
                  <a:ext cx="347866" cy="2882272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4068668" y="4089112"/>
                  <a:ext cx="549957" cy="108973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RCC</a:t>
                  </a:r>
                  <a:endParaRPr lang="zh-CN" altLang="en-US" dirty="0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480449" y="1812141"/>
                <a:ext cx="480898" cy="2988201"/>
                <a:chOff x="4800595" y="1051082"/>
                <a:chExt cx="549957" cy="3942159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945787" y="1051082"/>
                  <a:ext cx="347866" cy="2967841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4800595" y="4089115"/>
                  <a:ext cx="549957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TC</a:t>
                  </a:r>
                  <a:endParaRPr lang="zh-CN" altLang="en-US" dirty="0"/>
                </a:p>
              </p:txBody>
            </p:sp>
          </p:grpSp>
        </p:grpSp>
        <p:sp>
          <p:nvSpPr>
            <p:cNvPr id="10" name="文本框 9"/>
            <p:cNvSpPr txBox="1"/>
            <p:nvPr/>
          </p:nvSpPr>
          <p:spPr>
            <a:xfrm>
              <a:off x="5118141" y="2027367"/>
              <a:ext cx="332721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Inter-Workgroup Sharing (left):</a:t>
              </a:r>
            </a:p>
            <a:p>
              <a:r>
                <a:rPr lang="en-US" altLang="zh-CN" dirty="0"/>
                <a:t>7% slower than TC</a:t>
              </a:r>
            </a:p>
            <a:p>
              <a:endParaRPr lang="en-US" altLang="zh-CN" dirty="0"/>
            </a:p>
            <a:p>
              <a:r>
                <a:rPr lang="en-US" altLang="zh-CN" b="1" dirty="0"/>
                <a:t>Intra-Workgroup Sharing (right):</a:t>
              </a:r>
            </a:p>
            <a:p>
              <a:r>
                <a:rPr lang="en-US" altLang="zh-CN" dirty="0"/>
                <a:t>3% slower than 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62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8650" y="1780850"/>
            <a:ext cx="76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Resolve SC stalls with distributed logical clocks.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8650" y="2293683"/>
            <a:ext cx="76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RCC is 29% better than TC-SC, which is the best SC model so far.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49" y="2806516"/>
            <a:ext cx="743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RCC shortens the performance gap between SC and the best RC within 7%.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4396" y="3558741"/>
            <a:ext cx="23952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Questions?</a:t>
            </a:r>
            <a:endParaRPr lang="zh-CN" altLang="en-US" sz="4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126801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Main source of SC inefficiency : stalls for write permission acquisition.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2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05359" y="719191"/>
                <a:ext cx="8320142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rPr>
                  <a:t>Contributions :</a:t>
                </a:r>
              </a:p>
              <a:p>
                <a:pPr algn="ctr"/>
                <a:endParaRPr lang="en-US" altLang="zh-CN" sz="11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endParaRPr>
              </a:p>
              <a:p>
                <a:r>
                  <a:rPr lang="en-US" altLang="zh-CN" sz="2800" b="1" dirty="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rPr>
                  <a:t>GPU Sequential Consistency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≈</m:t>
                    </m:r>
                  </m:oMath>
                </a14:m>
                <a:r>
                  <a:rPr lang="zh-CN" altLang="en-US" sz="2800" b="1" dirty="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rPr>
                  <a:t>GPU Best Relaxed Consistency</a:t>
                </a:r>
              </a:p>
              <a:p>
                <a:r>
                  <a:rPr lang="en-US" altLang="zh-CN" sz="2800" b="1" dirty="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rPr>
                  <a:t>Performance Gap: from 28% to 7% </a:t>
                </a:r>
                <a:endParaRPr lang="zh-CN" altLang="en-US" sz="2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59" y="719191"/>
                <a:ext cx="8320142" cy="1554272"/>
              </a:xfrm>
              <a:prstGeom prst="rect">
                <a:avLst/>
              </a:prstGeom>
              <a:blipFill rotWithShape="0">
                <a:blip r:embed="rId3"/>
                <a:stretch>
                  <a:fillRect l="-1538" t="-4314" b="-1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05356" y="2604496"/>
            <a:ext cx="7672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Two Possible Solutions 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358" y="3189271"/>
            <a:ext cx="7672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Change Core Microarchitecture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5357" y="3774046"/>
            <a:ext cx="7672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Improve Cache Coherence Protocol</a:t>
            </a:r>
          </a:p>
        </p:txBody>
      </p:sp>
      <p:sp>
        <p:nvSpPr>
          <p:cNvPr id="9" name="椭圆 8"/>
          <p:cNvSpPr/>
          <p:nvPr/>
        </p:nvSpPr>
        <p:spPr>
          <a:xfrm>
            <a:off x="267131" y="3626775"/>
            <a:ext cx="5845996" cy="8527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Cost of SC : store stalls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3565" y="2060510"/>
            <a:ext cx="1458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sync through</a:t>
            </a:r>
          </a:p>
          <a:p>
            <a:r>
              <a:rPr lang="en-CA" dirty="0"/>
              <a:t>Invalidation </a:t>
            </a:r>
          </a:p>
          <a:p>
            <a:r>
              <a:rPr lang="en-CA" dirty="0"/>
              <a:t>messages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475675" y="3046380"/>
            <a:ext cx="2160654" cy="409257"/>
            <a:chOff x="5896910" y="2645417"/>
            <a:chExt cx="2160654" cy="409257"/>
          </a:xfrm>
        </p:grpSpPr>
        <p:sp>
          <p:nvSpPr>
            <p:cNvPr id="72" name="Freeform 71"/>
            <p:cNvSpPr/>
            <p:nvPr/>
          </p:nvSpPr>
          <p:spPr>
            <a:xfrm>
              <a:off x="5896910" y="2645417"/>
              <a:ext cx="640003" cy="247404"/>
            </a:xfrm>
            <a:custGeom>
              <a:avLst/>
              <a:gdLst>
                <a:gd name="connsiteX0" fmla="*/ 682487 w 682487"/>
                <a:gd name="connsiteY0" fmla="*/ 265043 h 265043"/>
                <a:gd name="connsiteX1" fmla="*/ 152400 w 682487"/>
                <a:gd name="connsiteY1" fmla="*/ 159026 h 265043"/>
                <a:gd name="connsiteX2" fmla="*/ 0 w 682487"/>
                <a:gd name="connsiteY2" fmla="*/ 0 h 265043"/>
                <a:gd name="connsiteX0" fmla="*/ 682487 w 682487"/>
                <a:gd name="connsiteY0" fmla="*/ 265043 h 265043"/>
                <a:gd name="connsiteX1" fmla="*/ 219687 w 682487"/>
                <a:gd name="connsiteY1" fmla="*/ 223036 h 265043"/>
                <a:gd name="connsiteX2" fmla="*/ 0 w 682487"/>
                <a:gd name="connsiteY2" fmla="*/ 0 h 265043"/>
                <a:gd name="connsiteX0" fmla="*/ 682487 w 682487"/>
                <a:gd name="connsiteY0" fmla="*/ 265043 h 265043"/>
                <a:gd name="connsiteX1" fmla="*/ 219687 w 682487"/>
                <a:gd name="connsiteY1" fmla="*/ 223036 h 265043"/>
                <a:gd name="connsiteX2" fmla="*/ 0 w 682487"/>
                <a:gd name="connsiteY2" fmla="*/ 0 h 265043"/>
                <a:gd name="connsiteX0" fmla="*/ 682487 w 682487"/>
                <a:gd name="connsiteY0" fmla="*/ 265043 h 269651"/>
                <a:gd name="connsiteX1" fmla="*/ 219687 w 682487"/>
                <a:gd name="connsiteY1" fmla="*/ 223036 h 269651"/>
                <a:gd name="connsiteX2" fmla="*/ 0 w 682487"/>
                <a:gd name="connsiteY2" fmla="*/ 0 h 26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487" h="269651">
                  <a:moveTo>
                    <a:pt x="682487" y="265043"/>
                  </a:moveTo>
                  <a:cubicBezTo>
                    <a:pt x="474317" y="276796"/>
                    <a:pt x="381496" y="267210"/>
                    <a:pt x="219687" y="223036"/>
                  </a:cubicBezTo>
                  <a:cubicBezTo>
                    <a:pt x="57878" y="178862"/>
                    <a:pt x="19326" y="57426"/>
                    <a:pt x="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10409" y="2716120"/>
              <a:ext cx="1547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C00000"/>
                  </a:solidFill>
                </a:rPr>
                <a:t>- longer latency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62860" y="3905972"/>
            <a:ext cx="673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Idealized MESI (no latency for </a:t>
            </a:r>
            <a:r>
              <a:rPr lang="en-US" altLang="zh-CN" dirty="0" err="1"/>
              <a:t>inv-ack</a:t>
            </a:r>
            <a:r>
              <a:rPr lang="en-US" altLang="zh-CN" dirty="0"/>
              <a:t>):  </a:t>
            </a:r>
            <a:r>
              <a:rPr lang="en-US" altLang="zh-CN" sz="2400" b="1" dirty="0"/>
              <a:t>1.6x faster</a:t>
            </a:r>
            <a:endParaRPr lang="zh-CN" altLang="en-US" sz="2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402282" y="1830709"/>
            <a:ext cx="5391578" cy="1332429"/>
            <a:chOff x="2402282" y="1830709"/>
            <a:chExt cx="5391578" cy="1332429"/>
          </a:xfrm>
        </p:grpSpPr>
        <p:grpSp>
          <p:nvGrpSpPr>
            <p:cNvPr id="7" name="组合 6"/>
            <p:cNvGrpSpPr/>
            <p:nvPr/>
          </p:nvGrpSpPr>
          <p:grpSpPr>
            <a:xfrm>
              <a:off x="2402282" y="1830709"/>
              <a:ext cx="5391578" cy="1332429"/>
              <a:chOff x="2402282" y="1830709"/>
              <a:chExt cx="5391578" cy="133242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744013" y="1830709"/>
                <a:ext cx="2675145" cy="741120"/>
                <a:chOff x="3165248" y="1484962"/>
                <a:chExt cx="2675145" cy="741120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3658127" y="1765041"/>
                  <a:ext cx="176733" cy="461041"/>
                </a:xfrm>
                <a:prstGeom prst="straightConnector1">
                  <a:avLst/>
                </a:prstGeom>
                <a:ln>
                  <a:tailEnd type="triangle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4065381" y="1488312"/>
                  <a:ext cx="1775012" cy="261257"/>
                </a:xfrm>
                <a:prstGeom prst="rect">
                  <a:avLst/>
                </a:prstGeom>
                <a:solidFill>
                  <a:srgbClr val="97F1AA"/>
                </a:solidFill>
                <a:ln w="12700"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1400" dirty="0">
                      <a:latin typeface="+mj-lt"/>
                    </a:rPr>
                    <a:t>A valid in $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165248" y="1588048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 err="1">
                      <a:latin typeface="Inconsolata" charset="0"/>
                      <a:ea typeface="Inconsolata" charset="0"/>
                      <a:cs typeface="Inconsolata" charset="0"/>
                    </a:rPr>
                    <a:t>ld</a:t>
                  </a:r>
                  <a:r>
                    <a:rPr lang="en-CA" sz="1400" dirty="0">
                      <a:latin typeface="Inconsolata" charset="0"/>
                      <a:ea typeface="Inconsolata" charset="0"/>
                      <a:cs typeface="Inconsolata" charset="0"/>
                    </a:rPr>
                    <a:t> A</a:t>
                  </a: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3834860" y="1752583"/>
                  <a:ext cx="230521" cy="461042"/>
                </a:xfrm>
                <a:prstGeom prst="straightConnector1">
                  <a:avLst/>
                </a:prstGeom>
                <a:ln>
                  <a:tailEnd type="triangle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/>
                <p:cNvSpPr/>
                <p:nvPr/>
              </p:nvSpPr>
              <p:spPr>
                <a:xfrm>
                  <a:off x="4065381" y="1484962"/>
                  <a:ext cx="1775012" cy="26125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 sz="1400" dirty="0">
                    <a:latin typeface="+mj-lt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402282" y="1934054"/>
                <a:ext cx="5391578" cy="1183259"/>
                <a:chOff x="2823517" y="1588307"/>
                <a:chExt cx="5391578" cy="1183259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3266241" y="2210714"/>
                  <a:ext cx="4753302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823517" y="1588307"/>
                  <a:ext cx="3850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C0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823517" y="2463789"/>
                  <a:ext cx="3850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C1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823517" y="2026048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dir</a:t>
                  </a:r>
                  <a:endParaRPr lang="en-CA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7708225" y="2201240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T Sans" charset="-52"/>
                      <a:ea typeface="PT Sans" charset="-52"/>
                      <a:cs typeface="PT Sans" charset="-52"/>
                    </a:rPr>
                    <a:t>time</a:t>
                  </a: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4488290" y="2078546"/>
                <a:ext cx="2992729" cy="1084592"/>
                <a:chOff x="4488290" y="2078546"/>
                <a:chExt cx="2992729" cy="108459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4488290" y="2102852"/>
                  <a:ext cx="953921" cy="1059689"/>
                  <a:chOff x="4909525" y="1757105"/>
                  <a:chExt cx="953921" cy="1059689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5402404" y="2218147"/>
                    <a:ext cx="230521" cy="461042"/>
                  </a:xfrm>
                  <a:prstGeom prst="straightConnector1">
                    <a:avLst/>
                  </a:prstGeom>
                  <a:ln>
                    <a:tailEnd type="triangle" w="med" len="lg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V="1">
                    <a:off x="5632925" y="1757105"/>
                    <a:ext cx="230521" cy="461042"/>
                  </a:xfrm>
                  <a:prstGeom prst="straightConnector1">
                    <a:avLst/>
                  </a:prstGeom>
                  <a:ln>
                    <a:tailEnd type="triangle" w="med" len="lg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909525" y="2509017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1400" dirty="0" err="1">
                        <a:latin typeface="Inconsolata" charset="0"/>
                        <a:ea typeface="Inconsolata" charset="0"/>
                        <a:cs typeface="Inconsolata" charset="0"/>
                      </a:rPr>
                      <a:t>st</a:t>
                    </a:r>
                    <a:r>
                      <a:rPr lang="en-CA" sz="1400" dirty="0">
                        <a:latin typeface="Inconsolata" charset="0"/>
                        <a:ea typeface="Inconsolata" charset="0"/>
                        <a:cs typeface="Inconsolata" charset="0"/>
                      </a:rPr>
                      <a:t> A</a:t>
                    </a: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5442211" y="2118720"/>
                  <a:ext cx="2038808" cy="1044418"/>
                  <a:chOff x="5863446" y="1772973"/>
                  <a:chExt cx="2038808" cy="1044418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5863446" y="1772973"/>
                    <a:ext cx="176733" cy="461041"/>
                  </a:xfrm>
                  <a:prstGeom prst="straightConnector1">
                    <a:avLst/>
                  </a:prstGeom>
                  <a:ln>
                    <a:tailEnd type="triangle" w="med" len="lg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040179" y="2234014"/>
                    <a:ext cx="176733" cy="461041"/>
                  </a:xfrm>
                  <a:prstGeom prst="straightConnector1">
                    <a:avLst/>
                  </a:prstGeom>
                  <a:ln>
                    <a:tailEnd type="triangle" w="med" len="lg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167484" y="2509614"/>
                    <a:ext cx="17347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1400" dirty="0">
                        <a:latin typeface="PT Sans" charset="-52"/>
                        <a:ea typeface="PT Sans" charset="-52"/>
                        <a:cs typeface="PT Sans" charset="-52"/>
                      </a:rPr>
                      <a:t>execution continues</a:t>
                    </a:r>
                  </a:p>
                </p:txBody>
              </p:sp>
            </p:grpSp>
            <p:sp>
              <p:nvSpPr>
                <p:cNvPr id="34" name="TextBox 28"/>
                <p:cNvSpPr txBox="1"/>
                <p:nvPr/>
              </p:nvSpPr>
              <p:spPr>
                <a:xfrm rot="17830401">
                  <a:off x="4917607" y="2151642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 err="1">
                      <a:latin typeface="Inconsolata" charset="0"/>
                      <a:ea typeface="Inconsolata" charset="0"/>
                      <a:cs typeface="Inconsolata" charset="0"/>
                    </a:rPr>
                    <a:t>inv</a:t>
                  </a:r>
                  <a:endParaRPr lang="en-CA" sz="1400" dirty="0">
                    <a:latin typeface="Inconsolata" charset="0"/>
                    <a:ea typeface="Inconsolata" charset="0"/>
                    <a:cs typeface="Inconsolata" charset="0"/>
                  </a:endParaRPr>
                </a:p>
              </p:txBody>
            </p:sp>
          </p:grpSp>
        </p:grpSp>
        <p:sp>
          <p:nvSpPr>
            <p:cNvPr id="38" name="TextBox 28"/>
            <p:cNvSpPr txBox="1"/>
            <p:nvPr/>
          </p:nvSpPr>
          <p:spPr>
            <a:xfrm rot="4094580">
              <a:off x="5468586" y="215986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>
                  <a:latin typeface="Inconsolata" charset="0"/>
                  <a:ea typeface="Inconsolata" charset="0"/>
                  <a:cs typeface="Inconsolata" charset="0"/>
                </a:rPr>
                <a:t>ack</a:t>
              </a:r>
              <a:endParaRPr lang="en-CA" sz="1400" dirty="0">
                <a:latin typeface="Inconsolata" charset="0"/>
                <a:ea typeface="Inconsolata" charset="0"/>
                <a:cs typeface="Inconsolat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6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Cost of SC in Temporal Coherence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067067" y="1699365"/>
            <a:ext cx="2670586" cy="744396"/>
            <a:chOff x="3169807" y="3271752"/>
            <a:chExt cx="2670586" cy="744396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3658127" y="3555107"/>
              <a:ext cx="176733" cy="46104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065381" y="3271752"/>
              <a:ext cx="1775012" cy="261257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latin typeface="+mj-lt"/>
                </a:rPr>
                <a:t>A valid in $ until t=100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3834860" y="3555006"/>
              <a:ext cx="230521" cy="46104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69807" y="33716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>
                  <a:latin typeface="Inconsolata" charset="0"/>
                  <a:ea typeface="Inconsolata" charset="0"/>
                  <a:cs typeface="Inconsolata" charset="0"/>
                </a:rPr>
                <a:t>ld</a:t>
              </a:r>
              <a:r>
                <a:rPr lang="en-CA" sz="1400" dirty="0">
                  <a:latin typeface="Inconsolata" charset="0"/>
                  <a:ea typeface="Inconsolata" charset="0"/>
                  <a:cs typeface="Inconsolata" charset="0"/>
                </a:rPr>
                <a:t> A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48035" y="2453361"/>
            <a:ext cx="723400" cy="598647"/>
            <a:chOff x="4909525" y="4025748"/>
            <a:chExt cx="723400" cy="598647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5402404" y="4025748"/>
              <a:ext cx="230521" cy="46104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09525" y="431661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>
                  <a:latin typeface="Inconsolata" charset="0"/>
                  <a:ea typeface="Inconsolata" charset="0"/>
                  <a:cs typeface="Inconsolata" charset="0"/>
                </a:rPr>
                <a:t>st</a:t>
              </a:r>
              <a:r>
                <a:rPr lang="en-CA" sz="1400" dirty="0">
                  <a:latin typeface="Inconsolata" charset="0"/>
                  <a:ea typeface="Inconsolata" charset="0"/>
                  <a:cs typeface="Inconsolata" charset="0"/>
                </a:rPr>
                <a:t> A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12195" y="2104219"/>
            <a:ext cx="145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sync through</a:t>
            </a:r>
          </a:p>
          <a:p>
            <a:r>
              <a:rPr lang="en-CA" dirty="0"/>
              <a:t>shared clock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2712761" y="1835756"/>
            <a:ext cx="5399594" cy="1183259"/>
            <a:chOff x="2815501" y="3315379"/>
            <a:chExt cx="5399594" cy="11832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266241" y="3937786"/>
              <a:ext cx="475330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15501" y="3315379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5501" y="4190861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52803" y="3667245"/>
              <a:ext cx="357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100</a:t>
              </a:r>
              <a:endParaRPr lang="en-CA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08225" y="3932984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" charset="-52"/>
                  <a:ea typeface="PT Sans" charset="-52"/>
                  <a:cs typeface="PT Sans" charset="-52"/>
                </a:rPr>
                <a:t>time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15501" y="3759577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dir</a:t>
              </a:r>
              <a:endPara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840269" y="3857687"/>
              <a:ext cx="0" cy="16754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5591831" y="2909536"/>
            <a:ext cx="3137316" cy="688685"/>
            <a:chOff x="5632925" y="4452721"/>
            <a:chExt cx="3137316" cy="688685"/>
          </a:xfrm>
        </p:grpSpPr>
        <p:sp>
          <p:nvSpPr>
            <p:cNvPr id="74" name="Freeform 73"/>
            <p:cNvSpPr/>
            <p:nvPr/>
          </p:nvSpPr>
          <p:spPr>
            <a:xfrm>
              <a:off x="5632925" y="4452721"/>
              <a:ext cx="727255" cy="393625"/>
            </a:xfrm>
            <a:custGeom>
              <a:avLst/>
              <a:gdLst>
                <a:gd name="connsiteX0" fmla="*/ 682487 w 682487"/>
                <a:gd name="connsiteY0" fmla="*/ 265043 h 265043"/>
                <a:gd name="connsiteX1" fmla="*/ 152400 w 682487"/>
                <a:gd name="connsiteY1" fmla="*/ 159026 h 265043"/>
                <a:gd name="connsiteX2" fmla="*/ 0 w 682487"/>
                <a:gd name="connsiteY2" fmla="*/ 0 h 265043"/>
                <a:gd name="connsiteX0" fmla="*/ 682487 w 682487"/>
                <a:gd name="connsiteY0" fmla="*/ 265043 h 265043"/>
                <a:gd name="connsiteX1" fmla="*/ 219687 w 682487"/>
                <a:gd name="connsiteY1" fmla="*/ 223036 h 265043"/>
                <a:gd name="connsiteX2" fmla="*/ 0 w 682487"/>
                <a:gd name="connsiteY2" fmla="*/ 0 h 265043"/>
                <a:gd name="connsiteX0" fmla="*/ 682487 w 682487"/>
                <a:gd name="connsiteY0" fmla="*/ 265043 h 265043"/>
                <a:gd name="connsiteX1" fmla="*/ 219687 w 682487"/>
                <a:gd name="connsiteY1" fmla="*/ 223036 h 265043"/>
                <a:gd name="connsiteX2" fmla="*/ 0 w 682487"/>
                <a:gd name="connsiteY2" fmla="*/ 0 h 265043"/>
                <a:gd name="connsiteX0" fmla="*/ 682487 w 682487"/>
                <a:gd name="connsiteY0" fmla="*/ 265043 h 269651"/>
                <a:gd name="connsiteX1" fmla="*/ 219687 w 682487"/>
                <a:gd name="connsiteY1" fmla="*/ 223036 h 269651"/>
                <a:gd name="connsiteX2" fmla="*/ 0 w 682487"/>
                <a:gd name="connsiteY2" fmla="*/ 0 h 26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487" h="269651">
                  <a:moveTo>
                    <a:pt x="682487" y="265043"/>
                  </a:moveTo>
                  <a:cubicBezTo>
                    <a:pt x="474317" y="276796"/>
                    <a:pt x="381496" y="267210"/>
                    <a:pt x="219687" y="223036"/>
                  </a:cubicBezTo>
                  <a:cubicBezTo>
                    <a:pt x="57878" y="178862"/>
                    <a:pt x="19326" y="57426"/>
                    <a:pt x="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53554" y="4556631"/>
              <a:ext cx="2416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/>
                <a:t>+ can support SC</a:t>
              </a:r>
            </a:p>
            <a:p>
              <a:r>
                <a:rPr lang="en-CA" sz="1600" b="1" dirty="0">
                  <a:solidFill>
                    <a:srgbClr val="C00000"/>
                  </a:solidFill>
                </a:rPr>
                <a:t>— wait until lease expires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406579" y="4688315"/>
            <a:ext cx="3736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Shim et al. </a:t>
            </a:r>
            <a:r>
              <a:rPr lang="en-CA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Library Cache Coherence.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MIT CSAIL TR 2011-027, 2011.</a:t>
            </a:r>
          </a:p>
          <a:p>
            <a:pPr algn="r"/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Singh et al. Cache Coherence for GPU Architectures. In </a:t>
            </a:r>
            <a:r>
              <a:rPr lang="en-CA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HPCA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2013.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85815" y="3675514"/>
            <a:ext cx="363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TC: </a:t>
            </a:r>
            <a:r>
              <a:rPr lang="en-US" altLang="zh-CN" sz="2400" b="1" dirty="0"/>
              <a:t>88% faster</a:t>
            </a:r>
            <a:r>
              <a:rPr lang="en-US" altLang="zh-CN" dirty="0"/>
              <a:t> than MESI</a:t>
            </a:r>
            <a:endParaRPr lang="zh-CN" altLang="en-US" dirty="0"/>
          </a:p>
        </p:txBody>
      </p:sp>
      <p:grpSp>
        <p:nvGrpSpPr>
          <p:cNvPr id="71" name="Group 64"/>
          <p:cNvGrpSpPr/>
          <p:nvPr/>
        </p:nvGrpSpPr>
        <p:grpSpPr>
          <a:xfrm>
            <a:off x="5365089" y="2467805"/>
            <a:ext cx="1867956" cy="625623"/>
            <a:chOff x="5840269" y="4027334"/>
            <a:chExt cx="1867956" cy="625623"/>
          </a:xfrm>
        </p:grpSpPr>
        <p:cxnSp>
          <p:nvCxnSpPr>
            <p:cNvPr id="78" name="Straight Arrow Connector 47"/>
            <p:cNvCxnSpPr/>
            <p:nvPr/>
          </p:nvCxnSpPr>
          <p:spPr>
            <a:xfrm>
              <a:off x="5840269" y="4027334"/>
              <a:ext cx="176733" cy="46104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49"/>
            <p:cNvSpPr txBox="1"/>
            <p:nvPr/>
          </p:nvSpPr>
          <p:spPr>
            <a:xfrm>
              <a:off x="5973455" y="4345180"/>
              <a:ext cx="173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PT Sans" charset="-52"/>
                  <a:ea typeface="PT Sans" charset="-52"/>
                  <a:cs typeface="PT Sans" charset="-52"/>
                </a:rPr>
                <a:t>execution continues</a:t>
              </a: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618410" y="4114056"/>
            <a:ext cx="431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TC-SC: </a:t>
            </a:r>
            <a:r>
              <a:rPr lang="en-US" altLang="zh-CN" sz="2400" b="1" dirty="0"/>
              <a:t>28% slower</a:t>
            </a:r>
            <a:r>
              <a:rPr lang="en-US" altLang="zh-CN" dirty="0"/>
              <a:t> than TC </a:t>
            </a:r>
            <a:endParaRPr lang="zh-CN" altLang="en-US" dirty="0"/>
          </a:p>
        </p:txBody>
      </p:sp>
      <p:grpSp>
        <p:nvGrpSpPr>
          <p:cNvPr id="84" name="Group 76"/>
          <p:cNvGrpSpPr/>
          <p:nvPr/>
        </p:nvGrpSpPr>
        <p:grpSpPr>
          <a:xfrm>
            <a:off x="5327315" y="2906671"/>
            <a:ext cx="2286218" cy="458714"/>
            <a:chOff x="5640637" y="4436471"/>
            <a:chExt cx="2286218" cy="458714"/>
          </a:xfrm>
        </p:grpSpPr>
        <p:sp>
          <p:nvSpPr>
            <p:cNvPr id="85" name="Freeform 73"/>
            <p:cNvSpPr/>
            <p:nvPr/>
          </p:nvSpPr>
          <p:spPr>
            <a:xfrm>
              <a:off x="5640637" y="4436471"/>
              <a:ext cx="719543" cy="409875"/>
            </a:xfrm>
            <a:custGeom>
              <a:avLst/>
              <a:gdLst>
                <a:gd name="connsiteX0" fmla="*/ 682487 w 682487"/>
                <a:gd name="connsiteY0" fmla="*/ 265043 h 265043"/>
                <a:gd name="connsiteX1" fmla="*/ 152400 w 682487"/>
                <a:gd name="connsiteY1" fmla="*/ 159026 h 265043"/>
                <a:gd name="connsiteX2" fmla="*/ 0 w 682487"/>
                <a:gd name="connsiteY2" fmla="*/ 0 h 265043"/>
                <a:gd name="connsiteX0" fmla="*/ 682487 w 682487"/>
                <a:gd name="connsiteY0" fmla="*/ 265043 h 265043"/>
                <a:gd name="connsiteX1" fmla="*/ 219687 w 682487"/>
                <a:gd name="connsiteY1" fmla="*/ 223036 h 265043"/>
                <a:gd name="connsiteX2" fmla="*/ 0 w 682487"/>
                <a:gd name="connsiteY2" fmla="*/ 0 h 265043"/>
                <a:gd name="connsiteX0" fmla="*/ 682487 w 682487"/>
                <a:gd name="connsiteY0" fmla="*/ 265043 h 265043"/>
                <a:gd name="connsiteX1" fmla="*/ 219687 w 682487"/>
                <a:gd name="connsiteY1" fmla="*/ 223036 h 265043"/>
                <a:gd name="connsiteX2" fmla="*/ 0 w 682487"/>
                <a:gd name="connsiteY2" fmla="*/ 0 h 265043"/>
                <a:gd name="connsiteX0" fmla="*/ 682487 w 682487"/>
                <a:gd name="connsiteY0" fmla="*/ 265043 h 269651"/>
                <a:gd name="connsiteX1" fmla="*/ 219687 w 682487"/>
                <a:gd name="connsiteY1" fmla="*/ 223036 h 269651"/>
                <a:gd name="connsiteX2" fmla="*/ 0 w 682487"/>
                <a:gd name="connsiteY2" fmla="*/ 0 h 26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487" h="269651">
                  <a:moveTo>
                    <a:pt x="682487" y="265043"/>
                  </a:moveTo>
                  <a:cubicBezTo>
                    <a:pt x="474317" y="276796"/>
                    <a:pt x="381496" y="267210"/>
                    <a:pt x="219687" y="223036"/>
                  </a:cubicBezTo>
                  <a:cubicBezTo>
                    <a:pt x="57878" y="178862"/>
                    <a:pt x="19326" y="57426"/>
                    <a:pt x="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TextBox 74"/>
            <p:cNvSpPr txBox="1"/>
            <p:nvPr/>
          </p:nvSpPr>
          <p:spPr>
            <a:xfrm>
              <a:off x="6343280" y="4556631"/>
              <a:ext cx="15835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/>
                <a:t>+ no write stalls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50506" y="3249829"/>
            <a:ext cx="203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altLang="zh-CN" sz="1600" b="1" dirty="0">
                <a:solidFill>
                  <a:srgbClr val="C00000"/>
                </a:solidFill>
              </a:rPr>
              <a:t>— cannot support SC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095541" y="1966786"/>
            <a:ext cx="992579" cy="450047"/>
            <a:chOff x="4711626" y="1696250"/>
            <a:chExt cx="992579" cy="450047"/>
          </a:xfrm>
        </p:grpSpPr>
        <p:sp>
          <p:nvSpPr>
            <p:cNvPr id="38" name="TextBox 191"/>
            <p:cNvSpPr txBox="1"/>
            <p:nvPr/>
          </p:nvSpPr>
          <p:spPr>
            <a:xfrm>
              <a:off x="4711626" y="1838520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>
                  <a:solidFill>
                    <a:prstClr val="black"/>
                  </a:solidFill>
                  <a:latin typeface="Inconsolata" charset="0"/>
                  <a:ea typeface="Inconsolata" charset="0"/>
                  <a:cs typeface="Inconsolata" charset="0"/>
                </a:rPr>
                <a:t>ld</a:t>
              </a:r>
              <a:r>
                <a:rPr lang="en-CA" sz="1400" dirty="0">
                  <a:solidFill>
                    <a:prstClr val="black"/>
                  </a:solidFill>
                  <a:latin typeface="Inconsolata" charset="0"/>
                  <a:ea typeface="Inconsolata" charset="0"/>
                  <a:cs typeface="Inconsolata" charset="0"/>
                </a:rPr>
                <a:t> A(hit)</a:t>
              </a:r>
            </a:p>
          </p:txBody>
        </p:sp>
        <p:cxnSp>
          <p:nvCxnSpPr>
            <p:cNvPr id="39" name="Straight Arrow Connector 226"/>
            <p:cNvCxnSpPr/>
            <p:nvPr/>
          </p:nvCxnSpPr>
          <p:spPr>
            <a:xfrm flipV="1">
              <a:off x="5049090" y="1696250"/>
              <a:ext cx="151750" cy="23591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225"/>
            <p:cNvCxnSpPr/>
            <p:nvPr/>
          </p:nvCxnSpPr>
          <p:spPr>
            <a:xfrm>
              <a:off x="5205503" y="1696585"/>
              <a:ext cx="148235" cy="236883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椭圆 44"/>
          <p:cNvSpPr/>
          <p:nvPr/>
        </p:nvSpPr>
        <p:spPr>
          <a:xfrm>
            <a:off x="5054340" y="2062178"/>
            <a:ext cx="1076325" cy="4127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28651" y="1326450"/>
            <a:ext cx="1873319" cy="1459201"/>
            <a:chOff x="628651" y="1326450"/>
            <a:chExt cx="1873319" cy="1459201"/>
          </a:xfrm>
        </p:grpSpPr>
        <p:sp>
          <p:nvSpPr>
            <p:cNvPr id="6" name="椭圆 5"/>
            <p:cNvSpPr/>
            <p:nvPr/>
          </p:nvSpPr>
          <p:spPr>
            <a:xfrm>
              <a:off x="628651" y="2030714"/>
              <a:ext cx="1764910" cy="75493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95927" y="1326450"/>
              <a:ext cx="100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70000"/>
                  </a:solidFill>
                </a:rPr>
                <a:t>Problem</a:t>
              </a:r>
              <a:endParaRPr lang="zh-CN" altLang="en-US" dirty="0">
                <a:solidFill>
                  <a:srgbClr val="C70000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541369" y="1626143"/>
              <a:ext cx="227880" cy="395884"/>
            </a:xfrm>
            <a:prstGeom prst="straightConnector1">
              <a:avLst/>
            </a:prstGeom>
            <a:ln w="19050">
              <a:solidFill>
                <a:srgbClr val="C7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2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04167 -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  <p:bldP spid="83" grpId="0"/>
      <p:bldP spid="9" grpId="0"/>
      <p:bldP spid="9" grpId="1"/>
      <p:bldP spid="45" grpId="0" animBg="1"/>
      <p:bldP spid="45" grpId="1" animBg="1"/>
      <p:bldP spid="4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447950" y="2458053"/>
            <a:ext cx="4202794" cy="761543"/>
            <a:chOff x="2752693" y="2659902"/>
            <a:chExt cx="4202794" cy="761543"/>
          </a:xfrm>
        </p:grpSpPr>
        <p:grpSp>
          <p:nvGrpSpPr>
            <p:cNvPr id="95" name="Group 214"/>
            <p:cNvGrpSpPr/>
            <p:nvPr/>
          </p:nvGrpSpPr>
          <p:grpSpPr>
            <a:xfrm>
              <a:off x="2752693" y="2659902"/>
              <a:ext cx="543739" cy="718488"/>
              <a:chOff x="4041106" y="4025748"/>
              <a:chExt cx="543739" cy="718488"/>
            </a:xfrm>
          </p:grpSpPr>
          <p:cxnSp>
            <p:nvCxnSpPr>
              <p:cNvPr id="113" name="Straight Arrow Connector 222"/>
              <p:cNvCxnSpPr/>
              <p:nvPr/>
            </p:nvCxnSpPr>
            <p:spPr>
              <a:xfrm flipV="1">
                <a:off x="4328194" y="4025748"/>
                <a:ext cx="230521" cy="461042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TextBox 223"/>
              <p:cNvSpPr txBox="1"/>
              <p:nvPr/>
            </p:nvSpPr>
            <p:spPr>
              <a:xfrm>
                <a:off x="4041106" y="443645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err="1">
                    <a:solidFill>
                      <a:prstClr val="black"/>
                    </a:solidFill>
                    <a:latin typeface="Inconsolata" charset="0"/>
                    <a:ea typeface="Inconsolata" charset="0"/>
                    <a:cs typeface="Inconsolata" charset="0"/>
                  </a:rPr>
                  <a:t>ld</a:t>
                </a:r>
                <a:r>
                  <a:rPr lang="en-CA" sz="1400" dirty="0">
                    <a:solidFill>
                      <a:prstClr val="black"/>
                    </a:solidFill>
                    <a:latin typeface="Inconsolata" charset="0"/>
                    <a:ea typeface="Inconsolata" charset="0"/>
                    <a:cs typeface="Inconsolata" charset="0"/>
                  </a:rPr>
                  <a:t> A</a:t>
                </a:r>
              </a:p>
            </p:txBody>
          </p:sp>
        </p:grpSp>
        <p:cxnSp>
          <p:nvCxnSpPr>
            <p:cNvPr id="96" name="Straight Arrow Connector 215"/>
            <p:cNvCxnSpPr/>
            <p:nvPr/>
          </p:nvCxnSpPr>
          <p:spPr>
            <a:xfrm>
              <a:off x="3273277" y="2661488"/>
              <a:ext cx="176733" cy="46104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216"/>
            <p:cNvGrpSpPr/>
            <p:nvPr/>
          </p:nvGrpSpPr>
          <p:grpSpPr>
            <a:xfrm>
              <a:off x="3429601" y="3105274"/>
              <a:ext cx="3525886" cy="316171"/>
              <a:chOff x="5616109" y="2766570"/>
              <a:chExt cx="3525886" cy="316171"/>
            </a:xfrm>
          </p:grpSpPr>
          <p:sp>
            <p:nvSpPr>
              <p:cNvPr id="98" name="Rectangle 217"/>
              <p:cNvSpPr/>
              <p:nvPr/>
            </p:nvSpPr>
            <p:spPr>
              <a:xfrm>
                <a:off x="5619204" y="2795099"/>
                <a:ext cx="3428320" cy="261257"/>
              </a:xfrm>
              <a:prstGeom prst="rect">
                <a:avLst/>
              </a:prstGeom>
              <a:solidFill>
                <a:srgbClr val="92C6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CA" sz="1400" b="1" dirty="0">
                    <a:solidFill>
                      <a:prstClr val="black"/>
                    </a:solidFill>
                    <a:latin typeface="PT Sans Narrow"/>
                  </a:rPr>
                  <a:t>             new </a:t>
                </a:r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A valid until C1’s now=21</a:t>
                </a:r>
              </a:p>
            </p:txBody>
          </p:sp>
          <p:grpSp>
            <p:nvGrpSpPr>
              <p:cNvPr id="103" name="Group 218"/>
              <p:cNvGrpSpPr/>
              <p:nvPr/>
            </p:nvGrpSpPr>
            <p:grpSpPr>
              <a:xfrm>
                <a:off x="5616109" y="2766570"/>
                <a:ext cx="3525886" cy="316171"/>
                <a:chOff x="5616111" y="1257652"/>
                <a:chExt cx="3525885" cy="316171"/>
              </a:xfrm>
            </p:grpSpPr>
            <p:sp>
              <p:nvSpPr>
                <p:cNvPr id="109" name="Rectangle 220"/>
                <p:cNvSpPr/>
                <p:nvPr/>
              </p:nvSpPr>
              <p:spPr>
                <a:xfrm>
                  <a:off x="5616111" y="1286775"/>
                  <a:ext cx="3431414" cy="26125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 sz="1400" dirty="0">
                    <a:solidFill>
                      <a:prstClr val="black"/>
                    </a:solidFill>
                    <a:latin typeface="PT Sans Narrow"/>
                  </a:endParaRPr>
                </a:p>
              </p:txBody>
            </p:sp>
            <p:sp>
              <p:nvSpPr>
                <p:cNvPr id="112" name="Rectangle 221"/>
                <p:cNvSpPr/>
                <p:nvPr/>
              </p:nvSpPr>
              <p:spPr>
                <a:xfrm>
                  <a:off x="8662747" y="1257652"/>
                  <a:ext cx="479249" cy="31617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7600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 sz="1400" dirty="0">
                    <a:solidFill>
                      <a:prstClr val="black"/>
                    </a:solidFill>
                    <a:latin typeface="PT Sans Narrow"/>
                  </a:endParaRPr>
                </a:p>
              </p:txBody>
            </p:sp>
          </p:grpSp>
        </p:grpSp>
      </p:grpSp>
      <p:grpSp>
        <p:nvGrpSpPr>
          <p:cNvPr id="177" name="Group 181"/>
          <p:cNvGrpSpPr/>
          <p:nvPr/>
        </p:nvGrpSpPr>
        <p:grpSpPr>
          <a:xfrm>
            <a:off x="4948477" y="2468125"/>
            <a:ext cx="556564" cy="278596"/>
            <a:chOff x="528070" y="3046521"/>
            <a:chExt cx="556564" cy="278596"/>
          </a:xfrm>
        </p:grpSpPr>
        <p:sp>
          <p:nvSpPr>
            <p:cNvPr id="181" name="TextBox 185"/>
            <p:cNvSpPr txBox="1"/>
            <p:nvPr/>
          </p:nvSpPr>
          <p:spPr>
            <a:xfrm>
              <a:off x="528070" y="3078896"/>
              <a:ext cx="556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solidFill>
                    <a:srgbClr val="9F2936"/>
                  </a:solidFill>
                  <a:latin typeface="PT Sans Narrow"/>
                </a:rPr>
                <a:t>now=11</a:t>
              </a:r>
            </a:p>
          </p:txBody>
        </p:sp>
        <p:cxnSp>
          <p:nvCxnSpPr>
            <p:cNvPr id="182" name="Straight Connector 186"/>
            <p:cNvCxnSpPr/>
            <p:nvPr/>
          </p:nvCxnSpPr>
          <p:spPr>
            <a:xfrm>
              <a:off x="719736" y="3046521"/>
              <a:ext cx="0" cy="864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8" name="Group 182"/>
          <p:cNvGrpSpPr/>
          <p:nvPr/>
        </p:nvGrpSpPr>
        <p:grpSpPr>
          <a:xfrm>
            <a:off x="4945435" y="2194494"/>
            <a:ext cx="482825" cy="265865"/>
            <a:chOff x="4594390" y="3582482"/>
            <a:chExt cx="482825" cy="265865"/>
          </a:xfrm>
        </p:grpSpPr>
        <p:sp>
          <p:nvSpPr>
            <p:cNvPr id="179" name="TextBox 183"/>
            <p:cNvSpPr txBox="1"/>
            <p:nvPr/>
          </p:nvSpPr>
          <p:spPr>
            <a:xfrm>
              <a:off x="4594390" y="3582482"/>
              <a:ext cx="4828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solidFill>
                    <a:srgbClr val="1B587C"/>
                  </a:solidFill>
                  <a:latin typeface="PT Sans Narrow"/>
                </a:rPr>
                <a:t>now=0</a:t>
              </a:r>
            </a:p>
          </p:txBody>
        </p:sp>
        <p:cxnSp>
          <p:nvCxnSpPr>
            <p:cNvPr id="180" name="Straight Connector 184"/>
            <p:cNvCxnSpPr/>
            <p:nvPr/>
          </p:nvCxnSpPr>
          <p:spPr>
            <a:xfrm>
              <a:off x="4789082" y="3761947"/>
              <a:ext cx="0" cy="864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681786" y="1676067"/>
            <a:ext cx="2938739" cy="1063103"/>
            <a:chOff x="3494203" y="2114217"/>
            <a:chExt cx="2938739" cy="1063103"/>
          </a:xfrm>
        </p:grpSpPr>
        <p:grpSp>
          <p:nvGrpSpPr>
            <p:cNvPr id="219" name="组合 218"/>
            <p:cNvGrpSpPr/>
            <p:nvPr/>
          </p:nvGrpSpPr>
          <p:grpSpPr>
            <a:xfrm>
              <a:off x="3494203" y="2174942"/>
              <a:ext cx="1043080" cy="1002378"/>
              <a:chOff x="3494203" y="2585913"/>
              <a:chExt cx="1043080" cy="1002378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970931" y="3309695"/>
                <a:ext cx="556564" cy="278596"/>
                <a:chOff x="3174903" y="2822374"/>
                <a:chExt cx="556564" cy="278596"/>
              </a:xfrm>
            </p:grpSpPr>
            <p:sp>
              <p:nvSpPr>
                <p:cNvPr id="184" name="TextBox 185"/>
                <p:cNvSpPr txBox="1"/>
                <p:nvPr/>
              </p:nvSpPr>
              <p:spPr>
                <a:xfrm>
                  <a:off x="3174903" y="2854749"/>
                  <a:ext cx="5565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000" b="1" dirty="0">
                      <a:solidFill>
                        <a:srgbClr val="9F2936"/>
                      </a:solidFill>
                      <a:latin typeface="PT Sans Narrow"/>
                    </a:rPr>
                    <a:t>now=11</a:t>
                  </a:r>
                </a:p>
              </p:txBody>
            </p:sp>
            <p:cxnSp>
              <p:nvCxnSpPr>
                <p:cNvPr id="185" name="Straight Connector 186"/>
                <p:cNvCxnSpPr/>
                <p:nvPr/>
              </p:nvCxnSpPr>
              <p:spPr>
                <a:xfrm>
                  <a:off x="3366569" y="2822374"/>
                  <a:ext cx="0" cy="8640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组合 216"/>
              <p:cNvGrpSpPr/>
              <p:nvPr/>
            </p:nvGrpSpPr>
            <p:grpSpPr>
              <a:xfrm>
                <a:off x="3980719" y="3046230"/>
                <a:ext cx="556564" cy="265865"/>
                <a:chOff x="3980719" y="3046230"/>
                <a:chExt cx="556564" cy="265865"/>
              </a:xfrm>
            </p:grpSpPr>
            <p:sp>
              <p:nvSpPr>
                <p:cNvPr id="164" name="TextBox 207"/>
                <p:cNvSpPr txBox="1"/>
                <p:nvPr/>
              </p:nvSpPr>
              <p:spPr>
                <a:xfrm>
                  <a:off x="3980719" y="3046230"/>
                  <a:ext cx="5565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000" b="1" dirty="0">
                      <a:solidFill>
                        <a:srgbClr val="1B587C"/>
                      </a:solidFill>
                      <a:latin typeface="PT Sans Narrow"/>
                    </a:rPr>
                    <a:t>now=15</a:t>
                  </a:r>
                </a:p>
              </p:txBody>
            </p:sp>
            <p:cxnSp>
              <p:nvCxnSpPr>
                <p:cNvPr id="165" name="Straight Connector 208"/>
                <p:cNvCxnSpPr/>
                <p:nvPr/>
              </p:nvCxnSpPr>
              <p:spPr>
                <a:xfrm>
                  <a:off x="4162850" y="3225695"/>
                  <a:ext cx="0" cy="86400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组合 217"/>
              <p:cNvGrpSpPr/>
              <p:nvPr/>
            </p:nvGrpSpPr>
            <p:grpSpPr>
              <a:xfrm>
                <a:off x="3494203" y="2585913"/>
                <a:ext cx="648438" cy="716173"/>
                <a:chOff x="3494203" y="2585913"/>
                <a:chExt cx="648438" cy="716173"/>
              </a:xfrm>
            </p:grpSpPr>
            <p:cxnSp>
              <p:nvCxnSpPr>
                <p:cNvPr id="161" name="Straight Arrow Connector 225"/>
                <p:cNvCxnSpPr/>
                <p:nvPr/>
              </p:nvCxnSpPr>
              <p:spPr>
                <a:xfrm>
                  <a:off x="3768206" y="2841045"/>
                  <a:ext cx="176733" cy="461041"/>
                </a:xfrm>
                <a:prstGeom prst="straightConnector1">
                  <a:avLst/>
                </a:prstGeom>
                <a:ln>
                  <a:tailEnd type="triangle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226"/>
                <p:cNvCxnSpPr/>
                <p:nvPr/>
              </p:nvCxnSpPr>
              <p:spPr>
                <a:xfrm flipV="1">
                  <a:off x="3944939" y="2807086"/>
                  <a:ext cx="197702" cy="494900"/>
                </a:xfrm>
                <a:prstGeom prst="straightConnector1">
                  <a:avLst/>
                </a:prstGeom>
                <a:ln>
                  <a:tailEnd type="triangle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227"/>
                <p:cNvSpPr txBox="1"/>
                <p:nvPr/>
              </p:nvSpPr>
              <p:spPr>
                <a:xfrm>
                  <a:off x="3494203" y="2585913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 err="1">
                      <a:solidFill>
                        <a:prstClr val="black"/>
                      </a:solidFill>
                      <a:latin typeface="Inconsolata" charset="0"/>
                      <a:ea typeface="Inconsolata" charset="0"/>
                      <a:cs typeface="Inconsolata" charset="0"/>
                    </a:rPr>
                    <a:t>ld</a:t>
                  </a:r>
                  <a:r>
                    <a:rPr lang="en-CA" sz="1400" dirty="0">
                      <a:solidFill>
                        <a:prstClr val="black"/>
                      </a:solidFill>
                      <a:latin typeface="Inconsolata" charset="0"/>
                      <a:ea typeface="Inconsolata" charset="0"/>
                      <a:cs typeface="Inconsolata" charset="0"/>
                    </a:rPr>
                    <a:t> B</a:t>
                  </a:r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4140186" y="2114217"/>
              <a:ext cx="2292756" cy="316171"/>
              <a:chOff x="4140186" y="2114217"/>
              <a:chExt cx="2292756" cy="316171"/>
            </a:xfrm>
          </p:grpSpPr>
          <p:sp>
            <p:nvSpPr>
              <p:cNvPr id="154" name="Rectangle 259"/>
              <p:cNvSpPr/>
              <p:nvPr/>
            </p:nvSpPr>
            <p:spPr>
              <a:xfrm>
                <a:off x="4142781" y="2138296"/>
                <a:ext cx="1928839" cy="261257"/>
              </a:xfrm>
              <a:prstGeom prst="rect">
                <a:avLst/>
              </a:prstGeom>
              <a:solidFill>
                <a:srgbClr val="FF9F9A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  B valid until C0’s now=25</a:t>
                </a:r>
              </a:p>
            </p:txBody>
          </p:sp>
          <p:sp>
            <p:nvSpPr>
              <p:cNvPr id="156" name="Rectangle 261"/>
              <p:cNvSpPr/>
              <p:nvPr/>
            </p:nvSpPr>
            <p:spPr>
              <a:xfrm>
                <a:off x="6041675" y="2134400"/>
                <a:ext cx="318200" cy="261257"/>
              </a:xfrm>
              <a:prstGeom prst="rect">
                <a:avLst/>
              </a:prstGeom>
              <a:solidFill>
                <a:srgbClr val="FF9F9A"/>
              </a:solidFill>
              <a:ln w="12700"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157" name="Rectangle 262"/>
              <p:cNvSpPr/>
              <p:nvPr/>
            </p:nvSpPr>
            <p:spPr>
              <a:xfrm>
                <a:off x="4140186" y="2138889"/>
                <a:ext cx="2219689" cy="26125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158" name="Rectangle 263"/>
              <p:cNvSpPr/>
              <p:nvPr/>
            </p:nvSpPr>
            <p:spPr>
              <a:xfrm>
                <a:off x="5953693" y="2114217"/>
                <a:ext cx="479249" cy="316171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600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Removing SC Stalls : RCC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2517" y="1959250"/>
            <a:ext cx="1519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sync through </a:t>
            </a:r>
          </a:p>
          <a:p>
            <a:r>
              <a:rPr lang="en-CA" dirty="0"/>
              <a:t>distributed </a:t>
            </a:r>
          </a:p>
          <a:p>
            <a:r>
              <a:rPr lang="en-CA" dirty="0"/>
              <a:t>logical clocks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283258" y="2458749"/>
            <a:ext cx="543739" cy="700457"/>
            <a:chOff x="1636252" y="2660598"/>
            <a:chExt cx="543739" cy="700457"/>
          </a:xfrm>
        </p:grpSpPr>
        <p:cxnSp>
          <p:nvCxnSpPr>
            <p:cNvPr id="149" name="Straight Arrow Connector 176"/>
            <p:cNvCxnSpPr/>
            <p:nvPr/>
          </p:nvCxnSpPr>
          <p:spPr>
            <a:xfrm flipV="1">
              <a:off x="1928275" y="2660598"/>
              <a:ext cx="230521" cy="46104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77"/>
            <p:cNvSpPr txBox="1"/>
            <p:nvPr/>
          </p:nvSpPr>
          <p:spPr>
            <a:xfrm>
              <a:off x="1636252" y="30532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>
                  <a:solidFill>
                    <a:prstClr val="black"/>
                  </a:solidFill>
                  <a:latin typeface="Inconsolata" charset="0"/>
                  <a:ea typeface="Inconsolata" charset="0"/>
                  <a:cs typeface="Inconsolata" charset="0"/>
                </a:rPr>
                <a:t>st</a:t>
              </a:r>
              <a:r>
                <a:rPr lang="en-CA" sz="1400" dirty="0">
                  <a:solidFill>
                    <a:prstClr val="black"/>
                  </a:solidFill>
                  <a:latin typeface="Inconsolata" charset="0"/>
                  <a:ea typeface="Inconsolata" charset="0"/>
                  <a:cs typeface="Inconsolata" charset="0"/>
                </a:rPr>
                <a:t> A</a:t>
              </a:r>
            </a:p>
          </p:txBody>
        </p:sp>
      </p:grpSp>
      <p:cxnSp>
        <p:nvCxnSpPr>
          <p:cNvPr id="75" name="Straight Arrow Connector 178"/>
          <p:cNvCxnSpPr/>
          <p:nvPr/>
        </p:nvCxnSpPr>
        <p:spPr>
          <a:xfrm>
            <a:off x="3802331" y="2460335"/>
            <a:ext cx="176733" cy="461041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3" name="Group 181"/>
          <p:cNvGrpSpPr/>
          <p:nvPr/>
        </p:nvGrpSpPr>
        <p:grpSpPr>
          <a:xfrm>
            <a:off x="3820201" y="2471839"/>
            <a:ext cx="556564" cy="278596"/>
            <a:chOff x="528070" y="3046521"/>
            <a:chExt cx="556564" cy="278596"/>
          </a:xfrm>
        </p:grpSpPr>
        <p:sp>
          <p:nvSpPr>
            <p:cNvPr id="147" name="TextBox 185"/>
            <p:cNvSpPr txBox="1"/>
            <p:nvPr/>
          </p:nvSpPr>
          <p:spPr>
            <a:xfrm>
              <a:off x="528070" y="3078896"/>
              <a:ext cx="556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solidFill>
                    <a:srgbClr val="9F2936"/>
                  </a:solidFill>
                  <a:latin typeface="PT Sans Narrow"/>
                </a:rPr>
                <a:t>now=11</a:t>
              </a:r>
            </a:p>
          </p:txBody>
        </p:sp>
        <p:cxnSp>
          <p:nvCxnSpPr>
            <p:cNvPr id="148" name="Straight Connector 186"/>
            <p:cNvCxnSpPr/>
            <p:nvPr/>
          </p:nvCxnSpPr>
          <p:spPr>
            <a:xfrm>
              <a:off x="719736" y="3046521"/>
              <a:ext cx="0" cy="864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82"/>
          <p:cNvGrpSpPr/>
          <p:nvPr/>
        </p:nvGrpSpPr>
        <p:grpSpPr>
          <a:xfrm>
            <a:off x="3817159" y="2198208"/>
            <a:ext cx="482825" cy="265865"/>
            <a:chOff x="4594390" y="3582482"/>
            <a:chExt cx="482825" cy="265865"/>
          </a:xfrm>
        </p:grpSpPr>
        <p:sp>
          <p:nvSpPr>
            <p:cNvPr id="145" name="TextBox 183"/>
            <p:cNvSpPr txBox="1"/>
            <p:nvPr/>
          </p:nvSpPr>
          <p:spPr>
            <a:xfrm>
              <a:off x="4594390" y="3582482"/>
              <a:ext cx="4828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solidFill>
                    <a:srgbClr val="1B587C"/>
                  </a:solidFill>
                  <a:latin typeface="PT Sans Narrow"/>
                </a:rPr>
                <a:t>now=0</a:t>
              </a:r>
            </a:p>
          </p:txBody>
        </p:sp>
        <p:cxnSp>
          <p:nvCxnSpPr>
            <p:cNvPr id="146" name="Straight Connector 184"/>
            <p:cNvCxnSpPr/>
            <p:nvPr/>
          </p:nvCxnSpPr>
          <p:spPr>
            <a:xfrm>
              <a:off x="4789082" y="3761947"/>
              <a:ext cx="0" cy="864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997703" y="1841144"/>
            <a:ext cx="6670634" cy="1183259"/>
            <a:chOff x="1407365" y="2042993"/>
            <a:chExt cx="6670634" cy="1183259"/>
          </a:xfrm>
        </p:grpSpPr>
        <p:grpSp>
          <p:nvGrpSpPr>
            <p:cNvPr id="36" name="组合 35"/>
            <p:cNvGrpSpPr/>
            <p:nvPr/>
          </p:nvGrpSpPr>
          <p:grpSpPr>
            <a:xfrm>
              <a:off x="1407365" y="2042993"/>
              <a:ext cx="389850" cy="1183259"/>
              <a:chOff x="1407365" y="2042993"/>
              <a:chExt cx="389850" cy="1183259"/>
            </a:xfrm>
          </p:grpSpPr>
          <p:sp>
            <p:nvSpPr>
              <p:cNvPr id="115" name="TextBox 197"/>
              <p:cNvSpPr txBox="1"/>
              <p:nvPr/>
            </p:nvSpPr>
            <p:spPr>
              <a:xfrm>
                <a:off x="1407365" y="2042993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C0</a:t>
                </a:r>
              </a:p>
            </p:txBody>
          </p:sp>
          <p:sp>
            <p:nvSpPr>
              <p:cNvPr id="127" name="TextBox 198"/>
              <p:cNvSpPr txBox="1"/>
              <p:nvPr/>
            </p:nvSpPr>
            <p:spPr>
              <a:xfrm>
                <a:off x="1407365" y="2918475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C1</a:t>
                </a:r>
              </a:p>
            </p:txBody>
          </p:sp>
          <p:sp>
            <p:nvSpPr>
              <p:cNvPr id="130" name="TextBox 201"/>
              <p:cNvSpPr txBox="1"/>
              <p:nvPr/>
            </p:nvSpPr>
            <p:spPr>
              <a:xfrm>
                <a:off x="1407365" y="2487191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dir</a:t>
                </a:r>
                <a:endParaRPr lang="en-CA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754033" y="2394859"/>
              <a:ext cx="6323966" cy="567224"/>
              <a:chOff x="1754033" y="2394859"/>
              <a:chExt cx="6323966" cy="567224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1759909" y="2394859"/>
                <a:ext cx="482825" cy="270217"/>
                <a:chOff x="1759909" y="2394859"/>
                <a:chExt cx="482825" cy="270217"/>
              </a:xfrm>
            </p:grpSpPr>
            <p:sp>
              <p:nvSpPr>
                <p:cNvPr id="128" name="TextBox 199"/>
                <p:cNvSpPr txBox="1"/>
                <p:nvPr/>
              </p:nvSpPr>
              <p:spPr>
                <a:xfrm>
                  <a:off x="1759909" y="2394859"/>
                  <a:ext cx="4828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000" dirty="0">
                      <a:solidFill>
                        <a:srgbClr val="1B587C"/>
                      </a:solidFill>
                      <a:latin typeface="PT Sans Narrow"/>
                    </a:rPr>
                    <a:t>now=0</a:t>
                  </a:r>
                </a:p>
              </p:txBody>
            </p:sp>
            <p:cxnSp>
              <p:nvCxnSpPr>
                <p:cNvPr id="132" name="Straight Connector 203"/>
                <p:cNvCxnSpPr/>
                <p:nvPr/>
              </p:nvCxnSpPr>
              <p:spPr>
                <a:xfrm>
                  <a:off x="2016521" y="2578676"/>
                  <a:ext cx="0" cy="86400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1754033" y="2664817"/>
                <a:ext cx="482825" cy="285346"/>
                <a:chOff x="1754033" y="2664817"/>
                <a:chExt cx="482825" cy="285346"/>
              </a:xfrm>
            </p:grpSpPr>
            <p:sp>
              <p:nvSpPr>
                <p:cNvPr id="131" name="TextBox 202"/>
                <p:cNvSpPr txBox="1"/>
                <p:nvPr/>
              </p:nvSpPr>
              <p:spPr>
                <a:xfrm>
                  <a:off x="1754033" y="2703942"/>
                  <a:ext cx="4828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000" dirty="0">
                      <a:solidFill>
                        <a:srgbClr val="9F2936"/>
                      </a:solidFill>
                      <a:latin typeface="PT Sans Narrow"/>
                    </a:rPr>
                    <a:t>now=0</a:t>
                  </a:r>
                </a:p>
              </p:txBody>
            </p:sp>
            <p:cxnSp>
              <p:nvCxnSpPr>
                <p:cNvPr id="133" name="Straight Connector 204"/>
                <p:cNvCxnSpPr/>
                <p:nvPr/>
              </p:nvCxnSpPr>
              <p:spPr>
                <a:xfrm>
                  <a:off x="2016519" y="2664817"/>
                  <a:ext cx="0" cy="8640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/>
              <p:cNvGrpSpPr/>
              <p:nvPr/>
            </p:nvGrpSpPr>
            <p:grpSpPr>
              <a:xfrm>
                <a:off x="1784659" y="2650330"/>
                <a:ext cx="6293340" cy="311753"/>
                <a:chOff x="1784659" y="2650330"/>
                <a:chExt cx="6293340" cy="311753"/>
              </a:xfrm>
            </p:grpSpPr>
            <p:sp>
              <p:nvSpPr>
                <p:cNvPr id="129" name="TextBox 200"/>
                <p:cNvSpPr txBox="1"/>
                <p:nvPr/>
              </p:nvSpPr>
              <p:spPr>
                <a:xfrm>
                  <a:off x="6928325" y="2654306"/>
                  <a:ext cx="1149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i="1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a typeface="PT Sans" charset="-52"/>
                      <a:cs typeface="PT Sans" charset="-52"/>
                    </a:rPr>
                    <a:t>physical time</a:t>
                  </a:r>
                </a:p>
              </p:txBody>
            </p:sp>
            <p:cxnSp>
              <p:nvCxnSpPr>
                <p:cNvPr id="134" name="Straight Arrow Connector 205"/>
                <p:cNvCxnSpPr/>
                <p:nvPr/>
              </p:nvCxnSpPr>
              <p:spPr>
                <a:xfrm flipV="1">
                  <a:off x="1784659" y="2650330"/>
                  <a:ext cx="6172461" cy="1507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组合 27"/>
          <p:cNvGrpSpPr/>
          <p:nvPr/>
        </p:nvGrpSpPr>
        <p:grpSpPr>
          <a:xfrm>
            <a:off x="2668286" y="1461766"/>
            <a:ext cx="936753" cy="1286548"/>
            <a:chOff x="1075864" y="1663615"/>
            <a:chExt cx="936753" cy="1286548"/>
          </a:xfrm>
        </p:grpSpPr>
        <p:grpSp>
          <p:nvGrpSpPr>
            <p:cNvPr id="20" name="组合 19"/>
            <p:cNvGrpSpPr/>
            <p:nvPr/>
          </p:nvGrpSpPr>
          <p:grpSpPr>
            <a:xfrm>
              <a:off x="1075864" y="1663615"/>
              <a:ext cx="666975" cy="987383"/>
              <a:chOff x="1228270" y="1663615"/>
              <a:chExt cx="666975" cy="987383"/>
            </a:xfrm>
          </p:grpSpPr>
          <p:cxnSp>
            <p:nvCxnSpPr>
              <p:cNvPr id="135" name="Straight Arrow Connector 188"/>
              <p:cNvCxnSpPr>
                <a:stCxn id="138" idx="2"/>
              </p:cNvCxnSpPr>
              <p:nvPr/>
            </p:nvCxnSpPr>
            <p:spPr>
              <a:xfrm>
                <a:off x="1500140" y="1971392"/>
                <a:ext cx="164584" cy="679606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90"/>
              <p:cNvCxnSpPr/>
              <p:nvPr/>
            </p:nvCxnSpPr>
            <p:spPr>
              <a:xfrm flipV="1">
                <a:off x="1664724" y="1911270"/>
                <a:ext cx="230521" cy="739628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91"/>
              <p:cNvSpPr txBox="1"/>
              <p:nvPr/>
            </p:nvSpPr>
            <p:spPr>
              <a:xfrm>
                <a:off x="1228270" y="166361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err="1">
                    <a:solidFill>
                      <a:prstClr val="black"/>
                    </a:solidFill>
                    <a:latin typeface="Inconsolata" charset="0"/>
                    <a:ea typeface="Inconsolata" charset="0"/>
                    <a:cs typeface="Inconsolata" charset="0"/>
                  </a:rPr>
                  <a:t>ld</a:t>
                </a:r>
                <a:r>
                  <a:rPr lang="en-CA" sz="1400" dirty="0">
                    <a:solidFill>
                      <a:prstClr val="black"/>
                    </a:solidFill>
                    <a:latin typeface="Inconsolata" charset="0"/>
                    <a:ea typeface="Inconsolata" charset="0"/>
                    <a:cs typeface="Inconsolata" charset="0"/>
                  </a:rPr>
                  <a:t> A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516967" y="2393855"/>
              <a:ext cx="495650" cy="265865"/>
              <a:chOff x="1669373" y="2393855"/>
              <a:chExt cx="495650" cy="265865"/>
            </a:xfrm>
          </p:grpSpPr>
          <p:sp>
            <p:nvSpPr>
              <p:cNvPr id="139" name="TextBox 192"/>
              <p:cNvSpPr txBox="1"/>
              <p:nvPr/>
            </p:nvSpPr>
            <p:spPr>
              <a:xfrm>
                <a:off x="1669373" y="2393855"/>
                <a:ext cx="4956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000" dirty="0">
                    <a:solidFill>
                      <a:srgbClr val="1B587C"/>
                    </a:solidFill>
                    <a:latin typeface="PT Sans Narrow"/>
                  </a:rPr>
                  <a:t>now=0</a:t>
                </a:r>
              </a:p>
            </p:txBody>
          </p:sp>
          <p:cxnSp>
            <p:nvCxnSpPr>
              <p:cNvPr id="140" name="Straight Connector 193"/>
              <p:cNvCxnSpPr/>
              <p:nvPr/>
            </p:nvCxnSpPr>
            <p:spPr>
              <a:xfrm>
                <a:off x="1912636" y="2573320"/>
                <a:ext cx="0" cy="8640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1496106" y="2664817"/>
              <a:ext cx="482825" cy="285346"/>
              <a:chOff x="1648512" y="2664817"/>
              <a:chExt cx="482825" cy="285346"/>
            </a:xfrm>
          </p:grpSpPr>
          <p:sp>
            <p:nvSpPr>
              <p:cNvPr id="141" name="TextBox 194"/>
              <p:cNvSpPr txBox="1"/>
              <p:nvPr/>
            </p:nvSpPr>
            <p:spPr>
              <a:xfrm>
                <a:off x="1648512" y="2703942"/>
                <a:ext cx="4828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000" dirty="0">
                    <a:solidFill>
                      <a:srgbClr val="9F2936"/>
                    </a:solidFill>
                    <a:latin typeface="PT Sans Narrow"/>
                  </a:rPr>
                  <a:t>now=0</a:t>
                </a:r>
              </a:p>
            </p:txBody>
          </p:sp>
          <p:cxnSp>
            <p:nvCxnSpPr>
              <p:cNvPr id="142" name="Straight Connector 195"/>
              <p:cNvCxnSpPr/>
              <p:nvPr/>
            </p:nvCxnSpPr>
            <p:spPr>
              <a:xfrm>
                <a:off x="1910998" y="2664817"/>
                <a:ext cx="0" cy="8640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Rectangle 189"/>
          <p:cNvSpPr/>
          <p:nvPr/>
        </p:nvSpPr>
        <p:spPr>
          <a:xfrm>
            <a:off x="3328980" y="1433283"/>
            <a:ext cx="3001383" cy="261257"/>
          </a:xfrm>
          <a:prstGeom prst="rect">
            <a:avLst/>
          </a:prstGeom>
          <a:solidFill>
            <a:srgbClr val="97F1AA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400" dirty="0">
                <a:solidFill>
                  <a:prstClr val="black"/>
                </a:solidFill>
                <a:latin typeface="PT Sans Narrow"/>
              </a:rPr>
              <a:t>                A valid until C0’s now=10</a:t>
            </a:r>
          </a:p>
        </p:txBody>
      </p:sp>
      <p:sp>
        <p:nvSpPr>
          <p:cNvPr id="167" name="Rectangle 210"/>
          <p:cNvSpPr/>
          <p:nvPr/>
        </p:nvSpPr>
        <p:spPr>
          <a:xfrm>
            <a:off x="6258113" y="1427331"/>
            <a:ext cx="2295498" cy="261257"/>
          </a:xfrm>
          <a:prstGeom prst="rect">
            <a:avLst/>
          </a:prstGeom>
          <a:solidFill>
            <a:srgbClr val="97F1AA"/>
          </a:solidFill>
          <a:ln w="1270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dirty="0">
              <a:solidFill>
                <a:prstClr val="black"/>
              </a:solidFill>
              <a:latin typeface="PT Sans Narrow"/>
            </a:endParaRPr>
          </a:p>
        </p:txBody>
      </p:sp>
      <p:sp>
        <p:nvSpPr>
          <p:cNvPr id="168" name="Rectangle 211"/>
          <p:cNvSpPr/>
          <p:nvPr/>
        </p:nvSpPr>
        <p:spPr>
          <a:xfrm>
            <a:off x="3328980" y="1435328"/>
            <a:ext cx="5218478" cy="26125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dirty="0">
              <a:solidFill>
                <a:prstClr val="black"/>
              </a:solidFill>
              <a:latin typeface="PT Sans Narrow"/>
            </a:endParaRPr>
          </a:p>
        </p:txBody>
      </p:sp>
      <p:sp>
        <p:nvSpPr>
          <p:cNvPr id="169" name="Rectangle 212"/>
          <p:cNvSpPr/>
          <p:nvPr/>
        </p:nvSpPr>
        <p:spPr>
          <a:xfrm>
            <a:off x="7922009" y="1411527"/>
            <a:ext cx="740801" cy="31617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  <a:gs pos="100000">
                <a:schemeClr val="bg1"/>
              </a:gs>
            </a:gsLst>
            <a:lin ang="0" scaled="1"/>
          </a:gradFill>
          <a:ln w="1270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dirty="0">
              <a:solidFill>
                <a:prstClr val="black"/>
              </a:solidFill>
              <a:latin typeface="PT Sans Narrow"/>
            </a:endParaRPr>
          </a:p>
        </p:txBody>
      </p:sp>
      <p:grpSp>
        <p:nvGrpSpPr>
          <p:cNvPr id="224" name="Group 76"/>
          <p:cNvGrpSpPr/>
          <p:nvPr/>
        </p:nvGrpSpPr>
        <p:grpSpPr>
          <a:xfrm>
            <a:off x="3801163" y="2848368"/>
            <a:ext cx="2079607" cy="520094"/>
            <a:chOff x="5640637" y="4436471"/>
            <a:chExt cx="2079607" cy="520094"/>
          </a:xfrm>
        </p:grpSpPr>
        <p:sp>
          <p:nvSpPr>
            <p:cNvPr id="225" name="Freeform 73"/>
            <p:cNvSpPr/>
            <p:nvPr/>
          </p:nvSpPr>
          <p:spPr>
            <a:xfrm>
              <a:off x="5640637" y="4436471"/>
              <a:ext cx="524397" cy="344843"/>
            </a:xfrm>
            <a:custGeom>
              <a:avLst/>
              <a:gdLst>
                <a:gd name="connsiteX0" fmla="*/ 682487 w 682487"/>
                <a:gd name="connsiteY0" fmla="*/ 265043 h 265043"/>
                <a:gd name="connsiteX1" fmla="*/ 152400 w 682487"/>
                <a:gd name="connsiteY1" fmla="*/ 159026 h 265043"/>
                <a:gd name="connsiteX2" fmla="*/ 0 w 682487"/>
                <a:gd name="connsiteY2" fmla="*/ 0 h 265043"/>
                <a:gd name="connsiteX0" fmla="*/ 682487 w 682487"/>
                <a:gd name="connsiteY0" fmla="*/ 265043 h 265043"/>
                <a:gd name="connsiteX1" fmla="*/ 219687 w 682487"/>
                <a:gd name="connsiteY1" fmla="*/ 223036 h 265043"/>
                <a:gd name="connsiteX2" fmla="*/ 0 w 682487"/>
                <a:gd name="connsiteY2" fmla="*/ 0 h 265043"/>
                <a:gd name="connsiteX0" fmla="*/ 682487 w 682487"/>
                <a:gd name="connsiteY0" fmla="*/ 265043 h 265043"/>
                <a:gd name="connsiteX1" fmla="*/ 219687 w 682487"/>
                <a:gd name="connsiteY1" fmla="*/ 223036 h 265043"/>
                <a:gd name="connsiteX2" fmla="*/ 0 w 682487"/>
                <a:gd name="connsiteY2" fmla="*/ 0 h 265043"/>
                <a:gd name="connsiteX0" fmla="*/ 682487 w 682487"/>
                <a:gd name="connsiteY0" fmla="*/ 265043 h 269651"/>
                <a:gd name="connsiteX1" fmla="*/ 219687 w 682487"/>
                <a:gd name="connsiteY1" fmla="*/ 223036 h 269651"/>
                <a:gd name="connsiteX2" fmla="*/ 0 w 682487"/>
                <a:gd name="connsiteY2" fmla="*/ 0 h 26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487" h="269651">
                  <a:moveTo>
                    <a:pt x="682487" y="265043"/>
                  </a:moveTo>
                  <a:cubicBezTo>
                    <a:pt x="474317" y="276796"/>
                    <a:pt x="381496" y="267210"/>
                    <a:pt x="219687" y="223036"/>
                  </a:cubicBezTo>
                  <a:cubicBezTo>
                    <a:pt x="57878" y="178862"/>
                    <a:pt x="19326" y="57426"/>
                    <a:pt x="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TextBox 74"/>
            <p:cNvSpPr txBox="1"/>
            <p:nvPr/>
          </p:nvSpPr>
          <p:spPr>
            <a:xfrm>
              <a:off x="6136669" y="4618011"/>
              <a:ext cx="15835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/>
                <a:t>+ no write stalls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40407" y="3615220"/>
            <a:ext cx="762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Store: advance clock of writing core to the logical time store should happen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45875" y="4136952"/>
            <a:ext cx="762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Load: advance clock of reading core to the logical time data were written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350434" y="1020346"/>
            <a:ext cx="2151515" cy="523220"/>
            <a:chOff x="6350434" y="1020346"/>
            <a:chExt cx="2151515" cy="523220"/>
          </a:xfrm>
        </p:grpSpPr>
        <p:sp>
          <p:nvSpPr>
            <p:cNvPr id="8" name="文本框 7"/>
            <p:cNvSpPr txBox="1"/>
            <p:nvPr/>
          </p:nvSpPr>
          <p:spPr>
            <a:xfrm>
              <a:off x="6681264" y="1020346"/>
              <a:ext cx="1820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 is invalidated after </a:t>
              </a:r>
            </a:p>
            <a:p>
              <a:r>
                <a:rPr lang="en-US" altLang="zh-CN" sz="1400" dirty="0"/>
                <a:t>clock advancement</a:t>
              </a:r>
              <a:endParaRPr lang="zh-CN" altLang="en-US" sz="1400" dirty="0"/>
            </a:p>
          </p:txBody>
        </p:sp>
        <p:cxnSp>
          <p:nvCxnSpPr>
            <p:cNvPr id="11" name="直接箭头连接符 10"/>
            <p:cNvCxnSpPr>
              <a:stCxn id="8" idx="1"/>
            </p:cNvCxnSpPr>
            <p:nvPr/>
          </p:nvCxnSpPr>
          <p:spPr>
            <a:xfrm flipH="1">
              <a:off x="6350434" y="1281956"/>
              <a:ext cx="330830" cy="26161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4376765" y="2809875"/>
            <a:ext cx="685773" cy="4189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711626" y="1696250"/>
            <a:ext cx="992579" cy="497351"/>
            <a:chOff x="4711626" y="1696250"/>
            <a:chExt cx="992579" cy="497351"/>
          </a:xfrm>
        </p:grpSpPr>
        <p:sp>
          <p:nvSpPr>
            <p:cNvPr id="183" name="TextBox 191"/>
            <p:cNvSpPr txBox="1"/>
            <p:nvPr/>
          </p:nvSpPr>
          <p:spPr>
            <a:xfrm>
              <a:off x="4711626" y="1885824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err="1">
                  <a:solidFill>
                    <a:prstClr val="black"/>
                  </a:solidFill>
                  <a:latin typeface="Inconsolata" charset="0"/>
                  <a:ea typeface="Inconsolata" charset="0"/>
                  <a:cs typeface="Inconsolata" charset="0"/>
                </a:rPr>
                <a:t>ld</a:t>
              </a:r>
              <a:r>
                <a:rPr lang="en-CA" sz="1400" dirty="0">
                  <a:solidFill>
                    <a:prstClr val="black"/>
                  </a:solidFill>
                  <a:latin typeface="Inconsolata" charset="0"/>
                  <a:ea typeface="Inconsolata" charset="0"/>
                  <a:cs typeface="Inconsolata" charset="0"/>
                </a:rPr>
                <a:t> A(hit)</a:t>
              </a:r>
            </a:p>
          </p:txBody>
        </p:sp>
        <p:cxnSp>
          <p:nvCxnSpPr>
            <p:cNvPr id="93" name="Straight Arrow Connector 226"/>
            <p:cNvCxnSpPr/>
            <p:nvPr/>
          </p:nvCxnSpPr>
          <p:spPr>
            <a:xfrm flipV="1">
              <a:off x="5029200" y="1696250"/>
              <a:ext cx="171640" cy="26117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225"/>
            <p:cNvCxnSpPr/>
            <p:nvPr/>
          </p:nvCxnSpPr>
          <p:spPr>
            <a:xfrm>
              <a:off x="5205503" y="1696585"/>
              <a:ext cx="135641" cy="27020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3194166" y="2811505"/>
            <a:ext cx="666908" cy="4201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505041" y="1676067"/>
            <a:ext cx="895759" cy="4332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58520" y="1902465"/>
            <a:ext cx="1076325" cy="2997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82547" y="2499299"/>
            <a:ext cx="620953" cy="2537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4906304" y="2499299"/>
            <a:ext cx="620953" cy="2537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862533" y="2235391"/>
            <a:ext cx="620953" cy="1872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6103913" y="2177593"/>
            <a:ext cx="620953" cy="2537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562415" y="1944957"/>
            <a:ext cx="2496590" cy="318031"/>
            <a:chOff x="6562415" y="1944957"/>
            <a:chExt cx="2496590" cy="318031"/>
          </a:xfrm>
        </p:grpSpPr>
        <p:sp>
          <p:nvSpPr>
            <p:cNvPr id="22" name="文本框 21"/>
            <p:cNvSpPr txBox="1"/>
            <p:nvPr/>
          </p:nvSpPr>
          <p:spPr>
            <a:xfrm>
              <a:off x="6715078" y="1944957"/>
              <a:ext cx="23439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Assume B was written @ 15</a:t>
              </a:r>
              <a:endParaRPr lang="zh-CN" altLang="en-US" sz="1400" dirty="0"/>
            </a:p>
          </p:txBody>
        </p:sp>
        <p:cxnSp>
          <p:nvCxnSpPr>
            <p:cNvPr id="107" name="直接箭头连接符 106"/>
            <p:cNvCxnSpPr/>
            <p:nvPr/>
          </p:nvCxnSpPr>
          <p:spPr>
            <a:xfrm flipH="1">
              <a:off x="6562415" y="2088203"/>
              <a:ext cx="209767" cy="17478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4212614" y="2208395"/>
            <a:ext cx="2884673" cy="318031"/>
            <a:chOff x="6562415" y="1944957"/>
            <a:chExt cx="3032797" cy="318031"/>
          </a:xfrm>
        </p:grpSpPr>
        <p:sp>
          <p:nvSpPr>
            <p:cNvPr id="116" name="文本框 115"/>
            <p:cNvSpPr txBox="1"/>
            <p:nvPr/>
          </p:nvSpPr>
          <p:spPr>
            <a:xfrm>
              <a:off x="6715078" y="1944957"/>
              <a:ext cx="288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Earliest timestamp later than 10</a:t>
              </a:r>
              <a:endParaRPr lang="zh-CN" altLang="en-US" sz="1400" dirty="0"/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H="1">
              <a:off x="6562415" y="2088203"/>
              <a:ext cx="209767" cy="17478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38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3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6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6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36" grpId="0" animBg="1"/>
      <p:bldP spid="167" grpId="0" animBg="1"/>
      <p:bldP spid="167" grpId="1" animBg="1"/>
      <p:bldP spid="168" grpId="0" animBg="1"/>
      <p:bldP spid="168" grpId="1" animBg="1"/>
      <p:bldP spid="169" grpId="0" animBg="1"/>
      <p:bldP spid="6" grpId="0"/>
      <p:bldP spid="118" grpId="0"/>
      <p:bldP spid="5" grpId="0" animBg="1"/>
      <p:bldP spid="5" grpId="1" animBg="1"/>
      <p:bldP spid="17" grpId="0" animBg="1"/>
      <p:bldP spid="17" grpId="1" animBg="1"/>
      <p:bldP spid="21" grpId="0" animBg="1"/>
      <p:bldP spid="7" grpId="0" animBg="1"/>
      <p:bldP spid="7" grpId="1" animBg="1"/>
      <p:bldP spid="13" grpId="0" animBg="1"/>
      <p:bldP spid="13" grpId="1" animBg="1"/>
      <p:bldP spid="13" grpId="2" animBg="1"/>
      <p:bldP spid="13" grpId="3" animBg="1"/>
      <p:bldP spid="104" grpId="0" animBg="1"/>
      <p:bldP spid="104" grpId="1" animBg="1"/>
      <p:bldP spid="105" grpId="0" animBg="1"/>
      <p:bldP spid="105" grpId="1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91571"/>
              </p:ext>
            </p:extLst>
          </p:nvPr>
        </p:nvGraphicFramePr>
        <p:xfrm>
          <a:off x="1540771" y="238111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en-CA" altLang="zh-CN" sz="1800" dirty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</a:rPr>
                        <a:t>*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GPU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need speculation 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7000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C7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downgrade</a:t>
                      </a:r>
                      <a:r>
                        <a:rPr lang="en-US" altLang="zh-CN" baseline="0" dirty="0"/>
                        <a:t> 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7000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C7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invalidation</a:t>
                      </a:r>
                      <a:r>
                        <a:rPr lang="en-US" altLang="zh-CN" baseline="0" dirty="0"/>
                        <a:t> message 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7000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C7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r>
                        <a:rPr lang="en-US" altLang="zh-CN" baseline="0" dirty="0"/>
                        <a:t> message 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7000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C7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implementation 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70000"/>
                          </a:solidFill>
                        </a:rPr>
                        <a:t>Complex</a:t>
                      </a:r>
                      <a:endParaRPr lang="zh-CN" altLang="en-US" dirty="0">
                        <a:solidFill>
                          <a:srgbClr val="C7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Simple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Distributed Logical-clocks in CPUs ?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28650" y="1630902"/>
            <a:ext cx="6511895" cy="648622"/>
            <a:chOff x="628650" y="1265726"/>
            <a:chExt cx="6511895" cy="648622"/>
          </a:xfrm>
        </p:grpSpPr>
        <p:sp>
          <p:nvSpPr>
            <p:cNvPr id="3" name="文本框 2"/>
            <p:cNvSpPr txBox="1"/>
            <p:nvPr/>
          </p:nvSpPr>
          <p:spPr>
            <a:xfrm>
              <a:off x="628650" y="1268017"/>
              <a:ext cx="2936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CPU : private $ write-back</a:t>
              </a:r>
            </a:p>
            <a:p>
              <a:r>
                <a:rPr lang="en-US" altLang="zh-CN" dirty="0"/>
                <a:t>      	</a:t>
              </a:r>
              <a:r>
                <a:rPr lang="en-US" altLang="zh-CN"/>
                <a:t>  shared $ </a:t>
              </a:r>
              <a:r>
                <a:rPr lang="en-US" altLang="zh-CN" dirty="0"/>
                <a:t>write-back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014541" y="1265726"/>
              <a:ext cx="3126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GPU : private $ write-through</a:t>
              </a:r>
            </a:p>
            <a:p>
              <a:r>
                <a:rPr lang="en-US" altLang="zh-CN" dirty="0"/>
                <a:t>          shared $ write-back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8650" y="1274503"/>
            <a:ext cx="7842950" cy="369332"/>
            <a:chOff x="628650" y="3915518"/>
            <a:chExt cx="7842950" cy="369332"/>
          </a:xfrm>
        </p:grpSpPr>
        <p:sp>
          <p:nvSpPr>
            <p:cNvPr id="41" name="文本框 40"/>
            <p:cNvSpPr txBox="1"/>
            <p:nvPr/>
          </p:nvSpPr>
          <p:spPr>
            <a:xfrm>
              <a:off x="628650" y="3915518"/>
              <a:ext cx="2248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CPU : latency-critical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014542" y="3915518"/>
              <a:ext cx="445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GPU : throughput-oriented, latency-tolerant</a:t>
              </a:r>
            </a:p>
          </p:txBody>
        </p:sp>
      </p:grpSp>
      <p:sp>
        <p:nvSpPr>
          <p:cNvPr id="12" name="TextBox 71"/>
          <p:cNvSpPr txBox="1"/>
          <p:nvPr/>
        </p:nvSpPr>
        <p:spPr>
          <a:xfrm>
            <a:off x="3108566" y="4685569"/>
            <a:ext cx="603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Lamport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. Time, Clocks, and the Ordering of Events in a Distributed System. </a:t>
            </a:r>
            <a:r>
              <a:rPr lang="en-CA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Comm. ACM,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21:558–565, 1978. </a:t>
            </a:r>
          </a:p>
          <a:p>
            <a:pPr algn="r"/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*Yu &amp; </a:t>
            </a:r>
            <a:r>
              <a:rPr lang="en-CA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Devadas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. TARDIS: Timestamp-based Coherence Algorithm for Distributed Shared Memory. In </a:t>
            </a:r>
            <a:r>
              <a:rPr lang="en-CA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PACT</a:t>
            </a:r>
            <a:r>
              <a:rPr lang="en-C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124300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98932" y="1199950"/>
            <a:ext cx="1472772" cy="646331"/>
            <a:chOff x="798932" y="1199950"/>
            <a:chExt cx="1472772" cy="646331"/>
          </a:xfrm>
        </p:grpSpPr>
        <p:sp>
          <p:nvSpPr>
            <p:cNvPr id="46" name="Rectangle 45"/>
            <p:cNvSpPr/>
            <p:nvPr/>
          </p:nvSpPr>
          <p:spPr>
            <a:xfrm>
              <a:off x="1579347" y="1222079"/>
              <a:ext cx="692357" cy="564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98932" y="1199950"/>
              <a:ext cx="670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prstClr val="black"/>
                  </a:solidFill>
                </a:rPr>
                <a:t>core</a:t>
              </a:r>
            </a:p>
            <a:p>
              <a:r>
                <a:rPr lang="en-CA" dirty="0">
                  <a:solidFill>
                    <a:prstClr val="black"/>
                  </a:solidFill>
                </a:rPr>
                <a:t>state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Simple Implementation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72883" y="2046779"/>
            <a:ext cx="431825" cy="951984"/>
            <a:chOff x="2844017" y="2013576"/>
            <a:chExt cx="574072" cy="951984"/>
          </a:xfrm>
        </p:grpSpPr>
        <p:sp>
          <p:nvSpPr>
            <p:cNvPr id="49" name="Rectangle 48"/>
            <p:cNvSpPr/>
            <p:nvPr/>
          </p:nvSpPr>
          <p:spPr>
            <a:xfrm>
              <a:off x="2844017" y="2013576"/>
              <a:ext cx="57407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44017" y="2251572"/>
              <a:ext cx="57407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44017" y="2489568"/>
              <a:ext cx="57407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44017" y="2727564"/>
              <a:ext cx="57407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13423" y="3268366"/>
            <a:ext cx="431825" cy="1427976"/>
            <a:chOff x="2981904" y="3175899"/>
            <a:chExt cx="538162" cy="1427976"/>
          </a:xfrm>
        </p:grpSpPr>
        <p:sp>
          <p:nvSpPr>
            <p:cNvPr id="53" name="Rectangle 52"/>
            <p:cNvSpPr/>
            <p:nvPr/>
          </p:nvSpPr>
          <p:spPr>
            <a:xfrm>
              <a:off x="2981904" y="3175899"/>
              <a:ext cx="538162" cy="237996"/>
            </a:xfrm>
            <a:prstGeom prst="rect">
              <a:avLst/>
            </a:prstGeom>
            <a:solidFill>
              <a:srgbClr val="92C6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ver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1904" y="3413895"/>
              <a:ext cx="538162" cy="237996"/>
            </a:xfrm>
            <a:prstGeom prst="rect">
              <a:avLst/>
            </a:prstGeom>
            <a:solidFill>
              <a:srgbClr val="92C6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ver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81904" y="3651891"/>
              <a:ext cx="538162" cy="237996"/>
            </a:xfrm>
            <a:prstGeom prst="rect">
              <a:avLst/>
            </a:prstGeom>
            <a:solidFill>
              <a:srgbClr val="92C6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ver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981904" y="3889887"/>
              <a:ext cx="538162" cy="237996"/>
            </a:xfrm>
            <a:prstGeom prst="rect">
              <a:avLst/>
            </a:prstGeom>
            <a:solidFill>
              <a:srgbClr val="92C6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ver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81904" y="4127883"/>
              <a:ext cx="538162" cy="237996"/>
            </a:xfrm>
            <a:prstGeom prst="rect">
              <a:avLst/>
            </a:prstGeom>
            <a:solidFill>
              <a:srgbClr val="92C6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ver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81904" y="4365879"/>
              <a:ext cx="538162" cy="237996"/>
            </a:xfrm>
            <a:prstGeom prst="rect">
              <a:avLst/>
            </a:prstGeom>
            <a:solidFill>
              <a:srgbClr val="92C6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ver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45248" y="3268366"/>
            <a:ext cx="410893" cy="1427976"/>
            <a:chOff x="3520066" y="3175899"/>
            <a:chExt cx="538162" cy="1427976"/>
          </a:xfrm>
        </p:grpSpPr>
        <p:sp>
          <p:nvSpPr>
            <p:cNvPr id="54" name="Rectangle 53"/>
            <p:cNvSpPr/>
            <p:nvPr/>
          </p:nvSpPr>
          <p:spPr>
            <a:xfrm>
              <a:off x="3520066" y="3175899"/>
              <a:ext cx="53816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20066" y="3413895"/>
              <a:ext cx="53816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520066" y="3651891"/>
              <a:ext cx="53816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20066" y="3889887"/>
              <a:ext cx="53816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520066" y="4127883"/>
              <a:ext cx="53816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20066" y="4365879"/>
              <a:ext cx="538162" cy="237996"/>
            </a:xfrm>
            <a:prstGeom prst="rect">
              <a:avLst/>
            </a:prstGeom>
            <a:solidFill>
              <a:srgbClr val="97F1AA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 err="1">
                  <a:solidFill>
                    <a:prstClr val="black"/>
                  </a:solidFill>
                  <a:latin typeface="PT Sans Narrow"/>
                </a:rPr>
                <a:t>exp</a:t>
              </a:r>
              <a:endParaRPr lang="en-CA" sz="1400" dirty="0">
                <a:solidFill>
                  <a:prstClr val="black"/>
                </a:solidFill>
                <a:latin typeface="PT Sans Narrow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88275" y="1264322"/>
            <a:ext cx="445956" cy="307777"/>
          </a:xfrm>
          <a:prstGeom prst="rect">
            <a:avLst/>
          </a:prstGeom>
          <a:solidFill>
            <a:srgbClr val="92C6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prstClr val="black"/>
                </a:solidFill>
                <a:latin typeface="PT Sans Narrow"/>
              </a:rPr>
              <a:t>now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87896" y="3268364"/>
            <a:ext cx="2924799" cy="1427978"/>
            <a:chOff x="787896" y="3175897"/>
            <a:chExt cx="2924799" cy="1427978"/>
          </a:xfrm>
        </p:grpSpPr>
        <p:grpSp>
          <p:nvGrpSpPr>
            <p:cNvPr id="19" name="组合 18"/>
            <p:cNvGrpSpPr/>
            <p:nvPr/>
          </p:nvGrpSpPr>
          <p:grpSpPr>
            <a:xfrm>
              <a:off x="1872241" y="3175899"/>
              <a:ext cx="404813" cy="1427976"/>
              <a:chOff x="1872241" y="3175899"/>
              <a:chExt cx="404813" cy="142797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72241" y="3175899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tag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872241" y="3413895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tag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872241" y="3651891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tag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872241" y="3889887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tag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872241" y="4127883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tag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872241" y="4365879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tag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277054" y="3175898"/>
              <a:ext cx="1435641" cy="1427977"/>
              <a:chOff x="2277054" y="3175898"/>
              <a:chExt cx="704850" cy="142797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277054" y="3175898"/>
                <a:ext cx="704850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277054" y="3413894"/>
                <a:ext cx="704850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277054" y="3651890"/>
                <a:ext cx="704850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277054" y="3889886"/>
                <a:ext cx="704850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277054" y="4127882"/>
                <a:ext cx="704850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277054" y="4365878"/>
                <a:ext cx="704850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579347" y="3175897"/>
              <a:ext cx="301454" cy="1427976"/>
              <a:chOff x="1579347" y="3175897"/>
              <a:chExt cx="301454" cy="142797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579347" y="3175897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725794" y="3175897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579347" y="3413893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725794" y="3413893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579347" y="3651889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725794" y="3651889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579347" y="3889885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v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725794" y="3889885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579347" y="4127881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725794" y="4127881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579347" y="4365877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725794" y="4365877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</a:t>
                </a: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787896" y="3519480"/>
              <a:ext cx="670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prstClr val="black"/>
                  </a:solidFill>
                </a:rPr>
                <a:t>L2$</a:t>
              </a:r>
              <a:br>
                <a:rPr lang="en-CA" dirty="0">
                  <a:solidFill>
                    <a:prstClr val="black"/>
                  </a:solidFill>
                </a:rPr>
              </a:br>
              <a:r>
                <a:rPr lang="en-CA" dirty="0">
                  <a:solidFill>
                    <a:prstClr val="black"/>
                  </a:solidFill>
                </a:rPr>
                <a:t>state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5802" y="2044398"/>
            <a:ext cx="2792228" cy="953355"/>
            <a:chOff x="785802" y="2013576"/>
            <a:chExt cx="2792228" cy="953355"/>
          </a:xfrm>
        </p:grpSpPr>
        <p:grpSp>
          <p:nvGrpSpPr>
            <p:cNvPr id="26" name="组合 25"/>
            <p:cNvGrpSpPr/>
            <p:nvPr/>
          </p:nvGrpSpPr>
          <p:grpSpPr>
            <a:xfrm>
              <a:off x="1579347" y="2013576"/>
              <a:ext cx="559820" cy="951985"/>
              <a:chOff x="1579347" y="2013576"/>
              <a:chExt cx="559820" cy="95198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734354" y="2013577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tag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579347" y="2013576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734354" y="2251573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tag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579347" y="2251572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>
                    <a:solidFill>
                      <a:prstClr val="black"/>
                    </a:solidFill>
                    <a:latin typeface="PT Sans Narrow"/>
                  </a:rPr>
                  <a:t>v</a:t>
                </a:r>
                <a:endParaRPr lang="en-CA" sz="1400" dirty="0">
                  <a:solidFill>
                    <a:prstClr val="black"/>
                  </a:solidFill>
                  <a:latin typeface="PT Sans Narrow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734354" y="2489569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tag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579347" y="2489568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34354" y="2727565"/>
                <a:ext cx="404813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tag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579347" y="2727564"/>
                <a:ext cx="155007" cy="23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v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785802" y="2234373"/>
              <a:ext cx="670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prstClr val="black"/>
                  </a:solidFill>
                </a:rPr>
                <a:t>L1$</a:t>
              </a:r>
            </a:p>
            <a:p>
              <a:r>
                <a:rPr lang="en-CA" dirty="0">
                  <a:solidFill>
                    <a:prstClr val="black"/>
                  </a:solidFill>
                </a:rPr>
                <a:t>state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42389" y="2014946"/>
              <a:ext cx="1435641" cy="951985"/>
              <a:chOff x="3387698" y="2073344"/>
              <a:chExt cx="1435641" cy="951985"/>
            </a:xfrm>
          </p:grpSpPr>
          <p:sp>
            <p:nvSpPr>
              <p:cNvPr id="88" name="Rectangle 50"/>
              <p:cNvSpPr/>
              <p:nvPr/>
            </p:nvSpPr>
            <p:spPr>
              <a:xfrm>
                <a:off x="3387698" y="2073344"/>
                <a:ext cx="1435641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95" name="Rectangle 82"/>
              <p:cNvSpPr/>
              <p:nvPr/>
            </p:nvSpPr>
            <p:spPr>
              <a:xfrm>
                <a:off x="3387698" y="2311340"/>
                <a:ext cx="1435641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102" name="Rectangle 89"/>
              <p:cNvSpPr/>
              <p:nvPr/>
            </p:nvSpPr>
            <p:spPr>
              <a:xfrm>
                <a:off x="3387698" y="2549336"/>
                <a:ext cx="1435641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  <p:sp>
            <p:nvSpPr>
              <p:cNvPr id="109" name="Rectangle 96"/>
              <p:cNvSpPr/>
              <p:nvPr/>
            </p:nvSpPr>
            <p:spPr>
              <a:xfrm>
                <a:off x="3387698" y="2787332"/>
                <a:ext cx="1435641" cy="237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400" dirty="0">
                    <a:solidFill>
                      <a:prstClr val="black"/>
                    </a:solidFill>
                    <a:latin typeface="PT Sans Narrow"/>
                  </a:rPr>
                  <a:t>data</a:t>
                </a: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5437094" y="1656677"/>
            <a:ext cx="242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now, </a:t>
            </a:r>
            <a:r>
              <a:rPr lang="en-US" altLang="zh-CN" sz="2400" dirty="0" err="1"/>
              <a:t>ver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exp</a:t>
            </a:r>
            <a:r>
              <a:rPr lang="en-US" altLang="zh-CN" sz="2400" dirty="0"/>
              <a:t> are 32-bit.</a:t>
            </a:r>
            <a:endParaRPr lang="zh-CN" altLang="en-US" sz="2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5437094" y="2995327"/>
            <a:ext cx="315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Area Overhead :</a:t>
            </a:r>
          </a:p>
          <a:p>
            <a:r>
              <a:rPr lang="en-US" altLang="zh-CN" sz="2400" dirty="0"/>
              <a:t>3% for L1 $</a:t>
            </a:r>
          </a:p>
          <a:p>
            <a:r>
              <a:rPr lang="en-US" altLang="zh-CN" sz="2400" dirty="0"/>
              <a:t>6% for L2 $</a:t>
            </a:r>
          </a:p>
        </p:txBody>
      </p:sp>
    </p:spTree>
    <p:extLst>
      <p:ext uri="{BB962C8B-B14F-4D97-AF65-F5344CB8AC3E}">
        <p14:creationId xmlns:p14="http://schemas.microsoft.com/office/powerpoint/2010/main" val="18953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8515350" cy="994172"/>
          </a:xfrm>
        </p:spPr>
        <p:txBody>
          <a:bodyPr>
            <a:normAutofit/>
          </a:bodyPr>
          <a:lstStyle/>
          <a:p>
            <a:r>
              <a:rPr lang="en-CA" dirty="0"/>
              <a:t>Simple Implementation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68017"/>
            <a:ext cx="3602393" cy="334508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65561"/>
              </p:ext>
            </p:extLst>
          </p:nvPr>
        </p:nvGraphicFramePr>
        <p:xfrm>
          <a:off x="4510357" y="2091148"/>
          <a:ext cx="417130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MESI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TC-SC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TC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RCC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states</a:t>
                      </a:r>
                      <a:endParaRPr lang="zh-CN" altLang="en-US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transitions</a:t>
                      </a:r>
                      <a:endParaRPr lang="zh-CN" altLang="en-US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33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states</a:t>
                      </a:r>
                      <a:endParaRPr lang="zh-CN" altLang="en-US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transitions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54938" y="1931542"/>
            <a:ext cx="719191" cy="2157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0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Stall cost improved?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604694" y="1266857"/>
            <a:ext cx="5813247" cy="3594335"/>
            <a:chOff x="495088" y="1133295"/>
            <a:chExt cx="5813247" cy="3594335"/>
          </a:xfrm>
        </p:grpSpPr>
        <p:grpSp>
          <p:nvGrpSpPr>
            <p:cNvPr id="19" name="组合 18"/>
            <p:cNvGrpSpPr/>
            <p:nvPr/>
          </p:nvGrpSpPr>
          <p:grpSpPr>
            <a:xfrm>
              <a:off x="660167" y="2121454"/>
              <a:ext cx="5648168" cy="2606176"/>
              <a:chOff x="660167" y="2121454"/>
              <a:chExt cx="5648168" cy="260617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60167" y="4358298"/>
                <a:ext cx="2240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Stalls caused by SC</a:t>
                </a:r>
                <a:endParaRPr lang="en-CA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43478" y="2121454"/>
                <a:ext cx="28648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52% less than MESI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25% less than TC-SC</a:t>
                </a:r>
                <a:endParaRPr lang="zh-CN" altLang="en-US" sz="2400" dirty="0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495088" y="1133295"/>
              <a:ext cx="2054584" cy="3310123"/>
              <a:chOff x="1088115" y="190569"/>
              <a:chExt cx="2415373" cy="4932732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1088115" y="190569"/>
                <a:ext cx="2415373" cy="4193765"/>
                <a:chOff x="1088115" y="190569"/>
                <a:chExt cx="2415373" cy="4193765"/>
              </a:xfrm>
            </p:grpSpPr>
            <p:cxnSp>
              <p:nvCxnSpPr>
                <p:cNvPr id="62" name="直接箭头连接符 61"/>
                <p:cNvCxnSpPr/>
                <p:nvPr/>
              </p:nvCxnSpPr>
              <p:spPr>
                <a:xfrm>
                  <a:off x="1694294" y="4003578"/>
                  <a:ext cx="1809194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V="1">
                  <a:off x="1694294" y="416638"/>
                  <a:ext cx="0" cy="3586941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/>
                <p:nvPr/>
              </p:nvCxnSpPr>
              <p:spPr>
                <a:xfrm flipV="1">
                  <a:off x="1694294" y="3280298"/>
                  <a:ext cx="1809194" cy="700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1694294" y="2568536"/>
                  <a:ext cx="1809194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/>
                <p:nvPr/>
              </p:nvCxnSpPr>
              <p:spPr>
                <a:xfrm>
                  <a:off x="1694294" y="1847460"/>
                  <a:ext cx="1809194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>
                  <a:off x="1694293" y="1128926"/>
                  <a:ext cx="1809195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1694292" y="416638"/>
                  <a:ext cx="1809196" cy="7326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本框 68"/>
                <p:cNvSpPr txBox="1"/>
                <p:nvPr/>
              </p:nvSpPr>
              <p:spPr>
                <a:xfrm>
                  <a:off x="1089061" y="3788092"/>
                  <a:ext cx="605231" cy="59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0.0</a:t>
                  </a:r>
                  <a:endParaRPr lang="zh-CN" altLang="en-US" sz="2000" dirty="0"/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1089060" y="3056465"/>
                  <a:ext cx="605231" cy="59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0.2</a:t>
                  </a:r>
                  <a:endParaRPr lang="zh-CN" altLang="en-US" sz="2000" dirty="0"/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1089059" y="2325580"/>
                  <a:ext cx="605231" cy="59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0.4</a:t>
                  </a:r>
                  <a:endParaRPr lang="zh-CN" altLang="en-US" sz="2000" dirty="0"/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1088117" y="1609301"/>
                  <a:ext cx="605231" cy="59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0.6</a:t>
                  </a:r>
                  <a:endParaRPr lang="zh-CN" altLang="en-US" sz="2000" dirty="0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1088116" y="888099"/>
                  <a:ext cx="605231" cy="59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0.8</a:t>
                  </a:r>
                  <a:endParaRPr lang="zh-CN" altLang="en-US" sz="2000" dirty="0"/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1088115" y="190569"/>
                  <a:ext cx="605231" cy="59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1.0</a:t>
                  </a:r>
                  <a:endParaRPr lang="zh-CN" altLang="en-US" sz="2000" dirty="0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2006594" y="416638"/>
                <a:ext cx="461665" cy="4576603"/>
                <a:chOff x="4156960" y="416638"/>
                <a:chExt cx="461665" cy="4576603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4213860" y="416638"/>
                  <a:ext cx="347866" cy="3594560"/>
                </a:xfrm>
                <a:prstGeom prst="rect">
                  <a:avLst/>
                </a:prstGeom>
                <a:solidFill>
                  <a:srgbClr val="97F1A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4156960" y="4089115"/>
                  <a:ext cx="461665" cy="9041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MESI</a:t>
                  </a:r>
                  <a:endParaRPr lang="zh-CN" altLang="en-US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2286987" y="1707358"/>
                <a:ext cx="542734" cy="3415943"/>
                <a:chOff x="4816750" y="1714501"/>
                <a:chExt cx="542734" cy="3415943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4945787" y="1714501"/>
                  <a:ext cx="347866" cy="2304422"/>
                </a:xfrm>
                <a:prstGeom prst="rect">
                  <a:avLst/>
                </a:prstGeom>
                <a:solidFill>
                  <a:srgbClr val="FF9F9A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4816750" y="4088641"/>
                  <a:ext cx="542734" cy="1041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TC-SC</a:t>
                  </a:r>
                  <a:endParaRPr lang="zh-CN" altLang="en-US" dirty="0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2713058" y="1707358"/>
                <a:ext cx="586933" cy="3301346"/>
                <a:chOff x="2713058" y="1694276"/>
                <a:chExt cx="586933" cy="3301346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2713058" y="2257831"/>
                  <a:ext cx="461665" cy="2737791"/>
                  <a:chOff x="5608228" y="2255450"/>
                  <a:chExt cx="461665" cy="2737791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5665128" y="2255450"/>
                    <a:ext cx="347865" cy="1740437"/>
                  </a:xfrm>
                  <a:prstGeom prst="rect">
                    <a:avLst/>
                  </a:prstGeom>
                  <a:solidFill>
                    <a:srgbClr val="92C6FF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5608228" y="4089115"/>
                    <a:ext cx="461665" cy="90412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dirty="0"/>
                      <a:t>RCC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55" name="Straight Arrow Connector 11"/>
                <p:cNvCxnSpPr/>
                <p:nvPr/>
              </p:nvCxnSpPr>
              <p:spPr>
                <a:xfrm flipH="1">
                  <a:off x="2924525" y="1694276"/>
                  <a:ext cx="375466" cy="58886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19625144"/>
      </p:ext>
    </p:extLst>
  </p:cSld>
  <p:clrMapOvr>
    <a:masterClrMapping/>
  </p:clrMapOvr>
</p:sld>
</file>

<file path=ppt/theme/theme1.xml><?xml version="1.0" encoding="utf-8"?>
<a:theme xmlns:a="http://schemas.openxmlformats.org/drawingml/2006/main" name="M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T Sans">
      <a:majorFont>
        <a:latin typeface="PT Sans Narrow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L" id="{0CC63A4E-D00C-4E53-BF36-5E96D0B7EAB2}" vid="{3655C199-6B2A-4084-B957-0D628C2F56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ML.thmx</Template>
  <TotalTime>22213</TotalTime>
  <Words>709</Words>
  <Application>Microsoft Macintosh PowerPoint</Application>
  <PresentationFormat>On-screen Show (16:9)</PresentationFormat>
  <Paragraphs>264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Inconsolata</vt:lpstr>
      <vt:lpstr>Arial</vt:lpstr>
      <vt:lpstr>Calibri</vt:lpstr>
      <vt:lpstr>Cambria Math</vt:lpstr>
      <vt:lpstr>PT Sans</vt:lpstr>
      <vt:lpstr>PT Sans Narrow</vt:lpstr>
      <vt:lpstr>Wingdings</vt:lpstr>
      <vt:lpstr>ML</vt:lpstr>
      <vt:lpstr>Efficient Sequential Consistency in GPUs via Relativistic Cache Coherence</vt:lpstr>
      <vt:lpstr>PowerPoint Presentation</vt:lpstr>
      <vt:lpstr>Cost of SC : store stalls</vt:lpstr>
      <vt:lpstr>Cost of SC in Temporal Coherence</vt:lpstr>
      <vt:lpstr>Removing SC Stalls : RCC</vt:lpstr>
      <vt:lpstr>Distributed Logical-clocks in CPUs ?</vt:lpstr>
      <vt:lpstr>Simple Implementation</vt:lpstr>
      <vt:lpstr>Simple Implementation</vt:lpstr>
      <vt:lpstr>Stall cost improved?</vt:lpstr>
      <vt:lpstr>Overall Performance</vt:lpstr>
      <vt:lpstr>So, cost of full SC support in GPUs?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 ALGORITHM Flipped Lecture Example</dc:title>
  <dc:creator>M</dc:creator>
  <cp:lastModifiedBy>Xiaowei Ren</cp:lastModifiedBy>
  <cp:revision>3721</cp:revision>
  <cp:lastPrinted>2017-01-09T23:10:56Z</cp:lastPrinted>
  <dcterms:created xsi:type="dcterms:W3CDTF">2015-10-16T18:47:36Z</dcterms:created>
  <dcterms:modified xsi:type="dcterms:W3CDTF">2020-03-08T03:07:59Z</dcterms:modified>
</cp:coreProperties>
</file>