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handoutMasterIdLst>
    <p:handoutMasterId r:id="rId7"/>
  </p:handoutMasterIdLst>
  <p:sldIdLst>
    <p:sldId id="420" r:id="rId2"/>
    <p:sldId id="488" r:id="rId3"/>
    <p:sldId id="495" r:id="rId4"/>
    <p:sldId id="494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70000"/>
    <a:srgbClr val="D9D9D9"/>
    <a:srgbClr val="C00000"/>
    <a:srgbClr val="92C6FF"/>
    <a:srgbClr val="FF9F9A"/>
    <a:srgbClr val="97F1AA"/>
    <a:srgbClr val="008A3E"/>
    <a:srgbClr val="00B05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424" autoAdjust="0"/>
  </p:normalViewPr>
  <p:slideViewPr>
    <p:cSldViewPr snapToGrid="0" snapToObjects="1">
      <p:cViewPr varScale="1">
        <p:scale>
          <a:sx n="93" d="100"/>
          <a:sy n="93" d="100"/>
        </p:scale>
        <p:origin x="67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26273-040D-4C88-AA92-F8BC33465A3C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EC7CA-116A-4C4B-A7E7-EB9E5B65A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9947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251D-E1D2-724F-A04C-31EB9904EB18}" type="datetimeFigureOut">
              <a:rPr lang="en-CA" smtClean="0"/>
              <a:t>15/02/2018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B619C-B7FE-A041-BC79-93E04AD5D2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2957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92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41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52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22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8971" y="4860928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29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4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2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55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83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50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6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87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1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3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1440" y="4716070"/>
            <a:ext cx="5000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B29E0-235C-AA4D-AE74-B9D95942E0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09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2251" y="4767264"/>
            <a:ext cx="7221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High-Performance GPU Transactional Memory</a:t>
            </a:r>
            <a:br>
              <a:rPr lang="en-US" sz="4000" dirty="0" smtClean="0"/>
            </a:br>
            <a:r>
              <a:rPr lang="en-US" sz="4000" dirty="0" smtClean="0"/>
              <a:t>via Eager Conflict Detection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latin typeface="PT Sans Narrow"/>
              <a:cs typeface="PT Sans Narrow"/>
            </a:endParaRPr>
          </a:p>
          <a:p>
            <a:r>
              <a:rPr lang="en-US" b="1" dirty="0" smtClean="0">
                <a:latin typeface="PT Sans Narrow"/>
                <a:cs typeface="PT Sans Narrow"/>
              </a:rPr>
              <a:t>Xiaowei Ren</a:t>
            </a:r>
            <a:r>
              <a:rPr lang="en-US" dirty="0" smtClean="0">
                <a:latin typeface="PT Sans Narrow"/>
                <a:cs typeface="PT Sans Narrow"/>
              </a:rPr>
              <a:t> and Mieszko Lis</a:t>
            </a:r>
          </a:p>
          <a:p>
            <a:r>
              <a:rPr lang="en-US" dirty="0" smtClean="0">
                <a:latin typeface="PT Sans Narrow"/>
                <a:cs typeface="PT Sans Narrow"/>
              </a:rPr>
              <a:t>The University of British Columbia</a:t>
            </a:r>
            <a:endParaRPr lang="en-US" dirty="0">
              <a:latin typeface="PT Sans Narrow"/>
              <a:cs typeface="PT Sans Narrow"/>
            </a:endParaRPr>
          </a:p>
        </p:txBody>
      </p:sp>
      <p:pic>
        <p:nvPicPr>
          <p:cNvPr id="6" name="Picture 5" descr="UBC Logo Full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5" y="4479083"/>
            <a:ext cx="2954866" cy="45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83"/>
    </mc:Choice>
    <mc:Fallback xmlns="">
      <p:transition spd="slow" advTm="918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en-CA" dirty="0"/>
          </a:p>
        </p:txBody>
      </p:sp>
      <p:sp>
        <p:nvSpPr>
          <p:cNvPr id="47" name="文本框 46"/>
          <p:cNvSpPr txBox="1"/>
          <p:nvPr/>
        </p:nvSpPr>
        <p:spPr>
          <a:xfrm>
            <a:off x="628650" y="1273543"/>
            <a:ext cx="3234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lt"/>
                <a:ea typeface="+mj-ea"/>
                <a:cs typeface="+mj-cs"/>
              </a:rPr>
              <a:t>10,000+ concurrent threads in GPU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591507" y="1474087"/>
            <a:ext cx="4671164" cy="2580235"/>
            <a:chOff x="2413393" y="2063686"/>
            <a:chExt cx="4671164" cy="2580235"/>
          </a:xfrm>
        </p:grpSpPr>
        <p:grpSp>
          <p:nvGrpSpPr>
            <p:cNvPr id="49" name="组合 48"/>
            <p:cNvGrpSpPr/>
            <p:nvPr/>
          </p:nvGrpSpPr>
          <p:grpSpPr>
            <a:xfrm>
              <a:off x="2413394" y="2063686"/>
              <a:ext cx="4671163" cy="2580235"/>
              <a:chOff x="2413394" y="2063686"/>
              <a:chExt cx="4671163" cy="2580235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413394" y="2667537"/>
                <a:ext cx="2877146" cy="496253"/>
              </a:xfrm>
              <a:prstGeom prst="rect">
                <a:avLst/>
              </a:prstGeom>
              <a:solidFill>
                <a:srgbClr val="92C6FF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FG-Lock</a:t>
                </a:r>
                <a:endParaRPr lang="zh-CN" altLang="en-US" dirty="0"/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2413394" y="2063686"/>
                <a:ext cx="4671163" cy="2580235"/>
                <a:chOff x="2413394" y="2063686"/>
                <a:chExt cx="4671163" cy="2580235"/>
              </a:xfrm>
            </p:grpSpPr>
            <p:grpSp>
              <p:nvGrpSpPr>
                <p:cNvPr id="59" name="组合 58"/>
                <p:cNvGrpSpPr/>
                <p:nvPr/>
              </p:nvGrpSpPr>
              <p:grpSpPr>
                <a:xfrm>
                  <a:off x="2413394" y="2448725"/>
                  <a:ext cx="3390472" cy="2195196"/>
                  <a:chOff x="2460840" y="2654205"/>
                  <a:chExt cx="3390472" cy="2195196"/>
                </a:xfrm>
              </p:grpSpPr>
              <p:cxnSp>
                <p:nvCxnSpPr>
                  <p:cNvPr id="61" name="直接箭头连接符 60"/>
                  <p:cNvCxnSpPr/>
                  <p:nvPr/>
                </p:nvCxnSpPr>
                <p:spPr>
                  <a:xfrm>
                    <a:off x="2460840" y="2659345"/>
                    <a:ext cx="3390472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箭头连接符 61"/>
                  <p:cNvCxnSpPr/>
                  <p:nvPr/>
                </p:nvCxnSpPr>
                <p:spPr>
                  <a:xfrm flipH="1">
                    <a:off x="2460841" y="2654205"/>
                    <a:ext cx="1" cy="2195196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" name="文本框 59"/>
                <p:cNvSpPr txBox="1"/>
                <p:nvPr/>
              </p:nvSpPr>
              <p:spPr>
                <a:xfrm>
                  <a:off x="5178934" y="2063686"/>
                  <a:ext cx="190562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 err="1" smtClean="0"/>
                    <a:t>Perf</a:t>
                  </a:r>
                  <a:r>
                    <a:rPr lang="en-US" altLang="zh-CN" sz="2000" dirty="0" smtClean="0"/>
                    <a:t>.</a:t>
                  </a:r>
                  <a:endParaRPr lang="zh-CN" altLang="en-US" sz="2000" dirty="0"/>
                </a:p>
              </p:txBody>
            </p:sp>
          </p:grpSp>
        </p:grpSp>
        <p:grpSp>
          <p:nvGrpSpPr>
            <p:cNvPr id="50" name="组合 49"/>
            <p:cNvGrpSpPr/>
            <p:nvPr/>
          </p:nvGrpSpPr>
          <p:grpSpPr>
            <a:xfrm>
              <a:off x="2413393" y="3163790"/>
              <a:ext cx="3963598" cy="633671"/>
              <a:chOff x="2413393" y="3163790"/>
              <a:chExt cx="3963598" cy="633671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2413393" y="3288186"/>
                <a:ext cx="2148351" cy="509275"/>
              </a:xfrm>
              <a:prstGeom prst="rect">
                <a:avLst/>
              </a:prstGeom>
              <a:solidFill>
                <a:srgbClr val="FF9F9A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best ever GPU TM</a:t>
                </a:r>
                <a:endParaRPr lang="zh-CN" altLang="en-US" dirty="0"/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4561744" y="3163790"/>
                <a:ext cx="1815247" cy="633671"/>
                <a:chOff x="4561744" y="3163790"/>
                <a:chExt cx="1815247" cy="633671"/>
              </a:xfrm>
            </p:grpSpPr>
            <p:sp>
              <p:nvSpPr>
                <p:cNvPr id="53" name="文本框 52"/>
                <p:cNvSpPr txBox="1"/>
                <p:nvPr/>
              </p:nvSpPr>
              <p:spPr>
                <a:xfrm>
                  <a:off x="5496343" y="3240072"/>
                  <a:ext cx="8806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 smtClean="0">
                      <a:solidFill>
                        <a:srgbClr val="FF0000"/>
                      </a:solidFill>
                    </a:rPr>
                    <a:t>26%</a:t>
                  </a:r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54" name="组合 53"/>
                <p:cNvGrpSpPr/>
                <p:nvPr/>
              </p:nvGrpSpPr>
              <p:grpSpPr>
                <a:xfrm>
                  <a:off x="4561744" y="3163790"/>
                  <a:ext cx="728796" cy="633671"/>
                  <a:chOff x="4561744" y="3163790"/>
                  <a:chExt cx="728796" cy="633671"/>
                </a:xfrm>
              </p:grpSpPr>
              <p:cxnSp>
                <p:nvCxnSpPr>
                  <p:cNvPr id="55" name="直接连接符 54"/>
                  <p:cNvCxnSpPr/>
                  <p:nvPr/>
                </p:nvCxnSpPr>
                <p:spPr>
                  <a:xfrm>
                    <a:off x="5290540" y="3163790"/>
                    <a:ext cx="0" cy="633671"/>
                  </a:xfrm>
                  <a:prstGeom prst="line">
                    <a:avLst/>
                  </a:prstGeom>
                  <a:ln w="19050">
                    <a:prstDash val="soli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箭头连接符 55"/>
                  <p:cNvCxnSpPr>
                    <a:stCxn id="51" idx="3"/>
                  </p:cNvCxnSpPr>
                  <p:nvPr/>
                </p:nvCxnSpPr>
                <p:spPr>
                  <a:xfrm flipV="1">
                    <a:off x="4561744" y="3542823"/>
                    <a:ext cx="728796" cy="1"/>
                  </a:xfrm>
                  <a:prstGeom prst="straightConnector1">
                    <a:avLst/>
                  </a:prstGeom>
                  <a:ln w="28575">
                    <a:headEnd type="arrow" w="med" len="med"/>
                    <a:tailEnd type="arrow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3" name="组合 62"/>
          <p:cNvGrpSpPr/>
          <p:nvPr/>
        </p:nvGrpSpPr>
        <p:grpSpPr>
          <a:xfrm>
            <a:off x="4591509" y="3046796"/>
            <a:ext cx="3791628" cy="871821"/>
            <a:chOff x="2413395" y="3636395"/>
            <a:chExt cx="3791628" cy="871821"/>
          </a:xfrm>
        </p:grpSpPr>
        <p:sp>
          <p:nvSpPr>
            <p:cNvPr id="64" name="矩形 63"/>
            <p:cNvSpPr/>
            <p:nvPr/>
          </p:nvSpPr>
          <p:spPr>
            <a:xfrm>
              <a:off x="2413395" y="3945393"/>
              <a:ext cx="2711055" cy="490905"/>
            </a:xfrm>
            <a:prstGeom prst="rect">
              <a:avLst/>
            </a:prstGeom>
            <a:solidFill>
              <a:srgbClr val="97F1AA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o</a:t>
              </a:r>
              <a:r>
                <a:rPr lang="en-US" altLang="zh-CN" dirty="0" smtClean="0"/>
                <a:t>ur solution</a:t>
              </a:r>
              <a:endParaRPr lang="zh-CN" altLang="en-US" dirty="0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881563" y="3636395"/>
              <a:ext cx="1323460" cy="871821"/>
              <a:chOff x="4881563" y="3636395"/>
              <a:chExt cx="1323460" cy="871821"/>
            </a:xfrm>
          </p:grpSpPr>
          <p:cxnSp>
            <p:nvCxnSpPr>
              <p:cNvPr id="70" name="直接箭头连接符 69"/>
              <p:cNvCxnSpPr/>
              <p:nvPr/>
            </p:nvCxnSpPr>
            <p:spPr>
              <a:xfrm>
                <a:off x="5864925" y="3636395"/>
                <a:ext cx="0" cy="46166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1" name="组合 70"/>
              <p:cNvGrpSpPr/>
              <p:nvPr/>
            </p:nvGrpSpPr>
            <p:grpSpPr>
              <a:xfrm>
                <a:off x="4881563" y="3792443"/>
                <a:ext cx="1323460" cy="715773"/>
                <a:chOff x="4881563" y="3792443"/>
                <a:chExt cx="1323460" cy="715773"/>
              </a:xfrm>
            </p:grpSpPr>
            <p:sp>
              <p:nvSpPr>
                <p:cNvPr id="73" name="文本框 72"/>
                <p:cNvSpPr txBox="1"/>
                <p:nvPr/>
              </p:nvSpPr>
              <p:spPr>
                <a:xfrm>
                  <a:off x="5566172" y="4046551"/>
                  <a:ext cx="6388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 smtClean="0">
                      <a:solidFill>
                        <a:srgbClr val="FF0000"/>
                      </a:solidFill>
                    </a:rPr>
                    <a:t>7%</a:t>
                  </a:r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75" name="组合 74"/>
                <p:cNvGrpSpPr/>
                <p:nvPr/>
              </p:nvGrpSpPr>
              <p:grpSpPr>
                <a:xfrm>
                  <a:off x="4881563" y="3792443"/>
                  <a:ext cx="651864" cy="662876"/>
                  <a:chOff x="4881563" y="3792443"/>
                  <a:chExt cx="651864" cy="662876"/>
                </a:xfrm>
              </p:grpSpPr>
              <p:cxnSp>
                <p:nvCxnSpPr>
                  <p:cNvPr id="76" name="直接箭头连接符 75"/>
                  <p:cNvCxnSpPr>
                    <a:stCxn id="64" idx="3"/>
                  </p:cNvCxnSpPr>
                  <p:nvPr/>
                </p:nvCxnSpPr>
                <p:spPr>
                  <a:xfrm flipH="1" flipV="1">
                    <a:off x="4881563" y="4190845"/>
                    <a:ext cx="242887" cy="1"/>
                  </a:xfrm>
                  <a:prstGeom prst="straightConnector1">
                    <a:avLst/>
                  </a:prstGeom>
                  <a:ln w="28575">
                    <a:headEnd type="arrow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箭头连接符 77"/>
                  <p:cNvCxnSpPr/>
                  <p:nvPr/>
                </p:nvCxnSpPr>
                <p:spPr>
                  <a:xfrm flipH="1" flipV="1">
                    <a:off x="5290540" y="4190845"/>
                    <a:ext cx="242887" cy="1"/>
                  </a:xfrm>
                  <a:prstGeom prst="straightConnector1">
                    <a:avLst/>
                  </a:prstGeom>
                  <a:ln w="28575">
                    <a:headEnd type="none" w="med" len="med"/>
                    <a:tailEnd type="arrow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5290540" y="3792443"/>
                    <a:ext cx="0" cy="662876"/>
                  </a:xfrm>
                  <a:prstGeom prst="line">
                    <a:avLst/>
                  </a:prstGeom>
                  <a:ln w="19050">
                    <a:prstDash val="soli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9" name="文本框 28"/>
          <p:cNvSpPr txBox="1"/>
          <p:nvPr/>
        </p:nvSpPr>
        <p:spPr>
          <a:xfrm>
            <a:off x="644814" y="2347477"/>
            <a:ext cx="3234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lt"/>
                <a:ea typeface="+mj-ea"/>
                <a:cs typeface="+mj-cs"/>
              </a:rPr>
              <a:t>more possible to be dead-locked than CPU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28650" y="3421412"/>
            <a:ext cx="3234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lt"/>
                <a:ea typeface="+mj-ea"/>
                <a:cs typeface="+mj-cs"/>
              </a:rPr>
              <a:t>t</a:t>
            </a:r>
            <a:r>
              <a:rPr lang="en-US" altLang="zh-CN" sz="2800" b="1" dirty="0" smtClean="0">
                <a:latin typeface="+mj-lt"/>
                <a:ea typeface="+mj-ea"/>
                <a:cs typeface="+mj-cs"/>
              </a:rPr>
              <a:t>ransactional memory is deadlock-free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200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3"/>
    </mc:Choice>
    <mc:Fallback xmlns="">
      <p:transition spd="slow" advTm="34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Cost of current GPU TMs</a:t>
            </a:r>
            <a:endParaRPr lang="en-CA" dirty="0"/>
          </a:p>
        </p:txBody>
      </p:sp>
      <p:grpSp>
        <p:nvGrpSpPr>
          <p:cNvPr id="80" name="组合 79"/>
          <p:cNvGrpSpPr/>
          <p:nvPr/>
        </p:nvGrpSpPr>
        <p:grpSpPr>
          <a:xfrm>
            <a:off x="751938" y="2408452"/>
            <a:ext cx="7436564" cy="1685513"/>
            <a:chOff x="751938" y="2911880"/>
            <a:chExt cx="7436564" cy="1685513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1530849" y="4397338"/>
              <a:ext cx="66576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834132" y="4197283"/>
              <a:ext cx="6967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LLC</a:t>
              </a:r>
              <a:endParaRPr lang="zh-CN" altLang="en-US" sz="2000" b="1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51938" y="2911880"/>
              <a:ext cx="778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SIMT</a:t>
              </a:r>
            </a:p>
            <a:p>
              <a:r>
                <a:rPr lang="en-US" altLang="zh-CN" sz="2000" b="1" dirty="0"/>
                <a:t>C</a:t>
              </a:r>
              <a:r>
                <a:rPr lang="en-US" altLang="zh-CN" sz="2000" b="1" dirty="0" smtClean="0"/>
                <a:t>ore</a:t>
              </a:r>
              <a:endParaRPr lang="zh-CN" altLang="en-US" sz="2000" b="1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573676" y="2320914"/>
            <a:ext cx="2111011" cy="646331"/>
            <a:chOff x="2664108" y="1754960"/>
            <a:chExt cx="2111011" cy="646331"/>
          </a:xfrm>
        </p:grpSpPr>
        <p:cxnSp>
          <p:nvCxnSpPr>
            <p:cNvPr id="67" name="直接箭头连接符 66"/>
            <p:cNvCxnSpPr/>
            <p:nvPr/>
          </p:nvCxnSpPr>
          <p:spPr>
            <a:xfrm>
              <a:off x="2664108" y="2075380"/>
              <a:ext cx="513560" cy="274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3006218" y="1754960"/>
              <a:ext cx="1412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</a:t>
              </a:r>
              <a:r>
                <a:rPr lang="en-US" altLang="zh-CN" dirty="0" smtClean="0"/>
                <a:t>ommit/</a:t>
              </a:r>
            </a:p>
            <a:p>
              <a:pPr algn="ctr"/>
              <a:r>
                <a:rPr lang="en-US" altLang="zh-CN" dirty="0" smtClean="0"/>
                <a:t>rollback</a:t>
              </a:r>
              <a:endParaRPr lang="zh-CN" altLang="en-US" dirty="0"/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4261559" y="2083349"/>
              <a:ext cx="513560" cy="274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1530845" y="2294016"/>
            <a:ext cx="1847430" cy="735107"/>
            <a:chOff x="1811980" y="1739206"/>
            <a:chExt cx="896665" cy="735107"/>
          </a:xfrm>
        </p:grpSpPr>
        <p:sp>
          <p:nvSpPr>
            <p:cNvPr id="72" name="文本框 71"/>
            <p:cNvSpPr txBox="1"/>
            <p:nvPr/>
          </p:nvSpPr>
          <p:spPr>
            <a:xfrm>
              <a:off x="2174329" y="1739206"/>
              <a:ext cx="488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TX done</a:t>
              </a:r>
              <a:endParaRPr lang="zh-CN" altLang="en-US" dirty="0"/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2708645" y="1828802"/>
              <a:ext cx="0" cy="645511"/>
            </a:xfrm>
            <a:prstGeom prst="line">
              <a:avLst/>
            </a:prstGeom>
            <a:ln w="1905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811980" y="2075380"/>
              <a:ext cx="85669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3243841" y="1213038"/>
            <a:ext cx="4676570" cy="1195414"/>
            <a:chOff x="3243841" y="1213038"/>
            <a:chExt cx="4676570" cy="1195414"/>
          </a:xfrm>
        </p:grpSpPr>
        <p:sp>
          <p:nvSpPr>
            <p:cNvPr id="82" name="右大括号 81"/>
            <p:cNvSpPr/>
            <p:nvPr/>
          </p:nvSpPr>
          <p:spPr>
            <a:xfrm rot="16200000">
              <a:off x="5413723" y="113857"/>
              <a:ext cx="336806" cy="4252384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243841" y="1213038"/>
              <a:ext cx="4676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too long to be tolerated by GPUs</a:t>
              </a:r>
            </a:p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e</a:t>
              </a:r>
              <a:r>
                <a:rPr lang="en-US" altLang="zh-CN" sz="2000" b="1" dirty="0" smtClean="0">
                  <a:solidFill>
                    <a:srgbClr val="FF0000"/>
                  </a:solidFill>
                </a:rPr>
                <a:t>specially for high contention workloads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2081739" y="4094322"/>
            <a:ext cx="4845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capture 74% FG-Lock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</a:rPr>
              <a:t>p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erf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119" name="组合 118"/>
          <p:cNvGrpSpPr/>
          <p:nvPr/>
        </p:nvGrpSpPr>
        <p:grpSpPr>
          <a:xfrm>
            <a:off x="4413924" y="2717649"/>
            <a:ext cx="1151048" cy="1160861"/>
            <a:chOff x="4413924" y="2871759"/>
            <a:chExt cx="1151048" cy="1160861"/>
          </a:xfrm>
        </p:grpSpPr>
        <p:sp>
          <p:nvSpPr>
            <p:cNvPr id="96" name="文本框 95"/>
            <p:cNvSpPr txBox="1"/>
            <p:nvPr/>
          </p:nvSpPr>
          <p:spPr>
            <a:xfrm>
              <a:off x="4413924" y="3127862"/>
              <a:ext cx="6819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</a:t>
              </a:r>
              <a:r>
                <a:rPr lang="en-US" altLang="zh-CN" dirty="0" smtClean="0"/>
                <a:t>ass/fail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751216" y="2871759"/>
              <a:ext cx="813756" cy="1160861"/>
              <a:chOff x="3980745" y="1604112"/>
              <a:chExt cx="813756" cy="1160861"/>
            </a:xfrm>
          </p:grpSpPr>
          <p:cxnSp>
            <p:nvCxnSpPr>
              <p:cNvPr id="104" name="直接箭头连接符 103"/>
              <p:cNvCxnSpPr/>
              <p:nvPr/>
            </p:nvCxnSpPr>
            <p:spPr>
              <a:xfrm flipV="1">
                <a:off x="4175158" y="1621960"/>
                <a:ext cx="619343" cy="1143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/>
              <p:nvPr/>
            </p:nvCxnSpPr>
            <p:spPr>
              <a:xfrm flipV="1">
                <a:off x="4080759" y="1604112"/>
                <a:ext cx="619343" cy="1143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/>
              <p:nvPr/>
            </p:nvCxnSpPr>
            <p:spPr>
              <a:xfrm flipV="1">
                <a:off x="3980745" y="1604112"/>
                <a:ext cx="619343" cy="1143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组合 111"/>
          <p:cNvGrpSpPr/>
          <p:nvPr/>
        </p:nvGrpSpPr>
        <p:grpSpPr>
          <a:xfrm>
            <a:off x="2965091" y="2723999"/>
            <a:ext cx="1399599" cy="1143013"/>
            <a:chOff x="2965091" y="2878109"/>
            <a:chExt cx="1399599" cy="1143013"/>
          </a:xfrm>
        </p:grpSpPr>
        <p:grpSp>
          <p:nvGrpSpPr>
            <p:cNvPr id="97" name="组合 96"/>
            <p:cNvGrpSpPr/>
            <p:nvPr/>
          </p:nvGrpSpPr>
          <p:grpSpPr>
            <a:xfrm>
              <a:off x="3482205" y="2878109"/>
              <a:ext cx="882485" cy="1143013"/>
              <a:chOff x="2197384" y="1610462"/>
              <a:chExt cx="882485" cy="1143013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2197384" y="1621960"/>
                <a:ext cx="678095" cy="11315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/>
              <p:cNvCxnSpPr/>
              <p:nvPr/>
            </p:nvCxnSpPr>
            <p:spPr>
              <a:xfrm>
                <a:off x="2289852" y="1610463"/>
                <a:ext cx="678095" cy="11315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>
                <a:off x="2401774" y="1610462"/>
                <a:ext cx="678095" cy="11315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3" name="文本框 102"/>
            <p:cNvSpPr txBox="1"/>
            <p:nvPr/>
          </p:nvSpPr>
          <p:spPr>
            <a:xfrm>
              <a:off x="2965091" y="3261731"/>
              <a:ext cx="835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TX log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455932" y="2314564"/>
            <a:ext cx="2111011" cy="646331"/>
            <a:chOff x="2664108" y="1754960"/>
            <a:chExt cx="2111011" cy="646331"/>
          </a:xfrm>
        </p:grpSpPr>
        <p:cxnSp>
          <p:nvCxnSpPr>
            <p:cNvPr id="108" name="直接箭头连接符 107"/>
            <p:cNvCxnSpPr/>
            <p:nvPr/>
          </p:nvCxnSpPr>
          <p:spPr>
            <a:xfrm>
              <a:off x="2664108" y="2075380"/>
              <a:ext cx="513560" cy="274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文本框 108"/>
            <p:cNvSpPr txBox="1"/>
            <p:nvPr/>
          </p:nvSpPr>
          <p:spPr>
            <a:xfrm>
              <a:off x="3006218" y="1754960"/>
              <a:ext cx="1412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conflict</a:t>
              </a:r>
            </a:p>
            <a:p>
              <a:pPr algn="ctr"/>
              <a:r>
                <a:rPr lang="en-US" altLang="zh-CN" dirty="0" smtClean="0"/>
                <a:t>detection</a:t>
              </a: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>
              <a:off x="4261559" y="2083349"/>
              <a:ext cx="513560" cy="274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组合 119"/>
          <p:cNvGrpSpPr/>
          <p:nvPr/>
        </p:nvGrpSpPr>
        <p:grpSpPr>
          <a:xfrm>
            <a:off x="6872936" y="2735497"/>
            <a:ext cx="1152158" cy="1160861"/>
            <a:chOff x="4751216" y="2871759"/>
            <a:chExt cx="1152158" cy="1160861"/>
          </a:xfrm>
        </p:grpSpPr>
        <p:sp>
          <p:nvSpPr>
            <p:cNvPr id="121" name="文本框 120"/>
            <p:cNvSpPr txBox="1"/>
            <p:nvPr/>
          </p:nvSpPr>
          <p:spPr>
            <a:xfrm>
              <a:off x="5221462" y="3267696"/>
              <a:ext cx="681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done</a:t>
              </a:r>
            </a:p>
          </p:txBody>
        </p:sp>
        <p:grpSp>
          <p:nvGrpSpPr>
            <p:cNvPr id="122" name="组合 121"/>
            <p:cNvGrpSpPr/>
            <p:nvPr/>
          </p:nvGrpSpPr>
          <p:grpSpPr>
            <a:xfrm>
              <a:off x="4751216" y="2871759"/>
              <a:ext cx="813756" cy="1160861"/>
              <a:chOff x="3980745" y="1604112"/>
              <a:chExt cx="813756" cy="1160861"/>
            </a:xfrm>
          </p:grpSpPr>
          <p:cxnSp>
            <p:nvCxnSpPr>
              <p:cNvPr id="123" name="直接箭头连接符 122"/>
              <p:cNvCxnSpPr/>
              <p:nvPr/>
            </p:nvCxnSpPr>
            <p:spPr>
              <a:xfrm flipV="1">
                <a:off x="4175158" y="1621960"/>
                <a:ext cx="619343" cy="1143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/>
              <p:nvPr/>
            </p:nvCxnSpPr>
            <p:spPr>
              <a:xfrm flipV="1">
                <a:off x="4080759" y="1604112"/>
                <a:ext cx="619343" cy="1143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/>
              <p:nvPr/>
            </p:nvCxnSpPr>
            <p:spPr>
              <a:xfrm flipV="1">
                <a:off x="3980745" y="1604112"/>
                <a:ext cx="619343" cy="1143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组合 125"/>
          <p:cNvGrpSpPr/>
          <p:nvPr/>
        </p:nvGrpSpPr>
        <p:grpSpPr>
          <a:xfrm>
            <a:off x="5603925" y="2741847"/>
            <a:ext cx="1269011" cy="1143013"/>
            <a:chOff x="3482205" y="2878109"/>
            <a:chExt cx="1269011" cy="1143013"/>
          </a:xfrm>
        </p:grpSpPr>
        <p:grpSp>
          <p:nvGrpSpPr>
            <p:cNvPr id="127" name="组合 126"/>
            <p:cNvGrpSpPr/>
            <p:nvPr/>
          </p:nvGrpSpPr>
          <p:grpSpPr>
            <a:xfrm>
              <a:off x="3482205" y="2878109"/>
              <a:ext cx="882485" cy="1143013"/>
              <a:chOff x="2197384" y="1610462"/>
              <a:chExt cx="882485" cy="1143013"/>
            </a:xfrm>
          </p:grpSpPr>
          <p:cxnSp>
            <p:nvCxnSpPr>
              <p:cNvPr id="129" name="直接箭头连接符 128"/>
              <p:cNvCxnSpPr/>
              <p:nvPr/>
            </p:nvCxnSpPr>
            <p:spPr>
              <a:xfrm>
                <a:off x="2197384" y="1621960"/>
                <a:ext cx="678095" cy="11315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/>
              <p:cNvCxnSpPr/>
              <p:nvPr/>
            </p:nvCxnSpPr>
            <p:spPr>
              <a:xfrm>
                <a:off x="2289852" y="1610463"/>
                <a:ext cx="678095" cy="11315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/>
              <p:cNvCxnSpPr/>
              <p:nvPr/>
            </p:nvCxnSpPr>
            <p:spPr>
              <a:xfrm>
                <a:off x="2401774" y="1610462"/>
                <a:ext cx="678095" cy="11315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8" name="文本框 127"/>
            <p:cNvSpPr txBox="1"/>
            <p:nvPr/>
          </p:nvSpPr>
          <p:spPr>
            <a:xfrm>
              <a:off x="3916200" y="3120099"/>
              <a:ext cx="835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</a:t>
              </a:r>
              <a:r>
                <a:rPr lang="en-US" altLang="zh-CN" dirty="0" smtClean="0"/>
                <a:t>ass/</a:t>
              </a:r>
            </a:p>
            <a:p>
              <a:pPr algn="ctr"/>
              <a:r>
                <a:rPr lang="en-US" altLang="zh-CN" dirty="0" smtClean="0"/>
                <a:t>fail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88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solution</a:t>
            </a:r>
            <a:endParaRPr lang="en-CA" dirty="0"/>
          </a:p>
        </p:txBody>
      </p:sp>
      <p:grpSp>
        <p:nvGrpSpPr>
          <p:cNvPr id="80" name="组合 79"/>
          <p:cNvGrpSpPr/>
          <p:nvPr/>
        </p:nvGrpSpPr>
        <p:grpSpPr>
          <a:xfrm>
            <a:off x="751938" y="2408452"/>
            <a:ext cx="7436564" cy="1685513"/>
            <a:chOff x="751938" y="2911880"/>
            <a:chExt cx="7436564" cy="1685513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1530849" y="4397338"/>
              <a:ext cx="66576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834132" y="4197283"/>
              <a:ext cx="6967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LLC</a:t>
              </a:r>
              <a:endParaRPr lang="zh-CN" altLang="en-US" sz="2000" b="1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51938" y="2911880"/>
              <a:ext cx="778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SIMT</a:t>
              </a:r>
            </a:p>
            <a:p>
              <a:r>
                <a:rPr lang="en-US" altLang="zh-CN" sz="2000" b="1" dirty="0"/>
                <a:t>C</a:t>
              </a:r>
              <a:r>
                <a:rPr lang="en-US" altLang="zh-CN" sz="2000" b="1" dirty="0" smtClean="0"/>
                <a:t>ore</a:t>
              </a:r>
              <a:endParaRPr lang="zh-CN" altLang="en-US" sz="2000" b="1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499858" y="2232372"/>
            <a:ext cx="1878417" cy="796751"/>
            <a:chOff x="1796940" y="1677562"/>
            <a:chExt cx="911705" cy="796751"/>
          </a:xfrm>
        </p:grpSpPr>
        <p:sp>
          <p:nvSpPr>
            <p:cNvPr id="72" name="文本框 71"/>
            <p:cNvSpPr txBox="1"/>
            <p:nvPr/>
          </p:nvSpPr>
          <p:spPr>
            <a:xfrm>
              <a:off x="1796940" y="1677562"/>
              <a:ext cx="8608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d</a:t>
              </a:r>
              <a:r>
                <a:rPr lang="en-US" altLang="zh-CN" sz="2000" b="1" dirty="0" smtClean="0">
                  <a:solidFill>
                    <a:srgbClr val="FF0000"/>
                  </a:solidFill>
                </a:rPr>
                <a:t>etect conflict</a:t>
              </a:r>
            </a:p>
            <a:p>
              <a:pPr algn="ctr"/>
              <a:r>
                <a:rPr lang="en-US" altLang="zh-CN" sz="400" b="1" dirty="0" smtClean="0">
                  <a:solidFill>
                    <a:srgbClr val="FF0000"/>
                  </a:solidFill>
                </a:rPr>
                <a:t> </a:t>
              </a:r>
              <a:endParaRPr lang="en-US" altLang="zh-CN" sz="4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e</a:t>
              </a:r>
              <a:r>
                <a:rPr lang="en-US" altLang="zh-CN" sz="2000" b="1" dirty="0" smtClean="0">
                  <a:solidFill>
                    <a:srgbClr val="FF0000"/>
                  </a:solidFill>
                </a:rPr>
                <a:t>agerly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2708645" y="1828802"/>
              <a:ext cx="0" cy="645511"/>
            </a:xfrm>
            <a:prstGeom prst="line">
              <a:avLst/>
            </a:prstGeom>
            <a:ln w="1905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811980" y="2075380"/>
              <a:ext cx="85669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3253566" y="1304815"/>
            <a:ext cx="2515746" cy="1103637"/>
            <a:chOff x="3253566" y="1304815"/>
            <a:chExt cx="2515746" cy="1103637"/>
          </a:xfrm>
        </p:grpSpPr>
        <p:sp>
          <p:nvSpPr>
            <p:cNvPr id="82" name="右大括号 81"/>
            <p:cNvSpPr/>
            <p:nvPr/>
          </p:nvSpPr>
          <p:spPr>
            <a:xfrm rot="16200000">
              <a:off x="4343036" y="1184544"/>
              <a:ext cx="336806" cy="2111009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253566" y="1304815"/>
              <a:ext cx="2515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e</a:t>
              </a:r>
              <a:r>
                <a:rPr lang="en-US" altLang="zh-CN" sz="2000" b="1" dirty="0" smtClean="0">
                  <a:solidFill>
                    <a:srgbClr val="FF0000"/>
                  </a:solidFill>
                </a:rPr>
                <a:t>asier to be  tolerated by GPUs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51216" y="2717649"/>
            <a:ext cx="1153370" cy="1160861"/>
            <a:chOff x="4751216" y="2871759"/>
            <a:chExt cx="1153370" cy="1160861"/>
          </a:xfrm>
        </p:grpSpPr>
        <p:sp>
          <p:nvSpPr>
            <p:cNvPr id="96" name="文本框 95"/>
            <p:cNvSpPr txBox="1"/>
            <p:nvPr/>
          </p:nvSpPr>
          <p:spPr>
            <a:xfrm>
              <a:off x="5222674" y="3300205"/>
              <a:ext cx="681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done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751216" y="2871759"/>
              <a:ext cx="813756" cy="1160861"/>
              <a:chOff x="3980745" y="1604112"/>
              <a:chExt cx="813756" cy="1160861"/>
            </a:xfrm>
          </p:grpSpPr>
          <p:cxnSp>
            <p:nvCxnSpPr>
              <p:cNvPr id="104" name="直接箭头连接符 103"/>
              <p:cNvCxnSpPr/>
              <p:nvPr/>
            </p:nvCxnSpPr>
            <p:spPr>
              <a:xfrm flipV="1">
                <a:off x="4175158" y="1621960"/>
                <a:ext cx="619343" cy="1143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/>
              <p:nvPr/>
            </p:nvCxnSpPr>
            <p:spPr>
              <a:xfrm flipV="1">
                <a:off x="4080759" y="1604112"/>
                <a:ext cx="619343" cy="1143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/>
              <p:nvPr/>
            </p:nvCxnSpPr>
            <p:spPr>
              <a:xfrm flipV="1">
                <a:off x="3980745" y="1604112"/>
                <a:ext cx="619343" cy="11430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组合 111"/>
          <p:cNvGrpSpPr/>
          <p:nvPr/>
        </p:nvGrpSpPr>
        <p:grpSpPr>
          <a:xfrm>
            <a:off x="2965091" y="2723999"/>
            <a:ext cx="1399599" cy="1143013"/>
            <a:chOff x="2965091" y="2878109"/>
            <a:chExt cx="1399599" cy="1143013"/>
          </a:xfrm>
        </p:grpSpPr>
        <p:grpSp>
          <p:nvGrpSpPr>
            <p:cNvPr id="97" name="组合 96"/>
            <p:cNvGrpSpPr/>
            <p:nvPr/>
          </p:nvGrpSpPr>
          <p:grpSpPr>
            <a:xfrm>
              <a:off x="3482205" y="2878109"/>
              <a:ext cx="882485" cy="1143013"/>
              <a:chOff x="2197384" y="1610462"/>
              <a:chExt cx="882485" cy="1143013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2197384" y="1621960"/>
                <a:ext cx="678095" cy="11315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/>
              <p:cNvCxnSpPr/>
              <p:nvPr/>
            </p:nvCxnSpPr>
            <p:spPr>
              <a:xfrm>
                <a:off x="2289852" y="1610463"/>
                <a:ext cx="678095" cy="11315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>
                <a:off x="2401774" y="1610462"/>
                <a:ext cx="678095" cy="11315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3" name="文本框 102"/>
            <p:cNvSpPr txBox="1"/>
            <p:nvPr/>
          </p:nvSpPr>
          <p:spPr>
            <a:xfrm>
              <a:off x="2965091" y="3261731"/>
              <a:ext cx="835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TX log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455932" y="2314564"/>
            <a:ext cx="2111011" cy="646331"/>
            <a:chOff x="2664108" y="1754960"/>
            <a:chExt cx="2111011" cy="646331"/>
          </a:xfrm>
        </p:grpSpPr>
        <p:cxnSp>
          <p:nvCxnSpPr>
            <p:cNvPr id="108" name="直接箭头连接符 107"/>
            <p:cNvCxnSpPr/>
            <p:nvPr/>
          </p:nvCxnSpPr>
          <p:spPr>
            <a:xfrm>
              <a:off x="2664108" y="2075380"/>
              <a:ext cx="513560" cy="274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文本框 108"/>
            <p:cNvSpPr txBox="1"/>
            <p:nvPr/>
          </p:nvSpPr>
          <p:spPr>
            <a:xfrm>
              <a:off x="3006218" y="1754960"/>
              <a:ext cx="1412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</a:t>
              </a:r>
              <a:r>
                <a:rPr lang="en-US" altLang="zh-CN" dirty="0" smtClean="0"/>
                <a:t>ommit/</a:t>
              </a:r>
            </a:p>
            <a:p>
              <a:pPr algn="ctr"/>
              <a:r>
                <a:rPr lang="en-US" altLang="zh-CN" dirty="0" smtClean="0"/>
                <a:t>rollback</a:t>
              </a: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>
              <a:off x="4261559" y="2083349"/>
              <a:ext cx="513560" cy="274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6063420" y="2140038"/>
            <a:ext cx="2342507" cy="954107"/>
            <a:chOff x="6012294" y="2229126"/>
            <a:chExt cx="2342507" cy="954107"/>
          </a:xfrm>
        </p:grpSpPr>
        <p:sp>
          <p:nvSpPr>
            <p:cNvPr id="48" name="文本框 47"/>
            <p:cNvSpPr txBox="1"/>
            <p:nvPr/>
          </p:nvSpPr>
          <p:spPr>
            <a:xfrm>
              <a:off x="6012294" y="2229126"/>
              <a:ext cx="23425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FF0000"/>
                  </a:solidFill>
                </a:rPr>
                <a:t>74%      93%</a:t>
              </a:r>
            </a:p>
            <a:p>
              <a:pPr algn="ctr"/>
              <a:r>
                <a:rPr lang="en-US" altLang="zh-CN" sz="2800" b="1" dirty="0" smtClean="0">
                  <a:solidFill>
                    <a:srgbClr val="FF0000"/>
                  </a:solidFill>
                </a:rPr>
                <a:t>FG-Lock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 err="1">
                  <a:solidFill>
                    <a:srgbClr val="FF0000"/>
                  </a:solidFill>
                </a:rPr>
                <a:t>p</a:t>
              </a:r>
              <a:r>
                <a:rPr lang="en-US" altLang="zh-CN" sz="2800" b="1" dirty="0" err="1" smtClean="0">
                  <a:solidFill>
                    <a:srgbClr val="FF0000"/>
                  </a:solidFill>
                </a:rPr>
                <a:t>erf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6951078" y="2466055"/>
              <a:ext cx="459221" cy="10274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751939" y="3984318"/>
            <a:ext cx="7653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vs. best ever GPU TM: </a:t>
            </a:r>
          </a:p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3.6X lower area cost     2.2X lower power cost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639961" y="540098"/>
            <a:ext cx="287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Feb. 26</a:t>
            </a:r>
            <a:r>
              <a:rPr lang="en-US" altLang="zh-CN" sz="2400" b="1" baseline="30000" dirty="0" smtClean="0">
                <a:solidFill>
                  <a:srgbClr val="FF0000"/>
                </a:solidFill>
              </a:rPr>
              <a:t>th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 Session 3B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36119" y="1717737"/>
            <a:ext cx="2154520" cy="596827"/>
            <a:chOff x="1336119" y="1717737"/>
            <a:chExt cx="2154520" cy="596827"/>
          </a:xfrm>
        </p:grpSpPr>
        <p:sp>
          <p:nvSpPr>
            <p:cNvPr id="35" name="文本框 34"/>
            <p:cNvSpPr txBox="1"/>
            <p:nvPr/>
          </p:nvSpPr>
          <p:spPr>
            <a:xfrm>
              <a:off x="1336119" y="1717737"/>
              <a:ext cx="2154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l</a:t>
              </a:r>
              <a:r>
                <a:rPr lang="en-US" altLang="zh-CN" sz="2000" b="1" dirty="0" smtClean="0">
                  <a:solidFill>
                    <a:srgbClr val="FF0000"/>
                  </a:solidFill>
                </a:rPr>
                <a:t>ogical timestamp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2413379" y="2045170"/>
              <a:ext cx="0" cy="2693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53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heme/theme1.xml><?xml version="1.0" encoding="utf-8"?>
<a:theme xmlns:a="http://schemas.openxmlformats.org/drawingml/2006/main" name="M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T Sans">
      <a:majorFont>
        <a:latin typeface="PT Sans Narrow"/>
        <a:ea typeface=""/>
        <a:cs typeface=""/>
      </a:majorFont>
      <a:minorFont>
        <a:latin typeface="P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L" id="{0CC63A4E-D00C-4E53-BF36-5E96D0B7EAB2}" vid="{3655C199-6B2A-4084-B957-0D628C2F56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ML.thmx</Template>
  <TotalTime>23132</TotalTime>
  <Words>136</Words>
  <Application>Microsoft Office PowerPoint</Application>
  <PresentationFormat>全屏显示(16:9)</PresentationFormat>
  <Paragraphs>49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DengXian</vt:lpstr>
      <vt:lpstr>宋体</vt:lpstr>
      <vt:lpstr>Arial</vt:lpstr>
      <vt:lpstr>Calibri</vt:lpstr>
      <vt:lpstr>PT Sans</vt:lpstr>
      <vt:lpstr>PT Sans Narrow</vt:lpstr>
      <vt:lpstr>ML</vt:lpstr>
      <vt:lpstr>High-Performance GPU Transactional Memory via Eager Conflict Detection</vt:lpstr>
      <vt:lpstr>Motivation</vt:lpstr>
      <vt:lpstr>Cost of current GPU TMs</vt:lpstr>
      <vt:lpstr>Our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TOMASULO ALGORITHM Flipped Lecture Example</dc:title>
  <dc:creator>M</dc:creator>
  <cp:lastModifiedBy>ERIC</cp:lastModifiedBy>
  <cp:revision>3854</cp:revision>
  <cp:lastPrinted>2017-01-09T23:10:56Z</cp:lastPrinted>
  <dcterms:created xsi:type="dcterms:W3CDTF">2015-10-16T18:47:36Z</dcterms:created>
  <dcterms:modified xsi:type="dcterms:W3CDTF">2018-02-16T04:58:19Z</dcterms:modified>
</cp:coreProperties>
</file>