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420" r:id="rId2"/>
    <p:sldId id="496" r:id="rId3"/>
    <p:sldId id="509" r:id="rId4"/>
    <p:sldId id="510" r:id="rId5"/>
    <p:sldId id="489" r:id="rId6"/>
    <p:sldId id="500" r:id="rId7"/>
    <p:sldId id="504" r:id="rId8"/>
    <p:sldId id="495" r:id="rId9"/>
    <p:sldId id="498" r:id="rId10"/>
    <p:sldId id="506" r:id="rId11"/>
    <p:sldId id="508" r:id="rId12"/>
    <p:sldId id="501" r:id="rId13"/>
    <p:sldId id="514" r:id="rId14"/>
    <p:sldId id="497" r:id="rId15"/>
    <p:sldId id="502" r:id="rId16"/>
    <p:sldId id="505" r:id="rId17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0000"/>
    <a:srgbClr val="D9D9D9"/>
    <a:srgbClr val="C00000"/>
    <a:srgbClr val="92C6FF"/>
    <a:srgbClr val="FF9F9A"/>
    <a:srgbClr val="97F1AA"/>
    <a:srgbClr val="008A3E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2837" autoAdjust="0"/>
  </p:normalViewPr>
  <p:slideViewPr>
    <p:cSldViewPr snapToGrid="0" snapToObjects="1">
      <p:cViewPr varScale="1">
        <p:scale>
          <a:sx n="147" d="100"/>
          <a:sy n="147" d="100"/>
        </p:scale>
        <p:origin x="1632" y="184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91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56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7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3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Capture</a:t>
            </a:r>
            <a:r>
              <a:rPr lang="en-US" altLang="zh-CN" baseline="0" dirty="0"/>
              <a:t> FG-Lock </a:t>
            </a:r>
            <a:r>
              <a:rPr lang="en-US" altLang="zh-CN" baseline="0" dirty="0" err="1"/>
              <a:t>Perf</a:t>
            </a:r>
            <a:r>
              <a:rPr lang="en-US" altLang="zh-CN" baseline="0" dirty="0"/>
              <a:t>. high contention 59%-83%, low contention 107%-107%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609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8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2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73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24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6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4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16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9229" y="4860928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16" y="1282306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7"/>
            <a:ext cx="2901255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1878807"/>
            <a:ext cx="2915543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581" y="4716070"/>
            <a:ext cx="37504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9189" y="4767264"/>
            <a:ext cx="54159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267"/>
            <a:ext cx="6858000" cy="1343025"/>
          </a:xfrm>
        </p:spPr>
        <p:txBody>
          <a:bodyPr>
            <a:normAutofit/>
          </a:bodyPr>
          <a:lstStyle/>
          <a:p>
            <a:r>
              <a:rPr lang="en-US" sz="3000" dirty="0"/>
              <a:t>High-Performance GPU Transactional Memory</a:t>
            </a:r>
            <a:br>
              <a:rPr lang="en-US" sz="3000" dirty="0"/>
            </a:br>
            <a:r>
              <a:rPr lang="en-US" sz="3000" dirty="0"/>
              <a:t>via Eager Conflict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PT Sans Narrow"/>
              <a:cs typeface="PT Sans Narrow"/>
            </a:endParaRPr>
          </a:p>
          <a:p>
            <a:r>
              <a:rPr lang="en-US" b="1" dirty="0">
                <a:latin typeface="PT Sans Narrow"/>
                <a:cs typeface="PT Sans Narrow"/>
              </a:rPr>
              <a:t>Xiaowei Ren</a:t>
            </a:r>
            <a:r>
              <a:rPr lang="en-US" dirty="0">
                <a:latin typeface="PT Sans Narrow"/>
                <a:cs typeface="PT Sans Narrow"/>
              </a:rPr>
              <a:t> and Mieszko Lis</a:t>
            </a:r>
          </a:p>
          <a:p>
            <a:r>
              <a:rPr lang="en-US" dirty="0">
                <a:latin typeface="PT Sans Narrow"/>
                <a:cs typeface="PT Sans Narrow"/>
              </a:rPr>
              <a:t>The University of British Columbia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4505683"/>
            <a:ext cx="2216150" cy="3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solution: GETM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494881" y="2459240"/>
            <a:ext cx="821938" cy="1168837"/>
            <a:chOff x="1494881" y="2205953"/>
            <a:chExt cx="821938" cy="1168837"/>
          </a:xfrm>
        </p:grpSpPr>
        <p:grpSp>
          <p:nvGrpSpPr>
            <p:cNvPr id="68" name="组合 67"/>
            <p:cNvGrpSpPr/>
            <p:nvPr/>
          </p:nvGrpSpPr>
          <p:grpSpPr>
            <a:xfrm>
              <a:off x="1494886" y="2557783"/>
              <a:ext cx="821933" cy="817007"/>
              <a:chOff x="2506894" y="2321481"/>
              <a:chExt cx="821933" cy="817007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2917861" y="2690813"/>
                <a:ext cx="0" cy="4476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506894" y="2321481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LD[A]</a:t>
                </a:r>
                <a:endParaRPr lang="zh-CN" altLang="en-US" dirty="0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1494881" y="2205953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70C0"/>
                  </a:solidFill>
                </a:rPr>
                <a:t>TX2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70562" y="3180402"/>
            <a:ext cx="5615951" cy="1121773"/>
            <a:chOff x="770562" y="2927115"/>
            <a:chExt cx="5615951" cy="1121773"/>
          </a:xfrm>
        </p:grpSpPr>
        <p:grpSp>
          <p:nvGrpSpPr>
            <p:cNvPr id="61" name="组合 60"/>
            <p:cNvGrpSpPr/>
            <p:nvPr/>
          </p:nvGrpSpPr>
          <p:grpSpPr>
            <a:xfrm>
              <a:off x="770562" y="3143889"/>
              <a:ext cx="5615951" cy="533698"/>
              <a:chOff x="770562" y="2907587"/>
              <a:chExt cx="5615951" cy="533698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770562" y="2907587"/>
                <a:ext cx="522954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5558319" y="3041175"/>
                <a:ext cx="828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Time</a:t>
                </a:r>
                <a:endParaRPr lang="zh-CN" altLang="en-US" sz="2000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3100212" y="2927115"/>
              <a:ext cx="821934" cy="1121773"/>
              <a:chOff x="3100212" y="2927115"/>
              <a:chExt cx="821934" cy="112177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3513761" y="2927115"/>
                <a:ext cx="0" cy="4476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3100212" y="3371957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0070C0"/>
                    </a:solidFill>
                  </a:rPr>
                  <a:t>TX1</a:t>
                </a:r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100212" y="3679556"/>
                <a:ext cx="821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ST[A]</a:t>
                </a:r>
                <a:endParaRPr lang="zh-CN" altLang="en-US" dirty="0"/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224753" y="3661759"/>
            <a:ext cx="301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read future value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atomicity broken by TX1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TX2 abort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83" name="上弧形箭头 82"/>
          <p:cNvSpPr/>
          <p:nvPr/>
        </p:nvSpPr>
        <p:spPr>
          <a:xfrm>
            <a:off x="1905847" y="2811070"/>
            <a:ext cx="1777153" cy="586105"/>
          </a:xfrm>
          <a:prstGeom prst="curvedDownArrow">
            <a:avLst>
              <a:gd name="adj1" fmla="val 10134"/>
              <a:gd name="adj2" fmla="val 31434"/>
              <a:gd name="adj3" fmla="val 260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71488" y="2146376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0000"/>
                </a:solidFill>
              </a:rPr>
              <a:t>advance TX2 warp timestamp, then restart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1488" y="1268017"/>
            <a:ext cx="5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Read Request: check with latest </a:t>
            </a:r>
            <a:r>
              <a:rPr lang="en-US" altLang="zh-CN" sz="2400" b="1" dirty="0" err="1">
                <a:solidFill>
                  <a:srgbClr val="FF0000"/>
                </a:solidFill>
              </a:rPr>
              <a:t>wts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891317" y="2463569"/>
            <a:ext cx="1284280" cy="1538169"/>
            <a:chOff x="3891317" y="2463569"/>
            <a:chExt cx="1284280" cy="1538169"/>
          </a:xfrm>
        </p:grpSpPr>
        <p:grpSp>
          <p:nvGrpSpPr>
            <p:cNvPr id="89" name="组合 88"/>
            <p:cNvGrpSpPr/>
            <p:nvPr/>
          </p:nvGrpSpPr>
          <p:grpSpPr>
            <a:xfrm>
              <a:off x="4122485" y="2463569"/>
              <a:ext cx="821938" cy="1168837"/>
              <a:chOff x="1494881" y="2205953"/>
              <a:chExt cx="821938" cy="1168837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1494886" y="2557783"/>
                <a:ext cx="821933" cy="817007"/>
                <a:chOff x="2506894" y="2321481"/>
                <a:chExt cx="821933" cy="817007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2917861" y="2690813"/>
                  <a:ext cx="0" cy="4476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文本框 92"/>
                <p:cNvSpPr txBox="1"/>
                <p:nvPr/>
              </p:nvSpPr>
              <p:spPr>
                <a:xfrm>
                  <a:off x="2506894" y="2321481"/>
                  <a:ext cx="821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LD[A]</a:t>
                  </a:r>
                  <a:endParaRPr lang="zh-CN" altLang="en-US" dirty="0"/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1494881" y="2205953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0070C0"/>
                    </a:solidFill>
                  </a:rPr>
                  <a:t>TX2</a:t>
                </a:r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3891317" y="3632406"/>
              <a:ext cx="1284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</a:rPr>
                <a:t>no conflict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0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25 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solution: GETM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494881" y="2459240"/>
            <a:ext cx="821938" cy="1168837"/>
            <a:chOff x="1494881" y="2205953"/>
            <a:chExt cx="821938" cy="1168837"/>
          </a:xfrm>
        </p:grpSpPr>
        <p:grpSp>
          <p:nvGrpSpPr>
            <p:cNvPr id="68" name="组合 67"/>
            <p:cNvGrpSpPr/>
            <p:nvPr/>
          </p:nvGrpSpPr>
          <p:grpSpPr>
            <a:xfrm>
              <a:off x="1494886" y="2557783"/>
              <a:ext cx="821933" cy="817007"/>
              <a:chOff x="2506894" y="2321481"/>
              <a:chExt cx="821933" cy="817007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2917861" y="2690813"/>
                <a:ext cx="0" cy="4476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506894" y="2321481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ST[A]</a:t>
                </a:r>
                <a:endParaRPr lang="zh-CN" altLang="en-US" dirty="0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1494881" y="2205953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70C0"/>
                  </a:solidFill>
                </a:rPr>
                <a:t>TX2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-1123" y="3655844"/>
            <a:ext cx="305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TX1 wrote [A]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will break TX1’s atomicity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TX2 abort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71488" y="2146376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0000"/>
                </a:solidFill>
              </a:rPr>
              <a:t>advance TX2 warp timestamp, then restart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1488" y="1268017"/>
            <a:ext cx="5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Write Request: check with latest </a:t>
            </a:r>
            <a:r>
              <a:rPr lang="en-US" altLang="zh-CN" sz="2400" b="1" dirty="0" err="1">
                <a:solidFill>
                  <a:srgbClr val="FF0000"/>
                </a:solidFill>
              </a:rPr>
              <a:t>rts</a:t>
            </a:r>
            <a:r>
              <a:rPr lang="en-US" altLang="zh-CN" sz="2400" b="1" dirty="0">
                <a:solidFill>
                  <a:srgbClr val="FF0000"/>
                </a:solidFill>
              </a:rPr>
              <a:t> and </a:t>
            </a:r>
            <a:r>
              <a:rPr lang="en-US" altLang="zh-CN" sz="2400" b="1" dirty="0" err="1">
                <a:solidFill>
                  <a:srgbClr val="FF0000"/>
                </a:solidFill>
              </a:rPr>
              <a:t>wts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0562" y="3180402"/>
            <a:ext cx="5615951" cy="1126102"/>
            <a:chOff x="770562" y="3180402"/>
            <a:chExt cx="5615951" cy="1126102"/>
          </a:xfrm>
        </p:grpSpPr>
        <p:grpSp>
          <p:nvGrpSpPr>
            <p:cNvPr id="61" name="组合 60"/>
            <p:cNvGrpSpPr/>
            <p:nvPr/>
          </p:nvGrpSpPr>
          <p:grpSpPr>
            <a:xfrm>
              <a:off x="770562" y="3397176"/>
              <a:ext cx="5615951" cy="533698"/>
              <a:chOff x="770562" y="2907587"/>
              <a:chExt cx="5615951" cy="533698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770562" y="2907587"/>
                <a:ext cx="522954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5558319" y="3041175"/>
                <a:ext cx="828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Time</a:t>
                </a:r>
                <a:endParaRPr lang="zh-CN" altLang="en-US" sz="2000" b="1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853636" y="3180402"/>
              <a:ext cx="1699067" cy="1126102"/>
              <a:chOff x="2853636" y="3180402"/>
              <a:chExt cx="1699067" cy="1126102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2853636" y="3180402"/>
                <a:ext cx="821934" cy="1121773"/>
                <a:chOff x="3100212" y="2927115"/>
                <a:chExt cx="821934" cy="1121773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3513761" y="2927115"/>
                  <a:ext cx="0" cy="4476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/>
                <p:cNvSpPr txBox="1"/>
                <p:nvPr/>
              </p:nvSpPr>
              <p:spPr>
                <a:xfrm>
                  <a:off x="3100212" y="3371957"/>
                  <a:ext cx="821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dirty="0">
                      <a:solidFill>
                        <a:srgbClr val="0070C0"/>
                      </a:solidFill>
                    </a:rPr>
                    <a:t>TX1</a:t>
                  </a:r>
                  <a:endParaRPr lang="zh-CN" altLang="en-US" b="1" i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3100212" y="3679556"/>
                  <a:ext cx="8219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ST[A]</a:t>
                  </a:r>
                  <a:endParaRPr lang="zh-CN" altLang="en-US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730769" y="3184731"/>
                <a:ext cx="821934" cy="1121773"/>
                <a:chOff x="3100212" y="2927115"/>
                <a:chExt cx="821934" cy="1121773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3513761" y="2927115"/>
                  <a:ext cx="0" cy="4476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100212" y="3371957"/>
                  <a:ext cx="821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dirty="0">
                      <a:solidFill>
                        <a:srgbClr val="0070C0"/>
                      </a:solidFill>
                    </a:rPr>
                    <a:t>TX1</a:t>
                  </a:r>
                  <a:endParaRPr lang="zh-CN" altLang="en-US" b="1" i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3100212" y="3679556"/>
                  <a:ext cx="8219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LD[A]</a:t>
                  </a:r>
                  <a:endParaRPr lang="zh-CN" altLang="en-US" dirty="0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4462284" y="2498337"/>
            <a:ext cx="1205820" cy="1503401"/>
            <a:chOff x="4462284" y="2498337"/>
            <a:chExt cx="1205820" cy="1503401"/>
          </a:xfrm>
        </p:grpSpPr>
        <p:grpSp>
          <p:nvGrpSpPr>
            <p:cNvPr id="89" name="组合 88"/>
            <p:cNvGrpSpPr/>
            <p:nvPr/>
          </p:nvGrpSpPr>
          <p:grpSpPr>
            <a:xfrm>
              <a:off x="4654221" y="2498337"/>
              <a:ext cx="821938" cy="1168837"/>
              <a:chOff x="1494881" y="2205953"/>
              <a:chExt cx="821938" cy="1168837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1494886" y="2557783"/>
                <a:ext cx="821933" cy="817007"/>
                <a:chOff x="2506894" y="2321481"/>
                <a:chExt cx="821933" cy="817007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2917861" y="2690813"/>
                  <a:ext cx="0" cy="4476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文本框 92"/>
                <p:cNvSpPr txBox="1"/>
                <p:nvPr/>
              </p:nvSpPr>
              <p:spPr>
                <a:xfrm>
                  <a:off x="2506894" y="2321481"/>
                  <a:ext cx="821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ST[A]</a:t>
                  </a:r>
                  <a:endParaRPr lang="zh-CN" altLang="en-US" dirty="0"/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1494881" y="2205953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0070C0"/>
                    </a:solidFill>
                  </a:rPr>
                  <a:t>TX2</a:t>
                </a:r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462284" y="3632406"/>
              <a:ext cx="120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</a:rPr>
                <a:t>no conflict</a:t>
              </a:r>
            </a:p>
          </p:txBody>
        </p:sp>
      </p:grpSp>
      <p:sp>
        <p:nvSpPr>
          <p:cNvPr id="33" name="上弧形箭头 32"/>
          <p:cNvSpPr/>
          <p:nvPr/>
        </p:nvSpPr>
        <p:spPr>
          <a:xfrm>
            <a:off x="1905847" y="2811070"/>
            <a:ext cx="2419573" cy="586105"/>
          </a:xfrm>
          <a:prstGeom prst="curvedDownArrow">
            <a:avLst>
              <a:gd name="adj1" fmla="val 10134"/>
              <a:gd name="adj2" fmla="val 31434"/>
              <a:gd name="adj3" fmla="val 260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283880" y="2459240"/>
            <a:ext cx="821938" cy="1168837"/>
            <a:chOff x="1494881" y="2205953"/>
            <a:chExt cx="821938" cy="1168837"/>
          </a:xfrm>
        </p:grpSpPr>
        <p:grpSp>
          <p:nvGrpSpPr>
            <p:cNvPr id="36" name="组合 35"/>
            <p:cNvGrpSpPr/>
            <p:nvPr/>
          </p:nvGrpSpPr>
          <p:grpSpPr>
            <a:xfrm>
              <a:off x="1494886" y="2557783"/>
              <a:ext cx="821933" cy="817007"/>
              <a:chOff x="2506894" y="2321481"/>
              <a:chExt cx="821933" cy="817007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917861" y="2690813"/>
                <a:ext cx="0" cy="4476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506894" y="2321481"/>
                <a:ext cx="821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ST[A]</a:t>
                </a:r>
                <a:endParaRPr lang="zh-CN" altLang="en-US" dirty="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1494881" y="2205953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70C0"/>
                  </a:solidFill>
                </a:rPr>
                <a:t>TX2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172992" y="1630655"/>
            <a:ext cx="304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TX1 read [A]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will break TX1’s atomicity</a:t>
            </a: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TX2 abort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1" name="上弧形箭头 40"/>
          <p:cNvSpPr/>
          <p:nvPr/>
        </p:nvSpPr>
        <p:spPr>
          <a:xfrm>
            <a:off x="3694852" y="2809939"/>
            <a:ext cx="628010" cy="586105"/>
          </a:xfrm>
          <a:prstGeom prst="curvedDownArrow">
            <a:avLst>
              <a:gd name="adj1" fmla="val 10134"/>
              <a:gd name="adj2" fmla="val 31434"/>
              <a:gd name="adj3" fmla="val 260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3.33333E-6 L 0.07916 0.000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33981 0.000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4" grpId="0"/>
      <p:bldP spid="84" grpId="1"/>
      <p:bldP spid="84" grpId="2"/>
      <p:bldP spid="33" grpId="0" animBg="1"/>
      <p:bldP spid="40" grpId="0"/>
      <p:bldP spid="40" grpId="1"/>
      <p:bldP spid="41" grpId="0" animBg="1"/>
      <p:bldP spid="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3973" y="1549451"/>
            <a:ext cx="1364590" cy="646331"/>
            <a:chOff x="907114" y="1250009"/>
            <a:chExt cx="1364590" cy="646331"/>
          </a:xfrm>
        </p:grpSpPr>
        <p:grpSp>
          <p:nvGrpSpPr>
            <p:cNvPr id="7" name="组合 6"/>
            <p:cNvGrpSpPr/>
            <p:nvPr/>
          </p:nvGrpSpPr>
          <p:grpSpPr>
            <a:xfrm>
              <a:off x="907114" y="1250009"/>
              <a:ext cx="1364590" cy="646331"/>
              <a:chOff x="907114" y="1250009"/>
              <a:chExt cx="1364590" cy="646331"/>
            </a:xfrm>
          </p:grpSpPr>
          <p:sp>
            <p:nvSpPr>
              <p:cNvPr id="8" name="Rectangle 45"/>
              <p:cNvSpPr/>
              <p:nvPr/>
            </p:nvSpPr>
            <p:spPr>
              <a:xfrm>
                <a:off x="1579347" y="1273548"/>
                <a:ext cx="692357" cy="5643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9" name="TextBox 117"/>
              <p:cNvSpPr txBox="1"/>
              <p:nvPr/>
            </p:nvSpPr>
            <p:spPr>
              <a:xfrm>
                <a:off x="907114" y="1250009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>
                    <a:solidFill>
                      <a:prstClr val="black"/>
                    </a:solidFill>
                  </a:rPr>
                  <a:t>SIMT</a:t>
                </a:r>
              </a:p>
              <a:p>
                <a:pPr algn="ctr"/>
                <a:r>
                  <a:rPr lang="en-CA" dirty="0">
                    <a:solidFill>
                      <a:prstClr val="black"/>
                    </a:solidFill>
                  </a:rPr>
                  <a:t>Core</a:t>
                </a:r>
              </a:p>
            </p:txBody>
          </p:sp>
        </p:grpSp>
        <p:sp>
          <p:nvSpPr>
            <p:cNvPr id="10" name="TextBox 54"/>
            <p:cNvSpPr txBox="1"/>
            <p:nvPr/>
          </p:nvSpPr>
          <p:spPr>
            <a:xfrm>
              <a:off x="1628337" y="1315692"/>
              <a:ext cx="601448" cy="307777"/>
            </a:xfrm>
            <a:prstGeom prst="rect">
              <a:avLst/>
            </a:prstGeom>
            <a:solidFill>
              <a:srgbClr val="92C6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warpts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773751" y="1293719"/>
            <a:ext cx="842718" cy="1170318"/>
            <a:chOff x="2450865" y="2020665"/>
            <a:chExt cx="842718" cy="1189980"/>
          </a:xfrm>
        </p:grpSpPr>
        <p:grpSp>
          <p:nvGrpSpPr>
            <p:cNvPr id="11" name="组合 10"/>
            <p:cNvGrpSpPr/>
            <p:nvPr/>
          </p:nvGrpSpPr>
          <p:grpSpPr>
            <a:xfrm>
              <a:off x="2450865" y="2020665"/>
              <a:ext cx="431825" cy="1189980"/>
              <a:chOff x="2981904" y="3175899"/>
              <a:chExt cx="538162" cy="1189980"/>
            </a:xfrm>
          </p:grpSpPr>
          <p:sp>
            <p:nvSpPr>
              <p:cNvPr id="12" name="Rectangle 52"/>
              <p:cNvSpPr/>
              <p:nvPr/>
            </p:nvSpPr>
            <p:spPr>
              <a:xfrm>
                <a:off x="2981904" y="3175899"/>
                <a:ext cx="538162" cy="237996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rts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3" name="Rectangle 83"/>
              <p:cNvSpPr/>
              <p:nvPr/>
            </p:nvSpPr>
            <p:spPr>
              <a:xfrm>
                <a:off x="2981904" y="3413895"/>
                <a:ext cx="538162" cy="237996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rts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4" name="Rectangle 90"/>
              <p:cNvSpPr/>
              <p:nvPr/>
            </p:nvSpPr>
            <p:spPr>
              <a:xfrm>
                <a:off x="2981904" y="3651891"/>
                <a:ext cx="538162" cy="237996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rts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5" name="Rectangle 97"/>
              <p:cNvSpPr/>
              <p:nvPr/>
            </p:nvSpPr>
            <p:spPr>
              <a:xfrm>
                <a:off x="2981904" y="3889887"/>
                <a:ext cx="538162" cy="237996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rts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6" name="Rectangle 104"/>
              <p:cNvSpPr/>
              <p:nvPr/>
            </p:nvSpPr>
            <p:spPr>
              <a:xfrm>
                <a:off x="2981904" y="4127883"/>
                <a:ext cx="538162" cy="237996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rts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82690" y="2020665"/>
              <a:ext cx="410893" cy="1189980"/>
              <a:chOff x="3520066" y="3175899"/>
              <a:chExt cx="538162" cy="1189980"/>
            </a:xfrm>
          </p:grpSpPr>
          <p:sp>
            <p:nvSpPr>
              <p:cNvPr id="19" name="Rectangle 53"/>
              <p:cNvSpPr/>
              <p:nvPr/>
            </p:nvSpPr>
            <p:spPr>
              <a:xfrm>
                <a:off x="3520066" y="3175899"/>
                <a:ext cx="538162" cy="237996"/>
              </a:xfrm>
              <a:prstGeom prst="rect">
                <a:avLst/>
              </a:prstGeom>
              <a:solidFill>
                <a:srgbClr val="97F1A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wts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20" name="Rectangle 84"/>
              <p:cNvSpPr/>
              <p:nvPr/>
            </p:nvSpPr>
            <p:spPr>
              <a:xfrm>
                <a:off x="3520066" y="3413895"/>
                <a:ext cx="538162" cy="237996"/>
              </a:xfrm>
              <a:prstGeom prst="rect">
                <a:avLst/>
              </a:prstGeom>
              <a:solidFill>
                <a:srgbClr val="97F1A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wts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21" name="Rectangle 91"/>
              <p:cNvSpPr/>
              <p:nvPr/>
            </p:nvSpPr>
            <p:spPr>
              <a:xfrm>
                <a:off x="3520066" y="3651891"/>
                <a:ext cx="538162" cy="237996"/>
              </a:xfrm>
              <a:prstGeom prst="rect">
                <a:avLst/>
              </a:prstGeom>
              <a:solidFill>
                <a:srgbClr val="97F1A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wts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22" name="Rectangle 98"/>
              <p:cNvSpPr/>
              <p:nvPr/>
            </p:nvSpPr>
            <p:spPr>
              <a:xfrm>
                <a:off x="3520066" y="3889887"/>
                <a:ext cx="538162" cy="237996"/>
              </a:xfrm>
              <a:prstGeom prst="rect">
                <a:avLst/>
              </a:prstGeom>
              <a:solidFill>
                <a:srgbClr val="97F1A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wts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3520066" y="4127883"/>
                <a:ext cx="538162" cy="237996"/>
              </a:xfrm>
              <a:prstGeom prst="rect">
                <a:avLst/>
              </a:prstGeom>
              <a:solidFill>
                <a:srgbClr val="97F1A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 err="1">
                    <a:solidFill>
                      <a:prstClr val="black"/>
                    </a:solidFill>
                    <a:latin typeface="PT Sans Narrow"/>
                  </a:rPr>
                  <a:t>wts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857310" y="1293717"/>
            <a:ext cx="1916675" cy="1170320"/>
            <a:chOff x="850832" y="3175897"/>
            <a:chExt cx="1916675" cy="1189982"/>
          </a:xfrm>
        </p:grpSpPr>
        <p:grpSp>
          <p:nvGrpSpPr>
            <p:cNvPr id="26" name="组合 25"/>
            <p:cNvGrpSpPr/>
            <p:nvPr/>
          </p:nvGrpSpPr>
          <p:grpSpPr>
            <a:xfrm>
              <a:off x="1872241" y="3175899"/>
              <a:ext cx="404813" cy="1189980"/>
              <a:chOff x="1872241" y="3175899"/>
              <a:chExt cx="404813" cy="1189980"/>
            </a:xfrm>
          </p:grpSpPr>
          <p:sp>
            <p:nvSpPr>
              <p:cNvPr id="48" name="Rectangle 49"/>
              <p:cNvSpPr/>
              <p:nvPr/>
            </p:nvSpPr>
            <p:spPr>
              <a:xfrm>
                <a:off x="1872241" y="3175899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49" name="Rectangle 81"/>
              <p:cNvSpPr/>
              <p:nvPr/>
            </p:nvSpPr>
            <p:spPr>
              <a:xfrm>
                <a:off x="1872241" y="3413895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50" name="Rectangle 88"/>
              <p:cNvSpPr/>
              <p:nvPr/>
            </p:nvSpPr>
            <p:spPr>
              <a:xfrm>
                <a:off x="1872241" y="3651891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51" name="Rectangle 95"/>
              <p:cNvSpPr/>
              <p:nvPr/>
            </p:nvSpPr>
            <p:spPr>
              <a:xfrm>
                <a:off x="1872241" y="3889887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52" name="Rectangle 102"/>
              <p:cNvSpPr/>
              <p:nvPr/>
            </p:nvSpPr>
            <p:spPr>
              <a:xfrm>
                <a:off x="1872241" y="4127883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277053" y="3175898"/>
              <a:ext cx="490454" cy="1189981"/>
              <a:chOff x="2277054" y="3175898"/>
              <a:chExt cx="240796" cy="1189981"/>
            </a:xfrm>
          </p:grpSpPr>
          <p:sp>
            <p:nvSpPr>
              <p:cNvPr id="42" name="Rectangle 50"/>
              <p:cNvSpPr/>
              <p:nvPr/>
            </p:nvSpPr>
            <p:spPr>
              <a:xfrm>
                <a:off x="2277054" y="3175898"/>
                <a:ext cx="240796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43" name="Rectangle 82"/>
              <p:cNvSpPr/>
              <p:nvPr/>
            </p:nvSpPr>
            <p:spPr>
              <a:xfrm>
                <a:off x="2277054" y="3413894"/>
                <a:ext cx="240796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44" name="Rectangle 89"/>
              <p:cNvSpPr/>
              <p:nvPr/>
            </p:nvSpPr>
            <p:spPr>
              <a:xfrm>
                <a:off x="2277054" y="3651890"/>
                <a:ext cx="240796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45" name="Rectangle 96"/>
              <p:cNvSpPr/>
              <p:nvPr/>
            </p:nvSpPr>
            <p:spPr>
              <a:xfrm>
                <a:off x="2277054" y="3889886"/>
                <a:ext cx="240796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46" name="Rectangle 103"/>
              <p:cNvSpPr/>
              <p:nvPr/>
            </p:nvSpPr>
            <p:spPr>
              <a:xfrm>
                <a:off x="2277054" y="4127882"/>
                <a:ext cx="240796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579347" y="3175897"/>
              <a:ext cx="301454" cy="1189980"/>
              <a:chOff x="1579347" y="3175897"/>
              <a:chExt cx="301454" cy="1189980"/>
            </a:xfrm>
          </p:grpSpPr>
          <p:sp>
            <p:nvSpPr>
              <p:cNvPr id="30" name="Rectangle 59"/>
              <p:cNvSpPr/>
              <p:nvPr/>
            </p:nvSpPr>
            <p:spPr>
              <a:xfrm>
                <a:off x="1579347" y="317589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31" name="Rectangle 61"/>
              <p:cNvSpPr/>
              <p:nvPr/>
            </p:nvSpPr>
            <p:spPr>
              <a:xfrm>
                <a:off x="1725794" y="317589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32" name="Rectangle 85"/>
              <p:cNvSpPr/>
              <p:nvPr/>
            </p:nvSpPr>
            <p:spPr>
              <a:xfrm>
                <a:off x="1579347" y="3413893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33" name="Rectangle 86"/>
              <p:cNvSpPr/>
              <p:nvPr/>
            </p:nvSpPr>
            <p:spPr>
              <a:xfrm>
                <a:off x="1725794" y="3413893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34" name="Rectangle 92"/>
              <p:cNvSpPr/>
              <p:nvPr/>
            </p:nvSpPr>
            <p:spPr>
              <a:xfrm>
                <a:off x="1579347" y="3651889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35" name="Rectangle 93"/>
              <p:cNvSpPr/>
              <p:nvPr/>
            </p:nvSpPr>
            <p:spPr>
              <a:xfrm>
                <a:off x="1725794" y="3651889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36" name="Rectangle 99"/>
              <p:cNvSpPr/>
              <p:nvPr/>
            </p:nvSpPr>
            <p:spPr>
              <a:xfrm>
                <a:off x="1579347" y="3889885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v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>
                <a:off x="1725794" y="3889885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38" name="Rectangle 106"/>
              <p:cNvSpPr/>
              <p:nvPr/>
            </p:nvSpPr>
            <p:spPr>
              <a:xfrm>
                <a:off x="1579347" y="4127881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39" name="Rectangle 107"/>
              <p:cNvSpPr/>
              <p:nvPr/>
            </p:nvSpPr>
            <p:spPr>
              <a:xfrm>
                <a:off x="1725794" y="4127881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</p:grpSp>
        <p:sp>
          <p:nvSpPr>
            <p:cNvPr id="29" name="TextBox 119"/>
            <p:cNvSpPr txBox="1"/>
            <p:nvPr/>
          </p:nvSpPr>
          <p:spPr>
            <a:xfrm>
              <a:off x="850832" y="3560015"/>
              <a:ext cx="733752" cy="37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prstClr val="black"/>
                  </a:solidFill>
                </a:rPr>
                <a:t>LLC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3722627" y="1234305"/>
            <a:ext cx="927087" cy="1295400"/>
            <a:chOff x="4425170" y="1905482"/>
            <a:chExt cx="927087" cy="1295400"/>
          </a:xfrm>
        </p:grpSpPr>
        <p:cxnSp>
          <p:nvCxnSpPr>
            <p:cNvPr id="213" name="直接连接符 212"/>
            <p:cNvCxnSpPr/>
            <p:nvPr/>
          </p:nvCxnSpPr>
          <p:spPr>
            <a:xfrm>
              <a:off x="4425170" y="1905482"/>
              <a:ext cx="927087" cy="12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V="1">
              <a:off x="4425170" y="1905482"/>
              <a:ext cx="927087" cy="12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0" name="组合 269"/>
          <p:cNvGrpSpPr/>
          <p:nvPr/>
        </p:nvGrpSpPr>
        <p:grpSpPr>
          <a:xfrm>
            <a:off x="2740832" y="4080021"/>
            <a:ext cx="1761536" cy="707886"/>
            <a:chOff x="2740832" y="4170853"/>
            <a:chExt cx="1761536" cy="707886"/>
          </a:xfrm>
        </p:grpSpPr>
        <p:cxnSp>
          <p:nvCxnSpPr>
            <p:cNvPr id="254" name="直接连接符 253"/>
            <p:cNvCxnSpPr/>
            <p:nvPr/>
          </p:nvCxnSpPr>
          <p:spPr>
            <a:xfrm flipV="1">
              <a:off x="2740832" y="4523807"/>
              <a:ext cx="1749670" cy="454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文本框 254"/>
            <p:cNvSpPr txBox="1"/>
            <p:nvPr/>
          </p:nvSpPr>
          <p:spPr>
            <a:xfrm>
              <a:off x="2762590" y="4170853"/>
              <a:ext cx="1739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committed </a:t>
              </a:r>
              <a:r>
                <a:rPr lang="en-US" altLang="zh-CN" dirty="0" err="1"/>
                <a:t>addr</a:t>
              </a:r>
              <a:endParaRPr lang="en-US" altLang="zh-CN" dirty="0"/>
            </a:p>
            <a:p>
              <a:pPr algn="ctr"/>
              <a:r>
                <a:rPr lang="en-US" altLang="zh-CN" sz="400" dirty="0"/>
                <a:t> </a:t>
              </a:r>
            </a:p>
            <a:p>
              <a:pPr algn="ctr"/>
              <a:r>
                <a:rPr lang="en-US" altLang="zh-CN" dirty="0"/>
                <a:t>eviction</a:t>
              </a:r>
              <a:endParaRPr lang="zh-CN" altLang="en-US" dirty="0"/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222239" y="2623344"/>
            <a:ext cx="26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most </a:t>
            </a:r>
            <a:r>
              <a:rPr lang="en-US" altLang="zh-CN" b="1" dirty="0" err="1">
                <a:solidFill>
                  <a:srgbClr val="FF0000"/>
                </a:solidFill>
              </a:rPr>
              <a:t>addrs</a:t>
            </a:r>
            <a:r>
              <a:rPr lang="en-US" altLang="zh-CN" b="1" dirty="0">
                <a:solidFill>
                  <a:srgbClr val="FF0000"/>
                </a:solidFill>
              </a:rPr>
              <a:t> are not in TX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467991" y="3182492"/>
            <a:ext cx="2288936" cy="1573803"/>
            <a:chOff x="467991" y="3182492"/>
            <a:chExt cx="2288936" cy="1573803"/>
          </a:xfrm>
        </p:grpSpPr>
        <p:grpSp>
          <p:nvGrpSpPr>
            <p:cNvPr id="208" name="组合 207"/>
            <p:cNvGrpSpPr/>
            <p:nvPr/>
          </p:nvGrpSpPr>
          <p:grpSpPr>
            <a:xfrm>
              <a:off x="467991" y="3182492"/>
              <a:ext cx="2288936" cy="1573803"/>
              <a:chOff x="627337" y="2757916"/>
              <a:chExt cx="2288938" cy="1745567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627337" y="2915688"/>
                <a:ext cx="838242" cy="1587795"/>
                <a:chOff x="627337" y="2915688"/>
                <a:chExt cx="838242" cy="1587795"/>
              </a:xfrm>
            </p:grpSpPr>
            <p:grpSp>
              <p:nvGrpSpPr>
                <p:cNvPr id="97" name="组合 96"/>
                <p:cNvGrpSpPr/>
                <p:nvPr/>
              </p:nvGrpSpPr>
              <p:grpSpPr>
                <a:xfrm>
                  <a:off x="1033752" y="3789178"/>
                  <a:ext cx="431827" cy="713988"/>
                  <a:chOff x="2981902" y="3175899"/>
                  <a:chExt cx="538164" cy="713988"/>
                </a:xfrm>
              </p:grpSpPr>
              <p:sp>
                <p:nvSpPr>
                  <p:cNvPr id="98" name="Rectangle 52"/>
                  <p:cNvSpPr/>
                  <p:nvPr/>
                </p:nvSpPr>
                <p:spPr>
                  <a:xfrm>
                    <a:off x="2981904" y="3175899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99" name="Rectangle 83"/>
                  <p:cNvSpPr/>
                  <p:nvPr/>
                </p:nvSpPr>
                <p:spPr>
                  <a:xfrm>
                    <a:off x="2981902" y="3413895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100" name="Rectangle 90"/>
                  <p:cNvSpPr/>
                  <p:nvPr/>
                </p:nvSpPr>
                <p:spPr>
                  <a:xfrm>
                    <a:off x="2981904" y="3651891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</p:grpSp>
            <p:grpSp>
              <p:nvGrpSpPr>
                <p:cNvPr id="143" name="组合 142"/>
                <p:cNvGrpSpPr/>
                <p:nvPr/>
              </p:nvGrpSpPr>
              <p:grpSpPr>
                <a:xfrm>
                  <a:off x="627337" y="3789174"/>
                  <a:ext cx="405096" cy="714309"/>
                  <a:chOff x="5252555" y="2020663"/>
                  <a:chExt cx="405096" cy="714309"/>
                </a:xfrm>
              </p:grpSpPr>
              <p:sp>
                <p:nvSpPr>
                  <p:cNvPr id="140" name="Rectangle 49"/>
                  <p:cNvSpPr/>
                  <p:nvPr/>
                </p:nvSpPr>
                <p:spPr>
                  <a:xfrm>
                    <a:off x="5252555" y="2020663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  <p:sp>
                <p:nvSpPr>
                  <p:cNvPr id="141" name="Rectangle 49"/>
                  <p:cNvSpPr/>
                  <p:nvPr/>
                </p:nvSpPr>
                <p:spPr>
                  <a:xfrm>
                    <a:off x="5252558" y="2259898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  <p:sp>
                <p:nvSpPr>
                  <p:cNvPr id="142" name="Rectangle 49"/>
                  <p:cNvSpPr/>
                  <p:nvPr/>
                </p:nvSpPr>
                <p:spPr>
                  <a:xfrm>
                    <a:off x="5252838" y="2496976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</p:grpSp>
            <p:grpSp>
              <p:nvGrpSpPr>
                <p:cNvPr id="180" name="组合 179"/>
                <p:cNvGrpSpPr/>
                <p:nvPr/>
              </p:nvGrpSpPr>
              <p:grpSpPr>
                <a:xfrm>
                  <a:off x="887569" y="2915688"/>
                  <a:ext cx="306167" cy="869315"/>
                  <a:chOff x="887569" y="2915688"/>
                  <a:chExt cx="306167" cy="869315"/>
                </a:xfrm>
              </p:grpSpPr>
              <p:sp>
                <p:nvSpPr>
                  <p:cNvPr id="176" name="椭圆 175"/>
                  <p:cNvSpPr/>
                  <p:nvPr/>
                </p:nvSpPr>
                <p:spPr>
                  <a:xfrm>
                    <a:off x="887569" y="2915688"/>
                    <a:ext cx="306167" cy="28642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</a:t>
                    </a:r>
                    <a:endParaRPr lang="zh-CN" altLang="en-US" dirty="0"/>
                  </a:p>
                </p:txBody>
              </p:sp>
              <p:cxnSp>
                <p:nvCxnSpPr>
                  <p:cNvPr id="178" name="直接箭头连接符 177"/>
                  <p:cNvCxnSpPr>
                    <a:stCxn id="176" idx="4"/>
                  </p:cNvCxnSpPr>
                  <p:nvPr/>
                </p:nvCxnSpPr>
                <p:spPr>
                  <a:xfrm flipH="1">
                    <a:off x="1033754" y="3202112"/>
                    <a:ext cx="6899" cy="5828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2078033" y="2915688"/>
                <a:ext cx="838242" cy="1587795"/>
                <a:chOff x="627337" y="2915688"/>
                <a:chExt cx="838242" cy="1587795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1033752" y="3789178"/>
                  <a:ext cx="431827" cy="713988"/>
                  <a:chOff x="2981902" y="3175899"/>
                  <a:chExt cx="538164" cy="713988"/>
                </a:xfrm>
              </p:grpSpPr>
              <p:sp>
                <p:nvSpPr>
                  <p:cNvPr id="195" name="Rectangle 52"/>
                  <p:cNvSpPr/>
                  <p:nvPr/>
                </p:nvSpPr>
                <p:spPr>
                  <a:xfrm>
                    <a:off x="2981904" y="3175899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196" name="Rectangle 83"/>
                  <p:cNvSpPr/>
                  <p:nvPr/>
                </p:nvSpPr>
                <p:spPr>
                  <a:xfrm>
                    <a:off x="2981902" y="3413895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197" name="Rectangle 90"/>
                  <p:cNvSpPr/>
                  <p:nvPr/>
                </p:nvSpPr>
                <p:spPr>
                  <a:xfrm>
                    <a:off x="2981904" y="3651891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</p:grpSp>
            <p:grpSp>
              <p:nvGrpSpPr>
                <p:cNvPr id="188" name="组合 187"/>
                <p:cNvGrpSpPr/>
                <p:nvPr/>
              </p:nvGrpSpPr>
              <p:grpSpPr>
                <a:xfrm>
                  <a:off x="627337" y="3789174"/>
                  <a:ext cx="405096" cy="714309"/>
                  <a:chOff x="5252555" y="2020663"/>
                  <a:chExt cx="405096" cy="714309"/>
                </a:xfrm>
              </p:grpSpPr>
              <p:sp>
                <p:nvSpPr>
                  <p:cNvPr id="190" name="Rectangle 49"/>
                  <p:cNvSpPr/>
                  <p:nvPr/>
                </p:nvSpPr>
                <p:spPr>
                  <a:xfrm>
                    <a:off x="5252555" y="2020663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  <p:sp>
                <p:nvSpPr>
                  <p:cNvPr id="191" name="Rectangle 49"/>
                  <p:cNvSpPr/>
                  <p:nvPr/>
                </p:nvSpPr>
                <p:spPr>
                  <a:xfrm>
                    <a:off x="5252558" y="2259898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  <p:sp>
                <p:nvSpPr>
                  <p:cNvPr id="192" name="Rectangle 49"/>
                  <p:cNvSpPr/>
                  <p:nvPr/>
                </p:nvSpPr>
                <p:spPr>
                  <a:xfrm>
                    <a:off x="5252838" y="2496976"/>
                    <a:ext cx="404813" cy="23799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>
                        <a:solidFill>
                          <a:prstClr val="black"/>
                        </a:solidFill>
                        <a:latin typeface="PT Sans Narrow"/>
                      </a:rPr>
                      <a:t>tag</a:t>
                    </a:r>
                  </a:p>
                </p:txBody>
              </p: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887569" y="2915688"/>
                  <a:ext cx="306167" cy="869314"/>
                  <a:chOff x="887569" y="2915688"/>
                  <a:chExt cx="306167" cy="869314"/>
                </a:xfrm>
              </p:grpSpPr>
              <p:sp>
                <p:nvSpPr>
                  <p:cNvPr id="186" name="椭圆 185"/>
                  <p:cNvSpPr/>
                  <p:nvPr/>
                </p:nvSpPr>
                <p:spPr>
                  <a:xfrm>
                    <a:off x="887569" y="2915688"/>
                    <a:ext cx="306167" cy="28642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</a:t>
                    </a:r>
                    <a:endParaRPr lang="zh-CN" altLang="en-US" dirty="0"/>
                  </a:p>
                </p:txBody>
              </p:sp>
              <p:cxnSp>
                <p:nvCxnSpPr>
                  <p:cNvPr id="187" name="直接箭头连接符 186"/>
                  <p:cNvCxnSpPr>
                    <a:stCxn id="186" idx="4"/>
                  </p:cNvCxnSpPr>
                  <p:nvPr/>
                </p:nvCxnSpPr>
                <p:spPr>
                  <a:xfrm flipH="1">
                    <a:off x="1032433" y="3202112"/>
                    <a:ext cx="8220" cy="582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9" name="直接连接符 198"/>
              <p:cNvCxnSpPr/>
              <p:nvPr/>
            </p:nvCxnSpPr>
            <p:spPr>
              <a:xfrm flipV="1">
                <a:off x="1550348" y="4142868"/>
                <a:ext cx="442913" cy="1234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7" name="组合 206"/>
              <p:cNvGrpSpPr/>
              <p:nvPr/>
            </p:nvGrpSpPr>
            <p:grpSpPr>
              <a:xfrm>
                <a:off x="1040653" y="2757916"/>
                <a:ext cx="1450696" cy="157771"/>
                <a:chOff x="1040653" y="2757916"/>
                <a:chExt cx="1450696" cy="157771"/>
              </a:xfrm>
            </p:grpSpPr>
            <p:cxnSp>
              <p:nvCxnSpPr>
                <p:cNvPr id="201" name="直接连接符 200"/>
                <p:cNvCxnSpPr>
                  <a:stCxn id="176" idx="0"/>
                </p:cNvCxnSpPr>
                <p:nvPr/>
              </p:nvCxnSpPr>
              <p:spPr>
                <a:xfrm flipV="1">
                  <a:off x="1040653" y="2757916"/>
                  <a:ext cx="0" cy="1577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V="1">
                  <a:off x="2488452" y="2757916"/>
                  <a:ext cx="0" cy="1577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1040653" y="2757916"/>
                  <a:ext cx="1450696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5" name="文本框 264"/>
            <p:cNvSpPr txBox="1"/>
            <p:nvPr/>
          </p:nvSpPr>
          <p:spPr>
            <a:xfrm>
              <a:off x="957392" y="3477288"/>
              <a:ext cx="130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Cuckoo </a:t>
              </a:r>
            </a:p>
            <a:p>
              <a:pPr algn="ctr"/>
              <a:r>
                <a:rPr lang="en-US" altLang="zh-CN" sz="1600" dirty="0"/>
                <a:t>Hash Table</a:t>
              </a:r>
              <a:endParaRPr lang="zh-CN" altLang="en-US" sz="1600" dirty="0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4504692" y="3186391"/>
            <a:ext cx="1875623" cy="1569636"/>
            <a:chOff x="4504692" y="3186391"/>
            <a:chExt cx="1875623" cy="1569636"/>
          </a:xfrm>
        </p:grpSpPr>
        <p:grpSp>
          <p:nvGrpSpPr>
            <p:cNvPr id="253" name="组合 252"/>
            <p:cNvGrpSpPr/>
            <p:nvPr/>
          </p:nvGrpSpPr>
          <p:grpSpPr>
            <a:xfrm>
              <a:off x="4504692" y="3186391"/>
              <a:ext cx="1875623" cy="1569636"/>
              <a:chOff x="4128803" y="2785335"/>
              <a:chExt cx="1875623" cy="1569636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128803" y="2927583"/>
                <a:ext cx="431826" cy="1423608"/>
                <a:chOff x="4128803" y="2927583"/>
                <a:chExt cx="431826" cy="1423608"/>
              </a:xfrm>
            </p:grpSpPr>
            <p:grpSp>
              <p:nvGrpSpPr>
                <p:cNvPr id="240" name="组合 239"/>
                <p:cNvGrpSpPr/>
                <p:nvPr/>
              </p:nvGrpSpPr>
              <p:grpSpPr>
                <a:xfrm>
                  <a:off x="4128803" y="3707457"/>
                  <a:ext cx="431826" cy="643734"/>
                  <a:chOff x="2981902" y="3175899"/>
                  <a:chExt cx="538164" cy="713988"/>
                </a:xfrm>
              </p:grpSpPr>
              <p:sp>
                <p:nvSpPr>
                  <p:cNvPr id="248" name="Rectangle 52"/>
                  <p:cNvSpPr/>
                  <p:nvPr/>
                </p:nvSpPr>
                <p:spPr>
                  <a:xfrm>
                    <a:off x="2981904" y="3175899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249" name="Rectangle 83"/>
                  <p:cNvSpPr/>
                  <p:nvPr/>
                </p:nvSpPr>
                <p:spPr>
                  <a:xfrm>
                    <a:off x="2981902" y="3413895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250" name="Rectangle 90"/>
                  <p:cNvSpPr/>
                  <p:nvPr/>
                </p:nvSpPr>
                <p:spPr>
                  <a:xfrm>
                    <a:off x="2981904" y="3651891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</p:grpSp>
            <p:grpSp>
              <p:nvGrpSpPr>
                <p:cNvPr id="242" name="组合 241"/>
                <p:cNvGrpSpPr/>
                <p:nvPr/>
              </p:nvGrpSpPr>
              <p:grpSpPr>
                <a:xfrm>
                  <a:off x="4191633" y="2927583"/>
                  <a:ext cx="306166" cy="779874"/>
                  <a:chOff x="887569" y="2920004"/>
                  <a:chExt cx="306167" cy="864988"/>
                </a:xfrm>
              </p:grpSpPr>
              <p:sp>
                <p:nvSpPr>
                  <p:cNvPr id="243" name="椭圆 242"/>
                  <p:cNvSpPr/>
                  <p:nvPr/>
                </p:nvSpPr>
                <p:spPr>
                  <a:xfrm>
                    <a:off x="887569" y="2920004"/>
                    <a:ext cx="306167" cy="28642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</a:t>
                    </a:r>
                    <a:endParaRPr lang="zh-CN" altLang="en-US" dirty="0"/>
                  </a:p>
                </p:txBody>
              </p:sp>
              <p:cxnSp>
                <p:nvCxnSpPr>
                  <p:cNvPr id="244" name="直接箭头连接符 243"/>
                  <p:cNvCxnSpPr>
                    <a:stCxn id="243" idx="4"/>
                    <a:endCxn id="248" idx="0"/>
                  </p:cNvCxnSpPr>
                  <p:nvPr/>
                </p:nvCxnSpPr>
                <p:spPr>
                  <a:xfrm>
                    <a:off x="1040653" y="3206429"/>
                    <a:ext cx="1" cy="5785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1" name="组合 250"/>
              <p:cNvGrpSpPr/>
              <p:nvPr/>
            </p:nvGrpSpPr>
            <p:grpSpPr>
              <a:xfrm>
                <a:off x="5572600" y="2927585"/>
                <a:ext cx="431826" cy="1427386"/>
                <a:chOff x="5572600" y="2927585"/>
                <a:chExt cx="431826" cy="1427386"/>
              </a:xfrm>
            </p:grpSpPr>
            <p:grpSp>
              <p:nvGrpSpPr>
                <p:cNvPr id="229" name="组合 228"/>
                <p:cNvGrpSpPr/>
                <p:nvPr/>
              </p:nvGrpSpPr>
              <p:grpSpPr>
                <a:xfrm>
                  <a:off x="5572600" y="3711237"/>
                  <a:ext cx="431826" cy="643734"/>
                  <a:chOff x="2981902" y="3175899"/>
                  <a:chExt cx="538164" cy="713988"/>
                </a:xfrm>
              </p:grpSpPr>
              <p:sp>
                <p:nvSpPr>
                  <p:cNvPr id="237" name="Rectangle 52"/>
                  <p:cNvSpPr/>
                  <p:nvPr/>
                </p:nvSpPr>
                <p:spPr>
                  <a:xfrm>
                    <a:off x="2981904" y="3175899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238" name="Rectangle 83"/>
                  <p:cNvSpPr/>
                  <p:nvPr/>
                </p:nvSpPr>
                <p:spPr>
                  <a:xfrm>
                    <a:off x="2981902" y="3413895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  <p:sp>
                <p:nvSpPr>
                  <p:cNvPr id="239" name="Rectangle 90"/>
                  <p:cNvSpPr/>
                  <p:nvPr/>
                </p:nvSpPr>
                <p:spPr>
                  <a:xfrm>
                    <a:off x="2981904" y="3651891"/>
                    <a:ext cx="538162" cy="237996"/>
                  </a:xfrm>
                  <a:prstGeom prst="rect">
                    <a:avLst/>
                  </a:prstGeom>
                  <a:solidFill>
                    <a:srgbClr val="92C6FF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CA" sz="1400" dirty="0" err="1">
                        <a:solidFill>
                          <a:prstClr val="black"/>
                        </a:solidFill>
                        <a:latin typeface="PT Sans Narrow"/>
                      </a:rPr>
                      <a:t>ts</a:t>
                    </a:r>
                    <a:endParaRPr lang="en-CA" sz="1400" dirty="0">
                      <a:solidFill>
                        <a:prstClr val="black"/>
                      </a:solidFill>
                      <a:latin typeface="PT Sans Narrow"/>
                    </a:endParaRPr>
                  </a:p>
                </p:txBody>
              </p:sp>
            </p:grpSp>
            <p:grpSp>
              <p:nvGrpSpPr>
                <p:cNvPr id="231" name="组合 230"/>
                <p:cNvGrpSpPr/>
                <p:nvPr/>
              </p:nvGrpSpPr>
              <p:grpSpPr>
                <a:xfrm>
                  <a:off x="5642328" y="2927585"/>
                  <a:ext cx="306166" cy="783655"/>
                  <a:chOff x="887569" y="2920004"/>
                  <a:chExt cx="306167" cy="869181"/>
                </a:xfrm>
              </p:grpSpPr>
              <p:sp>
                <p:nvSpPr>
                  <p:cNvPr id="232" name="椭圆 231"/>
                  <p:cNvSpPr/>
                  <p:nvPr/>
                </p:nvSpPr>
                <p:spPr>
                  <a:xfrm>
                    <a:off x="887569" y="2920004"/>
                    <a:ext cx="306167" cy="28642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</a:t>
                    </a:r>
                    <a:endParaRPr lang="zh-CN" altLang="en-US" dirty="0"/>
                  </a:p>
                </p:txBody>
              </p:sp>
              <p:cxnSp>
                <p:nvCxnSpPr>
                  <p:cNvPr id="233" name="直接箭头连接符 232"/>
                  <p:cNvCxnSpPr>
                    <a:stCxn id="232" idx="4"/>
                    <a:endCxn id="237" idx="0"/>
                  </p:cNvCxnSpPr>
                  <p:nvPr/>
                </p:nvCxnSpPr>
                <p:spPr>
                  <a:xfrm flipH="1">
                    <a:off x="1033755" y="3206429"/>
                    <a:ext cx="6897" cy="5827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4" name="直接连接符 223"/>
              <p:cNvCxnSpPr/>
              <p:nvPr/>
            </p:nvCxnSpPr>
            <p:spPr>
              <a:xfrm flipV="1">
                <a:off x="4854411" y="4028211"/>
                <a:ext cx="442913" cy="1113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5" name="组合 224"/>
              <p:cNvGrpSpPr/>
              <p:nvPr/>
            </p:nvGrpSpPr>
            <p:grpSpPr>
              <a:xfrm>
                <a:off x="4344717" y="2785335"/>
                <a:ext cx="1450695" cy="142253"/>
                <a:chOff x="1040653" y="2762233"/>
                <a:chExt cx="1450696" cy="157778"/>
              </a:xfrm>
            </p:grpSpPr>
            <p:cxnSp>
              <p:nvCxnSpPr>
                <p:cNvPr id="226" name="直接连接符 225"/>
                <p:cNvCxnSpPr>
                  <a:stCxn id="243" idx="0"/>
                </p:cNvCxnSpPr>
                <p:nvPr/>
              </p:nvCxnSpPr>
              <p:spPr>
                <a:xfrm flipV="1">
                  <a:off x="1040653" y="2762240"/>
                  <a:ext cx="0" cy="1577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488452" y="2762233"/>
                  <a:ext cx="0" cy="1577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>
                  <a:off x="1040653" y="2762233"/>
                  <a:ext cx="1450696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6" name="文本框 265"/>
            <p:cNvSpPr txBox="1"/>
            <p:nvPr/>
          </p:nvSpPr>
          <p:spPr>
            <a:xfrm>
              <a:off x="4797075" y="3477288"/>
              <a:ext cx="130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Timestamp</a:t>
              </a:r>
            </a:p>
            <a:p>
              <a:pPr algn="ctr"/>
              <a:r>
                <a:rPr lang="en-US" altLang="zh-CN" sz="1600" dirty="0"/>
                <a:t>Bloom Filter</a:t>
              </a:r>
            </a:p>
          </p:txBody>
        </p:sp>
      </p:grpSp>
      <p:sp>
        <p:nvSpPr>
          <p:cNvPr id="267" name="文本框 266"/>
          <p:cNvSpPr txBox="1"/>
          <p:nvPr/>
        </p:nvSpPr>
        <p:spPr>
          <a:xfrm>
            <a:off x="3989663" y="2627430"/>
            <a:ext cx="281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safe to extend timestamp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2328544" y="3052116"/>
            <a:ext cx="2390553" cy="269944"/>
            <a:chOff x="2328544" y="2774716"/>
            <a:chExt cx="2390553" cy="269944"/>
          </a:xfrm>
        </p:grpSpPr>
        <p:sp>
          <p:nvSpPr>
            <p:cNvPr id="280" name="矩形 279"/>
            <p:cNvSpPr/>
            <p:nvPr/>
          </p:nvSpPr>
          <p:spPr>
            <a:xfrm>
              <a:off x="3130807" y="2774716"/>
              <a:ext cx="783135" cy="269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addr</a:t>
              </a:r>
              <a:endParaRPr lang="zh-CN" altLang="en-US" dirty="0"/>
            </a:p>
          </p:txBody>
        </p:sp>
        <p:cxnSp>
          <p:nvCxnSpPr>
            <p:cNvPr id="287" name="直接连接符 286"/>
            <p:cNvCxnSpPr>
              <a:endCxn id="280" idx="1"/>
            </p:cNvCxnSpPr>
            <p:nvPr/>
          </p:nvCxnSpPr>
          <p:spPr>
            <a:xfrm>
              <a:off x="2328544" y="2905092"/>
              <a:ext cx="802263" cy="459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3916834" y="2904150"/>
              <a:ext cx="802263" cy="459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4616469" y="1410259"/>
            <a:ext cx="224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implement a structure accessed by TX only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267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Benchmarks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7219" y="1271972"/>
            <a:ext cx="345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HT_H: hash table high contention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27219" y="1647643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HT_M: hash table medium contention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27219" y="2016975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HT_L: hash table low contention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27215" y="2384934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ATM: bank account, parallel funds transfer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27211" y="2750774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CL: cloth physics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727219" y="3115241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CLto</a:t>
            </a:r>
            <a:r>
              <a:rPr lang="en-US" altLang="zh-CN" b="1" dirty="0"/>
              <a:t>: </a:t>
            </a:r>
            <a:r>
              <a:rPr lang="en-US" altLang="zh-CN" b="1" dirty="0" err="1"/>
              <a:t>tx</a:t>
            </a:r>
            <a:r>
              <a:rPr lang="en-US" altLang="zh-CN" b="1" dirty="0"/>
              <a:t>-optimized cloth physics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7219" y="3481081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BH: build an octree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727219" y="3853905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CC: image segmentation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727216" y="4225083"/>
            <a:ext cx="45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AP: data mining</a:t>
            </a:r>
            <a:endParaRPr lang="zh-CN" altLang="en-US" b="1" dirty="0"/>
          </a:p>
        </p:txBody>
      </p:sp>
      <p:grpSp>
        <p:nvGrpSpPr>
          <p:cNvPr id="45" name="组合 44"/>
          <p:cNvGrpSpPr/>
          <p:nvPr/>
        </p:nvGrpSpPr>
        <p:grpSpPr>
          <a:xfrm>
            <a:off x="471488" y="1271972"/>
            <a:ext cx="6386512" cy="745003"/>
            <a:chOff x="471488" y="1271972"/>
            <a:chExt cx="6386512" cy="745003"/>
          </a:xfrm>
        </p:grpSpPr>
        <p:sp>
          <p:nvSpPr>
            <p:cNvPr id="18" name="矩形 17"/>
            <p:cNvSpPr/>
            <p:nvPr/>
          </p:nvSpPr>
          <p:spPr>
            <a:xfrm>
              <a:off x="471488" y="1271972"/>
              <a:ext cx="4356243" cy="745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827731" y="1447588"/>
              <a:ext cx="203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high contention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71488" y="2761937"/>
            <a:ext cx="6386511" cy="745003"/>
            <a:chOff x="471488" y="2761937"/>
            <a:chExt cx="6386511" cy="745003"/>
          </a:xfrm>
        </p:grpSpPr>
        <p:sp>
          <p:nvSpPr>
            <p:cNvPr id="42" name="矩形 41"/>
            <p:cNvSpPr/>
            <p:nvPr/>
          </p:nvSpPr>
          <p:spPr>
            <a:xfrm>
              <a:off x="471488" y="2761937"/>
              <a:ext cx="4356243" cy="745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27730" y="2937553"/>
              <a:ext cx="203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high contention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0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Performance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232059" y="1326561"/>
            <a:ext cx="354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1.2X better than best prior GPU TM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93% FG-Lock </a:t>
            </a:r>
            <a:r>
              <a:rPr lang="en-US" altLang="zh-CN" sz="2400" b="1" dirty="0" err="1"/>
              <a:t>Perf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26146" y="1218412"/>
            <a:ext cx="2173369" cy="3281956"/>
            <a:chOff x="626146" y="930732"/>
            <a:chExt cx="2173369" cy="3281956"/>
          </a:xfrm>
        </p:grpSpPr>
        <p:grpSp>
          <p:nvGrpSpPr>
            <p:cNvPr id="7" name="组合 6"/>
            <p:cNvGrpSpPr/>
            <p:nvPr/>
          </p:nvGrpSpPr>
          <p:grpSpPr>
            <a:xfrm>
              <a:off x="626146" y="930732"/>
              <a:ext cx="2173369" cy="3281956"/>
              <a:chOff x="948470" y="-581727"/>
              <a:chExt cx="2555014" cy="4890756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1694292" y="4003579"/>
                <a:ext cx="1809192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1693345" y="-276280"/>
                <a:ext cx="948" cy="427986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694292" y="2930176"/>
                <a:ext cx="1809192" cy="6999"/>
              </a:xfrm>
              <a:prstGeom prst="straightConnector1">
                <a:avLst/>
              </a:prstGeom>
              <a:ln w="12700">
                <a:prstDash val="sysDash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694292" y="1866385"/>
                <a:ext cx="1809192" cy="0"/>
              </a:xfrm>
              <a:prstGeom prst="straightConnector1">
                <a:avLst/>
              </a:prstGeom>
              <a:ln w="12700">
                <a:prstDash val="sysDash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1694291" y="807193"/>
                <a:ext cx="1809193" cy="0"/>
              </a:xfrm>
              <a:prstGeom prst="straightConnector1">
                <a:avLst/>
              </a:prstGeom>
              <a:ln w="12700">
                <a:prstDash val="sysDash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1694290" y="-283606"/>
                <a:ext cx="1809194" cy="7326"/>
              </a:xfrm>
              <a:prstGeom prst="straightConnector1">
                <a:avLst/>
              </a:prstGeom>
              <a:ln w="12700">
                <a:prstDash val="sysDash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1087641" y="3712787"/>
                <a:ext cx="605230" cy="5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0.0</a:t>
                </a:r>
                <a:endParaRPr lang="zh-CN" altLang="en-US" sz="20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63302" y="2639054"/>
                <a:ext cx="854853" cy="5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0.25</a:t>
                </a:r>
                <a:endParaRPr lang="zh-CN" altLang="en-US" sz="20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61855" y="1568263"/>
                <a:ext cx="605230" cy="5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0.5</a:t>
                </a:r>
                <a:endParaRPr lang="zh-CN" altLang="en-US" sz="20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48470" y="501860"/>
                <a:ext cx="832000" cy="5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0.75</a:t>
                </a:r>
                <a:endParaRPr lang="zh-CN" altLang="en-US" sz="20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088115" y="-581727"/>
                <a:ext cx="605230" cy="5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1.0</a:t>
                </a:r>
                <a:endParaRPr lang="zh-CN" altLang="en-US" sz="2000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 rot="16200000">
              <a:off x="282758" y="2415980"/>
              <a:ext cx="2876923" cy="306536"/>
            </a:xfrm>
            <a:prstGeom prst="rect">
              <a:avLst/>
            </a:prstGeom>
            <a:solidFill>
              <a:srgbClr val="97F1AA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FG-Lock</a:t>
              </a:r>
              <a:endParaRPr lang="zh-CN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968679" y="2803667"/>
              <a:ext cx="2112690" cy="301065"/>
            </a:xfrm>
            <a:prstGeom prst="rect">
              <a:avLst/>
            </a:prstGeom>
            <a:solidFill>
              <a:srgbClr val="FF9F9A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Best prior GPU TM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75556" y="1326561"/>
            <a:ext cx="450858" cy="2971662"/>
            <a:chOff x="2769961" y="-433644"/>
            <a:chExt cx="530030" cy="4428357"/>
          </a:xfrm>
        </p:grpSpPr>
        <p:sp>
          <p:nvSpPr>
            <p:cNvPr id="13" name="矩形 12"/>
            <p:cNvSpPr/>
            <p:nvPr/>
          </p:nvSpPr>
          <p:spPr>
            <a:xfrm rot="16200000">
              <a:off x="1014733" y="1899689"/>
              <a:ext cx="3850252" cy="339796"/>
            </a:xfrm>
            <a:prstGeom prst="rect">
              <a:avLst/>
            </a:prstGeom>
            <a:solidFill>
              <a:srgbClr val="92C6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Our solution</a:t>
              </a:r>
              <a:endParaRPr lang="zh-CN" altLang="en-US" sz="2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924525" y="-433644"/>
              <a:ext cx="375466" cy="5888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3232059" y="3249028"/>
            <a:ext cx="375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high contention apps:</a:t>
            </a:r>
          </a:p>
          <a:p>
            <a:r>
              <a:rPr lang="en-US" altLang="zh-CN" sz="2400" b="1" dirty="0"/>
              <a:t>52% better than best</a:t>
            </a:r>
          </a:p>
          <a:p>
            <a:r>
              <a:rPr lang="en-US" altLang="zh-CN" sz="2400" b="1" dirty="0"/>
              <a:t>prior GPU TM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96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Area and Power Cost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1488" y="1497247"/>
            <a:ext cx="56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simpler conflict detection hardware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71488" y="2250586"/>
            <a:ext cx="56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only send write log to LLC for committing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300392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vs. best prior GPU TM: 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3.6X lower area cost     2.2X lower power cost</a:t>
            </a:r>
          </a:p>
        </p:txBody>
      </p:sp>
    </p:spTree>
    <p:extLst>
      <p:ext uri="{BB962C8B-B14F-4D97-AF65-F5344CB8AC3E}">
        <p14:creationId xmlns:p14="http://schemas.microsoft.com/office/powerpoint/2010/main" val="4751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1488" y="1268017"/>
            <a:ext cx="5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GPU favors eager conflict detection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71488" y="1729682"/>
            <a:ext cx="591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logical timestamp based eager conflict detection mechanism for GPU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71488" y="2560679"/>
            <a:ext cx="591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1.2X faster than best prior GPU TM, capture 93% FG-Lock </a:t>
            </a:r>
            <a:r>
              <a:rPr lang="en-US" altLang="zh-CN" sz="2400" b="1" dirty="0" err="1"/>
              <a:t>perf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71488" y="3391676"/>
            <a:ext cx="591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vs. best prior GPU TM, 3.6X lower area cost, 2.2X lower power cost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63229" y="4276175"/>
            <a:ext cx="19315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3300" b="1" dirty="0">
                <a:solidFill>
                  <a:srgbClr val="9F2936"/>
                </a:solidFill>
                <a:latin typeface="PT Sans Narrow"/>
              </a:rPr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2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1488" y="1273543"/>
            <a:ext cx="3234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10,000+ concurrent</a:t>
            </a:r>
          </a:p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threads in GPU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87652" y="2347477"/>
            <a:ext cx="2659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more likely to be</a:t>
            </a:r>
          </a:p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dead-locked than CPU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71488" y="3421412"/>
            <a:ext cx="2675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transactional memory</a:t>
            </a:r>
          </a:p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is deadlock-free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3209647" y="1472859"/>
            <a:ext cx="3571297" cy="2580235"/>
            <a:chOff x="2413393" y="2063686"/>
            <a:chExt cx="3963598" cy="2580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2413394" y="2063686"/>
              <a:ext cx="3451531" cy="2580235"/>
              <a:chOff x="2413394" y="2063686"/>
              <a:chExt cx="3451531" cy="2580235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413394" y="2667537"/>
                <a:ext cx="2877146" cy="496253"/>
              </a:xfrm>
              <a:prstGeom prst="rect">
                <a:avLst/>
              </a:prstGeom>
              <a:solidFill>
                <a:srgbClr val="92C6F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/>
                  <a:t>FG-Lock</a:t>
                </a:r>
                <a:endParaRPr lang="zh-CN" altLang="en-US" sz="1600" dirty="0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413394" y="2063686"/>
                <a:ext cx="3451531" cy="2580235"/>
                <a:chOff x="2413394" y="2063686"/>
                <a:chExt cx="3451531" cy="2580235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2413394" y="2448725"/>
                  <a:ext cx="3390472" cy="2195196"/>
                  <a:chOff x="2460840" y="2654205"/>
                  <a:chExt cx="3390472" cy="2195196"/>
                </a:xfrm>
              </p:grpSpPr>
              <p:cxnSp>
                <p:nvCxnSpPr>
                  <p:cNvPr id="75" name="直接箭头连接符 74"/>
                  <p:cNvCxnSpPr/>
                  <p:nvPr/>
                </p:nvCxnSpPr>
                <p:spPr>
                  <a:xfrm>
                    <a:off x="2460840" y="2659345"/>
                    <a:ext cx="339047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箭头连接符 75"/>
                  <p:cNvCxnSpPr/>
                  <p:nvPr/>
                </p:nvCxnSpPr>
                <p:spPr>
                  <a:xfrm flipH="1">
                    <a:off x="2460841" y="2654205"/>
                    <a:ext cx="1" cy="2195196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文本框 73"/>
                <p:cNvSpPr txBox="1"/>
                <p:nvPr/>
              </p:nvSpPr>
              <p:spPr>
                <a:xfrm>
                  <a:off x="5178934" y="2063686"/>
                  <a:ext cx="6859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Perf</a:t>
                  </a:r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2413393" y="3163790"/>
              <a:ext cx="3963598" cy="633671"/>
              <a:chOff x="2413393" y="3163790"/>
              <a:chExt cx="3963598" cy="633671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413393" y="3288186"/>
                <a:ext cx="2148351" cy="509275"/>
              </a:xfrm>
              <a:prstGeom prst="rect">
                <a:avLst/>
              </a:prstGeom>
              <a:solidFill>
                <a:srgbClr val="FF9F9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/>
                  <a:t>best prior GPU TM</a:t>
                </a:r>
                <a:endParaRPr lang="zh-CN" altLang="en-US" sz="1600" dirty="0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4561744" y="3163790"/>
                <a:ext cx="1815247" cy="633671"/>
                <a:chOff x="4561744" y="3163790"/>
                <a:chExt cx="1815247" cy="633671"/>
              </a:xfrm>
            </p:grpSpPr>
            <p:sp>
              <p:nvSpPr>
                <p:cNvPr id="67" name="文本框 66"/>
                <p:cNvSpPr txBox="1"/>
                <p:nvPr/>
              </p:nvSpPr>
              <p:spPr>
                <a:xfrm>
                  <a:off x="5496343" y="3240072"/>
                  <a:ext cx="8806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26%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8" name="组合 67"/>
                <p:cNvGrpSpPr/>
                <p:nvPr/>
              </p:nvGrpSpPr>
              <p:grpSpPr>
                <a:xfrm>
                  <a:off x="4561744" y="3163790"/>
                  <a:ext cx="728796" cy="633671"/>
                  <a:chOff x="4561744" y="3163790"/>
                  <a:chExt cx="728796" cy="633671"/>
                </a:xfrm>
              </p:grpSpPr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5290540" y="3163790"/>
                    <a:ext cx="0" cy="633671"/>
                  </a:xfrm>
                  <a:prstGeom prst="line">
                    <a:avLst/>
                  </a:prstGeom>
                  <a:ln w="19050">
                    <a:prstDash val="soli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箭头连接符 69"/>
                  <p:cNvCxnSpPr>
                    <a:stCxn id="65" idx="3"/>
                  </p:cNvCxnSpPr>
                  <p:nvPr/>
                </p:nvCxnSpPr>
                <p:spPr>
                  <a:xfrm flipV="1">
                    <a:off x="4561744" y="3542823"/>
                    <a:ext cx="728796" cy="1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7" name="组合 76"/>
          <p:cNvGrpSpPr/>
          <p:nvPr/>
        </p:nvGrpSpPr>
        <p:grpSpPr>
          <a:xfrm>
            <a:off x="3209649" y="3045568"/>
            <a:ext cx="3416348" cy="818924"/>
            <a:chOff x="2413395" y="3636395"/>
            <a:chExt cx="3791628" cy="818924"/>
          </a:xfrm>
        </p:grpSpPr>
        <p:sp>
          <p:nvSpPr>
            <p:cNvPr id="78" name="矩形 77"/>
            <p:cNvSpPr/>
            <p:nvPr/>
          </p:nvSpPr>
          <p:spPr>
            <a:xfrm>
              <a:off x="2413395" y="3945393"/>
              <a:ext cx="2711055" cy="490905"/>
            </a:xfrm>
            <a:prstGeom prst="rect">
              <a:avLst/>
            </a:prstGeom>
            <a:solidFill>
              <a:srgbClr val="97F1AA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/>
                <a:t>our solution</a:t>
              </a:r>
              <a:endParaRPr lang="zh-CN" altLang="en-US" sz="1600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881563" y="3636395"/>
              <a:ext cx="1323460" cy="818924"/>
              <a:chOff x="4881563" y="3636395"/>
              <a:chExt cx="1323460" cy="818924"/>
            </a:xfrm>
          </p:grpSpPr>
          <p:cxnSp>
            <p:nvCxnSpPr>
              <p:cNvPr id="80" name="直接箭头连接符 79"/>
              <p:cNvCxnSpPr/>
              <p:nvPr/>
            </p:nvCxnSpPr>
            <p:spPr>
              <a:xfrm>
                <a:off x="5864925" y="3636395"/>
                <a:ext cx="0" cy="46166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1" name="组合 80"/>
              <p:cNvGrpSpPr/>
              <p:nvPr/>
            </p:nvGrpSpPr>
            <p:grpSpPr>
              <a:xfrm>
                <a:off x="4881563" y="3769301"/>
                <a:ext cx="1323460" cy="686018"/>
                <a:chOff x="4881563" y="3769301"/>
                <a:chExt cx="1323460" cy="686018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5566172" y="4046551"/>
                  <a:ext cx="638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7%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4881563" y="3769301"/>
                  <a:ext cx="651864" cy="686018"/>
                  <a:chOff x="4881563" y="3769301"/>
                  <a:chExt cx="651864" cy="686018"/>
                </a:xfrm>
              </p:grpSpPr>
              <p:cxnSp>
                <p:nvCxnSpPr>
                  <p:cNvPr id="84" name="直接箭头连接符 83"/>
                  <p:cNvCxnSpPr>
                    <a:stCxn id="78" idx="3"/>
                  </p:cNvCxnSpPr>
                  <p:nvPr/>
                </p:nvCxnSpPr>
                <p:spPr>
                  <a:xfrm flipH="1" flipV="1">
                    <a:off x="4881563" y="4190845"/>
                    <a:ext cx="242887" cy="1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/>
                  <p:cNvCxnSpPr/>
                  <p:nvPr/>
                </p:nvCxnSpPr>
                <p:spPr>
                  <a:xfrm flipH="1" flipV="1">
                    <a:off x="5290540" y="4190845"/>
                    <a:ext cx="242887" cy="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5290540" y="3769301"/>
                    <a:ext cx="0" cy="686018"/>
                  </a:xfrm>
                  <a:prstGeom prst="line">
                    <a:avLst/>
                  </a:prstGeom>
                  <a:ln w="19050">
                    <a:prstDash val="soli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487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TM?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488" y="1268017"/>
            <a:ext cx="3390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done = false;</a:t>
            </a:r>
          </a:p>
          <a:p>
            <a:r>
              <a:rPr lang="en-US" altLang="zh-CN" sz="1400" dirty="0"/>
              <a:t>while (!done) {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    locks[inner] = 0;</a:t>
            </a:r>
          </a:p>
          <a:p>
            <a:r>
              <a:rPr lang="en-US" altLang="zh-CN" sz="1400" dirty="0"/>
              <a:t>            locks[outer] = 0;</a:t>
            </a:r>
          </a:p>
          <a:p>
            <a:r>
              <a:rPr lang="en-US" altLang="zh-CN" sz="1400" dirty="0"/>
              <a:t>            done = true;</a:t>
            </a:r>
          </a:p>
          <a:p>
            <a:r>
              <a:rPr lang="en-US" altLang="zh-CN" sz="1400" dirty="0"/>
              <a:t>        } else {</a:t>
            </a:r>
          </a:p>
          <a:p>
            <a:r>
              <a:rPr lang="en-US" altLang="zh-CN" sz="1400" dirty="0"/>
              <a:t>            locks[outer] = 0;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4171306" y="1894057"/>
            <a:ext cx="221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txbegin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txcommit</a:t>
            </a:r>
            <a:endParaRPr lang="en-US" altLang="zh-CN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171306" y="2112763"/>
            <a:ext cx="223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accounts[</a:t>
            </a:r>
            <a:r>
              <a:rPr lang="en-US" altLang="zh-CN" sz="1400" b="1" dirty="0" err="1"/>
              <a:t>src</a:t>
            </a:r>
            <a:r>
              <a:rPr lang="en-US" altLang="zh-CN" sz="1400" b="1" dirty="0"/>
              <a:t>] -= amount;</a:t>
            </a:r>
          </a:p>
          <a:p>
            <a:r>
              <a:rPr lang="en-US" altLang="zh-CN" sz="1400" b="1" dirty="0"/>
              <a:t>    accounts[</a:t>
            </a:r>
            <a:r>
              <a:rPr lang="en-US" altLang="zh-CN" sz="1400" b="1" dirty="0" err="1"/>
              <a:t>dst</a:t>
            </a:r>
            <a:r>
              <a:rPr lang="en-US" altLang="zh-CN" sz="1400" b="1" dirty="0"/>
              <a:t>] += amount;</a:t>
            </a:r>
            <a:endParaRPr lang="zh-CN" altLang="en-US" sz="14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869307" y="2116431"/>
            <a:ext cx="230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accounts[</a:t>
            </a:r>
            <a:r>
              <a:rPr lang="en-US" altLang="zh-CN" sz="1400" b="1" dirty="0" err="1"/>
              <a:t>src</a:t>
            </a:r>
            <a:r>
              <a:rPr lang="en-US" altLang="zh-CN" sz="1400" b="1" dirty="0"/>
              <a:t>] -= amount;</a:t>
            </a:r>
          </a:p>
          <a:p>
            <a:r>
              <a:rPr lang="en-US" altLang="zh-CN" sz="1400" b="1" dirty="0"/>
              <a:t>    accounts[</a:t>
            </a:r>
            <a:r>
              <a:rPr lang="en-US" altLang="zh-CN" sz="1400" b="1" dirty="0" err="1"/>
              <a:t>dst</a:t>
            </a:r>
            <a:r>
              <a:rPr lang="en-US" altLang="zh-CN" sz="1400" b="1" dirty="0"/>
              <a:t>] += amount;</a:t>
            </a:r>
            <a:endParaRPr lang="zh-CN" altLang="en-US" sz="14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854443" y="2115051"/>
            <a:ext cx="231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accounts[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] -= amount;</a:t>
            </a:r>
          </a:p>
          <a:p>
            <a:r>
              <a:rPr lang="en-US" altLang="zh-CN" sz="1400" dirty="0"/>
              <a:t>    accounts[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] += amount;</a:t>
            </a:r>
            <a:endParaRPr lang="zh-CN" altLang="en-US" sz="1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465515" y="1692608"/>
            <a:ext cx="356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prstClr val="black"/>
                </a:solidFill>
              </a:rPr>
              <a:t>if (</a:t>
            </a:r>
            <a:r>
              <a:rPr lang="en-US" altLang="zh-CN" sz="1400" dirty="0" err="1">
                <a:solidFill>
                  <a:prstClr val="black"/>
                </a:solidFill>
              </a:rPr>
              <a:t>atomicCAS</a:t>
            </a:r>
            <a:r>
              <a:rPr lang="en-US" altLang="zh-CN" sz="1400" dirty="0">
                <a:solidFill>
                  <a:prstClr val="black"/>
                </a:solidFill>
              </a:rPr>
              <a:t>(&amp;locks[outer], 0, 1) == 0)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</a:rPr>
              <a:t>        if (</a:t>
            </a:r>
            <a:r>
              <a:rPr lang="en-US" altLang="zh-CN" sz="1400" dirty="0" err="1">
                <a:solidFill>
                  <a:prstClr val="black"/>
                </a:solidFill>
              </a:rPr>
              <a:t>atomicCAS</a:t>
            </a:r>
            <a:r>
              <a:rPr lang="en-US" altLang="zh-CN" sz="1400" dirty="0">
                <a:solidFill>
                  <a:prstClr val="black"/>
                </a:solidFill>
              </a:rPr>
              <a:t>(&amp;locks[inner], 0, 1) ==0) {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65599" y="1693267"/>
            <a:ext cx="361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prstClr val="black"/>
                </a:solidFill>
              </a:rPr>
              <a:t>if (</a:t>
            </a:r>
            <a:r>
              <a:rPr lang="en-US" altLang="zh-CN" sz="1400" b="1" dirty="0" err="1">
                <a:solidFill>
                  <a:prstClr val="black"/>
                </a:solidFill>
              </a:rPr>
              <a:t>atomicCAS</a:t>
            </a:r>
            <a:r>
              <a:rPr lang="en-US" altLang="zh-CN" sz="1400" b="1" dirty="0">
                <a:solidFill>
                  <a:prstClr val="black"/>
                </a:solidFill>
              </a:rPr>
              <a:t>(&amp;locks[outer], 0, 1) == 0) {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</a:rPr>
              <a:t>        if (</a:t>
            </a:r>
            <a:r>
              <a:rPr lang="en-US" altLang="zh-CN" sz="1400" b="1" dirty="0" err="1">
                <a:solidFill>
                  <a:prstClr val="black"/>
                </a:solidFill>
              </a:rPr>
              <a:t>atomicCAS</a:t>
            </a:r>
            <a:r>
              <a:rPr lang="en-US" altLang="zh-CN" sz="1400" b="1" dirty="0">
                <a:solidFill>
                  <a:prstClr val="black"/>
                </a:solidFill>
              </a:rPr>
              <a:t>(&amp;locks[inner], 0, 1) ==0) {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469257" y="1692608"/>
            <a:ext cx="354353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70732" y="2131160"/>
            <a:ext cx="3556924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184533" y="2206229"/>
            <a:ext cx="985298" cy="3003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027656" y="1797978"/>
            <a:ext cx="2465612" cy="1153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084512" y="3268564"/>
            <a:ext cx="2698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transaction is atomic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084512" y="3795022"/>
            <a:ext cx="331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automatic conflict detection</a:t>
            </a:r>
          </a:p>
          <a:p>
            <a:r>
              <a:rPr lang="en-US" altLang="zh-CN" sz="2000" b="1" dirty="0"/>
              <a:t>programmer transparent</a:t>
            </a:r>
          </a:p>
        </p:txBody>
      </p:sp>
    </p:spTree>
    <p:extLst>
      <p:ext uri="{BB962C8B-B14F-4D97-AF65-F5344CB8AC3E}">
        <p14:creationId xmlns:p14="http://schemas.microsoft.com/office/powerpoint/2010/main" val="38107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/>
      <p:bldP spid="13" grpId="0"/>
      <p:bldP spid="68" grpId="0"/>
      <p:bldP spid="69" grpId="0"/>
      <p:bldP spid="69" grpId="1"/>
      <p:bldP spid="70" grpId="0"/>
      <p:bldP spid="70" grpId="1"/>
      <p:bldP spid="70" grpId="2"/>
      <p:bldP spid="71" grpId="0"/>
      <p:bldP spid="71" grpId="1"/>
      <p:bldP spid="15" grpId="0" animBg="1"/>
      <p:bldP spid="15" grpId="1" animBg="1"/>
      <p:bldP spid="75" grpId="0" animBg="1"/>
      <p:bldP spid="75" grpId="1" animBg="1"/>
      <p:bldP spid="19" grpId="0" animBg="1"/>
      <p:bldP spid="19" grpId="1" animBg="1"/>
      <p:bldP spid="78" grpId="0" animBg="1"/>
      <p:bldP spid="63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TM works?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438453" y="3391809"/>
            <a:ext cx="125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 conflict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8927" y="1560474"/>
            <a:ext cx="2429906" cy="1644580"/>
            <a:chOff x="878927" y="1611851"/>
            <a:chExt cx="2429906" cy="1644580"/>
          </a:xfrm>
        </p:grpSpPr>
        <p:grpSp>
          <p:nvGrpSpPr>
            <p:cNvPr id="3" name="组合 2"/>
            <p:cNvGrpSpPr/>
            <p:nvPr/>
          </p:nvGrpSpPr>
          <p:grpSpPr>
            <a:xfrm>
              <a:off x="1804740" y="1611851"/>
              <a:ext cx="518291" cy="1644580"/>
              <a:chOff x="1869897" y="1510301"/>
              <a:chExt cx="410966" cy="128536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69897" y="1510301"/>
                <a:ext cx="410966" cy="318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A</a:t>
                </a:r>
                <a:endParaRPr lang="zh-CN" altLang="en-US" sz="135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69897" y="1833843"/>
                <a:ext cx="410966" cy="318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B</a:t>
                </a:r>
                <a:endParaRPr lang="zh-CN" altLang="en-US" sz="135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869897" y="2158670"/>
                <a:ext cx="410966" cy="318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C</a:t>
                </a:r>
                <a:endParaRPr lang="zh-CN" altLang="en-US" sz="135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69897" y="2477169"/>
                <a:ext cx="410966" cy="318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D</a:t>
                </a:r>
                <a:endParaRPr lang="zh-CN" altLang="en-US" sz="1350" dirty="0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2314186" y="2175213"/>
              <a:ext cx="994647" cy="900733"/>
              <a:chOff x="3085581" y="2245368"/>
              <a:chExt cx="1326195" cy="120098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641479" y="2662383"/>
                <a:ext cx="7702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TX 2</a:t>
                </a:r>
                <a:endParaRPr lang="zh-CN" altLang="en-US" sz="1500" dirty="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085581" y="2245368"/>
                <a:ext cx="751350" cy="618018"/>
                <a:chOff x="3074948" y="2378930"/>
                <a:chExt cx="751350" cy="618018"/>
              </a:xfrm>
            </p:grpSpPr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3074948" y="2420133"/>
                  <a:ext cx="561105" cy="576815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 rot="2672896">
                  <a:off x="3270718" y="2378930"/>
                  <a:ext cx="555580" cy="430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 err="1"/>
                    <a:t>wr</a:t>
                  </a:r>
                  <a:endParaRPr lang="zh-CN" altLang="en-US" sz="15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3087657" y="2862499"/>
                <a:ext cx="784753" cy="583851"/>
                <a:chOff x="3077024" y="2996061"/>
                <a:chExt cx="784753" cy="583851"/>
              </a:xfrm>
            </p:grpSpPr>
            <p:cxnSp>
              <p:nvCxnSpPr>
                <p:cNvPr id="16" name="直接箭头连接符 15"/>
                <p:cNvCxnSpPr/>
                <p:nvPr/>
              </p:nvCxnSpPr>
              <p:spPr>
                <a:xfrm flipV="1">
                  <a:off x="3077024" y="2996061"/>
                  <a:ext cx="546335" cy="53392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 rot="18960637">
                  <a:off x="3263208" y="3149025"/>
                  <a:ext cx="59856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 err="1"/>
                    <a:t>wr</a:t>
                  </a:r>
                  <a:endParaRPr lang="zh-CN" altLang="en-US" sz="1500" dirty="0"/>
                </a:p>
              </p:txBody>
            </p:sp>
          </p:grpSp>
        </p:grpSp>
        <p:grpSp>
          <p:nvGrpSpPr>
            <p:cNvPr id="178" name="组合 177"/>
            <p:cNvGrpSpPr/>
            <p:nvPr/>
          </p:nvGrpSpPr>
          <p:grpSpPr>
            <a:xfrm>
              <a:off x="878927" y="1713124"/>
              <a:ext cx="930836" cy="964723"/>
              <a:chOff x="1165205" y="1453555"/>
              <a:chExt cx="1241114" cy="128630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165205" y="1874294"/>
                <a:ext cx="769870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TX 1</a:t>
                </a:r>
                <a:endParaRPr lang="zh-CN" altLang="en-US" sz="1500" dirty="0"/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1687070" y="1453555"/>
                <a:ext cx="719249" cy="593487"/>
                <a:chOff x="2207510" y="1516925"/>
                <a:chExt cx="719249" cy="593487"/>
              </a:xfrm>
            </p:grpSpPr>
            <p:cxnSp>
              <p:nvCxnSpPr>
                <p:cNvPr id="8" name="直接箭头连接符 7"/>
                <p:cNvCxnSpPr>
                  <a:endCxn id="2" idx="1"/>
                </p:cNvCxnSpPr>
                <p:nvPr/>
              </p:nvCxnSpPr>
              <p:spPr>
                <a:xfrm flipV="1">
                  <a:off x="2365654" y="1626923"/>
                  <a:ext cx="561105" cy="4834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 rot="19129377">
                  <a:off x="2207510" y="1516925"/>
                  <a:ext cx="523384" cy="430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 err="1"/>
                    <a:t>wr</a:t>
                  </a:r>
                  <a:endParaRPr lang="zh-CN" altLang="en-US" sz="15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719030" y="2060647"/>
                <a:ext cx="687289" cy="679210"/>
                <a:chOff x="2239470" y="2124017"/>
                <a:chExt cx="687289" cy="679210"/>
              </a:xfrm>
            </p:grpSpPr>
            <p:cxnSp>
              <p:nvCxnSpPr>
                <p:cNvPr id="14" name="直接箭头连接符 13"/>
                <p:cNvCxnSpPr>
                  <a:endCxn id="10" idx="1"/>
                </p:cNvCxnSpPr>
                <p:nvPr/>
              </p:nvCxnSpPr>
              <p:spPr>
                <a:xfrm>
                  <a:off x="2365655" y="2124017"/>
                  <a:ext cx="561104" cy="60899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本框 31"/>
                <p:cNvSpPr txBox="1"/>
                <p:nvPr/>
              </p:nvSpPr>
              <p:spPr>
                <a:xfrm rot="2866950">
                  <a:off x="2172244" y="2305112"/>
                  <a:ext cx="565341" cy="430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 err="1"/>
                    <a:t>wr</a:t>
                  </a:r>
                  <a:endParaRPr lang="zh-CN" altLang="en-US" sz="1500" dirty="0"/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741097" y="2253994"/>
            <a:ext cx="875681" cy="763236"/>
            <a:chOff x="652268" y="2873511"/>
            <a:chExt cx="1167575" cy="1017649"/>
          </a:xfrm>
        </p:grpSpPr>
        <p:sp>
          <p:nvSpPr>
            <p:cNvPr id="40" name="文本框 39"/>
            <p:cNvSpPr txBox="1"/>
            <p:nvPr/>
          </p:nvSpPr>
          <p:spPr>
            <a:xfrm>
              <a:off x="652268" y="3460273"/>
              <a:ext cx="11675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commit</a:t>
              </a:r>
              <a:endParaRPr lang="zh-CN" altLang="en-US" sz="1500" dirty="0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1137688" y="2873511"/>
              <a:ext cx="194693" cy="5383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2589703" y="2717941"/>
            <a:ext cx="830468" cy="770943"/>
            <a:chOff x="684948" y="2873511"/>
            <a:chExt cx="1107291" cy="1027923"/>
          </a:xfrm>
        </p:grpSpPr>
        <p:sp>
          <p:nvSpPr>
            <p:cNvPr id="176" name="文本框 175"/>
            <p:cNvSpPr txBox="1"/>
            <p:nvPr/>
          </p:nvSpPr>
          <p:spPr>
            <a:xfrm>
              <a:off x="684948" y="3470547"/>
              <a:ext cx="1107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commit</a:t>
              </a:r>
              <a:endParaRPr lang="zh-CN" altLang="en-US" sz="1500" dirty="0"/>
            </a:p>
          </p:txBody>
        </p:sp>
        <p:sp>
          <p:nvSpPr>
            <p:cNvPr id="177" name="下箭头 176"/>
            <p:cNvSpPr/>
            <p:nvPr/>
          </p:nvSpPr>
          <p:spPr>
            <a:xfrm>
              <a:off x="1137688" y="2873511"/>
              <a:ext cx="194693" cy="5383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514382" y="1560474"/>
            <a:ext cx="518291" cy="1644580"/>
            <a:chOff x="1869897" y="1510301"/>
            <a:chExt cx="410966" cy="1285367"/>
          </a:xfrm>
        </p:grpSpPr>
        <p:sp>
          <p:nvSpPr>
            <p:cNvPr id="209" name="矩形 208"/>
            <p:cNvSpPr/>
            <p:nvPr/>
          </p:nvSpPr>
          <p:spPr>
            <a:xfrm>
              <a:off x="1869897" y="1510301"/>
              <a:ext cx="410966" cy="318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</a:t>
              </a:r>
              <a:endParaRPr lang="zh-CN" altLang="en-US" sz="1350" dirty="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869897" y="1833843"/>
              <a:ext cx="410966" cy="318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B</a:t>
              </a:r>
              <a:endParaRPr lang="zh-CN" altLang="en-US" sz="1350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869897" y="2158670"/>
              <a:ext cx="410966" cy="318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869897" y="2477169"/>
              <a:ext cx="410966" cy="318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</a:t>
              </a:r>
              <a:endParaRPr lang="zh-CN" altLang="en-US" sz="1350" dirty="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3583546" y="1638371"/>
            <a:ext cx="930836" cy="1046763"/>
            <a:chOff x="1165205" y="1712186"/>
            <a:chExt cx="1241114" cy="1395684"/>
          </a:xfrm>
        </p:grpSpPr>
        <p:sp>
          <p:nvSpPr>
            <p:cNvPr id="239" name="文本框 238"/>
            <p:cNvSpPr txBox="1"/>
            <p:nvPr/>
          </p:nvSpPr>
          <p:spPr>
            <a:xfrm>
              <a:off x="1165205" y="2175669"/>
              <a:ext cx="785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TX 1</a:t>
              </a:r>
              <a:endParaRPr lang="zh-CN" altLang="en-US" sz="1500" dirty="0"/>
            </a:p>
          </p:txBody>
        </p:sp>
        <p:grpSp>
          <p:nvGrpSpPr>
            <p:cNvPr id="240" name="组合 239"/>
            <p:cNvGrpSpPr/>
            <p:nvPr/>
          </p:nvGrpSpPr>
          <p:grpSpPr>
            <a:xfrm>
              <a:off x="1693265" y="1712186"/>
              <a:ext cx="713054" cy="649934"/>
              <a:chOff x="2213705" y="1775556"/>
              <a:chExt cx="713054" cy="649934"/>
            </a:xfrm>
          </p:grpSpPr>
          <p:cxnSp>
            <p:nvCxnSpPr>
              <p:cNvPr id="244" name="直接箭头连接符 243"/>
              <p:cNvCxnSpPr/>
              <p:nvPr/>
            </p:nvCxnSpPr>
            <p:spPr>
              <a:xfrm flipV="1">
                <a:off x="2365655" y="1942000"/>
                <a:ext cx="561104" cy="4834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本框 244"/>
              <p:cNvSpPr txBox="1"/>
              <p:nvPr/>
            </p:nvSpPr>
            <p:spPr>
              <a:xfrm rot="19129377">
                <a:off x="2213705" y="1775556"/>
                <a:ext cx="694835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 err="1"/>
                  <a:t>wr</a:t>
                </a:r>
                <a:endParaRPr lang="zh-CN" altLang="en-US" sz="1500" dirty="0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1769994" y="2375723"/>
              <a:ext cx="636325" cy="732147"/>
              <a:chOff x="2290434" y="2439093"/>
              <a:chExt cx="636325" cy="732147"/>
            </a:xfrm>
          </p:grpSpPr>
          <p:cxnSp>
            <p:nvCxnSpPr>
              <p:cNvPr id="242" name="直接箭头连接符 241"/>
              <p:cNvCxnSpPr/>
              <p:nvPr/>
            </p:nvCxnSpPr>
            <p:spPr>
              <a:xfrm>
                <a:off x="2365655" y="2439093"/>
                <a:ext cx="561104" cy="60899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文本框 242"/>
              <p:cNvSpPr txBox="1"/>
              <p:nvPr/>
            </p:nvSpPr>
            <p:spPr>
              <a:xfrm rot="2866950">
                <a:off x="2208529" y="2658449"/>
                <a:ext cx="594696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 err="1"/>
                  <a:t>wr</a:t>
                </a:r>
                <a:endParaRPr lang="zh-CN" altLang="en-US" sz="1500" dirty="0"/>
              </a:p>
            </p:txBody>
          </p:sp>
        </p:grpSp>
      </p:grpSp>
      <p:grpSp>
        <p:nvGrpSpPr>
          <p:cNvPr id="246" name="组合 245"/>
          <p:cNvGrpSpPr/>
          <p:nvPr/>
        </p:nvGrpSpPr>
        <p:grpSpPr>
          <a:xfrm>
            <a:off x="5032672" y="2113508"/>
            <a:ext cx="989036" cy="840060"/>
            <a:chOff x="3093062" y="2198921"/>
            <a:chExt cx="1318714" cy="1120084"/>
          </a:xfrm>
        </p:grpSpPr>
        <p:sp>
          <p:nvSpPr>
            <p:cNvPr id="247" name="文本框 246"/>
            <p:cNvSpPr txBox="1"/>
            <p:nvPr/>
          </p:nvSpPr>
          <p:spPr>
            <a:xfrm>
              <a:off x="3641479" y="2604033"/>
              <a:ext cx="7702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TX 2</a:t>
              </a:r>
              <a:endParaRPr lang="zh-CN" altLang="en-US" sz="1500" dirty="0"/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3097374" y="2198921"/>
              <a:ext cx="746575" cy="636441"/>
              <a:chOff x="3086741" y="2332483"/>
              <a:chExt cx="746575" cy="636441"/>
            </a:xfrm>
          </p:grpSpPr>
          <p:cxnSp>
            <p:nvCxnSpPr>
              <p:cNvPr id="252" name="直接箭头连接符 251"/>
              <p:cNvCxnSpPr/>
              <p:nvPr/>
            </p:nvCxnSpPr>
            <p:spPr>
              <a:xfrm>
                <a:off x="3086741" y="2392115"/>
                <a:ext cx="561105" cy="576809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文本框 252"/>
              <p:cNvSpPr txBox="1"/>
              <p:nvPr/>
            </p:nvSpPr>
            <p:spPr>
              <a:xfrm rot="2672896">
                <a:off x="3269539" y="2332483"/>
                <a:ext cx="563777" cy="43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 err="1"/>
                  <a:t>wr</a:t>
                </a:r>
                <a:endParaRPr lang="zh-CN" altLang="en-US" sz="1500" dirty="0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3093062" y="2826589"/>
              <a:ext cx="695365" cy="492416"/>
              <a:chOff x="3082429" y="2960151"/>
              <a:chExt cx="695365" cy="492416"/>
            </a:xfrm>
          </p:grpSpPr>
          <p:cxnSp>
            <p:nvCxnSpPr>
              <p:cNvPr id="250" name="直接箭头连接符 249"/>
              <p:cNvCxnSpPr/>
              <p:nvPr/>
            </p:nvCxnSpPr>
            <p:spPr>
              <a:xfrm flipV="1">
                <a:off x="3082429" y="2960151"/>
                <a:ext cx="550646" cy="12691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文本框 250"/>
              <p:cNvSpPr txBox="1"/>
              <p:nvPr/>
            </p:nvSpPr>
            <p:spPr>
              <a:xfrm>
                <a:off x="3166646" y="3021680"/>
                <a:ext cx="6111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 err="1"/>
                  <a:t>wr</a:t>
                </a:r>
                <a:endParaRPr lang="zh-CN" altLang="en-US" sz="1500" dirty="0"/>
              </a:p>
            </p:txBody>
          </p:sp>
        </p:grpSp>
      </p:grpSp>
      <p:grpSp>
        <p:nvGrpSpPr>
          <p:cNvPr id="255" name="组合 254"/>
          <p:cNvGrpSpPr/>
          <p:nvPr/>
        </p:nvGrpSpPr>
        <p:grpSpPr>
          <a:xfrm>
            <a:off x="3440750" y="2267184"/>
            <a:ext cx="813999" cy="763236"/>
            <a:chOff x="698344" y="2873511"/>
            <a:chExt cx="1085332" cy="1017649"/>
          </a:xfrm>
        </p:grpSpPr>
        <p:sp>
          <p:nvSpPr>
            <p:cNvPr id="256" name="文本框 255"/>
            <p:cNvSpPr txBox="1"/>
            <p:nvPr/>
          </p:nvSpPr>
          <p:spPr>
            <a:xfrm>
              <a:off x="698344" y="3460273"/>
              <a:ext cx="1085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commit</a:t>
              </a:r>
              <a:endParaRPr lang="zh-CN" altLang="en-US" sz="1500" dirty="0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1137688" y="2873511"/>
              <a:ext cx="194693" cy="5383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5322340" y="2673028"/>
            <a:ext cx="830468" cy="1001776"/>
            <a:chOff x="684948" y="2873511"/>
            <a:chExt cx="1107291" cy="1335700"/>
          </a:xfrm>
        </p:grpSpPr>
        <p:sp>
          <p:nvSpPr>
            <p:cNvPr id="259" name="文本框 258"/>
            <p:cNvSpPr txBox="1"/>
            <p:nvPr/>
          </p:nvSpPr>
          <p:spPr>
            <a:xfrm>
              <a:off x="684948" y="3470547"/>
              <a:ext cx="11072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abort &amp;</a:t>
              </a:r>
            </a:p>
            <a:p>
              <a:pPr algn="ctr"/>
              <a:r>
                <a:rPr lang="en-US" altLang="zh-CN" sz="1500" dirty="0"/>
                <a:t>restart</a:t>
              </a:r>
              <a:endParaRPr lang="zh-CN" altLang="en-US" sz="1500" dirty="0"/>
            </a:p>
          </p:txBody>
        </p:sp>
        <p:sp>
          <p:nvSpPr>
            <p:cNvPr id="260" name="下箭头 259"/>
            <p:cNvSpPr/>
            <p:nvPr/>
          </p:nvSpPr>
          <p:spPr>
            <a:xfrm>
              <a:off x="1137688" y="2873511"/>
              <a:ext cx="194693" cy="5383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1" name="文本框 260"/>
          <p:cNvSpPr txBox="1"/>
          <p:nvPr/>
        </p:nvSpPr>
        <p:spPr>
          <a:xfrm>
            <a:off x="4167900" y="3397100"/>
            <a:ext cx="120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conflict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7739" y="2300907"/>
            <a:ext cx="737915" cy="565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58430" y="3842041"/>
            <a:ext cx="223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TX is composable</a:t>
            </a:r>
          </a:p>
          <a:p>
            <a:pPr algn="ctr"/>
            <a:r>
              <a:rPr lang="en-US" altLang="zh-CN" sz="2000" b="1" dirty="0"/>
              <a:t>deadlock free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6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1" grpId="0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TM Design Space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488" y="2936652"/>
            <a:ext cx="137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latin typeface="+mj-lt"/>
                <a:ea typeface="+mj-ea"/>
                <a:cs typeface="+mj-cs"/>
              </a:rPr>
              <a:t>Conflict Detection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1221" y="2000768"/>
            <a:ext cx="1598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latin typeface="+mj-lt"/>
                <a:ea typeface="+mj-ea"/>
                <a:cs typeface="+mj-cs"/>
              </a:rPr>
              <a:t>Version</a:t>
            </a:r>
          </a:p>
          <a:p>
            <a:pPr algn="ctr"/>
            <a:r>
              <a:rPr lang="en-US" altLang="zh-CN" sz="2100" b="1" dirty="0">
                <a:latin typeface="+mj-lt"/>
                <a:ea typeface="+mj-ea"/>
                <a:cs typeface="+mj-cs"/>
              </a:rPr>
              <a:t>Management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43295" y="1613092"/>
            <a:ext cx="825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latin typeface="+mj-lt"/>
                <a:ea typeface="+mj-ea"/>
                <a:cs typeface="+mj-cs"/>
              </a:rPr>
              <a:t>Eager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38738" y="1613092"/>
            <a:ext cx="825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latin typeface="+mj-lt"/>
                <a:ea typeface="+mj-ea"/>
                <a:cs typeface="+mj-cs"/>
              </a:rPr>
              <a:t>Lazy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9394" y="2816584"/>
            <a:ext cx="5847119" cy="24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61917" y="1714018"/>
            <a:ext cx="0" cy="2080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85240" y="2097693"/>
            <a:ext cx="1934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+mj-lt"/>
              </a:rPr>
              <a:t>Overwrite memory while TX is running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45793" y="2097693"/>
            <a:ext cx="2211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+mj-lt"/>
              </a:rPr>
              <a:t>Overwrite memory after</a:t>
            </a:r>
          </a:p>
          <a:p>
            <a:pPr algn="ctr"/>
            <a:r>
              <a:rPr lang="en-US" altLang="zh-CN" sz="1500" b="1" dirty="0">
                <a:latin typeface="+mj-lt"/>
              </a:rPr>
              <a:t>TX is done</a:t>
            </a:r>
            <a:endParaRPr lang="zh-CN" altLang="en-US" sz="1500" b="1" dirty="0"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78967" y="3028985"/>
            <a:ext cx="2146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+mj-lt"/>
              </a:rPr>
              <a:t>Detect conflict while </a:t>
            </a:r>
          </a:p>
          <a:p>
            <a:pPr algn="ctr"/>
            <a:r>
              <a:rPr lang="en-US" altLang="zh-CN" sz="1500" b="1" dirty="0">
                <a:latin typeface="+mj-lt"/>
              </a:rPr>
              <a:t>TX is running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278223" y="3025732"/>
            <a:ext cx="2146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+mj-lt"/>
              </a:rPr>
              <a:t>Detect conflict after </a:t>
            </a:r>
          </a:p>
          <a:p>
            <a:pPr algn="ctr"/>
            <a:r>
              <a:rPr lang="en-US" altLang="zh-CN" sz="1500" b="1" dirty="0">
                <a:latin typeface="+mj-lt"/>
              </a:rPr>
              <a:t>TX is done</a:t>
            </a:r>
          </a:p>
        </p:txBody>
      </p:sp>
      <p:sp>
        <p:nvSpPr>
          <p:cNvPr id="23" name="矩形 22"/>
          <p:cNvSpPr/>
          <p:nvPr/>
        </p:nvSpPr>
        <p:spPr>
          <a:xfrm>
            <a:off x="539393" y="2888831"/>
            <a:ext cx="5847120" cy="857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4409641" y="3529156"/>
            <a:ext cx="1876114" cy="817778"/>
            <a:chOff x="4409641" y="3529156"/>
            <a:chExt cx="1876114" cy="817778"/>
          </a:xfrm>
        </p:grpSpPr>
        <p:sp>
          <p:nvSpPr>
            <p:cNvPr id="26" name="上箭头 25"/>
            <p:cNvSpPr/>
            <p:nvPr/>
          </p:nvSpPr>
          <p:spPr>
            <a:xfrm>
              <a:off x="5286054" y="3529156"/>
              <a:ext cx="123290" cy="43511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09641" y="3931436"/>
              <a:ext cx="1876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Prior GPU TMs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25549" y="3534142"/>
            <a:ext cx="1876114" cy="845627"/>
            <a:chOff x="2025549" y="3534142"/>
            <a:chExt cx="1876114" cy="845627"/>
          </a:xfrm>
        </p:grpSpPr>
        <p:sp>
          <p:nvSpPr>
            <p:cNvPr id="28" name="上箭头 27"/>
            <p:cNvSpPr/>
            <p:nvPr/>
          </p:nvSpPr>
          <p:spPr>
            <a:xfrm>
              <a:off x="2840316" y="3534142"/>
              <a:ext cx="123290" cy="43511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5549" y="3964271"/>
              <a:ext cx="1876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our GPU 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05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/>
      <p:bldP spid="17" grpId="0"/>
      <p:bldP spid="17" grpId="1"/>
      <p:bldP spid="18" grpId="0"/>
      <p:bldP spid="18" grpId="1"/>
      <p:bldP spid="19" grpId="0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 of Prior GPU TMs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180258" y="2393899"/>
            <a:ext cx="1583258" cy="507831"/>
            <a:chOff x="2664108" y="1754960"/>
            <a:chExt cx="2111011" cy="677108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006217" y="1754960"/>
              <a:ext cx="14125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commit/</a:t>
              </a:r>
            </a:p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rollback</a:t>
              </a:r>
              <a:endParaRPr lang="zh-CN" altLang="en-US" sz="1350" dirty="0">
                <a:solidFill>
                  <a:prstClr val="black"/>
                </a:solidFill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11258" y="2317284"/>
            <a:ext cx="5630119" cy="1419213"/>
            <a:chOff x="511258" y="2317284"/>
            <a:chExt cx="5630119" cy="1419213"/>
          </a:xfrm>
        </p:grpSpPr>
        <p:grpSp>
          <p:nvGrpSpPr>
            <p:cNvPr id="80" name="组合 79"/>
            <p:cNvGrpSpPr/>
            <p:nvPr/>
          </p:nvGrpSpPr>
          <p:grpSpPr>
            <a:xfrm>
              <a:off x="511258" y="2317284"/>
              <a:ext cx="5630119" cy="1419213"/>
              <a:chOff x="681677" y="2735887"/>
              <a:chExt cx="7506825" cy="1892283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>
                <a:off x="1530849" y="4397338"/>
                <a:ext cx="66576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834133" y="4197283"/>
                <a:ext cx="6967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prstClr val="black"/>
                    </a:solidFill>
                  </a:rPr>
                  <a:t>LLC</a:t>
                </a:r>
                <a:endParaRPr lang="zh-CN" altLang="en-US" sz="15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81677" y="2735887"/>
                <a:ext cx="10142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prstClr val="black"/>
                    </a:solidFill>
                  </a:rPr>
                  <a:t>SIMT</a:t>
                </a:r>
              </a:p>
              <a:p>
                <a:r>
                  <a:rPr lang="en-US" altLang="zh-CN" sz="1500" b="1" dirty="0">
                    <a:solidFill>
                      <a:prstClr val="black"/>
                    </a:solidFill>
                  </a:rPr>
                  <a:t>Core</a:t>
                </a:r>
                <a:endParaRPr lang="zh-CN" altLang="en-US" sz="15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48140" y="2331558"/>
              <a:ext cx="1385575" cy="583225"/>
              <a:chOff x="1811980" y="1696680"/>
              <a:chExt cx="896665" cy="77763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2180367" y="1696680"/>
                <a:ext cx="51278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 dirty="0">
                    <a:solidFill>
                      <a:prstClr val="black"/>
                    </a:solidFill>
                  </a:rPr>
                  <a:t>TX done</a:t>
                </a:r>
                <a:endParaRPr lang="zh-CN" altLang="en-US" sz="135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2708645" y="1828802"/>
                <a:ext cx="0" cy="6455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>
                <a:off x="1811980" y="2075380"/>
                <a:ext cx="85669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2432881" y="1552716"/>
            <a:ext cx="3507428" cy="896561"/>
            <a:chOff x="3243841" y="1213038"/>
            <a:chExt cx="4676570" cy="1195414"/>
          </a:xfrm>
        </p:grpSpPr>
        <p:sp>
          <p:nvSpPr>
            <p:cNvPr id="82" name="右大括号 81"/>
            <p:cNvSpPr/>
            <p:nvPr/>
          </p:nvSpPr>
          <p:spPr>
            <a:xfrm rot="16200000">
              <a:off x="5413723" y="113857"/>
              <a:ext cx="336806" cy="4252384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43841" y="1213038"/>
              <a:ext cx="4676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</a:rPr>
                <a:t>hard to be tolerated by GPUs</a:t>
              </a:r>
            </a:p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</a:rPr>
                <a:t>especially for high contention workloads</a:t>
              </a:r>
              <a:endParaRPr lang="zh-CN" alt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561305" y="3713679"/>
            <a:ext cx="36338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FF0000"/>
                </a:solidFill>
              </a:rPr>
              <a:t>capture 74% FG-Lock</a:t>
            </a:r>
            <a:r>
              <a:rPr lang="zh-CN" altLang="en-US" sz="2100" b="1" dirty="0">
                <a:solidFill>
                  <a:srgbClr val="FF0000"/>
                </a:solidFill>
              </a:rPr>
              <a:t> </a:t>
            </a:r>
            <a:r>
              <a:rPr lang="en-US" altLang="zh-CN" sz="2100" b="1" dirty="0" err="1">
                <a:solidFill>
                  <a:srgbClr val="FF0000"/>
                </a:solidFill>
              </a:rPr>
              <a:t>perf</a:t>
            </a:r>
            <a:r>
              <a:rPr lang="en-US" altLang="zh-CN" sz="2100" b="1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3269343" y="2681175"/>
            <a:ext cx="904382" cy="870646"/>
            <a:chOff x="4359128" y="2871759"/>
            <a:chExt cx="1205844" cy="1160861"/>
          </a:xfrm>
        </p:grpSpPr>
        <p:sp>
          <p:nvSpPr>
            <p:cNvPr id="96" name="文本框 95"/>
            <p:cNvSpPr txBox="1"/>
            <p:nvPr/>
          </p:nvSpPr>
          <p:spPr>
            <a:xfrm>
              <a:off x="4359128" y="3127862"/>
              <a:ext cx="6819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prstClr val="black"/>
                  </a:solidFill>
                </a:rPr>
                <a:t>pass/fail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组合 111"/>
          <p:cNvGrpSpPr/>
          <p:nvPr/>
        </p:nvGrpSpPr>
        <p:grpSpPr>
          <a:xfrm>
            <a:off x="2234256" y="2685937"/>
            <a:ext cx="1039261" cy="857260"/>
            <a:chOff x="2979008" y="2878109"/>
            <a:chExt cx="1385682" cy="1143013"/>
          </a:xfrm>
        </p:grpSpPr>
        <p:grpSp>
          <p:nvGrpSpPr>
            <p:cNvPr id="97" name="组合 9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/>
            <p:cNvSpPr txBox="1"/>
            <p:nvPr/>
          </p:nvSpPr>
          <p:spPr>
            <a:xfrm>
              <a:off x="2979008" y="3248473"/>
              <a:ext cx="91636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TX log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91950" y="2378862"/>
            <a:ext cx="1583258" cy="507831"/>
            <a:chOff x="2664108" y="1754960"/>
            <a:chExt cx="2111011" cy="677108"/>
          </a:xfrm>
        </p:grpSpPr>
        <p:cxnSp>
          <p:nvCxnSpPr>
            <p:cNvPr id="108" name="直接箭头连接符 107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3006217" y="1754960"/>
              <a:ext cx="14125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conflict</a:t>
              </a:r>
            </a:p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detection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5154701" y="2694561"/>
            <a:ext cx="907693" cy="870646"/>
            <a:chOff x="4751216" y="2871759"/>
            <a:chExt cx="1210257" cy="1160861"/>
          </a:xfrm>
        </p:grpSpPr>
        <p:sp>
          <p:nvSpPr>
            <p:cNvPr id="121" name="文本框 120"/>
            <p:cNvSpPr txBox="1"/>
            <p:nvPr/>
          </p:nvSpPr>
          <p:spPr>
            <a:xfrm>
              <a:off x="5221461" y="3267696"/>
              <a:ext cx="74001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prstClr val="black"/>
                  </a:solidFill>
                </a:rPr>
                <a:t>done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/>
          <p:cNvGrpSpPr/>
          <p:nvPr/>
        </p:nvGrpSpPr>
        <p:grpSpPr>
          <a:xfrm>
            <a:off x="4202941" y="2699323"/>
            <a:ext cx="982579" cy="857260"/>
            <a:chOff x="3482205" y="2878109"/>
            <a:chExt cx="1310107" cy="1143013"/>
          </a:xfrm>
        </p:grpSpPr>
        <p:grpSp>
          <p:nvGrpSpPr>
            <p:cNvPr id="127" name="组合 12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129" name="直接箭头连接符 128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3957295" y="3120100"/>
              <a:ext cx="83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pass/</a:t>
              </a:r>
            </a:p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fail</a:t>
              </a:r>
            </a:p>
          </p:txBody>
        </p:sp>
      </p:grpSp>
      <p:sp>
        <p:nvSpPr>
          <p:cNvPr id="48" name="TextBox 80"/>
          <p:cNvSpPr txBox="1"/>
          <p:nvPr/>
        </p:nvSpPr>
        <p:spPr>
          <a:xfrm>
            <a:off x="1420500" y="4685589"/>
            <a:ext cx="544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Fung et al.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Hardware Transactional Memory for GPU Architectures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Micro 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2011.</a:t>
            </a:r>
          </a:p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Fung et al. Energy Efficient GPU Transactional Memory via Space-Time Optimizations.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Micro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2013.</a:t>
            </a:r>
          </a:p>
        </p:txBody>
      </p:sp>
    </p:spTree>
    <p:extLst>
      <p:ext uri="{BB962C8B-B14F-4D97-AF65-F5344CB8AC3E}">
        <p14:creationId xmlns:p14="http://schemas.microsoft.com/office/powerpoint/2010/main" val="14990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Will eager conflict detection help?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1258" y="2317284"/>
            <a:ext cx="5630119" cy="1419213"/>
            <a:chOff x="681677" y="2735887"/>
            <a:chExt cx="7506825" cy="189228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530849" y="4397338"/>
              <a:ext cx="66576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34133" y="4197283"/>
              <a:ext cx="6967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prstClr val="black"/>
                  </a:solidFill>
                </a:rPr>
                <a:t>LLC</a:t>
              </a:r>
              <a:endParaRPr lang="zh-CN" alt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1677" y="2735887"/>
              <a:ext cx="10142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prstClr val="black"/>
                  </a:solidFill>
                </a:rPr>
                <a:t>SIMT</a:t>
              </a:r>
            </a:p>
            <a:p>
              <a:r>
                <a:rPr lang="en-US" altLang="zh-CN" sz="1500" b="1" dirty="0">
                  <a:solidFill>
                    <a:prstClr val="black"/>
                  </a:solidFill>
                </a:rPr>
                <a:t>Core</a:t>
              </a:r>
              <a:endParaRPr lang="zh-CN" altLang="en-US" sz="15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0258" y="2393899"/>
            <a:ext cx="1583258" cy="507831"/>
            <a:chOff x="2664108" y="1754960"/>
            <a:chExt cx="2111011" cy="677108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006217" y="1754960"/>
              <a:ext cx="14125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commit/</a:t>
              </a:r>
            </a:p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rollback</a:t>
              </a:r>
              <a:endParaRPr lang="zh-CN" altLang="en-US" sz="1350" dirty="0">
                <a:solidFill>
                  <a:prstClr val="black"/>
                </a:solidFill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1148140" y="2331558"/>
            <a:ext cx="1385575" cy="583225"/>
            <a:chOff x="1811980" y="1696680"/>
            <a:chExt cx="896665" cy="777633"/>
          </a:xfrm>
        </p:grpSpPr>
        <p:sp>
          <p:nvSpPr>
            <p:cNvPr id="72" name="文本框 71"/>
            <p:cNvSpPr txBox="1"/>
            <p:nvPr/>
          </p:nvSpPr>
          <p:spPr>
            <a:xfrm>
              <a:off x="2180367" y="1696680"/>
              <a:ext cx="51278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TX done</a:t>
              </a:r>
              <a:endParaRPr lang="zh-CN" altLang="en-US" sz="1350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2708645" y="1828802"/>
              <a:ext cx="0" cy="645511"/>
            </a:xfrm>
            <a:prstGeom prst="line">
              <a:avLst/>
            </a:prstGeom>
            <a:ln w="190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11980" y="2075380"/>
              <a:ext cx="85669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451933" y="1552716"/>
            <a:ext cx="1892540" cy="896560"/>
            <a:chOff x="3243841" y="1213038"/>
            <a:chExt cx="2523387" cy="1195413"/>
          </a:xfrm>
        </p:grpSpPr>
        <p:sp>
          <p:nvSpPr>
            <p:cNvPr id="82" name="右大括号 81"/>
            <p:cNvSpPr/>
            <p:nvPr/>
          </p:nvSpPr>
          <p:spPr>
            <a:xfrm rot="16200000">
              <a:off x="4342049" y="1185531"/>
              <a:ext cx="336806" cy="210903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43841" y="1213038"/>
              <a:ext cx="2523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</a:rPr>
                <a:t>easier to be</a:t>
              </a:r>
            </a:p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</a:rPr>
                <a:t>tolerated by GPUs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69343" y="2681175"/>
            <a:ext cx="904382" cy="870646"/>
            <a:chOff x="4359128" y="2871759"/>
            <a:chExt cx="1205844" cy="1160861"/>
          </a:xfrm>
        </p:grpSpPr>
        <p:sp>
          <p:nvSpPr>
            <p:cNvPr id="96" name="文本框 95"/>
            <p:cNvSpPr txBox="1"/>
            <p:nvPr/>
          </p:nvSpPr>
          <p:spPr>
            <a:xfrm>
              <a:off x="4359128" y="3127862"/>
              <a:ext cx="6819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prstClr val="black"/>
                  </a:solidFill>
                </a:rPr>
                <a:t>pass/fail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组合 111"/>
          <p:cNvGrpSpPr/>
          <p:nvPr/>
        </p:nvGrpSpPr>
        <p:grpSpPr>
          <a:xfrm>
            <a:off x="2234256" y="2685937"/>
            <a:ext cx="1039261" cy="857260"/>
            <a:chOff x="2979008" y="2878109"/>
            <a:chExt cx="1385682" cy="1143013"/>
          </a:xfrm>
        </p:grpSpPr>
        <p:grpSp>
          <p:nvGrpSpPr>
            <p:cNvPr id="97" name="组合 9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/>
            <p:cNvSpPr txBox="1"/>
            <p:nvPr/>
          </p:nvSpPr>
          <p:spPr>
            <a:xfrm>
              <a:off x="2979008" y="3248473"/>
              <a:ext cx="91636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TX log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91950" y="2378862"/>
            <a:ext cx="1583258" cy="507831"/>
            <a:chOff x="2664108" y="1754960"/>
            <a:chExt cx="2111011" cy="677108"/>
          </a:xfrm>
        </p:grpSpPr>
        <p:cxnSp>
          <p:nvCxnSpPr>
            <p:cNvPr id="108" name="直接箭头连接符 107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3006217" y="1754960"/>
              <a:ext cx="14125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conflict</a:t>
              </a:r>
            </a:p>
            <a:p>
              <a:pPr algn="ctr"/>
              <a:r>
                <a:rPr lang="en-US" altLang="zh-CN" sz="1350" dirty="0">
                  <a:solidFill>
                    <a:prstClr val="black"/>
                  </a:solidFill>
                </a:rPr>
                <a:t>detection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5154701" y="2694561"/>
            <a:ext cx="907693" cy="870646"/>
            <a:chOff x="4751216" y="2871759"/>
            <a:chExt cx="1210257" cy="1160861"/>
          </a:xfrm>
        </p:grpSpPr>
        <p:sp>
          <p:nvSpPr>
            <p:cNvPr id="121" name="文本框 120"/>
            <p:cNvSpPr txBox="1"/>
            <p:nvPr/>
          </p:nvSpPr>
          <p:spPr>
            <a:xfrm>
              <a:off x="5221461" y="3267696"/>
              <a:ext cx="74001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prstClr val="black"/>
                  </a:solidFill>
                </a:rPr>
                <a:t>done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组合 126"/>
          <p:cNvGrpSpPr/>
          <p:nvPr/>
        </p:nvGrpSpPr>
        <p:grpSpPr>
          <a:xfrm>
            <a:off x="4202941" y="2699323"/>
            <a:ext cx="661863" cy="857260"/>
            <a:chOff x="2197384" y="1610462"/>
            <a:chExt cx="882485" cy="1143013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2197384" y="1621960"/>
              <a:ext cx="678095" cy="1131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2289852" y="1610463"/>
              <a:ext cx="678095" cy="1131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2401774" y="1610462"/>
              <a:ext cx="678095" cy="1131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559258" y="2880816"/>
            <a:ext cx="6262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prstClr val="black"/>
                </a:solidFill>
              </a:rPr>
              <a:t>pass/</a:t>
            </a:r>
          </a:p>
          <a:p>
            <a:pPr algn="ctr"/>
            <a:r>
              <a:rPr lang="en-US" altLang="zh-CN" sz="1350" dirty="0">
                <a:solidFill>
                  <a:prstClr val="black"/>
                </a:solidFill>
              </a:rPr>
              <a:t>fail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" y="113003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ideal model: conflict detection is 100% overlapped w/ TX execution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11654" y="2317285"/>
            <a:ext cx="1562071" cy="1217288"/>
            <a:chOff x="2611654" y="2317285"/>
            <a:chExt cx="1562071" cy="121728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611654" y="2331558"/>
              <a:ext cx="1416261" cy="12030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681005" y="2317285"/>
              <a:ext cx="1492720" cy="12172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561305" y="3713679"/>
            <a:ext cx="3633833" cy="415498"/>
            <a:chOff x="1561305" y="3713679"/>
            <a:chExt cx="3633833" cy="415498"/>
          </a:xfrm>
        </p:grpSpPr>
        <p:sp>
          <p:nvSpPr>
            <p:cNvPr id="84" name="文本框 83"/>
            <p:cNvSpPr txBox="1"/>
            <p:nvPr/>
          </p:nvSpPr>
          <p:spPr>
            <a:xfrm>
              <a:off x="1561305" y="3713679"/>
              <a:ext cx="36338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0000"/>
                  </a:solidFill>
                </a:rPr>
                <a:t>74%         107% FG-Lock</a:t>
              </a:r>
              <a:r>
                <a:rPr lang="zh-CN" altLang="en-US" sz="21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100" b="1" dirty="0" err="1">
                  <a:solidFill>
                    <a:srgbClr val="FF0000"/>
                  </a:solidFill>
                </a:rPr>
                <a:t>perf</a:t>
              </a:r>
              <a:r>
                <a:rPr lang="en-US" altLang="zh-CN" sz="2100" b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2296913" y="3911154"/>
              <a:ext cx="459221" cy="1027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3807846" y="2983588"/>
            <a:ext cx="6872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prstClr val="black"/>
                </a:solidFill>
              </a:rPr>
              <a:t>TX log</a:t>
            </a:r>
          </a:p>
        </p:txBody>
      </p:sp>
    </p:spTree>
    <p:extLst>
      <p:ext uri="{BB962C8B-B14F-4D97-AF65-F5344CB8AC3E}">
        <p14:creationId xmlns:p14="http://schemas.microsoft.com/office/powerpoint/2010/main" val="27011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6.17284E-7 L -0.2287 -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5" y="-15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3.33333E-6 L -0.23055 -0.00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8" y="-1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-0.23079 -4.6913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23171 -0.002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47" grpId="0"/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for Eager GPU TM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71488" y="1593950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Coherence Protocol: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1488" y="3115086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Signature Broadcast: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1488" y="1986365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        current GPU has no hardware coherence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488" y="3507501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        1024-bit/thread     3.8MB/30K threads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5901" y="1726058"/>
            <a:ext cx="5486400" cy="955497"/>
            <a:chOff x="595901" y="1726058"/>
            <a:chExt cx="4458984" cy="57535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95901" y="1726058"/>
              <a:ext cx="4458984" cy="575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5901" y="1726058"/>
              <a:ext cx="4458984" cy="575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95901" y="3242907"/>
            <a:ext cx="4583397" cy="1095590"/>
            <a:chOff x="595901" y="1726058"/>
            <a:chExt cx="4583397" cy="109559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95901" y="1726058"/>
              <a:ext cx="4583397" cy="10725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95901" y="1726059"/>
              <a:ext cx="4458984" cy="1095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471487" y="2377609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        proposed GPU coherence schemes are not available </a:t>
            </a:r>
          </a:p>
        </p:txBody>
      </p:sp>
      <p:sp>
        <p:nvSpPr>
          <p:cNvPr id="16" name="TextBox 80"/>
          <p:cNvSpPr txBox="1"/>
          <p:nvPr/>
        </p:nvSpPr>
        <p:spPr>
          <a:xfrm>
            <a:off x="1518527" y="4500657"/>
            <a:ext cx="533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Singh et al. Cache Coherence for GPU Architectures.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HPCA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2013.</a:t>
            </a:r>
          </a:p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Ren et al. Efficient Sequential Consistency in GPUs via Relativistic Cache Coherence.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HPCA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2017.</a:t>
            </a:r>
          </a:p>
          <a:p>
            <a:pPr algn="r"/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Fung et al.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Hardware Transactional Memory for GPU Architectures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.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Micro 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2011.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1488" y="3922999"/>
            <a:ext cx="5915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+mj-lt"/>
                <a:ea typeface="+mj-ea"/>
                <a:cs typeface="+mj-cs"/>
              </a:rPr>
              <a:t>        too expensive hardware cost</a:t>
            </a:r>
          </a:p>
        </p:txBody>
      </p:sp>
    </p:spTree>
    <p:extLst>
      <p:ext uri="{BB962C8B-B14F-4D97-AF65-F5344CB8AC3E}">
        <p14:creationId xmlns:p14="http://schemas.microsoft.com/office/powerpoint/2010/main" val="1373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8" grpId="0"/>
      <p:bldP spid="9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solution: GETM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1497" y="1268017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add read and write timestamp to each cache block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484" y="1965158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each warp has a separate warp timestamp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483" y="2661059"/>
            <a:ext cx="59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warp timestamp larger than latest write timestamp, safe to read</a:t>
            </a:r>
            <a:endParaRPr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71482" y="3664736"/>
            <a:ext cx="59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warp timestamp larger than latest read and write timestamp, safe to write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97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25091</TotalTime>
  <Words>955</Words>
  <Application>Microsoft Macintosh PowerPoint</Application>
  <PresentationFormat>Custom</PresentationFormat>
  <Paragraphs>289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PT Sans</vt:lpstr>
      <vt:lpstr>PT Sans Narrow</vt:lpstr>
      <vt:lpstr>ML</vt:lpstr>
      <vt:lpstr>High-Performance GPU Transactional Memory via Eager Conflict Detection</vt:lpstr>
      <vt:lpstr>Motivation</vt:lpstr>
      <vt:lpstr>What is TM?</vt:lpstr>
      <vt:lpstr>How TM works?</vt:lpstr>
      <vt:lpstr>TM Design Space</vt:lpstr>
      <vt:lpstr>Cost of Prior GPU TMs</vt:lpstr>
      <vt:lpstr>Will eager conflict detection help?</vt:lpstr>
      <vt:lpstr>Challenges for Eager GPU TM</vt:lpstr>
      <vt:lpstr>Our solution: GETM</vt:lpstr>
      <vt:lpstr>Our solution: GETM</vt:lpstr>
      <vt:lpstr>Our solution: GETM</vt:lpstr>
      <vt:lpstr>Implementation</vt:lpstr>
      <vt:lpstr>Benchmarks</vt:lpstr>
      <vt:lpstr>Overall Performance</vt:lpstr>
      <vt:lpstr>Area and Power Cost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4142</cp:revision>
  <cp:lastPrinted>2017-01-09T23:10:56Z</cp:lastPrinted>
  <dcterms:created xsi:type="dcterms:W3CDTF">2015-10-16T18:47:36Z</dcterms:created>
  <dcterms:modified xsi:type="dcterms:W3CDTF">2020-03-08T03:10:31Z</dcterms:modified>
</cp:coreProperties>
</file>