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handoutMasterIdLst>
    <p:handoutMasterId r:id="rId7"/>
  </p:handoutMasterIdLst>
  <p:sldIdLst>
    <p:sldId id="420" r:id="rId2"/>
    <p:sldId id="511" r:id="rId3"/>
    <p:sldId id="497" r:id="rId4"/>
    <p:sldId id="508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F1AA"/>
    <a:srgbClr val="C00000"/>
    <a:srgbClr val="FF9F9A"/>
    <a:srgbClr val="FF0000"/>
    <a:srgbClr val="C70000"/>
    <a:srgbClr val="D9D9D9"/>
    <a:srgbClr val="92C6FF"/>
    <a:srgbClr val="008A3E"/>
    <a:srgbClr val="00B05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7" autoAdjust="0"/>
    <p:restoredTop sz="95716" autoAdjust="0"/>
  </p:normalViewPr>
  <p:slideViewPr>
    <p:cSldViewPr snapToGrid="0" snapToObjects="1">
      <p:cViewPr varScale="1">
        <p:scale>
          <a:sx n="152" d="100"/>
          <a:sy n="152" d="100"/>
        </p:scale>
        <p:origin x="64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26273-040D-4C88-AA92-F8BC33465A3C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EC7CA-116A-4C4B-A7E7-EB9E5B65A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9947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251D-E1D2-724F-A04C-31EB9904EB18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B619C-B7FE-A041-BC79-93E04AD5D2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2957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92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2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381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27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8971" y="4860928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2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2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8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5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8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1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3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0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22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4097"/>
            <a:ext cx="9144000" cy="1503150"/>
          </a:xfrm>
        </p:spPr>
        <p:txBody>
          <a:bodyPr>
            <a:normAutofit/>
          </a:bodyPr>
          <a:lstStyle/>
          <a:p>
            <a:r>
              <a:rPr lang="en-US" sz="4000" dirty="0"/>
              <a:t>HMG: Extending Cache Coherence Protocols Across Modern Hierarchical Multi-GPU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48240"/>
            <a:ext cx="9144000" cy="1503149"/>
          </a:xfrm>
        </p:spPr>
        <p:txBody>
          <a:bodyPr>
            <a:normAutofit fontScale="92500" lnSpcReduction="10000"/>
          </a:bodyPr>
          <a:lstStyle/>
          <a:p>
            <a:endParaRPr lang="en-US" sz="2000" dirty="0">
              <a:latin typeface="PT Sans Narrow"/>
              <a:cs typeface="PT Sans Narrow"/>
            </a:endParaRPr>
          </a:p>
          <a:p>
            <a:r>
              <a:rPr lang="en-US" sz="2000" b="1" dirty="0">
                <a:latin typeface="PT Sans Narrow"/>
                <a:cs typeface="PT Sans Narrow"/>
              </a:rPr>
              <a:t>Xiaowei Ren</a:t>
            </a:r>
            <a:r>
              <a:rPr lang="en-US" sz="2000" baseline="30000" dirty="0">
                <a:latin typeface="PT Sans Narrow"/>
                <a:cs typeface="PT Sans Narrow"/>
              </a:rPr>
              <a:t>1,2</a:t>
            </a:r>
            <a:r>
              <a:rPr lang="en-US" sz="2000" dirty="0">
                <a:latin typeface="PT Sans Narrow"/>
                <a:cs typeface="PT Sans Narrow"/>
              </a:rPr>
              <a:t>, Daniel Lustig</a:t>
            </a:r>
            <a:r>
              <a:rPr lang="en-US" sz="2000" baseline="30000" dirty="0">
                <a:latin typeface="PT Sans Narrow"/>
                <a:cs typeface="PT Sans Narrow"/>
              </a:rPr>
              <a:t>2</a:t>
            </a:r>
            <a:r>
              <a:rPr lang="en-US" sz="2000" dirty="0">
                <a:latin typeface="PT Sans Narrow"/>
                <a:cs typeface="PT Sans Narrow"/>
              </a:rPr>
              <a:t>, </a:t>
            </a:r>
            <a:r>
              <a:rPr lang="en-US" sz="2000" dirty="0" err="1">
                <a:latin typeface="PT Sans Narrow"/>
                <a:cs typeface="PT Sans Narrow"/>
              </a:rPr>
              <a:t>Evgeny</a:t>
            </a:r>
            <a:r>
              <a:rPr lang="en-US" sz="2000" dirty="0">
                <a:latin typeface="PT Sans Narrow"/>
                <a:cs typeface="PT Sans Narrow"/>
              </a:rPr>
              <a:t> Bolotin</a:t>
            </a:r>
            <a:r>
              <a:rPr lang="en-US" sz="2000" baseline="30000" dirty="0">
                <a:latin typeface="PT Sans Narrow"/>
                <a:cs typeface="PT Sans Narrow"/>
              </a:rPr>
              <a:t>2</a:t>
            </a:r>
            <a:r>
              <a:rPr lang="en-US" sz="2000" dirty="0">
                <a:latin typeface="PT Sans Narrow"/>
                <a:cs typeface="PT Sans Narrow"/>
              </a:rPr>
              <a:t>, </a:t>
            </a:r>
            <a:r>
              <a:rPr lang="en-US" sz="2000" dirty="0" err="1">
                <a:latin typeface="PT Sans Narrow"/>
                <a:cs typeface="PT Sans Narrow"/>
              </a:rPr>
              <a:t>Aamer</a:t>
            </a:r>
            <a:r>
              <a:rPr lang="en-US" sz="2000" dirty="0">
                <a:latin typeface="PT Sans Narrow"/>
                <a:cs typeface="PT Sans Narrow"/>
              </a:rPr>
              <a:t> Jaleel</a:t>
            </a:r>
            <a:r>
              <a:rPr lang="en-US" sz="2000" baseline="30000" dirty="0">
                <a:latin typeface="PT Sans Narrow"/>
                <a:cs typeface="PT Sans Narrow"/>
              </a:rPr>
              <a:t>2</a:t>
            </a:r>
            <a:r>
              <a:rPr lang="en-US" sz="2000" dirty="0">
                <a:latin typeface="PT Sans Narrow"/>
                <a:cs typeface="PT Sans Narrow"/>
              </a:rPr>
              <a:t>, Oreste Villa</a:t>
            </a:r>
            <a:r>
              <a:rPr lang="en-US" sz="2000" baseline="30000" dirty="0">
                <a:latin typeface="PT Sans Narrow"/>
                <a:cs typeface="PT Sans Narrow"/>
              </a:rPr>
              <a:t>2</a:t>
            </a:r>
            <a:r>
              <a:rPr lang="en-US" sz="2000" dirty="0">
                <a:latin typeface="PT Sans Narrow"/>
                <a:cs typeface="PT Sans Narrow"/>
              </a:rPr>
              <a:t>, David Nellans</a:t>
            </a:r>
            <a:r>
              <a:rPr lang="en-US" sz="2000" baseline="30000" dirty="0">
                <a:latin typeface="PT Sans Narrow"/>
                <a:cs typeface="PT Sans Narrow"/>
              </a:rPr>
              <a:t>2</a:t>
            </a:r>
            <a:endParaRPr lang="en-US" sz="2000" dirty="0">
              <a:latin typeface="PT Sans Narrow"/>
              <a:cs typeface="PT Sans Narrow"/>
            </a:endParaRPr>
          </a:p>
          <a:p>
            <a:endParaRPr lang="en-US" sz="2000" dirty="0">
              <a:latin typeface="PT Sans Narrow"/>
              <a:cs typeface="PT Sans Narrow"/>
            </a:endParaRPr>
          </a:p>
          <a:p>
            <a:r>
              <a:rPr lang="en-US" sz="2000" baseline="30000" dirty="0">
                <a:latin typeface="PT Sans Narrow"/>
                <a:cs typeface="PT Sans Narrow"/>
              </a:rPr>
              <a:t>1</a:t>
            </a:r>
            <a:r>
              <a:rPr lang="en-US" sz="2000" dirty="0">
                <a:latin typeface="PT Sans Narrow"/>
                <a:cs typeface="PT Sans Narrow"/>
              </a:rPr>
              <a:t>The University of British Columbia          </a:t>
            </a:r>
            <a:r>
              <a:rPr lang="en-US" sz="2000" baseline="30000" dirty="0">
                <a:latin typeface="PT Sans Narrow"/>
                <a:cs typeface="PT Sans Narrow"/>
              </a:rPr>
              <a:t>2</a:t>
            </a:r>
            <a:r>
              <a:rPr lang="en-US" sz="2000" dirty="0">
                <a:latin typeface="PT Sans Narrow"/>
                <a:cs typeface="PT Sans Narrow"/>
              </a:rPr>
              <a:t>NVIDIA</a:t>
            </a:r>
          </a:p>
        </p:txBody>
      </p:sp>
      <p:pic>
        <p:nvPicPr>
          <p:cNvPr id="6" name="Picture 5" descr="UBC Logo Full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85" y="4125225"/>
            <a:ext cx="2954866" cy="454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6CFDF-47F9-624F-AC25-2EBF902B8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161" y="4068836"/>
            <a:ext cx="2110154" cy="56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HMG: Hierarchical Multi-GPUs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B344381-1FCB-384D-8EFE-D8D59EFDEAC2}"/>
              </a:ext>
            </a:extLst>
          </p:cNvPr>
          <p:cNvSpPr txBox="1"/>
          <p:nvPr/>
        </p:nvSpPr>
        <p:spPr>
          <a:xfrm>
            <a:off x="628650" y="3874367"/>
            <a:ext cx="78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NUMA effect is a critical performance bottleneck in hierarchical multi-GPUs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6DD62BF-AF37-224A-B1E9-393421007EB8}"/>
              </a:ext>
            </a:extLst>
          </p:cNvPr>
          <p:cNvSpPr txBox="1"/>
          <p:nvPr/>
        </p:nvSpPr>
        <p:spPr>
          <a:xfrm>
            <a:off x="628650" y="4243699"/>
            <a:ext cx="705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 caching and cache coherence protocols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02A13D-3319-A04E-818C-EC9A6971AECA}"/>
              </a:ext>
            </a:extLst>
          </p:cNvPr>
          <p:cNvGrpSpPr/>
          <p:nvPr/>
        </p:nvGrpSpPr>
        <p:grpSpPr>
          <a:xfrm>
            <a:off x="717096" y="1387370"/>
            <a:ext cx="4052207" cy="2388054"/>
            <a:chOff x="628650" y="1530803"/>
            <a:chExt cx="4052207" cy="238805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5B6A958-E0E8-5D43-B942-7998B81BABC6}"/>
                </a:ext>
              </a:extLst>
            </p:cNvPr>
            <p:cNvGrpSpPr/>
            <p:nvPr/>
          </p:nvGrpSpPr>
          <p:grpSpPr>
            <a:xfrm>
              <a:off x="739969" y="1628154"/>
              <a:ext cx="3814263" cy="598211"/>
              <a:chOff x="739969" y="1628154"/>
              <a:chExt cx="3814263" cy="598211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9B225A20-C073-C647-98BC-AB8D0769F7A7}"/>
                  </a:ext>
                </a:extLst>
              </p:cNvPr>
              <p:cNvSpPr/>
              <p:nvPr/>
            </p:nvSpPr>
            <p:spPr>
              <a:xfrm>
                <a:off x="739969" y="1628156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7F0BA86D-FF35-0645-A222-FEFA52210169}"/>
                  </a:ext>
                </a:extLst>
              </p:cNvPr>
              <p:cNvSpPr/>
              <p:nvPr/>
            </p:nvSpPr>
            <p:spPr>
              <a:xfrm>
                <a:off x="1794220" y="1628154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76B5C17-B7DF-4940-922B-D7CEB09F9726}"/>
                  </a:ext>
                </a:extLst>
              </p:cNvPr>
              <p:cNvSpPr/>
              <p:nvPr/>
            </p:nvSpPr>
            <p:spPr>
              <a:xfrm>
                <a:off x="2848471" y="1628154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48B2438-9E5C-DA45-9B51-8E67A93470EB}"/>
                  </a:ext>
                </a:extLst>
              </p:cNvPr>
              <p:cNvSpPr/>
              <p:nvPr/>
            </p:nvSpPr>
            <p:spPr>
              <a:xfrm>
                <a:off x="3902722" y="1628154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4D4BD42-E716-CD43-9E90-5884332D486A}"/>
                </a:ext>
              </a:extLst>
            </p:cNvPr>
            <p:cNvGrpSpPr/>
            <p:nvPr/>
          </p:nvGrpSpPr>
          <p:grpSpPr>
            <a:xfrm>
              <a:off x="739969" y="3195882"/>
              <a:ext cx="3814263" cy="598211"/>
              <a:chOff x="739969" y="1628154"/>
              <a:chExt cx="3814263" cy="598211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82970069-BD17-9C49-8AB1-1C4374678398}"/>
                  </a:ext>
                </a:extLst>
              </p:cNvPr>
              <p:cNvSpPr/>
              <p:nvPr/>
            </p:nvSpPr>
            <p:spPr>
              <a:xfrm>
                <a:off x="739969" y="1628156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10F0D6DC-B852-6344-892A-6115247E19BD}"/>
                  </a:ext>
                </a:extLst>
              </p:cNvPr>
              <p:cNvSpPr/>
              <p:nvPr/>
            </p:nvSpPr>
            <p:spPr>
              <a:xfrm>
                <a:off x="1794220" y="1628154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98B213B1-69E7-B74C-9133-4258DB8A351F}"/>
                  </a:ext>
                </a:extLst>
              </p:cNvPr>
              <p:cNvSpPr/>
              <p:nvPr/>
            </p:nvSpPr>
            <p:spPr>
              <a:xfrm>
                <a:off x="2848471" y="1628154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B2D00D9B-FE76-384F-B9B7-7591EC0394D0}"/>
                  </a:ext>
                </a:extLst>
              </p:cNvPr>
              <p:cNvSpPr/>
              <p:nvPr/>
            </p:nvSpPr>
            <p:spPr>
              <a:xfrm>
                <a:off x="3902722" y="1628154"/>
                <a:ext cx="651510" cy="598209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283ABC9-7FEC-9D42-948A-FD7CFBA9341C}"/>
                </a:ext>
              </a:extLst>
            </p:cNvPr>
            <p:cNvGrpSpPr/>
            <p:nvPr/>
          </p:nvGrpSpPr>
          <p:grpSpPr>
            <a:xfrm>
              <a:off x="1322983" y="2602361"/>
              <a:ext cx="2666003" cy="217525"/>
              <a:chOff x="1322983" y="2602361"/>
              <a:chExt cx="2666003" cy="217525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05F9996-254F-FC46-8E1E-6032570ACFB5}"/>
                  </a:ext>
                </a:extLst>
              </p:cNvPr>
              <p:cNvSpPr/>
              <p:nvPr/>
            </p:nvSpPr>
            <p:spPr>
              <a:xfrm>
                <a:off x="1322983" y="2602361"/>
                <a:ext cx="978010" cy="217525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NV-Switch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79EB968C-1E3F-FC47-871C-8564C88490CB}"/>
                  </a:ext>
                </a:extLst>
              </p:cNvPr>
              <p:cNvSpPr/>
              <p:nvPr/>
            </p:nvSpPr>
            <p:spPr>
              <a:xfrm>
                <a:off x="3010976" y="2602361"/>
                <a:ext cx="978010" cy="217525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NV-Switch</a:t>
                </a:r>
              </a:p>
            </p:txBody>
          </p: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45E45F2-26D8-BE43-8535-5CD434D805EA}"/>
                </a:ext>
              </a:extLst>
            </p:cNvPr>
            <p:cNvSpPr/>
            <p:nvPr/>
          </p:nvSpPr>
          <p:spPr>
            <a:xfrm>
              <a:off x="628650" y="1530803"/>
              <a:ext cx="4052207" cy="2388054"/>
            </a:xfrm>
            <a:prstGeom prst="rect">
              <a:avLst/>
            </a:prstGeom>
            <a:noFill/>
            <a:ln w="476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F1F66E6-8C55-4049-94E6-ABA5AC6F27F0}"/>
                </a:ext>
              </a:extLst>
            </p:cNvPr>
            <p:cNvGrpSpPr/>
            <p:nvPr/>
          </p:nvGrpSpPr>
          <p:grpSpPr>
            <a:xfrm>
              <a:off x="1065724" y="2226363"/>
              <a:ext cx="3162753" cy="375998"/>
              <a:chOff x="1065724" y="2226363"/>
              <a:chExt cx="3162753" cy="375998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0922F80-FD75-4244-AE5B-9DA6148B0B9A}"/>
                  </a:ext>
                </a:extLst>
              </p:cNvPr>
              <p:cNvCxnSpPr>
                <a:stCxn id="163" idx="2"/>
                <a:endCxn id="157" idx="0"/>
              </p:cNvCxnSpPr>
              <p:nvPr/>
            </p:nvCxnSpPr>
            <p:spPr>
              <a:xfrm>
                <a:off x="1065724" y="2226365"/>
                <a:ext cx="746264" cy="37599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6B0D52FA-5FFA-E149-9577-3FA30851D40D}"/>
                  </a:ext>
                </a:extLst>
              </p:cNvPr>
              <p:cNvCxnSpPr>
                <a:stCxn id="164" idx="2"/>
                <a:endCxn id="157" idx="0"/>
              </p:cNvCxnSpPr>
              <p:nvPr/>
            </p:nvCxnSpPr>
            <p:spPr>
              <a:xfrm flipH="1">
                <a:off x="1811988" y="2226363"/>
                <a:ext cx="307987" cy="3759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6D5B423-1869-AE41-8ABC-DB8A69E426F0}"/>
                  </a:ext>
                </a:extLst>
              </p:cNvPr>
              <p:cNvCxnSpPr>
                <a:stCxn id="157" idx="0"/>
                <a:endCxn id="165" idx="2"/>
              </p:cNvCxnSpPr>
              <p:nvPr/>
            </p:nvCxnSpPr>
            <p:spPr>
              <a:xfrm flipV="1">
                <a:off x="1811988" y="2226363"/>
                <a:ext cx="1362238" cy="3759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B569216-4F7D-714B-A67A-827C0FC43C61}"/>
                  </a:ext>
                </a:extLst>
              </p:cNvPr>
              <p:cNvCxnSpPr>
                <a:stCxn id="157" idx="0"/>
                <a:endCxn id="166" idx="2"/>
              </p:cNvCxnSpPr>
              <p:nvPr/>
            </p:nvCxnSpPr>
            <p:spPr>
              <a:xfrm flipV="1">
                <a:off x="1811988" y="2226363"/>
                <a:ext cx="2416489" cy="3759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CB27765-C7C4-FB44-B200-B8298D7E8CA3}"/>
                  </a:ext>
                </a:extLst>
              </p:cNvPr>
              <p:cNvCxnSpPr>
                <a:stCxn id="163" idx="2"/>
                <a:endCxn id="158" idx="0"/>
              </p:cNvCxnSpPr>
              <p:nvPr/>
            </p:nvCxnSpPr>
            <p:spPr>
              <a:xfrm>
                <a:off x="1065724" y="2226365"/>
                <a:ext cx="2434257" cy="37599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A737A9A-5810-C04E-AF3C-65952BF106E9}"/>
                  </a:ext>
                </a:extLst>
              </p:cNvPr>
              <p:cNvCxnSpPr>
                <a:stCxn id="164" idx="2"/>
                <a:endCxn id="158" idx="0"/>
              </p:cNvCxnSpPr>
              <p:nvPr/>
            </p:nvCxnSpPr>
            <p:spPr>
              <a:xfrm>
                <a:off x="2119975" y="2226363"/>
                <a:ext cx="1380006" cy="3759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9A3789B-75C1-2B49-ACF7-E2B1B5467BAA}"/>
                  </a:ext>
                </a:extLst>
              </p:cNvPr>
              <p:cNvCxnSpPr>
                <a:stCxn id="165" idx="2"/>
                <a:endCxn id="158" idx="0"/>
              </p:cNvCxnSpPr>
              <p:nvPr/>
            </p:nvCxnSpPr>
            <p:spPr>
              <a:xfrm>
                <a:off x="3174226" y="2226363"/>
                <a:ext cx="325755" cy="3759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C2ACC77-B344-5E46-B676-7A17552DAF03}"/>
                  </a:ext>
                </a:extLst>
              </p:cNvPr>
              <p:cNvCxnSpPr>
                <a:stCxn id="166" idx="2"/>
                <a:endCxn id="158" idx="0"/>
              </p:cNvCxnSpPr>
              <p:nvPr/>
            </p:nvCxnSpPr>
            <p:spPr>
              <a:xfrm flipH="1">
                <a:off x="3499981" y="2226363"/>
                <a:ext cx="728496" cy="3759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B38033D-29F1-2D41-9B1D-B1590777ED50}"/>
                </a:ext>
              </a:extLst>
            </p:cNvPr>
            <p:cNvGrpSpPr/>
            <p:nvPr/>
          </p:nvGrpSpPr>
          <p:grpSpPr>
            <a:xfrm>
              <a:off x="1065724" y="2819886"/>
              <a:ext cx="3162753" cy="375998"/>
              <a:chOff x="1065724" y="2819886"/>
              <a:chExt cx="3162753" cy="375998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15B96AF-7AE0-034B-9173-50B646C4A6DA}"/>
                  </a:ext>
                </a:extLst>
              </p:cNvPr>
              <p:cNvCxnSpPr>
                <a:stCxn id="159" idx="0"/>
                <a:endCxn id="157" idx="2"/>
              </p:cNvCxnSpPr>
              <p:nvPr/>
            </p:nvCxnSpPr>
            <p:spPr>
              <a:xfrm flipV="1">
                <a:off x="1065724" y="2819886"/>
                <a:ext cx="746264" cy="3759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063FA6A-B263-0746-A9E5-27D2D77F564C}"/>
                  </a:ext>
                </a:extLst>
              </p:cNvPr>
              <p:cNvCxnSpPr>
                <a:stCxn id="157" idx="2"/>
                <a:endCxn id="160" idx="0"/>
              </p:cNvCxnSpPr>
              <p:nvPr/>
            </p:nvCxnSpPr>
            <p:spPr>
              <a:xfrm>
                <a:off x="1811988" y="2819886"/>
                <a:ext cx="307987" cy="37599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23B75662-36EE-5C4A-8040-378BA502EACE}"/>
                  </a:ext>
                </a:extLst>
              </p:cNvPr>
              <p:cNvCxnSpPr>
                <a:stCxn id="157" idx="2"/>
                <a:endCxn id="161" idx="0"/>
              </p:cNvCxnSpPr>
              <p:nvPr/>
            </p:nvCxnSpPr>
            <p:spPr>
              <a:xfrm>
                <a:off x="1811988" y="2819886"/>
                <a:ext cx="1362238" cy="37599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4409C7B3-5416-CF41-87AB-499F3BB22604}"/>
                  </a:ext>
                </a:extLst>
              </p:cNvPr>
              <p:cNvCxnSpPr>
                <a:stCxn id="157" idx="2"/>
                <a:endCxn id="162" idx="0"/>
              </p:cNvCxnSpPr>
              <p:nvPr/>
            </p:nvCxnSpPr>
            <p:spPr>
              <a:xfrm>
                <a:off x="1811988" y="2819886"/>
                <a:ext cx="2416489" cy="37599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19B79A6-3DC2-5C4E-A453-54EB8703B7C7}"/>
                  </a:ext>
                </a:extLst>
              </p:cNvPr>
              <p:cNvCxnSpPr>
                <a:stCxn id="159" idx="0"/>
                <a:endCxn id="158" idx="2"/>
              </p:cNvCxnSpPr>
              <p:nvPr/>
            </p:nvCxnSpPr>
            <p:spPr>
              <a:xfrm flipV="1">
                <a:off x="1065724" y="2819886"/>
                <a:ext cx="2434257" cy="3759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8EC08CA-6F3B-AD46-AF70-C6E732BF026A}"/>
                  </a:ext>
                </a:extLst>
              </p:cNvPr>
              <p:cNvCxnSpPr>
                <a:stCxn id="160" idx="0"/>
                <a:endCxn id="158" idx="2"/>
              </p:cNvCxnSpPr>
              <p:nvPr/>
            </p:nvCxnSpPr>
            <p:spPr>
              <a:xfrm flipV="1">
                <a:off x="2119975" y="2819886"/>
                <a:ext cx="1380006" cy="37599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1A1B724-69EA-FF43-9B4F-C61C5E285833}"/>
                  </a:ext>
                </a:extLst>
              </p:cNvPr>
              <p:cNvCxnSpPr>
                <a:stCxn id="161" idx="0"/>
                <a:endCxn id="158" idx="2"/>
              </p:cNvCxnSpPr>
              <p:nvPr/>
            </p:nvCxnSpPr>
            <p:spPr>
              <a:xfrm flipV="1">
                <a:off x="3174226" y="2819886"/>
                <a:ext cx="325755" cy="37599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2B3F15B-5066-4F4D-8BE9-B27DDA33315B}"/>
                  </a:ext>
                </a:extLst>
              </p:cNvPr>
              <p:cNvCxnSpPr>
                <a:stCxn id="158" idx="2"/>
                <a:endCxn id="162" idx="0"/>
              </p:cNvCxnSpPr>
              <p:nvPr/>
            </p:nvCxnSpPr>
            <p:spPr>
              <a:xfrm>
                <a:off x="3499981" y="2819886"/>
                <a:ext cx="728496" cy="37599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985B3A94-2598-9848-8BF1-4C63E9313308}"/>
              </a:ext>
            </a:extLst>
          </p:cNvPr>
          <p:cNvSpPr txBox="1"/>
          <p:nvPr/>
        </p:nvSpPr>
        <p:spPr>
          <a:xfrm>
            <a:off x="7363566" y="2422006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~2 TB/s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CDE9080-9B04-1943-9561-53410D3198DD}"/>
              </a:ext>
            </a:extLst>
          </p:cNvPr>
          <p:cNvGrpSpPr/>
          <p:nvPr/>
        </p:nvGrpSpPr>
        <p:grpSpPr>
          <a:xfrm>
            <a:off x="4642678" y="1394622"/>
            <a:ext cx="3169849" cy="2364112"/>
            <a:chOff x="4642678" y="1252009"/>
            <a:chExt cx="3169849" cy="2364112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3189DF8C-076E-7D4A-A546-E48D4407B1A7}"/>
                </a:ext>
              </a:extLst>
            </p:cNvPr>
            <p:cNvGrpSpPr/>
            <p:nvPr/>
          </p:nvGrpSpPr>
          <p:grpSpPr>
            <a:xfrm>
              <a:off x="4642678" y="1252009"/>
              <a:ext cx="3110858" cy="2056335"/>
              <a:chOff x="4642678" y="1554086"/>
              <a:chExt cx="3110858" cy="2056335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EC53E25C-C688-1843-920F-24306DFC8DA3}"/>
                  </a:ext>
                </a:extLst>
              </p:cNvPr>
              <p:cNvGrpSpPr/>
              <p:nvPr/>
            </p:nvGrpSpPr>
            <p:grpSpPr>
              <a:xfrm>
                <a:off x="4642678" y="1644185"/>
                <a:ext cx="3110858" cy="1966236"/>
                <a:chOff x="4572000" y="1779156"/>
                <a:chExt cx="3110858" cy="1966236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07942692-249A-1342-901C-401C8A42B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0" y="1779156"/>
                  <a:ext cx="1163108" cy="258207"/>
                </a:xfrm>
                <a:prstGeom prst="line">
                  <a:avLst/>
                </a:prstGeom>
                <a:ln w="25400">
                  <a:prstDash val="sys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7FD06796-C5F4-CB40-81B7-E19936C30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0" y="2377365"/>
                  <a:ext cx="1187634" cy="1368027"/>
                </a:xfrm>
                <a:prstGeom prst="line">
                  <a:avLst/>
                </a:prstGeom>
                <a:ln w="25400">
                  <a:prstDash val="sys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41CF2BEA-663F-9746-84FD-C49AAEEFC143}"/>
                    </a:ext>
                  </a:extLst>
                </p:cNvPr>
                <p:cNvGrpSpPr/>
                <p:nvPr/>
              </p:nvGrpSpPr>
              <p:grpSpPr>
                <a:xfrm>
                  <a:off x="5765051" y="2067615"/>
                  <a:ext cx="1917807" cy="1677777"/>
                  <a:chOff x="2935123" y="1814257"/>
                  <a:chExt cx="1917807" cy="1677777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59CE958-9D4E-274B-A057-33F7A85B788A}"/>
                      </a:ext>
                    </a:extLst>
                  </p:cNvPr>
                  <p:cNvGrpSpPr/>
                  <p:nvPr/>
                </p:nvGrpSpPr>
                <p:grpSpPr>
                  <a:xfrm>
                    <a:off x="3008331" y="1885877"/>
                    <a:ext cx="1765974" cy="1537131"/>
                    <a:chOff x="2563349" y="2023965"/>
                    <a:chExt cx="1765974" cy="1537131"/>
                  </a:xfrm>
                </p:grpSpPr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29AA31D9-F344-4843-BB9F-B59C55C27A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3349" y="2023965"/>
                      <a:ext cx="636104" cy="564543"/>
                    </a:xfrm>
                    <a:prstGeom prst="rect">
                      <a:avLst/>
                    </a:prstGeom>
                    <a:noFill/>
                    <a:ln w="31750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GPM</a:t>
                      </a:r>
                    </a:p>
                  </p:txBody>
                </p:sp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AD445A38-18B7-7740-8C81-8D3FB0014A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3219" y="2023965"/>
                      <a:ext cx="636104" cy="564543"/>
                    </a:xfrm>
                    <a:prstGeom prst="rect">
                      <a:avLst/>
                    </a:prstGeom>
                    <a:noFill/>
                    <a:ln w="31750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GPM</a:t>
                      </a:r>
                    </a:p>
                  </p:txBody>
                </p:sp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07CE4BD0-C84A-6E41-91AD-A2A4566C5C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3349" y="2996553"/>
                      <a:ext cx="636104" cy="564543"/>
                    </a:xfrm>
                    <a:prstGeom prst="rect">
                      <a:avLst/>
                    </a:prstGeom>
                    <a:noFill/>
                    <a:ln w="31750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GPM</a:t>
                      </a:r>
                    </a:p>
                  </p:txBody>
                </p:sp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770EC7DD-4E7C-0546-AB30-2065F180A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3219" y="2996553"/>
                      <a:ext cx="636104" cy="564543"/>
                    </a:xfrm>
                    <a:prstGeom prst="rect">
                      <a:avLst/>
                    </a:prstGeom>
                    <a:noFill/>
                    <a:ln w="31750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GPM</a:t>
                      </a:r>
                    </a:p>
                  </p:txBody>
                </p:sp>
                <p:grpSp>
                  <p:nvGrpSpPr>
                    <p:cNvPr id="182" name="Group 181">
                      <a:extLst>
                        <a:ext uri="{FF2B5EF4-FFF2-40B4-BE49-F238E27FC236}">
                          <a16:creationId xmlns:a16="http://schemas.microsoft.com/office/drawing/2014/main" id="{1D448D48-8F8D-244F-82A4-24F81B2B54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81401" y="2306237"/>
                      <a:ext cx="1129870" cy="972588"/>
                      <a:chOff x="2881401" y="2306237"/>
                      <a:chExt cx="1129870" cy="972588"/>
                    </a:xfrm>
                  </p:grpSpPr>
                  <p:cxnSp>
                    <p:nvCxnSpPr>
                      <p:cNvPr id="183" name="Straight Connector 182">
                        <a:extLst>
                          <a:ext uri="{FF2B5EF4-FFF2-40B4-BE49-F238E27FC236}">
                            <a16:creationId xmlns:a16="http://schemas.microsoft.com/office/drawing/2014/main" id="{48B5447F-232B-FB41-B8E3-6970924EB438}"/>
                          </a:ext>
                        </a:extLst>
                      </p:cNvPr>
                      <p:cNvCxnSpPr>
                        <a:stCxn id="178" idx="3"/>
                        <a:endCxn id="179" idx="1"/>
                      </p:cNvCxnSpPr>
                      <p:nvPr/>
                    </p:nvCxnSpPr>
                    <p:spPr>
                      <a:xfrm>
                        <a:off x="3199453" y="2306237"/>
                        <a:ext cx="493766" cy="0"/>
                      </a:xfrm>
                      <a:prstGeom prst="line">
                        <a:avLst/>
                      </a:prstGeom>
                      <a:ln w="25400">
                        <a:headEnd type="none"/>
                        <a:tailEnd type="non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Straight Connector 183">
                        <a:extLst>
                          <a:ext uri="{FF2B5EF4-FFF2-40B4-BE49-F238E27FC236}">
                            <a16:creationId xmlns:a16="http://schemas.microsoft.com/office/drawing/2014/main" id="{2714A13A-4609-6A4A-B8EC-70DAA651EAD6}"/>
                          </a:ext>
                        </a:extLst>
                      </p:cNvPr>
                      <p:cNvCxnSpPr>
                        <a:stCxn id="179" idx="2"/>
                        <a:endCxn id="181" idx="0"/>
                      </p:cNvCxnSpPr>
                      <p:nvPr/>
                    </p:nvCxnSpPr>
                    <p:spPr>
                      <a:xfrm>
                        <a:off x="4011271" y="2588508"/>
                        <a:ext cx="0" cy="408045"/>
                      </a:xfrm>
                      <a:prstGeom prst="line">
                        <a:avLst/>
                      </a:prstGeom>
                      <a:ln w="25400">
                        <a:headEnd type="none"/>
                        <a:tailEnd type="non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" name="Straight Connector 184">
                        <a:extLst>
                          <a:ext uri="{FF2B5EF4-FFF2-40B4-BE49-F238E27FC236}">
                            <a16:creationId xmlns:a16="http://schemas.microsoft.com/office/drawing/2014/main" id="{8CB67FA0-8977-E94E-BF37-CE77E6248E05}"/>
                          </a:ext>
                        </a:extLst>
                      </p:cNvPr>
                      <p:cNvCxnSpPr>
                        <a:stCxn id="180" idx="3"/>
                        <a:endCxn id="181" idx="1"/>
                      </p:cNvCxnSpPr>
                      <p:nvPr/>
                    </p:nvCxnSpPr>
                    <p:spPr>
                      <a:xfrm>
                        <a:off x="3199453" y="3278825"/>
                        <a:ext cx="493766" cy="0"/>
                      </a:xfrm>
                      <a:prstGeom prst="line">
                        <a:avLst/>
                      </a:prstGeom>
                      <a:ln w="25400">
                        <a:headEnd type="none"/>
                        <a:tailEnd type="non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6" name="Straight Connector 185">
                        <a:extLst>
                          <a:ext uri="{FF2B5EF4-FFF2-40B4-BE49-F238E27FC236}">
                            <a16:creationId xmlns:a16="http://schemas.microsoft.com/office/drawing/2014/main" id="{C6D893DF-BE7E-0842-A8D8-5D13BBB9B881}"/>
                          </a:ext>
                        </a:extLst>
                      </p:cNvPr>
                      <p:cNvCxnSpPr>
                        <a:stCxn id="178" idx="2"/>
                        <a:endCxn id="180" idx="0"/>
                      </p:cNvCxnSpPr>
                      <p:nvPr/>
                    </p:nvCxnSpPr>
                    <p:spPr>
                      <a:xfrm>
                        <a:off x="2881401" y="2588508"/>
                        <a:ext cx="0" cy="408045"/>
                      </a:xfrm>
                      <a:prstGeom prst="line">
                        <a:avLst/>
                      </a:prstGeom>
                      <a:ln w="25400">
                        <a:headEnd type="none"/>
                        <a:tailEnd type="non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" name="Straight Connector 186">
                        <a:extLst>
                          <a:ext uri="{FF2B5EF4-FFF2-40B4-BE49-F238E27FC236}">
                            <a16:creationId xmlns:a16="http://schemas.microsoft.com/office/drawing/2014/main" id="{DA0D7716-B938-BC41-AFAF-ADB6C8E4471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194530" y="2571750"/>
                        <a:ext cx="498689" cy="424803"/>
                      </a:xfrm>
                      <a:prstGeom prst="line">
                        <a:avLst/>
                      </a:prstGeom>
                      <a:ln w="25400">
                        <a:headEnd type="none"/>
                        <a:tailEnd type="non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8" name="Straight Connector 187">
                        <a:extLst>
                          <a:ext uri="{FF2B5EF4-FFF2-40B4-BE49-F238E27FC236}">
                            <a16:creationId xmlns:a16="http://schemas.microsoft.com/office/drawing/2014/main" id="{D257B588-E110-2545-8D18-210E7FB9BDC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171956" y="2588508"/>
                        <a:ext cx="508585" cy="404130"/>
                      </a:xfrm>
                      <a:prstGeom prst="line">
                        <a:avLst/>
                      </a:prstGeom>
                      <a:ln w="25400">
                        <a:headEnd type="none"/>
                        <a:tailEnd type="non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72DFE1B3-2F29-6147-88E4-9CBE47A08848}"/>
                      </a:ext>
                    </a:extLst>
                  </p:cNvPr>
                  <p:cNvSpPr/>
                  <p:nvPr/>
                </p:nvSpPr>
                <p:spPr>
                  <a:xfrm>
                    <a:off x="2935123" y="1814257"/>
                    <a:ext cx="1917807" cy="1677777"/>
                  </a:xfrm>
                  <a:prstGeom prst="rect">
                    <a:avLst/>
                  </a:prstGeom>
                  <a:noFill/>
                  <a:ln w="3810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23FC91D-AF53-5041-9C02-0FFE00EC9E96}"/>
                  </a:ext>
                </a:extLst>
              </p:cNvPr>
              <p:cNvSpPr txBox="1"/>
              <p:nvPr/>
            </p:nvSpPr>
            <p:spPr>
              <a:xfrm>
                <a:off x="6196992" y="1554086"/>
                <a:ext cx="1184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MCM-GPU</a:t>
                </a:r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E53863A-91FB-1540-A344-473BA54315E2}"/>
                </a:ext>
              </a:extLst>
            </p:cNvPr>
            <p:cNvSpPr txBox="1"/>
            <p:nvPr/>
          </p:nvSpPr>
          <p:spPr>
            <a:xfrm>
              <a:off x="5779598" y="3308344"/>
              <a:ext cx="20329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GPM (GPU Chip Module)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C7D655F-F91B-374A-B747-E60DB1F7F20A}"/>
              </a:ext>
            </a:extLst>
          </p:cNvPr>
          <p:cNvSpPr txBox="1"/>
          <p:nvPr/>
        </p:nvSpPr>
        <p:spPr>
          <a:xfrm>
            <a:off x="3601105" y="211155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~200 GB/s</a:t>
            </a:r>
          </a:p>
        </p:txBody>
      </p:sp>
    </p:spTree>
    <p:extLst>
      <p:ext uri="{BB962C8B-B14F-4D97-AF65-F5344CB8AC3E}">
        <p14:creationId xmlns:p14="http://schemas.microsoft.com/office/powerpoint/2010/main" val="13054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67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Existing Coherence Protocols Don’t Scale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FC99B5-63A0-AA42-918F-4AD0545657DB}"/>
              </a:ext>
            </a:extLst>
          </p:cNvPr>
          <p:cNvSpPr txBox="1"/>
          <p:nvPr/>
        </p:nvSpPr>
        <p:spPr>
          <a:xfrm>
            <a:off x="4203820" y="1507850"/>
            <a:ext cx="4514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 coherence invalidate entire cache at</a:t>
            </a:r>
          </a:p>
          <a:p>
            <a:r>
              <a:rPr lang="en-US" dirty="0"/>
              <a:t>synchronization points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B6323-2E79-B745-85B3-7FFC927AE00C}"/>
              </a:ext>
            </a:extLst>
          </p:cNvPr>
          <p:cNvSpPr txBox="1"/>
          <p:nvPr/>
        </p:nvSpPr>
        <p:spPr>
          <a:xfrm>
            <a:off x="4203820" y="2437049"/>
            <a:ext cx="451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consideration of NUMA effect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AE68F4-1501-E94B-87AD-DAD5616BAC3B}"/>
              </a:ext>
            </a:extLst>
          </p:cNvPr>
          <p:cNvGrpSpPr/>
          <p:nvPr/>
        </p:nvGrpSpPr>
        <p:grpSpPr>
          <a:xfrm>
            <a:off x="628650" y="1268017"/>
            <a:ext cx="3436169" cy="3715286"/>
            <a:chOff x="5797878" y="1268017"/>
            <a:chExt cx="3436169" cy="37152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729B61F-8953-1B4A-BF1C-BE87C39DFCFA}"/>
                </a:ext>
              </a:extLst>
            </p:cNvPr>
            <p:cNvGrpSpPr/>
            <p:nvPr/>
          </p:nvGrpSpPr>
          <p:grpSpPr>
            <a:xfrm>
              <a:off x="5797878" y="1268017"/>
              <a:ext cx="2605953" cy="3715286"/>
              <a:chOff x="5797878" y="1268017"/>
              <a:chExt cx="2605953" cy="3715286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2554EC4-5979-D844-A8B0-B18CF188C51F}"/>
                  </a:ext>
                </a:extLst>
              </p:cNvPr>
              <p:cNvGrpSpPr/>
              <p:nvPr/>
            </p:nvGrpSpPr>
            <p:grpSpPr>
              <a:xfrm>
                <a:off x="6163252" y="1268017"/>
                <a:ext cx="2240579" cy="2727344"/>
                <a:chOff x="872971" y="1713007"/>
                <a:chExt cx="2062534" cy="2727344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BF4C01E4-305D-2847-9BDB-CDB64C3EEF73}"/>
                    </a:ext>
                  </a:extLst>
                </p:cNvPr>
                <p:cNvGrpSpPr/>
                <p:nvPr/>
              </p:nvGrpSpPr>
              <p:grpSpPr>
                <a:xfrm>
                  <a:off x="1396554" y="1903198"/>
                  <a:ext cx="1538951" cy="2329353"/>
                  <a:chOff x="1396554" y="1903198"/>
                  <a:chExt cx="1538951" cy="2329353"/>
                </a:xfrm>
              </p:grpSpPr>
              <p:cxnSp>
                <p:nvCxnSpPr>
                  <p:cNvPr id="23" name="直接箭头连接符 61">
                    <a:extLst>
                      <a:ext uri="{FF2B5EF4-FFF2-40B4-BE49-F238E27FC236}">
                        <a16:creationId xmlns:a16="http://schemas.microsoft.com/office/drawing/2014/main" id="{29F4B80C-810D-374D-A003-C3A88B47EA2A}"/>
                      </a:ext>
                    </a:extLst>
                  </p:cNvPr>
                  <p:cNvCxnSpPr/>
                  <p:nvPr/>
                </p:nvCxnSpPr>
                <p:spPr>
                  <a:xfrm>
                    <a:off x="1396554" y="4232551"/>
                    <a:ext cx="1538951" cy="0"/>
                  </a:xfrm>
                  <a:prstGeom prst="straightConnector1">
                    <a:avLst/>
                  </a:prstGeom>
                  <a:ln w="28575"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A34BE86F-E7F2-E343-BCEC-592CFDE1C95D}"/>
                      </a:ext>
                    </a:extLst>
                  </p:cNvPr>
                  <p:cNvGrpSpPr/>
                  <p:nvPr/>
                </p:nvGrpSpPr>
                <p:grpSpPr>
                  <a:xfrm>
                    <a:off x="1396554" y="1903198"/>
                    <a:ext cx="1538951" cy="2329353"/>
                    <a:chOff x="1396554" y="1903198"/>
                    <a:chExt cx="1538951" cy="2329353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FFADF9A5-2179-8E4B-95F4-C6F1C65424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1903198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50" name="直接连接符 62">
                        <a:extLst>
                          <a:ext uri="{FF2B5EF4-FFF2-40B4-BE49-F238E27FC236}">
                            <a16:creationId xmlns:a16="http://schemas.microsoft.com/office/drawing/2014/main" id="{460D735F-D867-9E49-9209-8BB95078E08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直接箭头连接符 63">
                        <a:extLst>
                          <a:ext uri="{FF2B5EF4-FFF2-40B4-BE49-F238E27FC236}">
                            <a16:creationId xmlns:a16="http://schemas.microsoft.com/office/drawing/2014/main" id="{FE8D6597-1CEA-F749-8F07-FEE04A8D47B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DC32FD33-CBFA-1043-AF9E-46649A792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2474593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47" name="直接连接符 62">
                        <a:extLst>
                          <a:ext uri="{FF2B5EF4-FFF2-40B4-BE49-F238E27FC236}">
                            <a16:creationId xmlns:a16="http://schemas.microsoft.com/office/drawing/2014/main" id="{0D56B409-00E6-CF4B-AA01-93BB9F14E2F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直接箭头连接符 63">
                        <a:extLst>
                          <a:ext uri="{FF2B5EF4-FFF2-40B4-BE49-F238E27FC236}">
                            <a16:creationId xmlns:a16="http://schemas.microsoft.com/office/drawing/2014/main" id="{068B4A76-9FB6-8849-B1A5-3676D3682B1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FDAEA2DB-E967-864E-9C90-10DF742623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3071075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44" name="直接连接符 62">
                        <a:extLst>
                          <a:ext uri="{FF2B5EF4-FFF2-40B4-BE49-F238E27FC236}">
                            <a16:creationId xmlns:a16="http://schemas.microsoft.com/office/drawing/2014/main" id="{AE61E351-5622-8B42-B397-90323777F1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直接箭头连接符 63">
                        <a:extLst>
                          <a:ext uri="{FF2B5EF4-FFF2-40B4-BE49-F238E27FC236}">
                            <a16:creationId xmlns:a16="http://schemas.microsoft.com/office/drawing/2014/main" id="{D38526C0-B7FC-1742-A38B-F631F9E99F0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FBAFFFAC-6102-DB49-99E7-B168BD3697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3642088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24" name="直接连接符 62">
                        <a:extLst>
                          <a:ext uri="{FF2B5EF4-FFF2-40B4-BE49-F238E27FC236}">
                            <a16:creationId xmlns:a16="http://schemas.microsoft.com/office/drawing/2014/main" id="{D9A30900-2D0D-1D40-987B-8588E0E4A3E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直接箭头连接符 63">
                        <a:extLst>
                          <a:ext uri="{FF2B5EF4-FFF2-40B4-BE49-F238E27FC236}">
                            <a16:creationId xmlns:a16="http://schemas.microsoft.com/office/drawing/2014/main" id="{47225BF4-2D0C-5D43-9519-BBF10C28289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30" name="文本框 68">
                  <a:extLst>
                    <a:ext uri="{FF2B5EF4-FFF2-40B4-BE49-F238E27FC236}">
                      <a16:creationId xmlns:a16="http://schemas.microsoft.com/office/drawing/2014/main" id="{96870E75-4D37-6D46-8F4A-4EEE9E28784C}"/>
                    </a:ext>
                  </a:extLst>
                </p:cNvPr>
                <p:cNvSpPr txBox="1"/>
                <p:nvPr/>
              </p:nvSpPr>
              <p:spPr>
                <a:xfrm>
                  <a:off x="881726" y="4040241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0.0</a:t>
                  </a:r>
                  <a:endParaRPr lang="zh-CN" altLang="en-US" sz="2000" dirty="0"/>
                </a:p>
              </p:txBody>
            </p:sp>
            <p:sp>
              <p:nvSpPr>
                <p:cNvPr id="31" name="文本框 69">
                  <a:extLst>
                    <a:ext uri="{FF2B5EF4-FFF2-40B4-BE49-F238E27FC236}">
                      <a16:creationId xmlns:a16="http://schemas.microsoft.com/office/drawing/2014/main" id="{D57E68C8-F5FA-0945-BF8B-863D7DF88A05}"/>
                    </a:ext>
                  </a:extLst>
                </p:cNvPr>
                <p:cNvSpPr txBox="1"/>
                <p:nvPr/>
              </p:nvSpPr>
              <p:spPr>
                <a:xfrm>
                  <a:off x="881725" y="3453866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0.5</a:t>
                  </a:r>
                  <a:endParaRPr lang="zh-CN" altLang="en-US" sz="2000" dirty="0"/>
                </a:p>
              </p:txBody>
            </p:sp>
            <p:sp>
              <p:nvSpPr>
                <p:cNvPr id="32" name="文本框 70">
                  <a:extLst>
                    <a:ext uri="{FF2B5EF4-FFF2-40B4-BE49-F238E27FC236}">
                      <a16:creationId xmlns:a16="http://schemas.microsoft.com/office/drawing/2014/main" id="{6D32970B-5AD3-6B4C-B897-BCF092ED6913}"/>
                    </a:ext>
                  </a:extLst>
                </p:cNvPr>
                <p:cNvSpPr txBox="1"/>
                <p:nvPr/>
              </p:nvSpPr>
              <p:spPr>
                <a:xfrm>
                  <a:off x="881724" y="2883891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1.0</a:t>
                  </a:r>
                  <a:endParaRPr lang="zh-CN" altLang="en-US" sz="2000" dirty="0"/>
                </a:p>
              </p:txBody>
            </p:sp>
            <p:sp>
              <p:nvSpPr>
                <p:cNvPr id="33" name="文本框 71">
                  <a:extLst>
                    <a:ext uri="{FF2B5EF4-FFF2-40B4-BE49-F238E27FC236}">
                      <a16:creationId xmlns:a16="http://schemas.microsoft.com/office/drawing/2014/main" id="{2D37010F-912C-024C-A0E2-F969C1E9B9B3}"/>
                    </a:ext>
                  </a:extLst>
                </p:cNvPr>
                <p:cNvSpPr txBox="1"/>
                <p:nvPr/>
              </p:nvSpPr>
              <p:spPr>
                <a:xfrm>
                  <a:off x="880923" y="2276006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1.5</a:t>
                  </a:r>
                  <a:endParaRPr lang="zh-CN" altLang="en-US" sz="2000" dirty="0"/>
                </a:p>
              </p:txBody>
            </p:sp>
            <p:sp>
              <p:nvSpPr>
                <p:cNvPr id="34" name="文本框 72">
                  <a:extLst>
                    <a:ext uri="{FF2B5EF4-FFF2-40B4-BE49-F238E27FC236}">
                      <a16:creationId xmlns:a16="http://schemas.microsoft.com/office/drawing/2014/main" id="{4752130D-3176-914B-A834-1B0E99AA2110}"/>
                    </a:ext>
                  </a:extLst>
                </p:cNvPr>
                <p:cNvSpPr txBox="1"/>
                <p:nvPr/>
              </p:nvSpPr>
              <p:spPr>
                <a:xfrm>
                  <a:off x="872971" y="1713007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2.0</a:t>
                  </a:r>
                  <a:endParaRPr lang="zh-CN" altLang="en-US" sz="2000" dirty="0"/>
                </a:p>
              </p:txBody>
            </p:sp>
          </p:grpSp>
          <p:grpSp>
            <p:nvGrpSpPr>
              <p:cNvPr id="12" name="组合 50">
                <a:extLst>
                  <a:ext uri="{FF2B5EF4-FFF2-40B4-BE49-F238E27FC236}">
                    <a16:creationId xmlns:a16="http://schemas.microsoft.com/office/drawing/2014/main" id="{12C74406-F2E6-8045-AAEC-180C87B93B5F}"/>
                  </a:ext>
                </a:extLst>
              </p:cNvPr>
              <p:cNvGrpSpPr/>
              <p:nvPr/>
            </p:nvGrpSpPr>
            <p:grpSpPr>
              <a:xfrm>
                <a:off x="7150588" y="2219221"/>
                <a:ext cx="430887" cy="2232456"/>
                <a:chOff x="4093982" y="1666444"/>
                <a:chExt cx="506551" cy="3326797"/>
              </a:xfrm>
            </p:grpSpPr>
            <p:sp>
              <p:nvSpPr>
                <p:cNvPr id="21" name="矩形 59">
                  <a:extLst>
                    <a:ext uri="{FF2B5EF4-FFF2-40B4-BE49-F238E27FC236}">
                      <a16:creationId xmlns:a16="http://schemas.microsoft.com/office/drawing/2014/main" id="{CD561360-5E15-C747-B26C-0C928BE70E14}"/>
                    </a:ext>
                  </a:extLst>
                </p:cNvPr>
                <p:cNvSpPr/>
                <p:nvPr/>
              </p:nvSpPr>
              <p:spPr>
                <a:xfrm>
                  <a:off x="4213860" y="1666444"/>
                  <a:ext cx="347866" cy="2344753"/>
                </a:xfrm>
                <a:prstGeom prst="rect">
                  <a:avLst/>
                </a:prstGeom>
                <a:solidFill>
                  <a:srgbClr val="97F1AA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文本框 60">
                  <a:extLst>
                    <a:ext uri="{FF2B5EF4-FFF2-40B4-BE49-F238E27FC236}">
                      <a16:creationId xmlns:a16="http://schemas.microsoft.com/office/drawing/2014/main" id="{4C7B5840-8ED6-B249-B389-6859587DB1B1}"/>
                    </a:ext>
                  </a:extLst>
                </p:cNvPr>
                <p:cNvSpPr txBox="1"/>
                <p:nvPr/>
              </p:nvSpPr>
              <p:spPr>
                <a:xfrm rot="10800000">
                  <a:off x="4093982" y="4089115"/>
                  <a:ext cx="506551" cy="90412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SW</a:t>
                  </a:r>
                  <a:endParaRPr lang="zh-CN" altLang="en-US" sz="1600" dirty="0"/>
                </a:p>
              </p:txBody>
            </p:sp>
          </p:grpSp>
          <p:grpSp>
            <p:nvGrpSpPr>
              <p:cNvPr id="13" name="组合 51">
                <a:extLst>
                  <a:ext uri="{FF2B5EF4-FFF2-40B4-BE49-F238E27FC236}">
                    <a16:creationId xmlns:a16="http://schemas.microsoft.com/office/drawing/2014/main" id="{CD31FDE2-DB9D-3849-A816-BC44E04122CC}"/>
                  </a:ext>
                </a:extLst>
              </p:cNvPr>
              <p:cNvGrpSpPr/>
              <p:nvPr/>
            </p:nvGrpSpPr>
            <p:grpSpPr>
              <a:xfrm>
                <a:off x="7458057" y="2081372"/>
                <a:ext cx="430887" cy="2457582"/>
                <a:chOff x="4834841" y="1468165"/>
                <a:chExt cx="506551" cy="3662279"/>
              </a:xfrm>
            </p:grpSpPr>
            <p:sp>
              <p:nvSpPr>
                <p:cNvPr id="19" name="矩形 57">
                  <a:extLst>
                    <a:ext uri="{FF2B5EF4-FFF2-40B4-BE49-F238E27FC236}">
                      <a16:creationId xmlns:a16="http://schemas.microsoft.com/office/drawing/2014/main" id="{CDE49670-82C9-9046-9CFC-7ED1648E7B07}"/>
                    </a:ext>
                  </a:extLst>
                </p:cNvPr>
                <p:cNvSpPr/>
                <p:nvPr/>
              </p:nvSpPr>
              <p:spPr>
                <a:xfrm>
                  <a:off x="4945788" y="1468165"/>
                  <a:ext cx="347866" cy="2550760"/>
                </a:xfrm>
                <a:prstGeom prst="rect">
                  <a:avLst/>
                </a:prstGeom>
                <a:solidFill>
                  <a:srgbClr val="FF9F9A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文本框 58">
                  <a:extLst>
                    <a:ext uri="{FF2B5EF4-FFF2-40B4-BE49-F238E27FC236}">
                      <a16:creationId xmlns:a16="http://schemas.microsoft.com/office/drawing/2014/main" id="{3BC72DBF-AB15-A240-8727-965A2EC3AC2F}"/>
                    </a:ext>
                  </a:extLst>
                </p:cNvPr>
                <p:cNvSpPr txBox="1"/>
                <p:nvPr/>
              </p:nvSpPr>
              <p:spPr>
                <a:xfrm rot="10800000">
                  <a:off x="4834841" y="4088640"/>
                  <a:ext cx="506551" cy="10418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HW</a:t>
                  </a:r>
                  <a:endParaRPr lang="zh-CN" altLang="en-US" sz="1600" dirty="0"/>
                </a:p>
              </p:txBody>
            </p:sp>
          </p:grpSp>
          <p:grpSp>
            <p:nvGrpSpPr>
              <p:cNvPr id="15" name="组合 53">
                <a:extLst>
                  <a:ext uri="{FF2B5EF4-FFF2-40B4-BE49-F238E27FC236}">
                    <a16:creationId xmlns:a16="http://schemas.microsoft.com/office/drawing/2014/main" id="{43065B49-C589-3143-B2E9-3DB057716023}"/>
                  </a:ext>
                </a:extLst>
              </p:cNvPr>
              <p:cNvGrpSpPr/>
              <p:nvPr/>
            </p:nvGrpSpPr>
            <p:grpSpPr>
              <a:xfrm>
                <a:off x="7751527" y="1683237"/>
                <a:ext cx="430887" cy="2778816"/>
                <a:chOff x="5545250" y="852261"/>
                <a:chExt cx="506551" cy="4140980"/>
              </a:xfrm>
            </p:grpSpPr>
            <p:sp>
              <p:nvSpPr>
                <p:cNvPr id="17" name="矩形 55">
                  <a:extLst>
                    <a:ext uri="{FF2B5EF4-FFF2-40B4-BE49-F238E27FC236}">
                      <a16:creationId xmlns:a16="http://schemas.microsoft.com/office/drawing/2014/main" id="{1A3FADB3-D08B-5F42-BF92-398FA2D36BD2}"/>
                    </a:ext>
                  </a:extLst>
                </p:cNvPr>
                <p:cNvSpPr/>
                <p:nvPr/>
              </p:nvSpPr>
              <p:spPr>
                <a:xfrm>
                  <a:off x="5665128" y="852261"/>
                  <a:ext cx="347865" cy="3143626"/>
                </a:xfrm>
                <a:prstGeom prst="rect">
                  <a:avLst/>
                </a:prstGeom>
                <a:solidFill>
                  <a:srgbClr val="92C6FF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文本框 56">
                  <a:extLst>
                    <a:ext uri="{FF2B5EF4-FFF2-40B4-BE49-F238E27FC236}">
                      <a16:creationId xmlns:a16="http://schemas.microsoft.com/office/drawing/2014/main" id="{BCB96CB7-8157-1044-A2B9-0EE3071A257D}"/>
                    </a:ext>
                  </a:extLst>
                </p:cNvPr>
                <p:cNvSpPr txBox="1"/>
                <p:nvPr/>
              </p:nvSpPr>
              <p:spPr>
                <a:xfrm rot="10800000">
                  <a:off x="5545250" y="4089115"/>
                  <a:ext cx="506551" cy="90412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Ideal</a:t>
                  </a:r>
                  <a:endParaRPr lang="zh-CN" altLang="en-US" sz="1600" dirty="0"/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EFCD441-3C0E-1D49-842B-F591C1430A73}"/>
                  </a:ext>
                </a:extLst>
              </p:cNvPr>
              <p:cNvSpPr txBox="1"/>
              <p:nvPr/>
            </p:nvSpPr>
            <p:spPr>
              <a:xfrm rot="16200000">
                <a:off x="4866693" y="2435063"/>
                <a:ext cx="2231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Normalized Speedup</a:t>
                </a:r>
              </a:p>
            </p:txBody>
          </p:sp>
          <p:grpSp>
            <p:nvGrpSpPr>
              <p:cNvPr id="62" name="组合 50">
                <a:extLst>
                  <a:ext uri="{FF2B5EF4-FFF2-40B4-BE49-F238E27FC236}">
                    <a16:creationId xmlns:a16="http://schemas.microsoft.com/office/drawing/2014/main" id="{F81F885D-DEE0-3B4A-82E7-A22084023B71}"/>
                  </a:ext>
                </a:extLst>
              </p:cNvPr>
              <p:cNvGrpSpPr/>
              <p:nvPr/>
            </p:nvGrpSpPr>
            <p:grpSpPr>
              <a:xfrm>
                <a:off x="6851521" y="2615369"/>
                <a:ext cx="430887" cy="2367934"/>
                <a:chOff x="4093981" y="2261557"/>
                <a:chExt cx="506551" cy="3528685"/>
              </a:xfrm>
            </p:grpSpPr>
            <p:sp>
              <p:nvSpPr>
                <p:cNvPr id="63" name="矩形 59">
                  <a:extLst>
                    <a:ext uri="{FF2B5EF4-FFF2-40B4-BE49-F238E27FC236}">
                      <a16:creationId xmlns:a16="http://schemas.microsoft.com/office/drawing/2014/main" id="{2A0E4C00-7E40-B84D-98D8-6A51591BD258}"/>
                    </a:ext>
                  </a:extLst>
                </p:cNvPr>
                <p:cNvSpPr/>
                <p:nvPr/>
              </p:nvSpPr>
              <p:spPr>
                <a:xfrm>
                  <a:off x="4213860" y="2261557"/>
                  <a:ext cx="347866" cy="174964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4" name="文本框 60">
                  <a:extLst>
                    <a:ext uri="{FF2B5EF4-FFF2-40B4-BE49-F238E27FC236}">
                      <a16:creationId xmlns:a16="http://schemas.microsoft.com/office/drawing/2014/main" id="{233A600B-2CBE-9247-8D17-2E28387B992A}"/>
                    </a:ext>
                  </a:extLst>
                </p:cNvPr>
                <p:cNvSpPr txBox="1"/>
                <p:nvPr/>
              </p:nvSpPr>
              <p:spPr>
                <a:xfrm rot="10800000">
                  <a:off x="4093981" y="4089114"/>
                  <a:ext cx="506551" cy="1701128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No-Caching</a:t>
                  </a:r>
                  <a:endParaRPr lang="zh-CN" altLang="en-US" sz="1600" dirty="0"/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B09F1A7-6EB0-1546-A23F-9724E4B86724}"/>
                </a:ext>
              </a:extLst>
            </p:cNvPr>
            <p:cNvGrpSpPr/>
            <p:nvPr/>
          </p:nvGrpSpPr>
          <p:grpSpPr>
            <a:xfrm>
              <a:off x="7864335" y="1268017"/>
              <a:ext cx="1369712" cy="1228977"/>
              <a:chOff x="2639998" y="1410858"/>
              <a:chExt cx="1369712" cy="1228977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CB2C61D-BA6E-5748-88E9-6BC31048A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3451" y="1834029"/>
                <a:ext cx="506102" cy="0"/>
              </a:xfrm>
              <a:prstGeom prst="line">
                <a:avLst/>
              </a:prstGeom>
              <a:ln w="47625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BB54876-FBC0-CB44-993F-85A9B17DD4FC}"/>
                  </a:ext>
                </a:extLst>
              </p:cNvPr>
              <p:cNvSpPr txBox="1"/>
              <p:nvPr/>
            </p:nvSpPr>
            <p:spPr>
              <a:xfrm>
                <a:off x="3318495" y="1831307"/>
                <a:ext cx="6912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21%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FEB17F07-5236-B145-9727-2D213F16C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9860" y="1410858"/>
                <a:ext cx="0" cy="423171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23711D96-071E-BA47-8E5F-D6E43109F7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9860" y="2224214"/>
                <a:ext cx="0" cy="415621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374A82D-D5CA-9F41-9931-C7C7688AC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9998" y="2232592"/>
                <a:ext cx="799555" cy="1397"/>
              </a:xfrm>
              <a:prstGeom prst="line">
                <a:avLst/>
              </a:prstGeom>
              <a:ln w="47625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2B664491-6566-2D44-8B51-2090DA2B1D1B}"/>
              </a:ext>
            </a:extLst>
          </p:cNvPr>
          <p:cNvSpPr txBox="1"/>
          <p:nvPr/>
        </p:nvSpPr>
        <p:spPr>
          <a:xfrm>
            <a:off x="4203820" y="3089249"/>
            <a:ext cx="451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inter-GPU link BW is the critical bottleneck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6CAFE92-5975-7B44-A9FC-A997B038181A}"/>
              </a:ext>
            </a:extLst>
          </p:cNvPr>
          <p:cNvSpPr txBox="1"/>
          <p:nvPr/>
        </p:nvSpPr>
        <p:spPr>
          <a:xfrm>
            <a:off x="4203820" y="3740343"/>
            <a:ext cx="4514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Assumed a stronger memory model than recently formalized scoped memory model</a:t>
            </a:r>
          </a:p>
        </p:txBody>
      </p:sp>
    </p:spTree>
    <p:extLst>
      <p:ext uri="{BB962C8B-B14F-4D97-AF65-F5344CB8AC3E}">
        <p14:creationId xmlns:p14="http://schemas.microsoft.com/office/powerpoint/2010/main" val="304190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116" grpId="0"/>
      <p:bldP spid="1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Hierarchical Multi-GPU Cache Coherence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EAD425C-B067-2E4B-9EC7-81BF1DD8F625}"/>
              </a:ext>
            </a:extLst>
          </p:cNvPr>
          <p:cNvSpPr txBox="1"/>
          <p:nvPr/>
        </p:nvSpPr>
        <p:spPr>
          <a:xfrm>
            <a:off x="695078" y="1473269"/>
            <a:ext cx="423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 hierarchical cache coherence for</a:t>
            </a:r>
          </a:p>
          <a:p>
            <a:r>
              <a:rPr lang="en-US" dirty="0"/>
              <a:t>multi-GPU systems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7220F5-D2C4-024A-AEAA-9924D24049E0}"/>
              </a:ext>
            </a:extLst>
          </p:cNvPr>
          <p:cNvGrpSpPr/>
          <p:nvPr/>
        </p:nvGrpSpPr>
        <p:grpSpPr>
          <a:xfrm>
            <a:off x="5087981" y="1268017"/>
            <a:ext cx="3837906" cy="3662928"/>
            <a:chOff x="748800" y="1200979"/>
            <a:chExt cx="3837906" cy="36629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A60C62-670D-C843-A69E-3C975635B960}"/>
                </a:ext>
              </a:extLst>
            </p:cNvPr>
            <p:cNvGrpSpPr/>
            <p:nvPr/>
          </p:nvGrpSpPr>
          <p:grpSpPr>
            <a:xfrm>
              <a:off x="748800" y="1200979"/>
              <a:ext cx="3093358" cy="3662928"/>
              <a:chOff x="748800" y="1200979"/>
              <a:chExt cx="3093358" cy="366292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0F9DF28-0BB1-9449-8CF0-907F6EC0B0A2}"/>
                  </a:ext>
                </a:extLst>
              </p:cNvPr>
              <p:cNvGrpSpPr/>
              <p:nvPr/>
            </p:nvGrpSpPr>
            <p:grpSpPr>
              <a:xfrm>
                <a:off x="1114173" y="1200979"/>
                <a:ext cx="2727985" cy="2727344"/>
                <a:chOff x="872971" y="1713007"/>
                <a:chExt cx="2062534" cy="2727344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72C7E56-B854-2C4D-A1E4-E5E0FA5BF5F8}"/>
                    </a:ext>
                  </a:extLst>
                </p:cNvPr>
                <p:cNvGrpSpPr/>
                <p:nvPr/>
              </p:nvGrpSpPr>
              <p:grpSpPr>
                <a:xfrm>
                  <a:off x="1396554" y="1903198"/>
                  <a:ext cx="1538951" cy="2329353"/>
                  <a:chOff x="1396554" y="1903198"/>
                  <a:chExt cx="1538951" cy="2329353"/>
                </a:xfrm>
              </p:grpSpPr>
              <p:cxnSp>
                <p:nvCxnSpPr>
                  <p:cNvPr id="30" name="直接箭头连接符 61">
                    <a:extLst>
                      <a:ext uri="{FF2B5EF4-FFF2-40B4-BE49-F238E27FC236}">
                        <a16:creationId xmlns:a16="http://schemas.microsoft.com/office/drawing/2014/main" id="{251B6479-C9BD-C94B-AC00-7B4AEE79A74E}"/>
                      </a:ext>
                    </a:extLst>
                  </p:cNvPr>
                  <p:cNvCxnSpPr/>
                  <p:nvPr/>
                </p:nvCxnSpPr>
                <p:spPr>
                  <a:xfrm>
                    <a:off x="1396554" y="4232551"/>
                    <a:ext cx="1538951" cy="0"/>
                  </a:xfrm>
                  <a:prstGeom prst="straightConnector1">
                    <a:avLst/>
                  </a:prstGeom>
                  <a:ln w="28575"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5C17AA07-3E3C-C640-90AD-8FD41EA6DF49}"/>
                      </a:ext>
                    </a:extLst>
                  </p:cNvPr>
                  <p:cNvGrpSpPr/>
                  <p:nvPr/>
                </p:nvGrpSpPr>
                <p:grpSpPr>
                  <a:xfrm>
                    <a:off x="1396554" y="1903198"/>
                    <a:ext cx="1538951" cy="2329353"/>
                    <a:chOff x="1396554" y="1903198"/>
                    <a:chExt cx="1538951" cy="2329353"/>
                  </a:xfrm>
                </p:grpSpPr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7DB1CE38-B67B-9F4F-A88E-3CCB5D31D0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1903198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42" name="直接连接符 62">
                        <a:extLst>
                          <a:ext uri="{FF2B5EF4-FFF2-40B4-BE49-F238E27FC236}">
                            <a16:creationId xmlns:a16="http://schemas.microsoft.com/office/drawing/2014/main" id="{55978053-0548-FC47-8A54-B88E4892D0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直接箭头连接符 63">
                        <a:extLst>
                          <a:ext uri="{FF2B5EF4-FFF2-40B4-BE49-F238E27FC236}">
                            <a16:creationId xmlns:a16="http://schemas.microsoft.com/office/drawing/2014/main" id="{DE034BE0-84FB-0647-9C3D-B7964D85723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1DDF1C5A-C365-8E4C-B02F-8FBD5EFA7B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2474593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40" name="直接连接符 62">
                        <a:extLst>
                          <a:ext uri="{FF2B5EF4-FFF2-40B4-BE49-F238E27FC236}">
                            <a16:creationId xmlns:a16="http://schemas.microsoft.com/office/drawing/2014/main" id="{D9D4FEFF-7F30-8D49-8091-F4792ED729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直接箭头连接符 63">
                        <a:extLst>
                          <a:ext uri="{FF2B5EF4-FFF2-40B4-BE49-F238E27FC236}">
                            <a16:creationId xmlns:a16="http://schemas.microsoft.com/office/drawing/2014/main" id="{1B9F29C2-CCE5-2F4F-BFB0-FEE990F2425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B67520BA-0BDD-A14E-92A4-978D57C0F0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3071075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38" name="直接连接符 62">
                        <a:extLst>
                          <a:ext uri="{FF2B5EF4-FFF2-40B4-BE49-F238E27FC236}">
                            <a16:creationId xmlns:a16="http://schemas.microsoft.com/office/drawing/2014/main" id="{560DF9BF-9E9C-8048-B580-BCEF636B512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直接箭头连接符 63">
                        <a:extLst>
                          <a:ext uri="{FF2B5EF4-FFF2-40B4-BE49-F238E27FC236}">
                            <a16:creationId xmlns:a16="http://schemas.microsoft.com/office/drawing/2014/main" id="{2198218D-BF01-F145-840F-B98B9FDDB27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8748DF96-099D-F248-997D-8298252521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6554" y="3642088"/>
                      <a:ext cx="1538951" cy="590463"/>
                      <a:chOff x="1396554" y="3642088"/>
                      <a:chExt cx="1538951" cy="590463"/>
                    </a:xfrm>
                  </p:grpSpPr>
                  <p:cxnSp>
                    <p:nvCxnSpPr>
                      <p:cNvPr id="36" name="直接连接符 62">
                        <a:extLst>
                          <a:ext uri="{FF2B5EF4-FFF2-40B4-BE49-F238E27FC236}">
                            <a16:creationId xmlns:a16="http://schemas.microsoft.com/office/drawing/2014/main" id="{8528F64A-BFC2-E94C-AC98-73FA67CC7BE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96554" y="3642088"/>
                        <a:ext cx="0" cy="59046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直接箭头连接符 63">
                        <a:extLst>
                          <a:ext uri="{FF2B5EF4-FFF2-40B4-BE49-F238E27FC236}">
                            <a16:creationId xmlns:a16="http://schemas.microsoft.com/office/drawing/2014/main" id="{1B789175-62C2-3149-879E-151AC1CDA4F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96554" y="3642088"/>
                        <a:ext cx="1538951" cy="4697"/>
                      </a:xfrm>
                      <a:prstGeom prst="straightConnector1">
                        <a:avLst/>
                      </a:prstGeom>
                      <a:ln w="12700">
                        <a:prstDash val="sysDash"/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25" name="文本框 68">
                  <a:extLst>
                    <a:ext uri="{FF2B5EF4-FFF2-40B4-BE49-F238E27FC236}">
                      <a16:creationId xmlns:a16="http://schemas.microsoft.com/office/drawing/2014/main" id="{9F9920DB-B915-D145-BC46-3AFF354F5E74}"/>
                    </a:ext>
                  </a:extLst>
                </p:cNvPr>
                <p:cNvSpPr txBox="1"/>
                <p:nvPr/>
              </p:nvSpPr>
              <p:spPr>
                <a:xfrm>
                  <a:off x="881726" y="4040241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0.0</a:t>
                  </a:r>
                  <a:endParaRPr lang="zh-CN" altLang="en-US" sz="2000" dirty="0"/>
                </a:p>
              </p:txBody>
            </p:sp>
            <p:sp>
              <p:nvSpPr>
                <p:cNvPr id="26" name="文本框 69">
                  <a:extLst>
                    <a:ext uri="{FF2B5EF4-FFF2-40B4-BE49-F238E27FC236}">
                      <a16:creationId xmlns:a16="http://schemas.microsoft.com/office/drawing/2014/main" id="{04574FD6-2860-F349-B235-858422DE7DDD}"/>
                    </a:ext>
                  </a:extLst>
                </p:cNvPr>
                <p:cNvSpPr txBox="1"/>
                <p:nvPr/>
              </p:nvSpPr>
              <p:spPr>
                <a:xfrm>
                  <a:off x="881725" y="3453866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0.5</a:t>
                  </a:r>
                  <a:endParaRPr lang="zh-CN" altLang="en-US" sz="2000" dirty="0"/>
                </a:p>
              </p:txBody>
            </p:sp>
            <p:sp>
              <p:nvSpPr>
                <p:cNvPr id="27" name="文本框 70">
                  <a:extLst>
                    <a:ext uri="{FF2B5EF4-FFF2-40B4-BE49-F238E27FC236}">
                      <a16:creationId xmlns:a16="http://schemas.microsoft.com/office/drawing/2014/main" id="{DF332974-AC62-374F-9830-3722260C2542}"/>
                    </a:ext>
                  </a:extLst>
                </p:cNvPr>
                <p:cNvSpPr txBox="1"/>
                <p:nvPr/>
              </p:nvSpPr>
              <p:spPr>
                <a:xfrm>
                  <a:off x="881724" y="2883891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1.0</a:t>
                  </a:r>
                  <a:endParaRPr lang="zh-CN" altLang="en-US" sz="2000" dirty="0"/>
                </a:p>
              </p:txBody>
            </p:sp>
            <p:sp>
              <p:nvSpPr>
                <p:cNvPr id="28" name="文本框 71">
                  <a:extLst>
                    <a:ext uri="{FF2B5EF4-FFF2-40B4-BE49-F238E27FC236}">
                      <a16:creationId xmlns:a16="http://schemas.microsoft.com/office/drawing/2014/main" id="{97B68A9F-C3EB-7445-BDCD-DD03E182118B}"/>
                    </a:ext>
                  </a:extLst>
                </p:cNvPr>
                <p:cNvSpPr txBox="1"/>
                <p:nvPr/>
              </p:nvSpPr>
              <p:spPr>
                <a:xfrm>
                  <a:off x="880923" y="2276006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1.5</a:t>
                  </a:r>
                  <a:endParaRPr lang="zh-CN" altLang="en-US" sz="2000" dirty="0"/>
                </a:p>
              </p:txBody>
            </p:sp>
            <p:sp>
              <p:nvSpPr>
                <p:cNvPr id="29" name="文本框 72">
                  <a:extLst>
                    <a:ext uri="{FF2B5EF4-FFF2-40B4-BE49-F238E27FC236}">
                      <a16:creationId xmlns:a16="http://schemas.microsoft.com/office/drawing/2014/main" id="{D8DA4D54-4F83-454E-9F79-A6590402EF49}"/>
                    </a:ext>
                  </a:extLst>
                </p:cNvPr>
                <p:cNvSpPr txBox="1"/>
                <p:nvPr/>
              </p:nvSpPr>
              <p:spPr>
                <a:xfrm>
                  <a:off x="872971" y="1713007"/>
                  <a:ext cx="514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2.0</a:t>
                  </a:r>
                  <a:endParaRPr lang="zh-CN" altLang="en-US" sz="2000" dirty="0"/>
                </a:p>
              </p:txBody>
            </p:sp>
          </p:grpSp>
          <p:grpSp>
            <p:nvGrpSpPr>
              <p:cNvPr id="15" name="组合 50">
                <a:extLst>
                  <a:ext uri="{FF2B5EF4-FFF2-40B4-BE49-F238E27FC236}">
                    <a16:creationId xmlns:a16="http://schemas.microsoft.com/office/drawing/2014/main" id="{4757DB8C-009A-8F46-A495-B6F4C2022CBD}"/>
                  </a:ext>
                </a:extLst>
              </p:cNvPr>
              <p:cNvGrpSpPr/>
              <p:nvPr/>
            </p:nvGrpSpPr>
            <p:grpSpPr>
              <a:xfrm>
                <a:off x="2287863" y="2152183"/>
                <a:ext cx="430887" cy="2209432"/>
                <a:chOff x="4134516" y="1666444"/>
                <a:chExt cx="506551" cy="3292488"/>
              </a:xfrm>
            </p:grpSpPr>
            <p:sp>
              <p:nvSpPr>
                <p:cNvPr id="22" name="矩形 59">
                  <a:extLst>
                    <a:ext uri="{FF2B5EF4-FFF2-40B4-BE49-F238E27FC236}">
                      <a16:creationId xmlns:a16="http://schemas.microsoft.com/office/drawing/2014/main" id="{E9BB169D-C4A9-6F4F-8785-8B86BAD5B834}"/>
                    </a:ext>
                  </a:extLst>
                </p:cNvPr>
                <p:cNvSpPr/>
                <p:nvPr/>
              </p:nvSpPr>
              <p:spPr>
                <a:xfrm>
                  <a:off x="4213860" y="1666444"/>
                  <a:ext cx="347866" cy="2344753"/>
                </a:xfrm>
                <a:prstGeom prst="rect">
                  <a:avLst/>
                </a:prstGeom>
                <a:solidFill>
                  <a:srgbClr val="97F1AA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文本框 60">
                  <a:extLst>
                    <a:ext uri="{FF2B5EF4-FFF2-40B4-BE49-F238E27FC236}">
                      <a16:creationId xmlns:a16="http://schemas.microsoft.com/office/drawing/2014/main" id="{13D51461-A48C-3445-9281-0ADE017A5CF6}"/>
                    </a:ext>
                  </a:extLst>
                </p:cNvPr>
                <p:cNvSpPr txBox="1"/>
                <p:nvPr/>
              </p:nvSpPr>
              <p:spPr>
                <a:xfrm rot="10800000">
                  <a:off x="4134516" y="4054806"/>
                  <a:ext cx="506551" cy="90412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SW</a:t>
                  </a:r>
                  <a:endParaRPr lang="zh-CN" altLang="en-US" sz="1600" dirty="0"/>
                </a:p>
              </p:txBody>
            </p:sp>
          </p:grpSp>
          <p:grpSp>
            <p:nvGrpSpPr>
              <p:cNvPr id="16" name="组合 51">
                <a:extLst>
                  <a:ext uri="{FF2B5EF4-FFF2-40B4-BE49-F238E27FC236}">
                    <a16:creationId xmlns:a16="http://schemas.microsoft.com/office/drawing/2014/main" id="{D3394E3E-B7A3-B64F-90B4-56637F0948FF}"/>
                  </a:ext>
                </a:extLst>
              </p:cNvPr>
              <p:cNvGrpSpPr/>
              <p:nvPr/>
            </p:nvGrpSpPr>
            <p:grpSpPr>
              <a:xfrm>
                <a:off x="2608977" y="2014334"/>
                <a:ext cx="430887" cy="2439278"/>
                <a:chOff x="4891416" y="1468165"/>
                <a:chExt cx="506551" cy="3635004"/>
              </a:xfrm>
            </p:grpSpPr>
            <p:sp>
              <p:nvSpPr>
                <p:cNvPr id="20" name="矩形 57">
                  <a:extLst>
                    <a:ext uri="{FF2B5EF4-FFF2-40B4-BE49-F238E27FC236}">
                      <a16:creationId xmlns:a16="http://schemas.microsoft.com/office/drawing/2014/main" id="{B34731AA-1EEF-2F44-A5A4-A576055809E0}"/>
                    </a:ext>
                  </a:extLst>
                </p:cNvPr>
                <p:cNvSpPr/>
                <p:nvPr/>
              </p:nvSpPr>
              <p:spPr>
                <a:xfrm>
                  <a:off x="4945788" y="1468165"/>
                  <a:ext cx="347866" cy="2550760"/>
                </a:xfrm>
                <a:prstGeom prst="rect">
                  <a:avLst/>
                </a:prstGeom>
                <a:solidFill>
                  <a:srgbClr val="FF9F9A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文本框 58">
                  <a:extLst>
                    <a:ext uri="{FF2B5EF4-FFF2-40B4-BE49-F238E27FC236}">
                      <a16:creationId xmlns:a16="http://schemas.microsoft.com/office/drawing/2014/main" id="{1983659B-FA14-484E-958E-121F66D8AEE6}"/>
                    </a:ext>
                  </a:extLst>
                </p:cNvPr>
                <p:cNvSpPr txBox="1"/>
                <p:nvPr/>
              </p:nvSpPr>
              <p:spPr>
                <a:xfrm rot="10800000">
                  <a:off x="4891416" y="4061365"/>
                  <a:ext cx="506551" cy="10418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HW</a:t>
                  </a:r>
                  <a:endParaRPr lang="zh-CN" altLang="en-US" sz="1600" dirty="0"/>
                </a:p>
              </p:txBody>
            </p:sp>
          </p:grpSp>
          <p:grpSp>
            <p:nvGrpSpPr>
              <p:cNvPr id="17" name="组合 53">
                <a:extLst>
                  <a:ext uri="{FF2B5EF4-FFF2-40B4-BE49-F238E27FC236}">
                    <a16:creationId xmlns:a16="http://schemas.microsoft.com/office/drawing/2014/main" id="{AEFE1CF2-B603-3249-84D2-C66E74A00A36}"/>
                  </a:ext>
                </a:extLst>
              </p:cNvPr>
              <p:cNvGrpSpPr/>
              <p:nvPr/>
            </p:nvGrpSpPr>
            <p:grpSpPr>
              <a:xfrm>
                <a:off x="2877956" y="1711866"/>
                <a:ext cx="430887" cy="2649749"/>
                <a:chOff x="5582380" y="994824"/>
                <a:chExt cx="506551" cy="3948647"/>
              </a:xfrm>
            </p:grpSpPr>
            <p:sp>
              <p:nvSpPr>
                <p:cNvPr id="18" name="矩形 55">
                  <a:extLst>
                    <a:ext uri="{FF2B5EF4-FFF2-40B4-BE49-F238E27FC236}">
                      <a16:creationId xmlns:a16="http://schemas.microsoft.com/office/drawing/2014/main" id="{3AF88DC6-1CDA-E745-910D-9ADB978F4619}"/>
                    </a:ext>
                  </a:extLst>
                </p:cNvPr>
                <p:cNvSpPr/>
                <p:nvPr/>
              </p:nvSpPr>
              <p:spPr>
                <a:xfrm>
                  <a:off x="5665128" y="994824"/>
                  <a:ext cx="347865" cy="300106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9" name="文本框 56">
                  <a:extLst>
                    <a:ext uri="{FF2B5EF4-FFF2-40B4-BE49-F238E27FC236}">
                      <a16:creationId xmlns:a16="http://schemas.microsoft.com/office/drawing/2014/main" id="{8FC03CD4-D3E2-5548-AE6D-6E96B4C1CDB5}"/>
                    </a:ext>
                  </a:extLst>
                </p:cNvPr>
                <p:cNvSpPr txBox="1"/>
                <p:nvPr/>
              </p:nvSpPr>
              <p:spPr>
                <a:xfrm rot="10800000">
                  <a:off x="5582380" y="4039345"/>
                  <a:ext cx="506551" cy="90412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HMG</a:t>
                  </a:r>
                  <a:endParaRPr lang="zh-CN" altLang="en-US" sz="1600" dirty="0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ACF0CA-3FEA-7845-940C-94E5C00D8BEC}"/>
                  </a:ext>
                </a:extLst>
              </p:cNvPr>
              <p:cNvSpPr txBox="1"/>
              <p:nvPr/>
            </p:nvSpPr>
            <p:spPr>
              <a:xfrm rot="16200000">
                <a:off x="-182385" y="2368025"/>
                <a:ext cx="2231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Normalized Speedup</a:t>
                </a:r>
              </a:p>
            </p:txBody>
          </p:sp>
          <p:grpSp>
            <p:nvGrpSpPr>
              <p:cNvPr id="47" name="组合 53">
                <a:extLst>
                  <a:ext uri="{FF2B5EF4-FFF2-40B4-BE49-F238E27FC236}">
                    <a16:creationId xmlns:a16="http://schemas.microsoft.com/office/drawing/2014/main" id="{8CE5B8C3-F3A8-0A4E-900F-F1B942BFA952}"/>
                  </a:ext>
                </a:extLst>
              </p:cNvPr>
              <p:cNvGrpSpPr/>
              <p:nvPr/>
            </p:nvGrpSpPr>
            <p:grpSpPr>
              <a:xfrm>
                <a:off x="3174321" y="1616199"/>
                <a:ext cx="430887" cy="2745416"/>
                <a:chOff x="5585785" y="852261"/>
                <a:chExt cx="506551" cy="4091209"/>
              </a:xfrm>
            </p:grpSpPr>
            <p:sp>
              <p:nvSpPr>
                <p:cNvPr id="48" name="矩形 55">
                  <a:extLst>
                    <a:ext uri="{FF2B5EF4-FFF2-40B4-BE49-F238E27FC236}">
                      <a16:creationId xmlns:a16="http://schemas.microsoft.com/office/drawing/2014/main" id="{57BFBBE9-D13B-0B4D-B606-E2643C74FDBD}"/>
                    </a:ext>
                  </a:extLst>
                </p:cNvPr>
                <p:cNvSpPr/>
                <p:nvPr/>
              </p:nvSpPr>
              <p:spPr>
                <a:xfrm>
                  <a:off x="5665128" y="852261"/>
                  <a:ext cx="347865" cy="3143626"/>
                </a:xfrm>
                <a:prstGeom prst="rect">
                  <a:avLst/>
                </a:prstGeom>
                <a:solidFill>
                  <a:srgbClr val="92C6FF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9" name="文本框 56">
                  <a:extLst>
                    <a:ext uri="{FF2B5EF4-FFF2-40B4-BE49-F238E27FC236}">
                      <a16:creationId xmlns:a16="http://schemas.microsoft.com/office/drawing/2014/main" id="{39D13F79-3121-CA4E-BF55-CC87F287D456}"/>
                    </a:ext>
                  </a:extLst>
                </p:cNvPr>
                <p:cNvSpPr txBox="1"/>
                <p:nvPr/>
              </p:nvSpPr>
              <p:spPr>
                <a:xfrm rot="10800000">
                  <a:off x="5585785" y="4039344"/>
                  <a:ext cx="506551" cy="90412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Ideal</a:t>
                  </a:r>
                  <a:endParaRPr lang="zh-CN" altLang="en-US" sz="1600" dirty="0"/>
                </a:p>
              </p:txBody>
            </p:sp>
          </p:grpSp>
          <p:grpSp>
            <p:nvGrpSpPr>
              <p:cNvPr id="50" name="组合 50">
                <a:extLst>
                  <a:ext uri="{FF2B5EF4-FFF2-40B4-BE49-F238E27FC236}">
                    <a16:creationId xmlns:a16="http://schemas.microsoft.com/office/drawing/2014/main" id="{8038BE1B-ACA7-194F-94AE-6D14E397C42D}"/>
                  </a:ext>
                </a:extLst>
              </p:cNvPr>
              <p:cNvGrpSpPr/>
              <p:nvPr/>
            </p:nvGrpSpPr>
            <p:grpSpPr>
              <a:xfrm>
                <a:off x="1991497" y="2553028"/>
                <a:ext cx="430887" cy="2310879"/>
                <a:chOff x="4138058" y="2261557"/>
                <a:chExt cx="506551" cy="3443662"/>
              </a:xfrm>
            </p:grpSpPr>
            <p:sp>
              <p:nvSpPr>
                <p:cNvPr id="51" name="矩形 59">
                  <a:extLst>
                    <a:ext uri="{FF2B5EF4-FFF2-40B4-BE49-F238E27FC236}">
                      <a16:creationId xmlns:a16="http://schemas.microsoft.com/office/drawing/2014/main" id="{6EBF1B58-ED31-2343-962A-77AD238BF525}"/>
                    </a:ext>
                  </a:extLst>
                </p:cNvPr>
                <p:cNvSpPr/>
                <p:nvPr/>
              </p:nvSpPr>
              <p:spPr>
                <a:xfrm>
                  <a:off x="4213860" y="2261557"/>
                  <a:ext cx="347866" cy="174964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8" name="文本框 60">
                  <a:extLst>
                    <a:ext uri="{FF2B5EF4-FFF2-40B4-BE49-F238E27FC236}">
                      <a16:creationId xmlns:a16="http://schemas.microsoft.com/office/drawing/2014/main" id="{6DB179E4-27D2-244F-9FFB-B2ADF51D2E59}"/>
                    </a:ext>
                  </a:extLst>
                </p:cNvPr>
                <p:cNvSpPr txBox="1"/>
                <p:nvPr/>
              </p:nvSpPr>
              <p:spPr>
                <a:xfrm rot="10800000">
                  <a:off x="4138058" y="4051996"/>
                  <a:ext cx="506551" cy="165322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r"/>
                  <a:r>
                    <a:rPr lang="en-US" altLang="zh-CN" sz="1600" dirty="0"/>
                    <a:t>No-Caching</a:t>
                  </a:r>
                  <a:endParaRPr lang="zh-CN" altLang="en-US" sz="1600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E96B639-FA66-F445-AC29-32A39E128D1A}"/>
                </a:ext>
              </a:extLst>
            </p:cNvPr>
            <p:cNvGrpSpPr/>
            <p:nvPr/>
          </p:nvGrpSpPr>
          <p:grpSpPr>
            <a:xfrm>
              <a:off x="3241809" y="1201261"/>
              <a:ext cx="1344897" cy="926831"/>
              <a:chOff x="2639998" y="1713004"/>
              <a:chExt cx="1344897" cy="926831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6B52227-032F-5F4A-8A01-4B961779E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3451" y="2136175"/>
                <a:ext cx="506102" cy="0"/>
              </a:xfrm>
              <a:prstGeom prst="line">
                <a:avLst/>
              </a:prstGeom>
              <a:ln w="47625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1415B8-D6C3-C543-A22C-1290E0666798}"/>
                  </a:ext>
                </a:extLst>
              </p:cNvPr>
              <p:cNvSpPr txBox="1"/>
              <p:nvPr/>
            </p:nvSpPr>
            <p:spPr>
              <a:xfrm>
                <a:off x="3439553" y="1984501"/>
                <a:ext cx="5453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3%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25C828D-491C-2F46-BF7F-40493CBD8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9860" y="1713004"/>
                <a:ext cx="0" cy="423171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0E402403-CDA7-E845-861E-4CACC5C7F2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9860" y="2224214"/>
                <a:ext cx="0" cy="415621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F7B18BB-5616-834E-8325-A05CB0375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9998" y="2232592"/>
                <a:ext cx="799555" cy="1397"/>
              </a:xfrm>
              <a:prstGeom prst="line">
                <a:avLst/>
              </a:prstGeom>
              <a:ln w="47625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C681DA4-AE9C-3447-BCE0-E57FB1EB1E44}"/>
              </a:ext>
            </a:extLst>
          </p:cNvPr>
          <p:cNvSpPr txBox="1"/>
          <p:nvPr/>
        </p:nvSpPr>
        <p:spPr>
          <a:xfrm>
            <a:off x="695078" y="2274985"/>
            <a:ext cx="4043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 coherence protocol design by</a:t>
            </a:r>
          </a:p>
          <a:p>
            <a:r>
              <a:rPr lang="en-US" dirty="0"/>
              <a:t>leveraging scoped GPU memory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F72BBA-95BB-5647-ABAF-754D4AE655DB}"/>
              </a:ext>
            </a:extLst>
          </p:cNvPr>
          <p:cNvSpPr txBox="1"/>
          <p:nvPr/>
        </p:nvSpPr>
        <p:spPr>
          <a:xfrm>
            <a:off x="695078" y="3076701"/>
            <a:ext cx="3953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Achieve 97% of the performance of an</a:t>
            </a:r>
          </a:p>
          <a:p>
            <a:r>
              <a:rPr lang="en-US" dirty="0"/>
              <a:t>idealized caching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9DD89-5932-F942-A0C2-16B3B9DD7D17}"/>
              </a:ext>
            </a:extLst>
          </p:cNvPr>
          <p:cNvSpPr txBox="1"/>
          <p:nvPr/>
        </p:nvSpPr>
        <p:spPr>
          <a:xfrm>
            <a:off x="906674" y="3995361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Feb .26th, Session 9a</a:t>
            </a:r>
          </a:p>
        </p:txBody>
      </p:sp>
    </p:spTree>
    <p:extLst>
      <p:ext uri="{BB962C8B-B14F-4D97-AF65-F5344CB8AC3E}">
        <p14:creationId xmlns:p14="http://schemas.microsoft.com/office/powerpoint/2010/main" val="100097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59" grpId="0"/>
      <p:bldP spid="2" grpId="0"/>
      <p:bldP spid="8" grpId="0"/>
    </p:bldLst>
  </p:timing>
</p:sld>
</file>

<file path=ppt/theme/theme1.xml><?xml version="1.0" encoding="utf-8"?>
<a:theme xmlns:a="http://schemas.openxmlformats.org/drawingml/2006/main" name="M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T Sans">
      <a:majorFont>
        <a:latin typeface="PT Sans Narrow"/>
        <a:ea typeface=""/>
        <a:cs typeface=""/>
      </a:majorFont>
      <a:minorFont>
        <a:latin typeface="P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L" id="{0CC63A4E-D00C-4E53-BF36-5E96D0B7EAB2}" vid="{3655C199-6B2A-4084-B957-0D628C2F56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ML.thmx</Template>
  <TotalTime>26277</TotalTime>
  <Words>186</Words>
  <Application>Microsoft Macintosh PowerPoint</Application>
  <PresentationFormat>On-screen Show (16:9)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PT Sans</vt:lpstr>
      <vt:lpstr>PT Sans Narrow</vt:lpstr>
      <vt:lpstr>ML</vt:lpstr>
      <vt:lpstr>HMG: Extending Cache Coherence Protocols Across Modern Hierarchical Multi-GPU Systems</vt:lpstr>
      <vt:lpstr>HMG: Hierarchical Multi-GPUs</vt:lpstr>
      <vt:lpstr>Existing Coherence Protocols Don’t Scale </vt:lpstr>
      <vt:lpstr>Hierarchical Multi-GPU Cache Coherence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TOMASULO ALGORITHM Flipped Lecture Example</dc:title>
  <dc:creator>M</dc:creator>
  <cp:lastModifiedBy>Xiaowei Ren</cp:lastModifiedBy>
  <cp:revision>4063</cp:revision>
  <cp:lastPrinted>2017-01-09T23:10:56Z</cp:lastPrinted>
  <dcterms:created xsi:type="dcterms:W3CDTF">2015-10-16T18:47:36Z</dcterms:created>
  <dcterms:modified xsi:type="dcterms:W3CDTF">2020-02-19T08:38:17Z</dcterms:modified>
</cp:coreProperties>
</file>