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7"/>
  </p:notesMasterIdLst>
  <p:handoutMasterIdLst>
    <p:handoutMasterId r:id="rId18"/>
  </p:handoutMasterIdLst>
  <p:sldIdLst>
    <p:sldId id="420" r:id="rId2"/>
    <p:sldId id="509" r:id="rId3"/>
    <p:sldId id="437" r:id="rId4"/>
    <p:sldId id="484" r:id="rId5"/>
    <p:sldId id="497" r:id="rId6"/>
    <p:sldId id="510" r:id="rId7"/>
    <p:sldId id="498" r:id="rId8"/>
    <p:sldId id="500" r:id="rId9"/>
    <p:sldId id="502" r:id="rId10"/>
    <p:sldId id="505" r:id="rId11"/>
    <p:sldId id="506" r:id="rId12"/>
    <p:sldId id="507" r:id="rId13"/>
    <p:sldId id="508" r:id="rId14"/>
    <p:sldId id="503" r:id="rId15"/>
    <p:sldId id="488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F1AA"/>
    <a:srgbClr val="C00000"/>
    <a:srgbClr val="FF9F9A"/>
    <a:srgbClr val="FF0000"/>
    <a:srgbClr val="C70000"/>
    <a:srgbClr val="D9D9D9"/>
    <a:srgbClr val="92C6FF"/>
    <a:srgbClr val="008A3E"/>
    <a:srgbClr val="00B05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 autoAdjust="0"/>
    <p:restoredTop sz="95716" autoAdjust="0"/>
  </p:normalViewPr>
  <p:slideViewPr>
    <p:cSldViewPr snapToGrid="0" snapToObjects="1">
      <p:cViewPr varScale="1">
        <p:scale>
          <a:sx n="152" d="100"/>
          <a:sy n="152" d="100"/>
        </p:scale>
        <p:origin x="42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26273-040D-4C88-AA92-F8BC33465A3C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EC7CA-116A-4C4B-A7E7-EB9E5B65A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9947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251D-E1D2-724F-A04C-31EB9904EB18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B619C-B7FE-A041-BC79-93E04AD5D2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2957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922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760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306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358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277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822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73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24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66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690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381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76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23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887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18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8971" y="4860928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2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2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8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5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8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1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3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0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22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4097"/>
            <a:ext cx="9144000" cy="1503150"/>
          </a:xfrm>
        </p:spPr>
        <p:txBody>
          <a:bodyPr>
            <a:normAutofit/>
          </a:bodyPr>
          <a:lstStyle/>
          <a:p>
            <a:r>
              <a:rPr lang="en-US" sz="4000" dirty="0"/>
              <a:t>HMG: Extending Cache Coherence Protocols Across Modern Hierarchical Multi-GPU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48240"/>
            <a:ext cx="9144000" cy="1503149"/>
          </a:xfrm>
        </p:spPr>
        <p:txBody>
          <a:bodyPr>
            <a:normAutofit fontScale="92500" lnSpcReduction="10000"/>
          </a:bodyPr>
          <a:lstStyle/>
          <a:p>
            <a:endParaRPr lang="en-US" sz="2000" dirty="0">
              <a:latin typeface="PT Sans Narrow"/>
              <a:cs typeface="PT Sans Narrow"/>
            </a:endParaRPr>
          </a:p>
          <a:p>
            <a:r>
              <a:rPr lang="en-US" sz="2000" b="1" dirty="0">
                <a:latin typeface="PT Sans Narrow"/>
                <a:cs typeface="PT Sans Narrow"/>
              </a:rPr>
              <a:t>Xiaowei Ren</a:t>
            </a:r>
            <a:r>
              <a:rPr lang="en-US" sz="2000" baseline="30000" dirty="0">
                <a:latin typeface="PT Sans Narrow"/>
                <a:cs typeface="PT Sans Narrow"/>
              </a:rPr>
              <a:t>1,2</a:t>
            </a:r>
            <a:r>
              <a:rPr lang="en-US" sz="2000" dirty="0">
                <a:latin typeface="PT Sans Narrow"/>
                <a:cs typeface="PT Sans Narrow"/>
              </a:rPr>
              <a:t>, Daniel Lustig</a:t>
            </a:r>
            <a:r>
              <a:rPr lang="en-US" sz="2000" baseline="30000" dirty="0">
                <a:latin typeface="PT Sans Narrow"/>
                <a:cs typeface="PT Sans Narrow"/>
              </a:rPr>
              <a:t>2</a:t>
            </a:r>
            <a:r>
              <a:rPr lang="en-US" sz="2000" dirty="0">
                <a:latin typeface="PT Sans Narrow"/>
                <a:cs typeface="PT Sans Narrow"/>
              </a:rPr>
              <a:t>, </a:t>
            </a:r>
            <a:r>
              <a:rPr lang="en-US" sz="2000" dirty="0" err="1">
                <a:latin typeface="PT Sans Narrow"/>
                <a:cs typeface="PT Sans Narrow"/>
              </a:rPr>
              <a:t>Evgeny</a:t>
            </a:r>
            <a:r>
              <a:rPr lang="en-US" sz="2000" dirty="0">
                <a:latin typeface="PT Sans Narrow"/>
                <a:cs typeface="PT Sans Narrow"/>
              </a:rPr>
              <a:t> Bolotin</a:t>
            </a:r>
            <a:r>
              <a:rPr lang="en-US" sz="2000" baseline="30000" dirty="0">
                <a:latin typeface="PT Sans Narrow"/>
                <a:cs typeface="PT Sans Narrow"/>
              </a:rPr>
              <a:t>2</a:t>
            </a:r>
            <a:r>
              <a:rPr lang="en-US" sz="2000" dirty="0">
                <a:latin typeface="PT Sans Narrow"/>
                <a:cs typeface="PT Sans Narrow"/>
              </a:rPr>
              <a:t>, </a:t>
            </a:r>
            <a:r>
              <a:rPr lang="en-US" sz="2000" dirty="0" err="1">
                <a:latin typeface="PT Sans Narrow"/>
                <a:cs typeface="PT Sans Narrow"/>
              </a:rPr>
              <a:t>Aamer</a:t>
            </a:r>
            <a:r>
              <a:rPr lang="en-US" sz="2000" dirty="0">
                <a:latin typeface="PT Sans Narrow"/>
                <a:cs typeface="PT Sans Narrow"/>
              </a:rPr>
              <a:t> Jaleel</a:t>
            </a:r>
            <a:r>
              <a:rPr lang="en-US" sz="2000" baseline="30000" dirty="0">
                <a:latin typeface="PT Sans Narrow"/>
                <a:cs typeface="PT Sans Narrow"/>
              </a:rPr>
              <a:t>2</a:t>
            </a:r>
            <a:r>
              <a:rPr lang="en-US" sz="2000" dirty="0">
                <a:latin typeface="PT Sans Narrow"/>
                <a:cs typeface="PT Sans Narrow"/>
              </a:rPr>
              <a:t>, Oreste Villa</a:t>
            </a:r>
            <a:r>
              <a:rPr lang="en-US" sz="2000" baseline="30000" dirty="0">
                <a:latin typeface="PT Sans Narrow"/>
                <a:cs typeface="PT Sans Narrow"/>
              </a:rPr>
              <a:t>2</a:t>
            </a:r>
            <a:r>
              <a:rPr lang="en-US" sz="2000" dirty="0">
                <a:latin typeface="PT Sans Narrow"/>
                <a:cs typeface="PT Sans Narrow"/>
              </a:rPr>
              <a:t>, David Nellans</a:t>
            </a:r>
            <a:r>
              <a:rPr lang="en-US" sz="2000" baseline="30000" dirty="0">
                <a:latin typeface="PT Sans Narrow"/>
                <a:cs typeface="PT Sans Narrow"/>
              </a:rPr>
              <a:t>2</a:t>
            </a:r>
            <a:endParaRPr lang="en-US" sz="2000" dirty="0">
              <a:latin typeface="PT Sans Narrow"/>
              <a:cs typeface="PT Sans Narrow"/>
            </a:endParaRPr>
          </a:p>
          <a:p>
            <a:endParaRPr lang="en-US" sz="2000" dirty="0">
              <a:latin typeface="PT Sans Narrow"/>
              <a:cs typeface="PT Sans Narrow"/>
            </a:endParaRPr>
          </a:p>
          <a:p>
            <a:r>
              <a:rPr lang="en-US" sz="2000" baseline="30000" dirty="0">
                <a:latin typeface="PT Sans Narrow"/>
                <a:cs typeface="PT Sans Narrow"/>
              </a:rPr>
              <a:t>1</a:t>
            </a:r>
            <a:r>
              <a:rPr lang="en-US" sz="2000" dirty="0">
                <a:latin typeface="PT Sans Narrow"/>
                <a:cs typeface="PT Sans Narrow"/>
              </a:rPr>
              <a:t>The University of British Columbia          </a:t>
            </a:r>
            <a:r>
              <a:rPr lang="en-US" sz="2000" baseline="30000" dirty="0">
                <a:latin typeface="PT Sans Narrow"/>
                <a:cs typeface="PT Sans Narrow"/>
              </a:rPr>
              <a:t>2</a:t>
            </a:r>
            <a:r>
              <a:rPr lang="en-US" sz="2000" dirty="0">
                <a:latin typeface="PT Sans Narrow"/>
                <a:cs typeface="PT Sans Narrow"/>
              </a:rPr>
              <a:t>NVIDIA</a:t>
            </a:r>
          </a:p>
        </p:txBody>
      </p:sp>
      <p:pic>
        <p:nvPicPr>
          <p:cNvPr id="6" name="Picture 5" descr="UBC Logo Full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85" y="4125225"/>
            <a:ext cx="2954866" cy="454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6CFDF-47F9-624F-AC25-2EBF902B8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161" y="4068836"/>
            <a:ext cx="2110154" cy="56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Problem of Extending to Multi-GPUs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2A2D3F-0062-7A44-9281-CB7138554BF3}"/>
              </a:ext>
            </a:extLst>
          </p:cNvPr>
          <p:cNvGrpSpPr/>
          <p:nvPr/>
        </p:nvGrpSpPr>
        <p:grpSpPr>
          <a:xfrm>
            <a:off x="438068" y="1604549"/>
            <a:ext cx="2050697" cy="1006954"/>
            <a:chOff x="414207" y="1564796"/>
            <a:chExt cx="2050697" cy="100695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D213CD-35A3-9646-B57F-571A9F7268FF}"/>
                </a:ext>
              </a:extLst>
            </p:cNvPr>
            <p:cNvGrpSpPr/>
            <p:nvPr/>
          </p:nvGrpSpPr>
          <p:grpSpPr>
            <a:xfrm>
              <a:off x="414207" y="1564796"/>
              <a:ext cx="2050697" cy="1006954"/>
              <a:chOff x="414207" y="1564796"/>
              <a:chExt cx="2050697" cy="100695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858E23E-EA23-EB4B-9BF2-C237FFFC2F46}"/>
                  </a:ext>
                </a:extLst>
              </p:cNvPr>
              <p:cNvSpPr/>
              <p:nvPr/>
            </p:nvSpPr>
            <p:spPr>
              <a:xfrm>
                <a:off x="414207" y="1907540"/>
                <a:ext cx="2050697" cy="664210"/>
              </a:xfrm>
              <a:prstGeom prst="rect">
                <a:avLst/>
              </a:prstGeom>
              <a:noFill/>
              <a:ln w="25400">
                <a:prstDash val="sysDash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D7834C-EEE1-8543-B267-C9AFD5C79E1E}"/>
                  </a:ext>
                </a:extLst>
              </p:cNvPr>
              <p:cNvSpPr txBox="1"/>
              <p:nvPr/>
            </p:nvSpPr>
            <p:spPr>
              <a:xfrm>
                <a:off x="421919" y="1564796"/>
                <a:ext cx="6992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GPM0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6BDF63-14B5-3B4F-8A13-44121C7138F9}"/>
                </a:ext>
              </a:extLst>
            </p:cNvPr>
            <p:cNvSpPr/>
            <p:nvPr/>
          </p:nvSpPr>
          <p:spPr>
            <a:xfrm>
              <a:off x="1756801" y="1965045"/>
              <a:ext cx="636542" cy="531012"/>
            </a:xfrm>
            <a:prstGeom prst="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384C666-69D6-0B4D-AB4B-62BE67CF6E6D}"/>
              </a:ext>
            </a:extLst>
          </p:cNvPr>
          <p:cNvGrpSpPr/>
          <p:nvPr/>
        </p:nvGrpSpPr>
        <p:grpSpPr>
          <a:xfrm>
            <a:off x="3254482" y="3714557"/>
            <a:ext cx="2058550" cy="999101"/>
            <a:chOff x="3429396" y="3611194"/>
            <a:chExt cx="2058550" cy="99910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5CFCE7-0487-D54E-9B07-3322D3CA34FA}"/>
                </a:ext>
              </a:extLst>
            </p:cNvPr>
            <p:cNvGrpSpPr/>
            <p:nvPr/>
          </p:nvGrpSpPr>
          <p:grpSpPr>
            <a:xfrm>
              <a:off x="3429396" y="3611194"/>
              <a:ext cx="2058550" cy="999101"/>
              <a:chOff x="3238565" y="3189785"/>
              <a:chExt cx="2058550" cy="99910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A50DC28-D003-D345-A594-F0512233E391}"/>
                  </a:ext>
                </a:extLst>
              </p:cNvPr>
              <p:cNvSpPr txBox="1"/>
              <p:nvPr/>
            </p:nvSpPr>
            <p:spPr>
              <a:xfrm>
                <a:off x="4597662" y="3850332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/>
                  <a:t>GPM1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C292238-80B3-3347-AC97-F94DD8D782BF}"/>
                  </a:ext>
                </a:extLst>
              </p:cNvPr>
              <p:cNvSpPr/>
              <p:nvPr/>
            </p:nvSpPr>
            <p:spPr>
              <a:xfrm>
                <a:off x="3238565" y="3189785"/>
                <a:ext cx="2058550" cy="664210"/>
              </a:xfrm>
              <a:prstGeom prst="rect">
                <a:avLst/>
              </a:prstGeom>
              <a:noFill/>
              <a:ln w="25400">
                <a:prstDash val="sysDash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6656C6F-2F91-5248-AD9F-4B4C2111E753}"/>
                </a:ext>
              </a:extLst>
            </p:cNvPr>
            <p:cNvGrpSpPr/>
            <p:nvPr/>
          </p:nvGrpSpPr>
          <p:grpSpPr>
            <a:xfrm>
              <a:off x="4233961" y="3716232"/>
              <a:ext cx="1196212" cy="454134"/>
              <a:chOff x="4043130" y="3294823"/>
              <a:chExt cx="1196212" cy="454134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DD13A46-9B5F-9848-A230-8429AFAA9030}"/>
                  </a:ext>
                </a:extLst>
              </p:cNvPr>
              <p:cNvSpPr/>
              <p:nvPr/>
            </p:nvSpPr>
            <p:spPr>
              <a:xfrm>
                <a:off x="4043130" y="3294823"/>
                <a:ext cx="1196212" cy="454134"/>
              </a:xfrm>
              <a:prstGeom prst="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F2849C-31B5-DE4D-846D-9F06E69E86FA}"/>
                  </a:ext>
                </a:extLst>
              </p:cNvPr>
              <p:cNvSpPr txBox="1"/>
              <p:nvPr/>
            </p:nvSpPr>
            <p:spPr>
              <a:xfrm>
                <a:off x="4043130" y="3361070"/>
                <a:ext cx="11962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Directory</a:t>
                </a:r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913CBEC-BAAD-6548-BE14-91D244C46542}"/>
                </a:ext>
              </a:extLst>
            </p:cNvPr>
            <p:cNvSpPr/>
            <p:nvPr/>
          </p:nvSpPr>
          <p:spPr>
            <a:xfrm>
              <a:off x="3494495" y="3674276"/>
              <a:ext cx="666860" cy="531012"/>
            </a:xfrm>
            <a:prstGeom prst="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4C15702A-B931-F54D-8ACA-515DE129DD68}"/>
              </a:ext>
            </a:extLst>
          </p:cNvPr>
          <p:cNvSpPr txBox="1"/>
          <p:nvPr/>
        </p:nvSpPr>
        <p:spPr>
          <a:xfrm>
            <a:off x="3319581" y="3879747"/>
            <a:ext cx="66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L2 $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344A068-B3C5-444C-908D-7801D8EB9237}"/>
              </a:ext>
            </a:extLst>
          </p:cNvPr>
          <p:cNvGrpSpPr/>
          <p:nvPr/>
        </p:nvGrpSpPr>
        <p:grpSpPr>
          <a:xfrm>
            <a:off x="437829" y="3710894"/>
            <a:ext cx="2048492" cy="1001313"/>
            <a:chOff x="413968" y="3186122"/>
            <a:chExt cx="2048492" cy="100131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C386528-8325-CD4E-AABF-D88477D41D14}"/>
                </a:ext>
              </a:extLst>
            </p:cNvPr>
            <p:cNvSpPr/>
            <p:nvPr/>
          </p:nvSpPr>
          <p:spPr>
            <a:xfrm>
              <a:off x="1754355" y="3243627"/>
              <a:ext cx="638988" cy="531012"/>
            </a:xfrm>
            <a:prstGeom prst="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CFEEFF0-36D2-D444-93F9-1924B983DEFE}"/>
                </a:ext>
              </a:extLst>
            </p:cNvPr>
            <p:cNvGrpSpPr/>
            <p:nvPr/>
          </p:nvGrpSpPr>
          <p:grpSpPr>
            <a:xfrm>
              <a:off x="413968" y="3186122"/>
              <a:ext cx="2048492" cy="1001313"/>
              <a:chOff x="413968" y="3186122"/>
              <a:chExt cx="2048492" cy="100131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71A640E-B8D4-AA44-B954-43DEB02FD915}"/>
                  </a:ext>
                </a:extLst>
              </p:cNvPr>
              <p:cNvSpPr txBox="1"/>
              <p:nvPr/>
            </p:nvSpPr>
            <p:spPr>
              <a:xfrm>
                <a:off x="413968" y="3848881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GPM1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28E3D23-C6E8-DC46-BC38-0C1C53982AC3}"/>
                  </a:ext>
                </a:extLst>
              </p:cNvPr>
              <p:cNvSpPr/>
              <p:nvPr/>
            </p:nvSpPr>
            <p:spPr>
              <a:xfrm>
                <a:off x="414208" y="3186122"/>
                <a:ext cx="2048252" cy="664210"/>
              </a:xfrm>
              <a:prstGeom prst="rect">
                <a:avLst/>
              </a:prstGeom>
              <a:noFill/>
              <a:ln w="25400">
                <a:prstDash val="sysDash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A578B1-3208-474B-B613-4EFDE1734D16}"/>
                </a:ext>
              </a:extLst>
            </p:cNvPr>
            <p:cNvGrpSpPr/>
            <p:nvPr/>
          </p:nvGrpSpPr>
          <p:grpSpPr>
            <a:xfrm>
              <a:off x="478960" y="3282066"/>
              <a:ext cx="1197355" cy="454134"/>
              <a:chOff x="478960" y="3282066"/>
              <a:chExt cx="1197355" cy="4541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D230416-0063-C546-90D6-97D56D5943AE}"/>
                  </a:ext>
                </a:extLst>
              </p:cNvPr>
              <p:cNvSpPr/>
              <p:nvPr/>
            </p:nvSpPr>
            <p:spPr>
              <a:xfrm>
                <a:off x="478960" y="3282066"/>
                <a:ext cx="1197355" cy="454134"/>
              </a:xfrm>
              <a:prstGeom prst="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D7E12DE-7256-1044-8E7C-FC9285DFE7F7}"/>
                  </a:ext>
                </a:extLst>
              </p:cNvPr>
              <p:cNvSpPr txBox="1"/>
              <p:nvPr/>
            </p:nvSpPr>
            <p:spPr>
              <a:xfrm>
                <a:off x="478960" y="3337135"/>
                <a:ext cx="11973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Directory</a:t>
                </a: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096D7DC-E063-8546-9778-E0398253C53F}"/>
              </a:ext>
            </a:extLst>
          </p:cNvPr>
          <p:cNvGrpSpPr/>
          <p:nvPr/>
        </p:nvGrpSpPr>
        <p:grpSpPr>
          <a:xfrm>
            <a:off x="3256286" y="1600145"/>
            <a:ext cx="2056746" cy="1015552"/>
            <a:chOff x="3240369" y="1560392"/>
            <a:chExt cx="2056746" cy="101555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BC7A659-47DC-324A-B1FC-3C5E2A3ABD6C}"/>
                </a:ext>
              </a:extLst>
            </p:cNvPr>
            <p:cNvGrpSpPr/>
            <p:nvPr/>
          </p:nvGrpSpPr>
          <p:grpSpPr>
            <a:xfrm>
              <a:off x="3240369" y="1560392"/>
              <a:ext cx="2056746" cy="1015552"/>
              <a:chOff x="3240369" y="1560392"/>
              <a:chExt cx="2056746" cy="1015552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6E5A9A5-1291-AF4A-83A3-7AE80CEA7F81}"/>
                  </a:ext>
                </a:extLst>
              </p:cNvPr>
              <p:cNvSpPr/>
              <p:nvPr/>
            </p:nvSpPr>
            <p:spPr>
              <a:xfrm>
                <a:off x="3240369" y="1905474"/>
                <a:ext cx="2056746" cy="670470"/>
              </a:xfrm>
              <a:prstGeom prst="rect">
                <a:avLst/>
              </a:prstGeom>
              <a:noFill/>
              <a:ln w="25400">
                <a:prstDash val="sysDash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BED5A39-80CC-3849-B9E8-224FB2D1474F}"/>
                  </a:ext>
                </a:extLst>
              </p:cNvPr>
              <p:cNvSpPr txBox="1"/>
              <p:nvPr/>
            </p:nvSpPr>
            <p:spPr>
              <a:xfrm>
                <a:off x="4589711" y="1560392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/>
                  <a:t>GPM0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5D3C099-A235-AD47-8AC0-28C00082F9DD}"/>
                </a:ext>
              </a:extLst>
            </p:cNvPr>
            <p:cNvGrpSpPr/>
            <p:nvPr/>
          </p:nvGrpSpPr>
          <p:grpSpPr>
            <a:xfrm>
              <a:off x="4036969" y="2018259"/>
              <a:ext cx="1201189" cy="454134"/>
              <a:chOff x="4036969" y="2018259"/>
              <a:chExt cx="1201189" cy="45413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BB4F4FC-B298-5748-ADB0-E8BCA81313E8}"/>
                  </a:ext>
                </a:extLst>
              </p:cNvPr>
              <p:cNvSpPr/>
              <p:nvPr/>
            </p:nvSpPr>
            <p:spPr>
              <a:xfrm>
                <a:off x="4040204" y="2018259"/>
                <a:ext cx="1197954" cy="454134"/>
              </a:xfrm>
              <a:prstGeom prst="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844BA81-59CA-A640-9ACB-A60AD0F6D733}"/>
                  </a:ext>
                </a:extLst>
              </p:cNvPr>
              <p:cNvSpPr txBox="1"/>
              <p:nvPr/>
            </p:nvSpPr>
            <p:spPr>
              <a:xfrm>
                <a:off x="4036969" y="2070337"/>
                <a:ext cx="11979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Directory</a:t>
                </a: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6B7144D-B21C-EC42-8BED-93E6FA6A8D11}"/>
                </a:ext>
              </a:extLst>
            </p:cNvPr>
            <p:cNvSpPr/>
            <p:nvPr/>
          </p:nvSpPr>
          <p:spPr>
            <a:xfrm>
              <a:off x="3333982" y="1965045"/>
              <a:ext cx="636542" cy="531012"/>
            </a:xfrm>
            <a:prstGeom prst="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82958AE-2B1F-FB49-B01A-10A4BEA56E2B}"/>
              </a:ext>
            </a:extLst>
          </p:cNvPr>
          <p:cNvSpPr txBox="1"/>
          <p:nvPr/>
        </p:nvSpPr>
        <p:spPr>
          <a:xfrm>
            <a:off x="1502647" y="1626324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rgbClr val="FF0000"/>
                </a:solidFill>
              </a:rPr>
              <a:t>home of 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9B7702F-23EE-F84E-8EE1-ED656B21A1C7}"/>
              </a:ext>
            </a:extLst>
          </p:cNvPr>
          <p:cNvSpPr/>
          <p:nvPr/>
        </p:nvSpPr>
        <p:spPr>
          <a:xfrm>
            <a:off x="372522" y="1591971"/>
            <a:ext cx="2211659" cy="309134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7FBC342-8DD6-814B-B5FB-9B2C23E99430}"/>
              </a:ext>
            </a:extLst>
          </p:cNvPr>
          <p:cNvSpPr/>
          <p:nvPr/>
        </p:nvSpPr>
        <p:spPr>
          <a:xfrm>
            <a:off x="3167350" y="1591970"/>
            <a:ext cx="2209470" cy="309134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50F0A10-DAC3-2C4F-8470-6DF8A623EC2C}"/>
              </a:ext>
            </a:extLst>
          </p:cNvPr>
          <p:cNvSpPr txBox="1"/>
          <p:nvPr/>
        </p:nvSpPr>
        <p:spPr>
          <a:xfrm>
            <a:off x="3905538" y="1250142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GPU1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7BD59E6-FB2F-1D47-BFB0-8448FAE4E46E}"/>
              </a:ext>
            </a:extLst>
          </p:cNvPr>
          <p:cNvSpPr txBox="1"/>
          <p:nvPr/>
        </p:nvSpPr>
        <p:spPr>
          <a:xfrm>
            <a:off x="1124435" y="1242750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GPU0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8B2FB8-888E-DF4D-BA6B-4DCA209E22BB}"/>
              </a:ext>
            </a:extLst>
          </p:cNvPr>
          <p:cNvSpPr/>
          <p:nvPr/>
        </p:nvSpPr>
        <p:spPr>
          <a:xfrm>
            <a:off x="738622" y="3043682"/>
            <a:ext cx="1452721" cy="207506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inter-GPM net.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0AA2E4-E1D4-674F-A0BB-8322C402CCEE}"/>
              </a:ext>
            </a:extLst>
          </p:cNvPr>
          <p:cNvSpPr/>
          <p:nvPr/>
        </p:nvSpPr>
        <p:spPr>
          <a:xfrm>
            <a:off x="3557396" y="3046845"/>
            <a:ext cx="1452721" cy="207506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inter-GPM net.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3DF17-0E29-D54E-86F7-42BBD264F01A}"/>
              </a:ext>
            </a:extLst>
          </p:cNvPr>
          <p:cNvCxnSpPr>
            <a:cxnSpLocks/>
            <a:stCxn id="46" idx="2"/>
            <a:endCxn id="3" idx="0"/>
          </p:cNvCxnSpPr>
          <p:nvPr/>
        </p:nvCxnSpPr>
        <p:spPr>
          <a:xfrm>
            <a:off x="1463417" y="2611503"/>
            <a:ext cx="1566" cy="432179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35EBA5-89D7-BB41-8BC7-0F72B5E39F8D}"/>
              </a:ext>
            </a:extLst>
          </p:cNvPr>
          <p:cNvCxnSpPr>
            <a:cxnSpLocks/>
            <a:stCxn id="3" idx="2"/>
            <a:endCxn id="85" idx="0"/>
          </p:cNvCxnSpPr>
          <p:nvPr/>
        </p:nvCxnSpPr>
        <p:spPr>
          <a:xfrm flipH="1">
            <a:off x="1462195" y="3251188"/>
            <a:ext cx="2788" cy="459706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A45C7C-1F20-0A4C-847D-305AAA873E68}"/>
              </a:ext>
            </a:extLst>
          </p:cNvPr>
          <p:cNvCxnSpPr>
            <a:cxnSpLocks/>
            <a:stCxn id="73" idx="2"/>
            <a:endCxn id="47" idx="0"/>
          </p:cNvCxnSpPr>
          <p:nvPr/>
        </p:nvCxnSpPr>
        <p:spPr>
          <a:xfrm flipH="1">
            <a:off x="4283757" y="2615697"/>
            <a:ext cx="902" cy="431148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D51EB9-3AA3-2447-96B2-0B46A8F97EA5}"/>
              </a:ext>
            </a:extLst>
          </p:cNvPr>
          <p:cNvCxnSpPr>
            <a:cxnSpLocks/>
            <a:stCxn id="47" idx="2"/>
            <a:endCxn id="80" idx="0"/>
          </p:cNvCxnSpPr>
          <p:nvPr/>
        </p:nvCxnSpPr>
        <p:spPr>
          <a:xfrm>
            <a:off x="4283757" y="3254351"/>
            <a:ext cx="0" cy="460206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718894-3129-EF45-AF72-42E18EC31F3B}"/>
              </a:ext>
            </a:extLst>
          </p:cNvPr>
          <p:cNvCxnSpPr>
            <a:cxnSpLocks/>
            <a:stCxn id="3" idx="3"/>
            <a:endCxn id="47" idx="1"/>
          </p:cNvCxnSpPr>
          <p:nvPr/>
        </p:nvCxnSpPr>
        <p:spPr>
          <a:xfrm>
            <a:off x="2191343" y="3147435"/>
            <a:ext cx="1366053" cy="3163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8BE0F00-B112-0B4D-87DC-1595FA012C59}"/>
              </a:ext>
            </a:extLst>
          </p:cNvPr>
          <p:cNvSpPr txBox="1"/>
          <p:nvPr/>
        </p:nvSpPr>
        <p:spPr>
          <a:xfrm>
            <a:off x="3336504" y="2108460"/>
            <a:ext cx="66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L2 $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BD9798-0E4E-BF4B-BD03-5AF59DE9034C}"/>
              </a:ext>
            </a:extLst>
          </p:cNvPr>
          <p:cNvSpPr txBox="1"/>
          <p:nvPr/>
        </p:nvSpPr>
        <p:spPr>
          <a:xfrm>
            <a:off x="1769067" y="2117670"/>
            <a:ext cx="66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L2 $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28D622-4060-EA4D-BB9F-F1D015206EDB}"/>
              </a:ext>
            </a:extLst>
          </p:cNvPr>
          <p:cNvSpPr txBox="1"/>
          <p:nvPr/>
        </p:nvSpPr>
        <p:spPr>
          <a:xfrm>
            <a:off x="502822" y="2108460"/>
            <a:ext cx="1201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Directory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8D6B7C-2915-AD4D-A596-5038EE15B218}"/>
              </a:ext>
            </a:extLst>
          </p:cNvPr>
          <p:cNvSpPr txBox="1"/>
          <p:nvPr/>
        </p:nvSpPr>
        <p:spPr>
          <a:xfrm>
            <a:off x="1764280" y="3872271"/>
            <a:ext cx="66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L2 $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560D447-B11C-A045-8D17-D6951188A11B}"/>
              </a:ext>
            </a:extLst>
          </p:cNvPr>
          <p:cNvSpPr/>
          <p:nvPr/>
        </p:nvSpPr>
        <p:spPr>
          <a:xfrm>
            <a:off x="502821" y="2051942"/>
            <a:ext cx="1197954" cy="454134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4AC52C7-A01E-9C4C-8045-0CD8078A7775}"/>
              </a:ext>
            </a:extLst>
          </p:cNvPr>
          <p:cNvSpPr txBox="1"/>
          <p:nvPr/>
        </p:nvSpPr>
        <p:spPr>
          <a:xfrm>
            <a:off x="507705" y="329978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~2 TB/s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23C28BA-FCCA-C741-9D95-1649CB2062A2}"/>
              </a:ext>
            </a:extLst>
          </p:cNvPr>
          <p:cNvSpPr txBox="1"/>
          <p:nvPr/>
        </p:nvSpPr>
        <p:spPr>
          <a:xfrm>
            <a:off x="2258414" y="3158922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~200 GB/s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0AC90B-74DD-874D-971E-E07FAAA8B59F}"/>
              </a:ext>
            </a:extLst>
          </p:cNvPr>
          <p:cNvGrpSpPr/>
          <p:nvPr/>
        </p:nvGrpSpPr>
        <p:grpSpPr>
          <a:xfrm>
            <a:off x="1459623" y="2593316"/>
            <a:ext cx="2820340" cy="1103054"/>
            <a:chOff x="1463417" y="2611503"/>
            <a:chExt cx="2820340" cy="1103054"/>
          </a:xfrm>
        </p:grpSpPr>
        <p:cxnSp>
          <p:nvCxnSpPr>
            <p:cNvPr id="105" name="Curved Connector 104">
              <a:extLst>
                <a:ext uri="{FF2B5EF4-FFF2-40B4-BE49-F238E27FC236}">
                  <a16:creationId xmlns:a16="http://schemas.microsoft.com/office/drawing/2014/main" id="{48C7733F-70D3-D04D-9DEF-BB22CB0DD4E1}"/>
                </a:ext>
              </a:extLst>
            </p:cNvPr>
            <p:cNvCxnSpPr>
              <a:cxnSpLocks/>
              <a:stCxn id="46" idx="2"/>
              <a:endCxn id="80" idx="0"/>
            </p:cNvCxnSpPr>
            <p:nvPr/>
          </p:nvCxnSpPr>
          <p:spPr>
            <a:xfrm rot="16200000" flipH="1">
              <a:off x="2322060" y="1752860"/>
              <a:ext cx="1103054" cy="2820340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rgbClr val="FF0000"/>
              </a:solidFill>
              <a:headEnd type="stealth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D7C2252-A78B-C64E-9D5A-EF94970B64D4}"/>
                </a:ext>
              </a:extLst>
            </p:cNvPr>
            <p:cNvSpPr txBox="1"/>
            <p:nvPr/>
          </p:nvSpPr>
          <p:spPr>
            <a:xfrm>
              <a:off x="1792714" y="2672613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load A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A30A883-87DF-6A41-A615-AFD1CD1B8137}"/>
              </a:ext>
            </a:extLst>
          </p:cNvPr>
          <p:cNvSpPr/>
          <p:nvPr/>
        </p:nvSpPr>
        <p:spPr>
          <a:xfrm>
            <a:off x="3350152" y="2165372"/>
            <a:ext cx="636542" cy="23941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92B08CB-8671-5E4C-8BDE-10FAAB8B4CFF}"/>
              </a:ext>
            </a:extLst>
          </p:cNvPr>
          <p:cNvSpPr txBox="1"/>
          <p:nvPr/>
        </p:nvSpPr>
        <p:spPr>
          <a:xfrm>
            <a:off x="5403126" y="183615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 bottleneck is NUMA effect</a:t>
            </a:r>
          </a:p>
          <a:p>
            <a:r>
              <a:rPr lang="en-US" dirty="0"/>
              <a:t>due to BW difference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DA85B21-567A-3F46-99E1-E7D27E7325DC}"/>
              </a:ext>
            </a:extLst>
          </p:cNvPr>
          <p:cNvSpPr txBox="1"/>
          <p:nvPr/>
        </p:nvSpPr>
        <p:spPr>
          <a:xfrm>
            <a:off x="5403126" y="2925138"/>
            <a:ext cx="374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67%</a:t>
            </a:r>
            <a:r>
              <a:rPr lang="en-US" dirty="0"/>
              <a:t> inter-GPU loads are redundant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1DC3B9D-C100-2141-AE8D-61C70FD7F662}"/>
              </a:ext>
            </a:extLst>
          </p:cNvPr>
          <p:cNvSpPr txBox="1"/>
          <p:nvPr/>
        </p:nvSpPr>
        <p:spPr>
          <a:xfrm>
            <a:off x="5401322" y="3737127"/>
            <a:ext cx="3809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 data sharing hierarchically</a:t>
            </a:r>
          </a:p>
          <a:p>
            <a:r>
              <a:rPr lang="en-US" dirty="0"/>
              <a:t>can avoid redundant inter-GPU loads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51165E-EA81-124B-9D5D-ACCEDECCC470}"/>
              </a:ext>
            </a:extLst>
          </p:cNvPr>
          <p:cNvGrpSpPr/>
          <p:nvPr/>
        </p:nvGrpSpPr>
        <p:grpSpPr>
          <a:xfrm>
            <a:off x="1218362" y="2652905"/>
            <a:ext cx="3753796" cy="386615"/>
            <a:chOff x="1008869" y="2480641"/>
            <a:chExt cx="3592834" cy="386615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297128E-40A1-8945-B219-0EA727BF6767}"/>
                </a:ext>
              </a:extLst>
            </p:cNvPr>
            <p:cNvSpPr/>
            <p:nvPr/>
          </p:nvSpPr>
          <p:spPr>
            <a:xfrm>
              <a:off x="1008869" y="2480641"/>
              <a:ext cx="3172672" cy="386615"/>
            </a:xfrm>
            <a:custGeom>
              <a:avLst/>
              <a:gdLst>
                <a:gd name="connsiteX0" fmla="*/ 0 w 2735248"/>
                <a:gd name="connsiteY0" fmla="*/ 0 h 540708"/>
                <a:gd name="connsiteX1" fmla="*/ 1407381 w 2735248"/>
                <a:gd name="connsiteY1" fmla="*/ 540689 h 540708"/>
                <a:gd name="connsiteX2" fmla="*/ 2735248 w 2735248"/>
                <a:gd name="connsiteY2" fmla="*/ 15902 h 540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248" h="540708">
                  <a:moveTo>
                    <a:pt x="0" y="0"/>
                  </a:moveTo>
                  <a:cubicBezTo>
                    <a:pt x="475753" y="269019"/>
                    <a:pt x="951506" y="538039"/>
                    <a:pt x="1407381" y="540689"/>
                  </a:cubicBezTo>
                  <a:cubicBezTo>
                    <a:pt x="1863256" y="543339"/>
                    <a:pt x="2299252" y="279620"/>
                    <a:pt x="2735248" y="15902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09FA1EE-39F9-1F4B-B6ED-2834A2B331F3}"/>
                </a:ext>
              </a:extLst>
            </p:cNvPr>
            <p:cNvSpPr txBox="1"/>
            <p:nvPr/>
          </p:nvSpPr>
          <p:spPr>
            <a:xfrm>
              <a:off x="3915297" y="2489282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reply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D9A9F76-A997-7D46-92A3-EE19D1752D11}"/>
              </a:ext>
            </a:extLst>
          </p:cNvPr>
          <p:cNvGrpSpPr/>
          <p:nvPr/>
        </p:nvGrpSpPr>
        <p:grpSpPr>
          <a:xfrm>
            <a:off x="1590559" y="2518840"/>
            <a:ext cx="2570414" cy="408344"/>
            <a:chOff x="1462195" y="2400881"/>
            <a:chExt cx="2820660" cy="747855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0E7756D-AEFF-2649-86EE-E363E0697B78}"/>
                </a:ext>
              </a:extLst>
            </p:cNvPr>
            <p:cNvSpPr/>
            <p:nvPr/>
          </p:nvSpPr>
          <p:spPr>
            <a:xfrm>
              <a:off x="1462195" y="2608028"/>
              <a:ext cx="2820660" cy="540708"/>
            </a:xfrm>
            <a:custGeom>
              <a:avLst/>
              <a:gdLst>
                <a:gd name="connsiteX0" fmla="*/ 0 w 2735248"/>
                <a:gd name="connsiteY0" fmla="*/ 0 h 540708"/>
                <a:gd name="connsiteX1" fmla="*/ 1407381 w 2735248"/>
                <a:gd name="connsiteY1" fmla="*/ 540689 h 540708"/>
                <a:gd name="connsiteX2" fmla="*/ 2735248 w 2735248"/>
                <a:gd name="connsiteY2" fmla="*/ 15902 h 540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248" h="540708">
                  <a:moveTo>
                    <a:pt x="0" y="0"/>
                  </a:moveTo>
                  <a:cubicBezTo>
                    <a:pt x="475753" y="269019"/>
                    <a:pt x="951506" y="538039"/>
                    <a:pt x="1407381" y="540689"/>
                  </a:cubicBezTo>
                  <a:cubicBezTo>
                    <a:pt x="1863256" y="543339"/>
                    <a:pt x="2299252" y="279620"/>
                    <a:pt x="2735248" y="15902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headEnd type="stealth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7251324-F7F8-F14D-8A5A-3BB19884CE63}"/>
                </a:ext>
              </a:extLst>
            </p:cNvPr>
            <p:cNvSpPr txBox="1"/>
            <p:nvPr/>
          </p:nvSpPr>
          <p:spPr>
            <a:xfrm>
              <a:off x="1988495" y="2400881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load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41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6" grpId="0"/>
      <p:bldP spid="112" grpId="0"/>
      <p:bldP spid="113" grpId="0"/>
      <p:bldP spid="115" grpId="0" animBg="1"/>
      <p:bldP spid="119" grpId="0"/>
      <p:bldP spid="120" grpId="0"/>
      <p:bldP spid="1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Hierarchical Multi-GPU Cache Coherence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2A2D3F-0062-7A44-9281-CB7138554BF3}"/>
              </a:ext>
            </a:extLst>
          </p:cNvPr>
          <p:cNvGrpSpPr/>
          <p:nvPr/>
        </p:nvGrpSpPr>
        <p:grpSpPr>
          <a:xfrm>
            <a:off x="438068" y="1604549"/>
            <a:ext cx="2050697" cy="1006954"/>
            <a:chOff x="414207" y="1564796"/>
            <a:chExt cx="2050697" cy="100695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D213CD-35A3-9646-B57F-571A9F7268FF}"/>
                </a:ext>
              </a:extLst>
            </p:cNvPr>
            <p:cNvGrpSpPr/>
            <p:nvPr/>
          </p:nvGrpSpPr>
          <p:grpSpPr>
            <a:xfrm>
              <a:off x="414207" y="1564796"/>
              <a:ext cx="2050697" cy="1006954"/>
              <a:chOff x="414207" y="1564796"/>
              <a:chExt cx="2050697" cy="100695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858E23E-EA23-EB4B-9BF2-C237FFFC2F46}"/>
                  </a:ext>
                </a:extLst>
              </p:cNvPr>
              <p:cNvSpPr/>
              <p:nvPr/>
            </p:nvSpPr>
            <p:spPr>
              <a:xfrm>
                <a:off x="414207" y="1907540"/>
                <a:ext cx="2050697" cy="664210"/>
              </a:xfrm>
              <a:prstGeom prst="rect">
                <a:avLst/>
              </a:prstGeom>
              <a:noFill/>
              <a:ln w="25400">
                <a:prstDash val="sysDash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D7834C-EEE1-8543-B267-C9AFD5C79E1E}"/>
                  </a:ext>
                </a:extLst>
              </p:cNvPr>
              <p:cNvSpPr txBox="1"/>
              <p:nvPr/>
            </p:nvSpPr>
            <p:spPr>
              <a:xfrm>
                <a:off x="421919" y="1564796"/>
                <a:ext cx="6992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GPM0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6BDF63-14B5-3B4F-8A13-44121C7138F9}"/>
                </a:ext>
              </a:extLst>
            </p:cNvPr>
            <p:cNvSpPr/>
            <p:nvPr/>
          </p:nvSpPr>
          <p:spPr>
            <a:xfrm>
              <a:off x="1756801" y="1965045"/>
              <a:ext cx="636542" cy="531012"/>
            </a:xfrm>
            <a:prstGeom prst="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384C666-69D6-0B4D-AB4B-62BE67CF6E6D}"/>
              </a:ext>
            </a:extLst>
          </p:cNvPr>
          <p:cNvGrpSpPr/>
          <p:nvPr/>
        </p:nvGrpSpPr>
        <p:grpSpPr>
          <a:xfrm>
            <a:off x="3254482" y="3714557"/>
            <a:ext cx="2058550" cy="999101"/>
            <a:chOff x="3429396" y="3611194"/>
            <a:chExt cx="2058550" cy="99910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5CFCE7-0487-D54E-9B07-3322D3CA34FA}"/>
                </a:ext>
              </a:extLst>
            </p:cNvPr>
            <p:cNvGrpSpPr/>
            <p:nvPr/>
          </p:nvGrpSpPr>
          <p:grpSpPr>
            <a:xfrm>
              <a:off x="3429396" y="3611194"/>
              <a:ext cx="2058550" cy="999101"/>
              <a:chOff x="3238565" y="3189785"/>
              <a:chExt cx="2058550" cy="99910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A50DC28-D003-D345-A594-F0512233E391}"/>
                  </a:ext>
                </a:extLst>
              </p:cNvPr>
              <p:cNvSpPr txBox="1"/>
              <p:nvPr/>
            </p:nvSpPr>
            <p:spPr>
              <a:xfrm>
                <a:off x="4597662" y="3850332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/>
                  <a:t>GPM1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C292238-80B3-3347-AC97-F94DD8D782BF}"/>
                  </a:ext>
                </a:extLst>
              </p:cNvPr>
              <p:cNvSpPr/>
              <p:nvPr/>
            </p:nvSpPr>
            <p:spPr>
              <a:xfrm>
                <a:off x="3238565" y="3189785"/>
                <a:ext cx="2058550" cy="664210"/>
              </a:xfrm>
              <a:prstGeom prst="rect">
                <a:avLst/>
              </a:prstGeom>
              <a:noFill/>
              <a:ln w="25400">
                <a:prstDash val="sysDash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6656C6F-2F91-5248-AD9F-4B4C2111E753}"/>
                </a:ext>
              </a:extLst>
            </p:cNvPr>
            <p:cNvGrpSpPr/>
            <p:nvPr/>
          </p:nvGrpSpPr>
          <p:grpSpPr>
            <a:xfrm>
              <a:off x="4233961" y="3716232"/>
              <a:ext cx="1196212" cy="454134"/>
              <a:chOff x="4043130" y="3294823"/>
              <a:chExt cx="1196212" cy="454134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DD13A46-9B5F-9848-A230-8429AFAA9030}"/>
                  </a:ext>
                </a:extLst>
              </p:cNvPr>
              <p:cNvSpPr/>
              <p:nvPr/>
            </p:nvSpPr>
            <p:spPr>
              <a:xfrm>
                <a:off x="4043130" y="3294823"/>
                <a:ext cx="1196212" cy="454134"/>
              </a:xfrm>
              <a:prstGeom prst="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F2849C-31B5-DE4D-846D-9F06E69E86FA}"/>
                  </a:ext>
                </a:extLst>
              </p:cNvPr>
              <p:cNvSpPr txBox="1"/>
              <p:nvPr/>
            </p:nvSpPr>
            <p:spPr>
              <a:xfrm>
                <a:off x="4043130" y="3361070"/>
                <a:ext cx="11962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Directory</a:t>
                </a:r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913CBEC-BAAD-6548-BE14-91D244C46542}"/>
                </a:ext>
              </a:extLst>
            </p:cNvPr>
            <p:cNvSpPr/>
            <p:nvPr/>
          </p:nvSpPr>
          <p:spPr>
            <a:xfrm>
              <a:off x="3494495" y="3674276"/>
              <a:ext cx="640656" cy="531012"/>
            </a:xfrm>
            <a:prstGeom prst="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4C15702A-B931-F54D-8ACA-515DE129DD68}"/>
              </a:ext>
            </a:extLst>
          </p:cNvPr>
          <p:cNvSpPr txBox="1"/>
          <p:nvPr/>
        </p:nvSpPr>
        <p:spPr>
          <a:xfrm>
            <a:off x="3319581" y="3879747"/>
            <a:ext cx="66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L2 $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344A068-B3C5-444C-908D-7801D8EB9237}"/>
              </a:ext>
            </a:extLst>
          </p:cNvPr>
          <p:cNvGrpSpPr/>
          <p:nvPr/>
        </p:nvGrpSpPr>
        <p:grpSpPr>
          <a:xfrm>
            <a:off x="437829" y="3710894"/>
            <a:ext cx="2048492" cy="1001313"/>
            <a:chOff x="413968" y="3186122"/>
            <a:chExt cx="2048492" cy="100131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C386528-8325-CD4E-AABF-D88477D41D14}"/>
                </a:ext>
              </a:extLst>
            </p:cNvPr>
            <p:cNvSpPr/>
            <p:nvPr/>
          </p:nvSpPr>
          <p:spPr>
            <a:xfrm>
              <a:off x="1754355" y="3243627"/>
              <a:ext cx="638988" cy="531012"/>
            </a:xfrm>
            <a:prstGeom prst="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CFEEFF0-36D2-D444-93F9-1924B983DEFE}"/>
                </a:ext>
              </a:extLst>
            </p:cNvPr>
            <p:cNvGrpSpPr/>
            <p:nvPr/>
          </p:nvGrpSpPr>
          <p:grpSpPr>
            <a:xfrm>
              <a:off x="413968" y="3186122"/>
              <a:ext cx="2048492" cy="1001313"/>
              <a:chOff x="413968" y="3186122"/>
              <a:chExt cx="2048492" cy="100131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71A640E-B8D4-AA44-B954-43DEB02FD915}"/>
                  </a:ext>
                </a:extLst>
              </p:cNvPr>
              <p:cNvSpPr txBox="1"/>
              <p:nvPr/>
            </p:nvSpPr>
            <p:spPr>
              <a:xfrm>
                <a:off x="413968" y="3848881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GPM1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28E3D23-C6E8-DC46-BC38-0C1C53982AC3}"/>
                  </a:ext>
                </a:extLst>
              </p:cNvPr>
              <p:cNvSpPr/>
              <p:nvPr/>
            </p:nvSpPr>
            <p:spPr>
              <a:xfrm>
                <a:off x="414208" y="3186122"/>
                <a:ext cx="2048252" cy="664210"/>
              </a:xfrm>
              <a:prstGeom prst="rect">
                <a:avLst/>
              </a:prstGeom>
              <a:noFill/>
              <a:ln w="25400">
                <a:prstDash val="sysDash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A578B1-3208-474B-B613-4EFDE1734D16}"/>
                </a:ext>
              </a:extLst>
            </p:cNvPr>
            <p:cNvGrpSpPr/>
            <p:nvPr/>
          </p:nvGrpSpPr>
          <p:grpSpPr>
            <a:xfrm>
              <a:off x="478960" y="3282066"/>
              <a:ext cx="1197355" cy="454134"/>
              <a:chOff x="478960" y="3282066"/>
              <a:chExt cx="1197355" cy="4541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D230416-0063-C546-90D6-97D56D5943AE}"/>
                  </a:ext>
                </a:extLst>
              </p:cNvPr>
              <p:cNvSpPr/>
              <p:nvPr/>
            </p:nvSpPr>
            <p:spPr>
              <a:xfrm>
                <a:off x="478960" y="3282066"/>
                <a:ext cx="1197355" cy="454134"/>
              </a:xfrm>
              <a:prstGeom prst="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D7E12DE-7256-1044-8E7C-FC9285DFE7F7}"/>
                  </a:ext>
                </a:extLst>
              </p:cNvPr>
              <p:cNvSpPr txBox="1"/>
              <p:nvPr/>
            </p:nvSpPr>
            <p:spPr>
              <a:xfrm>
                <a:off x="478960" y="3337135"/>
                <a:ext cx="11973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Directory</a:t>
                </a: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844BA81-59CA-A640-9ACB-A60AD0F6D733}"/>
              </a:ext>
            </a:extLst>
          </p:cNvPr>
          <p:cNvSpPr txBox="1"/>
          <p:nvPr/>
        </p:nvSpPr>
        <p:spPr>
          <a:xfrm>
            <a:off x="4052886" y="2110090"/>
            <a:ext cx="1197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Directory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8D1E1C-522A-E84D-AA80-9FC34E791527}"/>
              </a:ext>
            </a:extLst>
          </p:cNvPr>
          <p:cNvGrpSpPr/>
          <p:nvPr/>
        </p:nvGrpSpPr>
        <p:grpSpPr>
          <a:xfrm>
            <a:off x="3256286" y="1600145"/>
            <a:ext cx="2056746" cy="1015552"/>
            <a:chOff x="3256286" y="1600145"/>
            <a:chExt cx="2056746" cy="101555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BC7A659-47DC-324A-B1FC-3C5E2A3ABD6C}"/>
                </a:ext>
              </a:extLst>
            </p:cNvPr>
            <p:cNvGrpSpPr/>
            <p:nvPr/>
          </p:nvGrpSpPr>
          <p:grpSpPr>
            <a:xfrm>
              <a:off x="3256286" y="1600145"/>
              <a:ext cx="2056746" cy="1015552"/>
              <a:chOff x="3240369" y="1560392"/>
              <a:chExt cx="2056746" cy="1015552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6E5A9A5-1291-AF4A-83A3-7AE80CEA7F81}"/>
                  </a:ext>
                </a:extLst>
              </p:cNvPr>
              <p:cNvSpPr/>
              <p:nvPr/>
            </p:nvSpPr>
            <p:spPr>
              <a:xfrm>
                <a:off x="3240369" y="1905474"/>
                <a:ext cx="2056746" cy="670470"/>
              </a:xfrm>
              <a:prstGeom prst="rect">
                <a:avLst/>
              </a:prstGeom>
              <a:noFill/>
              <a:ln w="25400">
                <a:prstDash val="sysDash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BED5A39-80CC-3849-B9E8-224FB2D1474F}"/>
                  </a:ext>
                </a:extLst>
              </p:cNvPr>
              <p:cNvSpPr txBox="1"/>
              <p:nvPr/>
            </p:nvSpPr>
            <p:spPr>
              <a:xfrm>
                <a:off x="4589711" y="1560392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/>
                  <a:t>GPM0</a:t>
                </a:r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BB4F4FC-B298-5748-ADB0-E8BCA81313E8}"/>
                </a:ext>
              </a:extLst>
            </p:cNvPr>
            <p:cNvSpPr/>
            <p:nvPr/>
          </p:nvSpPr>
          <p:spPr>
            <a:xfrm>
              <a:off x="4056121" y="2058012"/>
              <a:ext cx="1197954" cy="454134"/>
            </a:xfrm>
            <a:prstGeom prst="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6B7144D-B21C-EC42-8BED-93E6FA6A8D11}"/>
                </a:ext>
              </a:extLst>
            </p:cNvPr>
            <p:cNvSpPr/>
            <p:nvPr/>
          </p:nvSpPr>
          <p:spPr>
            <a:xfrm>
              <a:off x="3349899" y="2004798"/>
              <a:ext cx="636542" cy="531012"/>
            </a:xfrm>
            <a:prstGeom prst="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82958AE-2B1F-FB49-B01A-10A4BEA56E2B}"/>
              </a:ext>
            </a:extLst>
          </p:cNvPr>
          <p:cNvSpPr txBox="1"/>
          <p:nvPr/>
        </p:nvSpPr>
        <p:spPr>
          <a:xfrm>
            <a:off x="1174031" y="1626324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rgbClr val="FF0000"/>
                </a:solidFill>
              </a:rPr>
              <a:t>sys home of 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9B7702F-23EE-F84E-8EE1-ED656B21A1C7}"/>
              </a:ext>
            </a:extLst>
          </p:cNvPr>
          <p:cNvSpPr/>
          <p:nvPr/>
        </p:nvSpPr>
        <p:spPr>
          <a:xfrm>
            <a:off x="372522" y="1591971"/>
            <a:ext cx="2211659" cy="309134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7FBC342-8DD6-814B-B5FB-9B2C23E99430}"/>
              </a:ext>
            </a:extLst>
          </p:cNvPr>
          <p:cNvSpPr/>
          <p:nvPr/>
        </p:nvSpPr>
        <p:spPr>
          <a:xfrm>
            <a:off x="3167350" y="1591970"/>
            <a:ext cx="2209470" cy="309134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50F0A10-DAC3-2C4F-8470-6DF8A623EC2C}"/>
              </a:ext>
            </a:extLst>
          </p:cNvPr>
          <p:cNvSpPr txBox="1"/>
          <p:nvPr/>
        </p:nvSpPr>
        <p:spPr>
          <a:xfrm>
            <a:off x="3905538" y="1250142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GPU1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7BD59E6-FB2F-1D47-BFB0-8448FAE4E46E}"/>
              </a:ext>
            </a:extLst>
          </p:cNvPr>
          <p:cNvSpPr txBox="1"/>
          <p:nvPr/>
        </p:nvSpPr>
        <p:spPr>
          <a:xfrm>
            <a:off x="1124435" y="1242750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GPU0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8B2FB8-888E-DF4D-BA6B-4DCA209E22BB}"/>
              </a:ext>
            </a:extLst>
          </p:cNvPr>
          <p:cNvSpPr/>
          <p:nvPr/>
        </p:nvSpPr>
        <p:spPr>
          <a:xfrm>
            <a:off x="738622" y="3043682"/>
            <a:ext cx="1452721" cy="207506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inter-GPM net.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0AA2E4-E1D4-674F-A0BB-8322C402CCEE}"/>
              </a:ext>
            </a:extLst>
          </p:cNvPr>
          <p:cNvSpPr/>
          <p:nvPr/>
        </p:nvSpPr>
        <p:spPr>
          <a:xfrm>
            <a:off x="3557396" y="3046845"/>
            <a:ext cx="1452721" cy="207506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inter-GPM net.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3DF17-0E29-D54E-86F7-42BBD264F01A}"/>
              </a:ext>
            </a:extLst>
          </p:cNvPr>
          <p:cNvCxnSpPr>
            <a:cxnSpLocks/>
            <a:stCxn id="46" idx="2"/>
            <a:endCxn id="3" idx="0"/>
          </p:cNvCxnSpPr>
          <p:nvPr/>
        </p:nvCxnSpPr>
        <p:spPr>
          <a:xfrm>
            <a:off x="1463417" y="2611503"/>
            <a:ext cx="1566" cy="432179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35EBA5-89D7-BB41-8BC7-0F72B5E39F8D}"/>
              </a:ext>
            </a:extLst>
          </p:cNvPr>
          <p:cNvCxnSpPr>
            <a:cxnSpLocks/>
            <a:stCxn id="3" idx="2"/>
            <a:endCxn id="85" idx="0"/>
          </p:cNvCxnSpPr>
          <p:nvPr/>
        </p:nvCxnSpPr>
        <p:spPr>
          <a:xfrm flipH="1">
            <a:off x="1462195" y="3251188"/>
            <a:ext cx="2788" cy="459706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A45C7C-1F20-0A4C-847D-305AAA873E68}"/>
              </a:ext>
            </a:extLst>
          </p:cNvPr>
          <p:cNvCxnSpPr>
            <a:cxnSpLocks/>
            <a:stCxn id="73" idx="2"/>
            <a:endCxn id="47" idx="0"/>
          </p:cNvCxnSpPr>
          <p:nvPr/>
        </p:nvCxnSpPr>
        <p:spPr>
          <a:xfrm flipH="1">
            <a:off x="4283757" y="2615697"/>
            <a:ext cx="902" cy="431148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D51EB9-3AA3-2447-96B2-0B46A8F97EA5}"/>
              </a:ext>
            </a:extLst>
          </p:cNvPr>
          <p:cNvCxnSpPr>
            <a:cxnSpLocks/>
            <a:stCxn id="47" idx="2"/>
            <a:endCxn id="80" idx="0"/>
          </p:cNvCxnSpPr>
          <p:nvPr/>
        </p:nvCxnSpPr>
        <p:spPr>
          <a:xfrm>
            <a:off x="4283757" y="3254351"/>
            <a:ext cx="0" cy="460206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718894-3129-EF45-AF72-42E18EC31F3B}"/>
              </a:ext>
            </a:extLst>
          </p:cNvPr>
          <p:cNvCxnSpPr>
            <a:cxnSpLocks/>
            <a:stCxn id="3" idx="3"/>
            <a:endCxn id="47" idx="1"/>
          </p:cNvCxnSpPr>
          <p:nvPr/>
        </p:nvCxnSpPr>
        <p:spPr>
          <a:xfrm>
            <a:off x="2191343" y="3147435"/>
            <a:ext cx="1366053" cy="3163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8BE0F00-B112-0B4D-87DC-1595FA012C59}"/>
              </a:ext>
            </a:extLst>
          </p:cNvPr>
          <p:cNvSpPr txBox="1"/>
          <p:nvPr/>
        </p:nvSpPr>
        <p:spPr>
          <a:xfrm>
            <a:off x="3336504" y="2108460"/>
            <a:ext cx="66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L2 $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BD9798-0E4E-BF4B-BD03-5AF59DE9034C}"/>
              </a:ext>
            </a:extLst>
          </p:cNvPr>
          <p:cNvSpPr txBox="1"/>
          <p:nvPr/>
        </p:nvSpPr>
        <p:spPr>
          <a:xfrm>
            <a:off x="1769067" y="2117670"/>
            <a:ext cx="66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L2 $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28D622-4060-EA4D-BB9F-F1D015206EDB}"/>
              </a:ext>
            </a:extLst>
          </p:cNvPr>
          <p:cNvSpPr txBox="1"/>
          <p:nvPr/>
        </p:nvSpPr>
        <p:spPr>
          <a:xfrm>
            <a:off x="502822" y="2108460"/>
            <a:ext cx="1201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Directory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8D6B7C-2915-AD4D-A596-5038EE15B218}"/>
              </a:ext>
            </a:extLst>
          </p:cNvPr>
          <p:cNvSpPr txBox="1"/>
          <p:nvPr/>
        </p:nvSpPr>
        <p:spPr>
          <a:xfrm>
            <a:off x="1764280" y="3872271"/>
            <a:ext cx="66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L2 $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75DC1-5900-174A-AD5E-B3A6850E8AF8}"/>
              </a:ext>
            </a:extLst>
          </p:cNvPr>
          <p:cNvSpPr txBox="1"/>
          <p:nvPr/>
        </p:nvSpPr>
        <p:spPr>
          <a:xfrm>
            <a:off x="5595125" y="2210962"/>
            <a:ext cx="3062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both system and GPU</a:t>
            </a:r>
          </a:p>
          <a:p>
            <a:r>
              <a:rPr lang="en-US" dirty="0"/>
              <a:t>home caches to each address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8FA755-06A8-D349-BB92-F327E35D5FE4}"/>
              </a:ext>
            </a:extLst>
          </p:cNvPr>
          <p:cNvSpPr txBox="1"/>
          <p:nvPr/>
        </p:nvSpPr>
        <p:spPr>
          <a:xfrm>
            <a:off x="3170401" y="1628115"/>
            <a:ext cx="1470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gpu home of A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854F1D-5E6B-9844-9AA4-55FD28D224CC}"/>
              </a:ext>
            </a:extLst>
          </p:cNvPr>
          <p:cNvSpPr/>
          <p:nvPr/>
        </p:nvSpPr>
        <p:spPr>
          <a:xfrm>
            <a:off x="127228" y="1289934"/>
            <a:ext cx="2679589" cy="149151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45EA67-0732-BE46-9DE5-E87A2BA4F2F4}"/>
              </a:ext>
            </a:extLst>
          </p:cNvPr>
          <p:cNvSpPr/>
          <p:nvPr/>
        </p:nvSpPr>
        <p:spPr>
          <a:xfrm>
            <a:off x="2945897" y="1290406"/>
            <a:ext cx="2679589" cy="149151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BF09CA8-F832-7C43-8556-A3DEE4F75ECD}"/>
              </a:ext>
            </a:extLst>
          </p:cNvPr>
          <p:cNvSpPr/>
          <p:nvPr/>
        </p:nvSpPr>
        <p:spPr>
          <a:xfrm>
            <a:off x="3349899" y="2151557"/>
            <a:ext cx="636542" cy="23941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A333352-86F6-B243-BCE1-A51D71923B5D}"/>
              </a:ext>
            </a:extLst>
          </p:cNvPr>
          <p:cNvSpPr/>
          <p:nvPr/>
        </p:nvSpPr>
        <p:spPr>
          <a:xfrm>
            <a:off x="3319579" y="3930551"/>
            <a:ext cx="640656" cy="23941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C52A8-2E59-EF4F-89FB-C064B656DDC3}"/>
              </a:ext>
            </a:extLst>
          </p:cNvPr>
          <p:cNvGrpSpPr/>
          <p:nvPr/>
        </p:nvGrpSpPr>
        <p:grpSpPr>
          <a:xfrm>
            <a:off x="1462195" y="2576285"/>
            <a:ext cx="2817576" cy="572451"/>
            <a:chOff x="1438334" y="2576285"/>
            <a:chExt cx="2945710" cy="572451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297128E-40A1-8945-B219-0EA727BF6767}"/>
                </a:ext>
              </a:extLst>
            </p:cNvPr>
            <p:cNvSpPr/>
            <p:nvPr/>
          </p:nvSpPr>
          <p:spPr>
            <a:xfrm>
              <a:off x="1438334" y="2608028"/>
              <a:ext cx="2945710" cy="540708"/>
            </a:xfrm>
            <a:custGeom>
              <a:avLst/>
              <a:gdLst>
                <a:gd name="connsiteX0" fmla="*/ 0 w 2735248"/>
                <a:gd name="connsiteY0" fmla="*/ 0 h 540708"/>
                <a:gd name="connsiteX1" fmla="*/ 1407381 w 2735248"/>
                <a:gd name="connsiteY1" fmla="*/ 540689 h 540708"/>
                <a:gd name="connsiteX2" fmla="*/ 2735248 w 2735248"/>
                <a:gd name="connsiteY2" fmla="*/ 15902 h 540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248" h="540708">
                  <a:moveTo>
                    <a:pt x="0" y="0"/>
                  </a:moveTo>
                  <a:cubicBezTo>
                    <a:pt x="475753" y="269019"/>
                    <a:pt x="951506" y="538039"/>
                    <a:pt x="1407381" y="540689"/>
                  </a:cubicBezTo>
                  <a:cubicBezTo>
                    <a:pt x="1863256" y="543339"/>
                    <a:pt x="2299252" y="279620"/>
                    <a:pt x="2735248" y="15902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headEnd type="stealth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BA1185-DE81-8B44-974F-8C1F984F3B10}"/>
                </a:ext>
              </a:extLst>
            </p:cNvPr>
            <p:cNvSpPr txBox="1"/>
            <p:nvPr/>
          </p:nvSpPr>
          <p:spPr>
            <a:xfrm>
              <a:off x="1852365" y="2576285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load 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9C00F1-C917-1D47-BDFD-81B4E55962C9}"/>
              </a:ext>
            </a:extLst>
          </p:cNvPr>
          <p:cNvGrpSpPr/>
          <p:nvPr/>
        </p:nvGrpSpPr>
        <p:grpSpPr>
          <a:xfrm>
            <a:off x="4286151" y="2606411"/>
            <a:ext cx="814679" cy="1087210"/>
            <a:chOff x="7073312" y="3137641"/>
            <a:chExt cx="814679" cy="108721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BBED751-1352-6F4D-856B-1A4AA7CE7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3312" y="3137641"/>
              <a:ext cx="2988" cy="1087210"/>
            </a:xfrm>
            <a:prstGeom prst="line">
              <a:avLst/>
            </a:prstGeom>
            <a:ln w="50800">
              <a:solidFill>
                <a:srgbClr val="FF0000"/>
              </a:solidFill>
              <a:headEnd type="stealth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D4CA0BB-2E84-5645-AD3B-303C5B65C91D}"/>
                </a:ext>
              </a:extLst>
            </p:cNvPr>
            <p:cNvSpPr txBox="1"/>
            <p:nvPr/>
          </p:nvSpPr>
          <p:spPr>
            <a:xfrm>
              <a:off x="7079756" y="318132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load 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3A9778-B405-1D4E-83B3-BBB6D7792735}"/>
              </a:ext>
            </a:extLst>
          </p:cNvPr>
          <p:cNvGrpSpPr/>
          <p:nvPr/>
        </p:nvGrpSpPr>
        <p:grpSpPr>
          <a:xfrm>
            <a:off x="4286151" y="2631720"/>
            <a:ext cx="687900" cy="1087210"/>
            <a:chOff x="8099318" y="3155645"/>
            <a:chExt cx="687900" cy="108721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9A29959-7100-504E-BA39-A44C40A048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9318" y="3155645"/>
              <a:ext cx="2988" cy="1087210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961AE33-55CF-BC4B-8F8E-5CD6F5D68ABE}"/>
                </a:ext>
              </a:extLst>
            </p:cNvPr>
            <p:cNvSpPr txBox="1"/>
            <p:nvPr/>
          </p:nvSpPr>
          <p:spPr>
            <a:xfrm>
              <a:off x="8100812" y="3818059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reply</a:t>
              </a: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9DAD006A-6FE4-F140-917E-4FE41F0E6E21}"/>
              </a:ext>
            </a:extLst>
          </p:cNvPr>
          <p:cNvSpPr/>
          <p:nvPr/>
        </p:nvSpPr>
        <p:spPr>
          <a:xfrm>
            <a:off x="501564" y="2150477"/>
            <a:ext cx="1194787" cy="23941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V:A:[GPU1]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560D447-B11C-A045-8D17-D6951188A11B}"/>
              </a:ext>
            </a:extLst>
          </p:cNvPr>
          <p:cNvSpPr/>
          <p:nvPr/>
        </p:nvSpPr>
        <p:spPr>
          <a:xfrm>
            <a:off x="502821" y="2051942"/>
            <a:ext cx="1197954" cy="454134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2C7D509-5808-064E-A394-76C4296AFEAF}"/>
              </a:ext>
            </a:extLst>
          </p:cNvPr>
          <p:cNvSpPr/>
          <p:nvPr/>
        </p:nvSpPr>
        <p:spPr>
          <a:xfrm>
            <a:off x="4058222" y="2149974"/>
            <a:ext cx="1196212" cy="23941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V:A:[GPM1]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BCB809-5C26-BD4B-AB50-656ACCA0A011}"/>
              </a:ext>
            </a:extLst>
          </p:cNvPr>
          <p:cNvSpPr txBox="1"/>
          <p:nvPr/>
        </p:nvSpPr>
        <p:spPr>
          <a:xfrm>
            <a:off x="5595125" y="1448954"/>
            <a:ext cx="3435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Unlike CPUs, no extra structures or</a:t>
            </a:r>
          </a:p>
          <a:p>
            <a:r>
              <a:rPr lang="en-US" b="1" i="1" dirty="0"/>
              <a:t>coherence states to reduce latency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F36B9-4229-8843-B12D-0E45B0EB3133}"/>
              </a:ext>
            </a:extLst>
          </p:cNvPr>
          <p:cNvSpPr txBox="1"/>
          <p:nvPr/>
        </p:nvSpPr>
        <p:spPr>
          <a:xfrm>
            <a:off x="5595125" y="2972970"/>
            <a:ext cx="342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Loads and store invalidations are</a:t>
            </a:r>
          </a:p>
          <a:p>
            <a:r>
              <a:rPr lang="en-US" dirty="0"/>
              <a:t>propagated hierarchically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71D5B99-FF40-A445-A65D-F676306C0E59}"/>
              </a:ext>
            </a:extLst>
          </p:cNvPr>
          <p:cNvGrpSpPr/>
          <p:nvPr/>
        </p:nvGrpSpPr>
        <p:grpSpPr>
          <a:xfrm>
            <a:off x="1463218" y="2582153"/>
            <a:ext cx="2817576" cy="565050"/>
            <a:chOff x="1438334" y="2583686"/>
            <a:chExt cx="2945710" cy="565050"/>
          </a:xfrm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8D6C32B9-7DD5-CC44-8C31-C28976A9E5B5}"/>
                </a:ext>
              </a:extLst>
            </p:cNvPr>
            <p:cNvSpPr/>
            <p:nvPr/>
          </p:nvSpPr>
          <p:spPr>
            <a:xfrm>
              <a:off x="1438334" y="2608028"/>
              <a:ext cx="2945710" cy="540708"/>
            </a:xfrm>
            <a:custGeom>
              <a:avLst/>
              <a:gdLst>
                <a:gd name="connsiteX0" fmla="*/ 0 w 2735248"/>
                <a:gd name="connsiteY0" fmla="*/ 0 h 540708"/>
                <a:gd name="connsiteX1" fmla="*/ 1407381 w 2735248"/>
                <a:gd name="connsiteY1" fmla="*/ 540689 h 540708"/>
                <a:gd name="connsiteX2" fmla="*/ 2735248 w 2735248"/>
                <a:gd name="connsiteY2" fmla="*/ 15902 h 540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248" h="540708">
                  <a:moveTo>
                    <a:pt x="0" y="0"/>
                  </a:moveTo>
                  <a:cubicBezTo>
                    <a:pt x="475753" y="269019"/>
                    <a:pt x="951506" y="538039"/>
                    <a:pt x="1407381" y="540689"/>
                  </a:cubicBezTo>
                  <a:cubicBezTo>
                    <a:pt x="1863256" y="543339"/>
                    <a:pt x="2299252" y="279620"/>
                    <a:pt x="2735248" y="15902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FA151BB-4B8C-E748-B225-D4BAE5FDD226}"/>
                </a:ext>
              </a:extLst>
            </p:cNvPr>
            <p:cNvSpPr txBox="1"/>
            <p:nvPr/>
          </p:nvSpPr>
          <p:spPr>
            <a:xfrm>
              <a:off x="3173103" y="2583686"/>
              <a:ext cx="71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reply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49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5" grpId="0"/>
      <p:bldP spid="24" grpId="0"/>
      <p:bldP spid="66" grpId="0"/>
      <p:bldP spid="70" grpId="0"/>
      <p:bldP spid="5" grpId="0"/>
      <p:bldP spid="61" grpId="0"/>
      <p:bldP spid="62" grpId="0" animBg="1"/>
      <p:bldP spid="62" grpId="1" animBg="1"/>
      <p:bldP spid="65" grpId="0" animBg="1"/>
      <p:bldP spid="65" grpId="1" animBg="1"/>
      <p:bldP spid="93" grpId="0" animBg="1"/>
      <p:bldP spid="94" grpId="0" animBg="1"/>
      <p:bldP spid="100" grpId="0" animBg="1"/>
      <p:bldP spid="98" grpId="0" animBg="1"/>
      <p:bldP spid="10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Hierarchical Multi-GPU Cache Coherence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2A2D3F-0062-7A44-9281-CB7138554BF3}"/>
              </a:ext>
            </a:extLst>
          </p:cNvPr>
          <p:cNvGrpSpPr/>
          <p:nvPr/>
        </p:nvGrpSpPr>
        <p:grpSpPr>
          <a:xfrm>
            <a:off x="438068" y="1604549"/>
            <a:ext cx="2050697" cy="1006954"/>
            <a:chOff x="414207" y="1564796"/>
            <a:chExt cx="2050697" cy="100695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D213CD-35A3-9646-B57F-571A9F7268FF}"/>
                </a:ext>
              </a:extLst>
            </p:cNvPr>
            <p:cNvGrpSpPr/>
            <p:nvPr/>
          </p:nvGrpSpPr>
          <p:grpSpPr>
            <a:xfrm>
              <a:off x="414207" y="1564796"/>
              <a:ext cx="2050697" cy="1006954"/>
              <a:chOff x="414207" y="1564796"/>
              <a:chExt cx="2050697" cy="100695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858E23E-EA23-EB4B-9BF2-C237FFFC2F46}"/>
                  </a:ext>
                </a:extLst>
              </p:cNvPr>
              <p:cNvSpPr/>
              <p:nvPr/>
            </p:nvSpPr>
            <p:spPr>
              <a:xfrm>
                <a:off x="414207" y="1907540"/>
                <a:ext cx="2050697" cy="664210"/>
              </a:xfrm>
              <a:prstGeom prst="rect">
                <a:avLst/>
              </a:prstGeom>
              <a:noFill/>
              <a:ln w="25400">
                <a:prstDash val="sysDash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D7834C-EEE1-8543-B267-C9AFD5C79E1E}"/>
                  </a:ext>
                </a:extLst>
              </p:cNvPr>
              <p:cNvSpPr txBox="1"/>
              <p:nvPr/>
            </p:nvSpPr>
            <p:spPr>
              <a:xfrm>
                <a:off x="421919" y="1564796"/>
                <a:ext cx="6992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GPM0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6BDF63-14B5-3B4F-8A13-44121C7138F9}"/>
                </a:ext>
              </a:extLst>
            </p:cNvPr>
            <p:cNvSpPr/>
            <p:nvPr/>
          </p:nvSpPr>
          <p:spPr>
            <a:xfrm>
              <a:off x="1756801" y="1965045"/>
              <a:ext cx="636542" cy="531012"/>
            </a:xfrm>
            <a:prstGeom prst="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384C666-69D6-0B4D-AB4B-62BE67CF6E6D}"/>
              </a:ext>
            </a:extLst>
          </p:cNvPr>
          <p:cNvGrpSpPr/>
          <p:nvPr/>
        </p:nvGrpSpPr>
        <p:grpSpPr>
          <a:xfrm>
            <a:off x="3254482" y="3714557"/>
            <a:ext cx="2058550" cy="999101"/>
            <a:chOff x="3429396" y="3611194"/>
            <a:chExt cx="2058550" cy="99910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5CFCE7-0487-D54E-9B07-3322D3CA34FA}"/>
                </a:ext>
              </a:extLst>
            </p:cNvPr>
            <p:cNvGrpSpPr/>
            <p:nvPr/>
          </p:nvGrpSpPr>
          <p:grpSpPr>
            <a:xfrm>
              <a:off x="3429396" y="3611194"/>
              <a:ext cx="2058550" cy="999101"/>
              <a:chOff x="3238565" y="3189785"/>
              <a:chExt cx="2058550" cy="99910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A50DC28-D003-D345-A594-F0512233E391}"/>
                  </a:ext>
                </a:extLst>
              </p:cNvPr>
              <p:cNvSpPr txBox="1"/>
              <p:nvPr/>
            </p:nvSpPr>
            <p:spPr>
              <a:xfrm>
                <a:off x="4597662" y="3850332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/>
                  <a:t>GPM1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C292238-80B3-3347-AC97-F94DD8D782BF}"/>
                  </a:ext>
                </a:extLst>
              </p:cNvPr>
              <p:cNvSpPr/>
              <p:nvPr/>
            </p:nvSpPr>
            <p:spPr>
              <a:xfrm>
                <a:off x="3238565" y="3189785"/>
                <a:ext cx="2058550" cy="664210"/>
              </a:xfrm>
              <a:prstGeom prst="rect">
                <a:avLst/>
              </a:prstGeom>
              <a:noFill/>
              <a:ln w="25400">
                <a:prstDash val="sysDash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6656C6F-2F91-5248-AD9F-4B4C2111E753}"/>
                </a:ext>
              </a:extLst>
            </p:cNvPr>
            <p:cNvGrpSpPr/>
            <p:nvPr/>
          </p:nvGrpSpPr>
          <p:grpSpPr>
            <a:xfrm>
              <a:off x="4233961" y="3716232"/>
              <a:ext cx="1196212" cy="454134"/>
              <a:chOff x="4043130" y="3294823"/>
              <a:chExt cx="1196212" cy="454134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DD13A46-9B5F-9848-A230-8429AFAA9030}"/>
                  </a:ext>
                </a:extLst>
              </p:cNvPr>
              <p:cNvSpPr/>
              <p:nvPr/>
            </p:nvSpPr>
            <p:spPr>
              <a:xfrm>
                <a:off x="4043130" y="3294823"/>
                <a:ext cx="1196212" cy="454134"/>
              </a:xfrm>
              <a:prstGeom prst="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F2849C-31B5-DE4D-846D-9F06E69E86FA}"/>
                  </a:ext>
                </a:extLst>
              </p:cNvPr>
              <p:cNvSpPr txBox="1"/>
              <p:nvPr/>
            </p:nvSpPr>
            <p:spPr>
              <a:xfrm>
                <a:off x="4043130" y="3361070"/>
                <a:ext cx="11962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Directory</a:t>
                </a:r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913CBEC-BAAD-6548-BE14-91D244C46542}"/>
                </a:ext>
              </a:extLst>
            </p:cNvPr>
            <p:cNvSpPr/>
            <p:nvPr/>
          </p:nvSpPr>
          <p:spPr>
            <a:xfrm>
              <a:off x="3494495" y="3674276"/>
              <a:ext cx="640656" cy="531012"/>
            </a:xfrm>
            <a:prstGeom prst="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4C15702A-B931-F54D-8ACA-515DE129DD68}"/>
              </a:ext>
            </a:extLst>
          </p:cNvPr>
          <p:cNvSpPr txBox="1"/>
          <p:nvPr/>
        </p:nvSpPr>
        <p:spPr>
          <a:xfrm>
            <a:off x="3319581" y="3879747"/>
            <a:ext cx="66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L2 $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344A068-B3C5-444C-908D-7801D8EB9237}"/>
              </a:ext>
            </a:extLst>
          </p:cNvPr>
          <p:cNvGrpSpPr/>
          <p:nvPr/>
        </p:nvGrpSpPr>
        <p:grpSpPr>
          <a:xfrm>
            <a:off x="437829" y="3710894"/>
            <a:ext cx="2048492" cy="1001313"/>
            <a:chOff x="413968" y="3186122"/>
            <a:chExt cx="2048492" cy="100131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C386528-8325-CD4E-AABF-D88477D41D14}"/>
                </a:ext>
              </a:extLst>
            </p:cNvPr>
            <p:cNvSpPr/>
            <p:nvPr/>
          </p:nvSpPr>
          <p:spPr>
            <a:xfrm>
              <a:off x="1754355" y="3243627"/>
              <a:ext cx="638988" cy="531012"/>
            </a:xfrm>
            <a:prstGeom prst="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CFEEFF0-36D2-D444-93F9-1924B983DEFE}"/>
                </a:ext>
              </a:extLst>
            </p:cNvPr>
            <p:cNvGrpSpPr/>
            <p:nvPr/>
          </p:nvGrpSpPr>
          <p:grpSpPr>
            <a:xfrm>
              <a:off x="413968" y="3186122"/>
              <a:ext cx="2048492" cy="1001313"/>
              <a:chOff x="413968" y="3186122"/>
              <a:chExt cx="2048492" cy="100131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71A640E-B8D4-AA44-B954-43DEB02FD915}"/>
                  </a:ext>
                </a:extLst>
              </p:cNvPr>
              <p:cNvSpPr txBox="1"/>
              <p:nvPr/>
            </p:nvSpPr>
            <p:spPr>
              <a:xfrm>
                <a:off x="413968" y="3848881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GPM1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28E3D23-C6E8-DC46-BC38-0C1C53982AC3}"/>
                  </a:ext>
                </a:extLst>
              </p:cNvPr>
              <p:cNvSpPr/>
              <p:nvPr/>
            </p:nvSpPr>
            <p:spPr>
              <a:xfrm>
                <a:off x="414208" y="3186122"/>
                <a:ext cx="2048252" cy="664210"/>
              </a:xfrm>
              <a:prstGeom prst="rect">
                <a:avLst/>
              </a:prstGeom>
              <a:noFill/>
              <a:ln w="25400">
                <a:prstDash val="sysDash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A578B1-3208-474B-B613-4EFDE1734D16}"/>
                </a:ext>
              </a:extLst>
            </p:cNvPr>
            <p:cNvGrpSpPr/>
            <p:nvPr/>
          </p:nvGrpSpPr>
          <p:grpSpPr>
            <a:xfrm>
              <a:off x="478960" y="3282066"/>
              <a:ext cx="1197355" cy="454134"/>
              <a:chOff x="478960" y="3282066"/>
              <a:chExt cx="1197355" cy="4541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D230416-0063-C546-90D6-97D56D5943AE}"/>
                  </a:ext>
                </a:extLst>
              </p:cNvPr>
              <p:cNvSpPr/>
              <p:nvPr/>
            </p:nvSpPr>
            <p:spPr>
              <a:xfrm>
                <a:off x="478960" y="3282066"/>
                <a:ext cx="1197355" cy="454134"/>
              </a:xfrm>
              <a:prstGeom prst="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D7E12DE-7256-1044-8E7C-FC9285DFE7F7}"/>
                  </a:ext>
                </a:extLst>
              </p:cNvPr>
              <p:cNvSpPr txBox="1"/>
              <p:nvPr/>
            </p:nvSpPr>
            <p:spPr>
              <a:xfrm>
                <a:off x="478960" y="3337135"/>
                <a:ext cx="11973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Directory</a:t>
                </a: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844BA81-59CA-A640-9ACB-A60AD0F6D733}"/>
              </a:ext>
            </a:extLst>
          </p:cNvPr>
          <p:cNvSpPr txBox="1"/>
          <p:nvPr/>
        </p:nvSpPr>
        <p:spPr>
          <a:xfrm>
            <a:off x="4052886" y="2110090"/>
            <a:ext cx="1197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Directory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8D1E1C-522A-E84D-AA80-9FC34E791527}"/>
              </a:ext>
            </a:extLst>
          </p:cNvPr>
          <p:cNvGrpSpPr/>
          <p:nvPr/>
        </p:nvGrpSpPr>
        <p:grpSpPr>
          <a:xfrm>
            <a:off x="3256286" y="1600145"/>
            <a:ext cx="2056746" cy="1015552"/>
            <a:chOff x="3256286" y="1600145"/>
            <a:chExt cx="2056746" cy="101555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BC7A659-47DC-324A-B1FC-3C5E2A3ABD6C}"/>
                </a:ext>
              </a:extLst>
            </p:cNvPr>
            <p:cNvGrpSpPr/>
            <p:nvPr/>
          </p:nvGrpSpPr>
          <p:grpSpPr>
            <a:xfrm>
              <a:off x="3256286" y="1600145"/>
              <a:ext cx="2056746" cy="1015552"/>
              <a:chOff x="3240369" y="1560392"/>
              <a:chExt cx="2056746" cy="1015552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6E5A9A5-1291-AF4A-83A3-7AE80CEA7F81}"/>
                  </a:ext>
                </a:extLst>
              </p:cNvPr>
              <p:cNvSpPr/>
              <p:nvPr/>
            </p:nvSpPr>
            <p:spPr>
              <a:xfrm>
                <a:off x="3240369" y="1905474"/>
                <a:ext cx="2056746" cy="670470"/>
              </a:xfrm>
              <a:prstGeom prst="rect">
                <a:avLst/>
              </a:prstGeom>
              <a:noFill/>
              <a:ln w="25400">
                <a:prstDash val="sysDash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BED5A39-80CC-3849-B9E8-224FB2D1474F}"/>
                  </a:ext>
                </a:extLst>
              </p:cNvPr>
              <p:cNvSpPr txBox="1"/>
              <p:nvPr/>
            </p:nvSpPr>
            <p:spPr>
              <a:xfrm>
                <a:off x="4589711" y="1560392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/>
                  <a:t>GPM0</a:t>
                </a:r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BB4F4FC-B298-5748-ADB0-E8BCA81313E8}"/>
                </a:ext>
              </a:extLst>
            </p:cNvPr>
            <p:cNvSpPr/>
            <p:nvPr/>
          </p:nvSpPr>
          <p:spPr>
            <a:xfrm>
              <a:off x="4056121" y="2058012"/>
              <a:ext cx="1197954" cy="454134"/>
            </a:xfrm>
            <a:prstGeom prst="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6B7144D-B21C-EC42-8BED-93E6FA6A8D11}"/>
                </a:ext>
              </a:extLst>
            </p:cNvPr>
            <p:cNvSpPr/>
            <p:nvPr/>
          </p:nvSpPr>
          <p:spPr>
            <a:xfrm>
              <a:off x="3349899" y="2004798"/>
              <a:ext cx="636542" cy="531012"/>
            </a:xfrm>
            <a:prstGeom prst="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82958AE-2B1F-FB49-B01A-10A4BEA56E2B}"/>
              </a:ext>
            </a:extLst>
          </p:cNvPr>
          <p:cNvSpPr txBox="1"/>
          <p:nvPr/>
        </p:nvSpPr>
        <p:spPr>
          <a:xfrm>
            <a:off x="1174031" y="1626324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rgbClr val="FF0000"/>
                </a:solidFill>
              </a:rPr>
              <a:t>sys home of 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9B7702F-23EE-F84E-8EE1-ED656B21A1C7}"/>
              </a:ext>
            </a:extLst>
          </p:cNvPr>
          <p:cNvSpPr/>
          <p:nvPr/>
        </p:nvSpPr>
        <p:spPr>
          <a:xfrm>
            <a:off x="372522" y="1591971"/>
            <a:ext cx="2211659" cy="309134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7FBC342-8DD6-814B-B5FB-9B2C23E99430}"/>
              </a:ext>
            </a:extLst>
          </p:cNvPr>
          <p:cNvSpPr/>
          <p:nvPr/>
        </p:nvSpPr>
        <p:spPr>
          <a:xfrm>
            <a:off x="3167350" y="1591970"/>
            <a:ext cx="2209470" cy="309134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50F0A10-DAC3-2C4F-8470-6DF8A623EC2C}"/>
              </a:ext>
            </a:extLst>
          </p:cNvPr>
          <p:cNvSpPr txBox="1"/>
          <p:nvPr/>
        </p:nvSpPr>
        <p:spPr>
          <a:xfrm>
            <a:off x="3905538" y="1250142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GPU1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7BD59E6-FB2F-1D47-BFB0-8448FAE4E46E}"/>
              </a:ext>
            </a:extLst>
          </p:cNvPr>
          <p:cNvSpPr txBox="1"/>
          <p:nvPr/>
        </p:nvSpPr>
        <p:spPr>
          <a:xfrm>
            <a:off x="1124435" y="1242750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GPU0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8B2FB8-888E-DF4D-BA6B-4DCA209E22BB}"/>
              </a:ext>
            </a:extLst>
          </p:cNvPr>
          <p:cNvSpPr/>
          <p:nvPr/>
        </p:nvSpPr>
        <p:spPr>
          <a:xfrm>
            <a:off x="738622" y="3043682"/>
            <a:ext cx="1452721" cy="207506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inter-GPM net.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0AA2E4-E1D4-674F-A0BB-8322C402CCEE}"/>
              </a:ext>
            </a:extLst>
          </p:cNvPr>
          <p:cNvSpPr/>
          <p:nvPr/>
        </p:nvSpPr>
        <p:spPr>
          <a:xfrm>
            <a:off x="3557396" y="3046845"/>
            <a:ext cx="1452721" cy="207506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inter-GPM net.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3DF17-0E29-D54E-86F7-42BBD264F01A}"/>
              </a:ext>
            </a:extLst>
          </p:cNvPr>
          <p:cNvCxnSpPr>
            <a:cxnSpLocks/>
            <a:stCxn id="46" idx="2"/>
            <a:endCxn id="3" idx="0"/>
          </p:cNvCxnSpPr>
          <p:nvPr/>
        </p:nvCxnSpPr>
        <p:spPr>
          <a:xfrm>
            <a:off x="1463417" y="2611503"/>
            <a:ext cx="1566" cy="432179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35EBA5-89D7-BB41-8BC7-0F72B5E39F8D}"/>
              </a:ext>
            </a:extLst>
          </p:cNvPr>
          <p:cNvCxnSpPr>
            <a:cxnSpLocks/>
            <a:stCxn id="3" idx="2"/>
            <a:endCxn id="85" idx="0"/>
          </p:cNvCxnSpPr>
          <p:nvPr/>
        </p:nvCxnSpPr>
        <p:spPr>
          <a:xfrm flipH="1">
            <a:off x="1462195" y="3251188"/>
            <a:ext cx="2788" cy="459706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A45C7C-1F20-0A4C-847D-305AAA873E68}"/>
              </a:ext>
            </a:extLst>
          </p:cNvPr>
          <p:cNvCxnSpPr>
            <a:cxnSpLocks/>
            <a:stCxn id="73" idx="2"/>
            <a:endCxn id="47" idx="0"/>
          </p:cNvCxnSpPr>
          <p:nvPr/>
        </p:nvCxnSpPr>
        <p:spPr>
          <a:xfrm flipH="1">
            <a:off x="4283757" y="2615697"/>
            <a:ext cx="902" cy="431148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D51EB9-3AA3-2447-96B2-0B46A8F97EA5}"/>
              </a:ext>
            </a:extLst>
          </p:cNvPr>
          <p:cNvCxnSpPr>
            <a:cxnSpLocks/>
            <a:stCxn id="47" idx="2"/>
            <a:endCxn id="80" idx="0"/>
          </p:cNvCxnSpPr>
          <p:nvPr/>
        </p:nvCxnSpPr>
        <p:spPr>
          <a:xfrm>
            <a:off x="4283757" y="3254351"/>
            <a:ext cx="0" cy="460206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718894-3129-EF45-AF72-42E18EC31F3B}"/>
              </a:ext>
            </a:extLst>
          </p:cNvPr>
          <p:cNvCxnSpPr>
            <a:cxnSpLocks/>
            <a:stCxn id="3" idx="3"/>
            <a:endCxn id="47" idx="1"/>
          </p:cNvCxnSpPr>
          <p:nvPr/>
        </p:nvCxnSpPr>
        <p:spPr>
          <a:xfrm>
            <a:off x="2191343" y="3147435"/>
            <a:ext cx="1366053" cy="3163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8BE0F00-B112-0B4D-87DC-1595FA012C59}"/>
              </a:ext>
            </a:extLst>
          </p:cNvPr>
          <p:cNvSpPr txBox="1"/>
          <p:nvPr/>
        </p:nvSpPr>
        <p:spPr>
          <a:xfrm>
            <a:off x="3336504" y="2108460"/>
            <a:ext cx="66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L2 $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28D622-4060-EA4D-BB9F-F1D015206EDB}"/>
              </a:ext>
            </a:extLst>
          </p:cNvPr>
          <p:cNvSpPr txBox="1"/>
          <p:nvPr/>
        </p:nvSpPr>
        <p:spPr>
          <a:xfrm>
            <a:off x="502822" y="2108460"/>
            <a:ext cx="1201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Directory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8D6B7C-2915-AD4D-A596-5038EE15B218}"/>
              </a:ext>
            </a:extLst>
          </p:cNvPr>
          <p:cNvSpPr txBox="1"/>
          <p:nvPr/>
        </p:nvSpPr>
        <p:spPr>
          <a:xfrm>
            <a:off x="1764280" y="3872271"/>
            <a:ext cx="66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L2 $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8FA755-06A8-D349-BB92-F327E35D5FE4}"/>
              </a:ext>
            </a:extLst>
          </p:cNvPr>
          <p:cNvSpPr txBox="1"/>
          <p:nvPr/>
        </p:nvSpPr>
        <p:spPr>
          <a:xfrm>
            <a:off x="3170401" y="1628115"/>
            <a:ext cx="1470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gpu home of 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BF09CA8-F832-7C43-8556-A3DEE4F75ECD}"/>
              </a:ext>
            </a:extLst>
          </p:cNvPr>
          <p:cNvSpPr/>
          <p:nvPr/>
        </p:nvSpPr>
        <p:spPr>
          <a:xfrm>
            <a:off x="3351516" y="2150597"/>
            <a:ext cx="633307" cy="23941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A333352-86F6-B243-BCE1-A51D71923B5D}"/>
              </a:ext>
            </a:extLst>
          </p:cNvPr>
          <p:cNvSpPr/>
          <p:nvPr/>
        </p:nvSpPr>
        <p:spPr>
          <a:xfrm>
            <a:off x="3319580" y="3935380"/>
            <a:ext cx="634030" cy="23941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C52A8-2E59-EF4F-89FB-C064B656DDC3}"/>
              </a:ext>
            </a:extLst>
          </p:cNvPr>
          <p:cNvGrpSpPr/>
          <p:nvPr/>
        </p:nvGrpSpPr>
        <p:grpSpPr>
          <a:xfrm>
            <a:off x="1462195" y="2608028"/>
            <a:ext cx="2817576" cy="540708"/>
            <a:chOff x="1438334" y="2608028"/>
            <a:chExt cx="2945710" cy="540708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297128E-40A1-8945-B219-0EA727BF6767}"/>
                </a:ext>
              </a:extLst>
            </p:cNvPr>
            <p:cNvSpPr/>
            <p:nvPr/>
          </p:nvSpPr>
          <p:spPr>
            <a:xfrm>
              <a:off x="1438334" y="2608028"/>
              <a:ext cx="2945710" cy="540708"/>
            </a:xfrm>
            <a:custGeom>
              <a:avLst/>
              <a:gdLst>
                <a:gd name="connsiteX0" fmla="*/ 0 w 2735248"/>
                <a:gd name="connsiteY0" fmla="*/ 0 h 540708"/>
                <a:gd name="connsiteX1" fmla="*/ 1407381 w 2735248"/>
                <a:gd name="connsiteY1" fmla="*/ 540689 h 540708"/>
                <a:gd name="connsiteX2" fmla="*/ 2735248 w 2735248"/>
                <a:gd name="connsiteY2" fmla="*/ 15902 h 540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248" h="540708">
                  <a:moveTo>
                    <a:pt x="0" y="0"/>
                  </a:moveTo>
                  <a:cubicBezTo>
                    <a:pt x="475753" y="269019"/>
                    <a:pt x="951506" y="538039"/>
                    <a:pt x="1407381" y="540689"/>
                  </a:cubicBezTo>
                  <a:cubicBezTo>
                    <a:pt x="1863256" y="543339"/>
                    <a:pt x="2299252" y="279620"/>
                    <a:pt x="2735248" y="15902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BA1185-DE81-8B44-974F-8C1F984F3B10}"/>
                </a:ext>
              </a:extLst>
            </p:cNvPr>
            <p:cNvSpPr txBox="1"/>
            <p:nvPr/>
          </p:nvSpPr>
          <p:spPr>
            <a:xfrm>
              <a:off x="2534185" y="2759363"/>
              <a:ext cx="710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inv 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3A9778-B405-1D4E-83B3-BBB6D7792735}"/>
              </a:ext>
            </a:extLst>
          </p:cNvPr>
          <p:cNvGrpSpPr/>
          <p:nvPr/>
        </p:nvGrpSpPr>
        <p:grpSpPr>
          <a:xfrm>
            <a:off x="4286544" y="2626598"/>
            <a:ext cx="681488" cy="1087210"/>
            <a:chOff x="8099318" y="3155645"/>
            <a:chExt cx="681488" cy="108721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9A29959-7100-504E-BA39-A44C40A048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9318" y="3155645"/>
              <a:ext cx="2988" cy="1087210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961AE33-55CF-BC4B-8F8E-5CD6F5D68ABE}"/>
                </a:ext>
              </a:extLst>
            </p:cNvPr>
            <p:cNvSpPr txBox="1"/>
            <p:nvPr/>
          </p:nvSpPr>
          <p:spPr>
            <a:xfrm>
              <a:off x="8100812" y="3818059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inv A</a:t>
              </a: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9DAD006A-6FE4-F140-917E-4FE41F0E6E21}"/>
              </a:ext>
            </a:extLst>
          </p:cNvPr>
          <p:cNvSpPr/>
          <p:nvPr/>
        </p:nvSpPr>
        <p:spPr>
          <a:xfrm>
            <a:off x="503964" y="2157053"/>
            <a:ext cx="1196212" cy="23941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V:A:[GPU1]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560D447-B11C-A045-8D17-D6951188A11B}"/>
              </a:ext>
            </a:extLst>
          </p:cNvPr>
          <p:cNvSpPr/>
          <p:nvPr/>
        </p:nvSpPr>
        <p:spPr>
          <a:xfrm>
            <a:off x="502821" y="2051942"/>
            <a:ext cx="1197954" cy="454134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2C7D509-5808-064E-A394-76C4296AFEAF}"/>
              </a:ext>
            </a:extLst>
          </p:cNvPr>
          <p:cNvSpPr/>
          <p:nvPr/>
        </p:nvSpPr>
        <p:spPr>
          <a:xfrm>
            <a:off x="4056121" y="2165456"/>
            <a:ext cx="1192709" cy="23941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V:A:[GPM1]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AF0EBBC-8B8B-934F-985D-79C6773351E6}"/>
              </a:ext>
            </a:extLst>
          </p:cNvPr>
          <p:cNvSpPr txBox="1"/>
          <p:nvPr/>
        </p:nvSpPr>
        <p:spPr>
          <a:xfrm>
            <a:off x="1817825" y="209361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st</a:t>
            </a:r>
            <a:r>
              <a:rPr lang="en-US" b="1" dirty="0">
                <a:solidFill>
                  <a:srgbClr val="FF0000"/>
                </a:solidFill>
              </a:rPr>
              <a:t> A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D7AE8AA-D4A2-7C48-A51A-FAEC2313388E}"/>
              </a:ext>
            </a:extLst>
          </p:cNvPr>
          <p:cNvSpPr txBox="1"/>
          <p:nvPr/>
        </p:nvSpPr>
        <p:spPr>
          <a:xfrm>
            <a:off x="5595125" y="2210962"/>
            <a:ext cx="3062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both system and GPU</a:t>
            </a:r>
          </a:p>
          <a:p>
            <a:r>
              <a:rPr lang="en-US" dirty="0"/>
              <a:t>home caches to each address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DC4B14D-85EF-E84E-8E9D-0368F2BF2831}"/>
              </a:ext>
            </a:extLst>
          </p:cNvPr>
          <p:cNvSpPr txBox="1"/>
          <p:nvPr/>
        </p:nvSpPr>
        <p:spPr>
          <a:xfrm>
            <a:off x="5595125" y="1448954"/>
            <a:ext cx="3435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Unlike CPUs, no extra structures or</a:t>
            </a:r>
          </a:p>
          <a:p>
            <a:r>
              <a:rPr lang="en-US" b="1" i="1" dirty="0"/>
              <a:t>coherence states to reduce latency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64C686D-BD2C-894F-9B31-54C1BD3E8F5C}"/>
              </a:ext>
            </a:extLst>
          </p:cNvPr>
          <p:cNvSpPr txBox="1"/>
          <p:nvPr/>
        </p:nvSpPr>
        <p:spPr>
          <a:xfrm>
            <a:off x="5595125" y="2972970"/>
            <a:ext cx="342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Loads and store invalidations are</a:t>
            </a:r>
          </a:p>
          <a:p>
            <a:r>
              <a:rPr lang="en-US" dirty="0"/>
              <a:t>propagated hierarchically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FE8793-DB6D-9B43-AC2A-9F732BED7A46}"/>
              </a:ext>
            </a:extLst>
          </p:cNvPr>
          <p:cNvSpPr txBox="1"/>
          <p:nvPr/>
        </p:nvSpPr>
        <p:spPr>
          <a:xfrm>
            <a:off x="5595125" y="3738857"/>
            <a:ext cx="3358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ld.acquire</a:t>
            </a:r>
            <a:r>
              <a:rPr lang="en-US" dirty="0"/>
              <a:t> and </a:t>
            </a:r>
            <a:r>
              <a:rPr lang="en-US" dirty="0" err="1"/>
              <a:t>st.release</a:t>
            </a:r>
            <a:r>
              <a:rPr lang="en-US" dirty="0"/>
              <a:t> are like</a:t>
            </a:r>
          </a:p>
          <a:p>
            <a:r>
              <a:rPr lang="en-US" dirty="0"/>
              <a:t>the single-GPU scenario</a:t>
            </a:r>
          </a:p>
          <a:p>
            <a:r>
              <a:rPr lang="en-US" dirty="0" err="1"/>
              <a:t>st.release</a:t>
            </a:r>
            <a:r>
              <a:rPr lang="en-US" dirty="0"/>
              <a:t> retires after it’s </a:t>
            </a:r>
            <a:r>
              <a:rPr lang="en-US" dirty="0" err="1"/>
              <a:t>acked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4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5" grpId="0"/>
      <p:bldP spid="66" grpId="0"/>
      <p:bldP spid="70" grpId="0"/>
      <p:bldP spid="93" grpId="0" animBg="1"/>
      <p:bldP spid="94" grpId="0" animBg="1"/>
      <p:bldP spid="100" grpId="0" animBg="1"/>
      <p:bldP spid="98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Overall Performance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EAD425C-B067-2E4B-9EC7-81BF1DD8F625}"/>
              </a:ext>
            </a:extLst>
          </p:cNvPr>
          <p:cNvSpPr txBox="1"/>
          <p:nvPr/>
        </p:nvSpPr>
        <p:spPr>
          <a:xfrm>
            <a:off x="4572758" y="1399927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3% slower than the idealized caching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37611-F878-A44D-B478-C9B8AEA819D5}"/>
              </a:ext>
            </a:extLst>
          </p:cNvPr>
          <p:cNvSpPr txBox="1"/>
          <p:nvPr/>
        </p:nvSpPr>
        <p:spPr>
          <a:xfrm>
            <a:off x="4572756" y="2420748"/>
            <a:ext cx="431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store request invalidates 1.5 valid cache 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7105D-7CAA-BA41-87D8-E969F77DABC7}"/>
              </a:ext>
            </a:extLst>
          </p:cNvPr>
          <p:cNvSpPr txBox="1"/>
          <p:nvPr/>
        </p:nvSpPr>
        <p:spPr>
          <a:xfrm>
            <a:off x="4572758" y="3211826"/>
            <a:ext cx="3530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coherence directory eviction</a:t>
            </a:r>
          </a:p>
          <a:p>
            <a:r>
              <a:rPr lang="en-US" dirty="0"/>
              <a:t>invalidates 1 valid cache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0551F-C3B8-4343-AFF7-C7691ABD9C0C}"/>
              </a:ext>
            </a:extLst>
          </p:cNvPr>
          <p:cNvSpPr txBox="1"/>
          <p:nvPr/>
        </p:nvSpPr>
        <p:spPr>
          <a:xfrm>
            <a:off x="4575963" y="4001145"/>
            <a:ext cx="455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BW cost of invalidation message is 3.58GB/s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7220F5-D2C4-024A-AEAA-9924D24049E0}"/>
              </a:ext>
            </a:extLst>
          </p:cNvPr>
          <p:cNvGrpSpPr/>
          <p:nvPr/>
        </p:nvGrpSpPr>
        <p:grpSpPr>
          <a:xfrm>
            <a:off x="748800" y="1200979"/>
            <a:ext cx="3837906" cy="3662928"/>
            <a:chOff x="748800" y="1200979"/>
            <a:chExt cx="3837906" cy="36629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A60C62-670D-C843-A69E-3C975635B960}"/>
                </a:ext>
              </a:extLst>
            </p:cNvPr>
            <p:cNvGrpSpPr/>
            <p:nvPr/>
          </p:nvGrpSpPr>
          <p:grpSpPr>
            <a:xfrm>
              <a:off x="748800" y="1200979"/>
              <a:ext cx="3093358" cy="3662928"/>
              <a:chOff x="748800" y="1200979"/>
              <a:chExt cx="3093358" cy="366292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0F9DF28-0BB1-9449-8CF0-907F6EC0B0A2}"/>
                  </a:ext>
                </a:extLst>
              </p:cNvPr>
              <p:cNvGrpSpPr/>
              <p:nvPr/>
            </p:nvGrpSpPr>
            <p:grpSpPr>
              <a:xfrm>
                <a:off x="1114173" y="1200979"/>
                <a:ext cx="2727985" cy="2727344"/>
                <a:chOff x="872971" y="1713007"/>
                <a:chExt cx="2062534" cy="2727344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72C7E56-B854-2C4D-A1E4-E5E0FA5BF5F8}"/>
                    </a:ext>
                  </a:extLst>
                </p:cNvPr>
                <p:cNvGrpSpPr/>
                <p:nvPr/>
              </p:nvGrpSpPr>
              <p:grpSpPr>
                <a:xfrm>
                  <a:off x="1396554" y="1903198"/>
                  <a:ext cx="1538951" cy="2329353"/>
                  <a:chOff x="1396554" y="1903198"/>
                  <a:chExt cx="1538951" cy="2329353"/>
                </a:xfrm>
              </p:grpSpPr>
              <p:cxnSp>
                <p:nvCxnSpPr>
                  <p:cNvPr id="30" name="直接箭头连接符 61">
                    <a:extLst>
                      <a:ext uri="{FF2B5EF4-FFF2-40B4-BE49-F238E27FC236}">
                        <a16:creationId xmlns:a16="http://schemas.microsoft.com/office/drawing/2014/main" id="{251B6479-C9BD-C94B-AC00-7B4AEE79A74E}"/>
                      </a:ext>
                    </a:extLst>
                  </p:cNvPr>
                  <p:cNvCxnSpPr/>
                  <p:nvPr/>
                </p:nvCxnSpPr>
                <p:spPr>
                  <a:xfrm>
                    <a:off x="1396554" y="4232551"/>
                    <a:ext cx="1538951" cy="0"/>
                  </a:xfrm>
                  <a:prstGeom prst="straightConnector1">
                    <a:avLst/>
                  </a:prstGeom>
                  <a:ln w="28575"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5C17AA07-3E3C-C640-90AD-8FD41EA6DF49}"/>
                      </a:ext>
                    </a:extLst>
                  </p:cNvPr>
                  <p:cNvGrpSpPr/>
                  <p:nvPr/>
                </p:nvGrpSpPr>
                <p:grpSpPr>
                  <a:xfrm>
                    <a:off x="1396554" y="1903198"/>
                    <a:ext cx="1538951" cy="2329353"/>
                    <a:chOff x="1396554" y="1903198"/>
                    <a:chExt cx="1538951" cy="2329353"/>
                  </a:xfrm>
                </p:grpSpPr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7DB1CE38-B67B-9F4F-A88E-3CCB5D31D0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1903198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42" name="直接连接符 62">
                        <a:extLst>
                          <a:ext uri="{FF2B5EF4-FFF2-40B4-BE49-F238E27FC236}">
                            <a16:creationId xmlns:a16="http://schemas.microsoft.com/office/drawing/2014/main" id="{55978053-0548-FC47-8A54-B88E4892D0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直接箭头连接符 63">
                        <a:extLst>
                          <a:ext uri="{FF2B5EF4-FFF2-40B4-BE49-F238E27FC236}">
                            <a16:creationId xmlns:a16="http://schemas.microsoft.com/office/drawing/2014/main" id="{DE034BE0-84FB-0647-9C3D-B7964D85723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1DDF1C5A-C365-8E4C-B02F-8FBD5EFA7B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2474593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40" name="直接连接符 62">
                        <a:extLst>
                          <a:ext uri="{FF2B5EF4-FFF2-40B4-BE49-F238E27FC236}">
                            <a16:creationId xmlns:a16="http://schemas.microsoft.com/office/drawing/2014/main" id="{D9D4FEFF-7F30-8D49-8091-F4792ED729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直接箭头连接符 63">
                        <a:extLst>
                          <a:ext uri="{FF2B5EF4-FFF2-40B4-BE49-F238E27FC236}">
                            <a16:creationId xmlns:a16="http://schemas.microsoft.com/office/drawing/2014/main" id="{1B9F29C2-CCE5-2F4F-BFB0-FEE990F2425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B67520BA-0BDD-A14E-92A4-978D57C0F0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3071075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38" name="直接连接符 62">
                        <a:extLst>
                          <a:ext uri="{FF2B5EF4-FFF2-40B4-BE49-F238E27FC236}">
                            <a16:creationId xmlns:a16="http://schemas.microsoft.com/office/drawing/2014/main" id="{560DF9BF-9E9C-8048-B580-BCEF636B512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直接箭头连接符 63">
                        <a:extLst>
                          <a:ext uri="{FF2B5EF4-FFF2-40B4-BE49-F238E27FC236}">
                            <a16:creationId xmlns:a16="http://schemas.microsoft.com/office/drawing/2014/main" id="{2198218D-BF01-F145-840F-B98B9FDDB27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8748DF96-099D-F248-997D-8298252521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3642088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36" name="直接连接符 62">
                        <a:extLst>
                          <a:ext uri="{FF2B5EF4-FFF2-40B4-BE49-F238E27FC236}">
                            <a16:creationId xmlns:a16="http://schemas.microsoft.com/office/drawing/2014/main" id="{8528F64A-BFC2-E94C-AC98-73FA67CC7BE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直接箭头连接符 63">
                        <a:extLst>
                          <a:ext uri="{FF2B5EF4-FFF2-40B4-BE49-F238E27FC236}">
                            <a16:creationId xmlns:a16="http://schemas.microsoft.com/office/drawing/2014/main" id="{1B789175-62C2-3149-879E-151AC1CDA4F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25" name="文本框 68">
                  <a:extLst>
                    <a:ext uri="{FF2B5EF4-FFF2-40B4-BE49-F238E27FC236}">
                      <a16:creationId xmlns:a16="http://schemas.microsoft.com/office/drawing/2014/main" id="{9F9920DB-B915-D145-BC46-3AFF354F5E74}"/>
                    </a:ext>
                  </a:extLst>
                </p:cNvPr>
                <p:cNvSpPr txBox="1"/>
                <p:nvPr/>
              </p:nvSpPr>
              <p:spPr>
                <a:xfrm>
                  <a:off x="881726" y="4040241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0.0</a:t>
                  </a:r>
                  <a:endParaRPr lang="zh-CN" altLang="en-US" sz="2000" dirty="0"/>
                </a:p>
              </p:txBody>
            </p:sp>
            <p:sp>
              <p:nvSpPr>
                <p:cNvPr id="26" name="文本框 69">
                  <a:extLst>
                    <a:ext uri="{FF2B5EF4-FFF2-40B4-BE49-F238E27FC236}">
                      <a16:creationId xmlns:a16="http://schemas.microsoft.com/office/drawing/2014/main" id="{04574FD6-2860-F349-B235-858422DE7DDD}"/>
                    </a:ext>
                  </a:extLst>
                </p:cNvPr>
                <p:cNvSpPr txBox="1"/>
                <p:nvPr/>
              </p:nvSpPr>
              <p:spPr>
                <a:xfrm>
                  <a:off x="881725" y="3453866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0.5</a:t>
                  </a:r>
                  <a:endParaRPr lang="zh-CN" altLang="en-US" sz="2000" dirty="0"/>
                </a:p>
              </p:txBody>
            </p:sp>
            <p:sp>
              <p:nvSpPr>
                <p:cNvPr id="27" name="文本框 70">
                  <a:extLst>
                    <a:ext uri="{FF2B5EF4-FFF2-40B4-BE49-F238E27FC236}">
                      <a16:creationId xmlns:a16="http://schemas.microsoft.com/office/drawing/2014/main" id="{DF332974-AC62-374F-9830-3722260C2542}"/>
                    </a:ext>
                  </a:extLst>
                </p:cNvPr>
                <p:cNvSpPr txBox="1"/>
                <p:nvPr/>
              </p:nvSpPr>
              <p:spPr>
                <a:xfrm>
                  <a:off x="881724" y="2883891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1.0</a:t>
                  </a:r>
                  <a:endParaRPr lang="zh-CN" altLang="en-US" sz="2000" dirty="0"/>
                </a:p>
              </p:txBody>
            </p:sp>
            <p:sp>
              <p:nvSpPr>
                <p:cNvPr id="28" name="文本框 71">
                  <a:extLst>
                    <a:ext uri="{FF2B5EF4-FFF2-40B4-BE49-F238E27FC236}">
                      <a16:creationId xmlns:a16="http://schemas.microsoft.com/office/drawing/2014/main" id="{97B68A9F-C3EB-7445-BDCD-DD03E182118B}"/>
                    </a:ext>
                  </a:extLst>
                </p:cNvPr>
                <p:cNvSpPr txBox="1"/>
                <p:nvPr/>
              </p:nvSpPr>
              <p:spPr>
                <a:xfrm>
                  <a:off x="880923" y="2276006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1.5</a:t>
                  </a:r>
                  <a:endParaRPr lang="zh-CN" altLang="en-US" sz="2000" dirty="0"/>
                </a:p>
              </p:txBody>
            </p:sp>
            <p:sp>
              <p:nvSpPr>
                <p:cNvPr id="29" name="文本框 72">
                  <a:extLst>
                    <a:ext uri="{FF2B5EF4-FFF2-40B4-BE49-F238E27FC236}">
                      <a16:creationId xmlns:a16="http://schemas.microsoft.com/office/drawing/2014/main" id="{D8DA4D54-4F83-454E-9F79-A6590402EF49}"/>
                    </a:ext>
                  </a:extLst>
                </p:cNvPr>
                <p:cNvSpPr txBox="1"/>
                <p:nvPr/>
              </p:nvSpPr>
              <p:spPr>
                <a:xfrm>
                  <a:off x="872971" y="1713007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2.0</a:t>
                  </a:r>
                  <a:endParaRPr lang="zh-CN" altLang="en-US" sz="2000" dirty="0"/>
                </a:p>
              </p:txBody>
            </p:sp>
          </p:grpSp>
          <p:grpSp>
            <p:nvGrpSpPr>
              <p:cNvPr id="15" name="组合 50">
                <a:extLst>
                  <a:ext uri="{FF2B5EF4-FFF2-40B4-BE49-F238E27FC236}">
                    <a16:creationId xmlns:a16="http://schemas.microsoft.com/office/drawing/2014/main" id="{4757DB8C-009A-8F46-A495-B6F4C2022CBD}"/>
                  </a:ext>
                </a:extLst>
              </p:cNvPr>
              <p:cNvGrpSpPr/>
              <p:nvPr/>
            </p:nvGrpSpPr>
            <p:grpSpPr>
              <a:xfrm>
                <a:off x="2287863" y="2152183"/>
                <a:ext cx="430887" cy="2209432"/>
                <a:chOff x="4134516" y="1666444"/>
                <a:chExt cx="506551" cy="3292488"/>
              </a:xfrm>
            </p:grpSpPr>
            <p:sp>
              <p:nvSpPr>
                <p:cNvPr id="22" name="矩形 59">
                  <a:extLst>
                    <a:ext uri="{FF2B5EF4-FFF2-40B4-BE49-F238E27FC236}">
                      <a16:creationId xmlns:a16="http://schemas.microsoft.com/office/drawing/2014/main" id="{E9BB169D-C4A9-6F4F-8785-8B86BAD5B834}"/>
                    </a:ext>
                  </a:extLst>
                </p:cNvPr>
                <p:cNvSpPr/>
                <p:nvPr/>
              </p:nvSpPr>
              <p:spPr>
                <a:xfrm>
                  <a:off x="4213860" y="1666444"/>
                  <a:ext cx="347866" cy="2344753"/>
                </a:xfrm>
                <a:prstGeom prst="rect">
                  <a:avLst/>
                </a:prstGeom>
                <a:solidFill>
                  <a:srgbClr val="97F1AA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文本框 60">
                  <a:extLst>
                    <a:ext uri="{FF2B5EF4-FFF2-40B4-BE49-F238E27FC236}">
                      <a16:creationId xmlns:a16="http://schemas.microsoft.com/office/drawing/2014/main" id="{13D51461-A48C-3445-9281-0ADE017A5CF6}"/>
                    </a:ext>
                  </a:extLst>
                </p:cNvPr>
                <p:cNvSpPr txBox="1"/>
                <p:nvPr/>
              </p:nvSpPr>
              <p:spPr>
                <a:xfrm rot="10800000">
                  <a:off x="4134516" y="4054806"/>
                  <a:ext cx="506551" cy="90412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SW</a:t>
                  </a:r>
                  <a:endParaRPr lang="zh-CN" altLang="en-US" sz="1600" dirty="0"/>
                </a:p>
              </p:txBody>
            </p:sp>
          </p:grpSp>
          <p:grpSp>
            <p:nvGrpSpPr>
              <p:cNvPr id="16" name="组合 51">
                <a:extLst>
                  <a:ext uri="{FF2B5EF4-FFF2-40B4-BE49-F238E27FC236}">
                    <a16:creationId xmlns:a16="http://schemas.microsoft.com/office/drawing/2014/main" id="{D3394E3E-B7A3-B64F-90B4-56637F0948FF}"/>
                  </a:ext>
                </a:extLst>
              </p:cNvPr>
              <p:cNvGrpSpPr/>
              <p:nvPr/>
            </p:nvGrpSpPr>
            <p:grpSpPr>
              <a:xfrm>
                <a:off x="2608977" y="2014334"/>
                <a:ext cx="430887" cy="2439278"/>
                <a:chOff x="4891416" y="1468165"/>
                <a:chExt cx="506551" cy="3635004"/>
              </a:xfrm>
            </p:grpSpPr>
            <p:sp>
              <p:nvSpPr>
                <p:cNvPr id="20" name="矩形 57">
                  <a:extLst>
                    <a:ext uri="{FF2B5EF4-FFF2-40B4-BE49-F238E27FC236}">
                      <a16:creationId xmlns:a16="http://schemas.microsoft.com/office/drawing/2014/main" id="{B34731AA-1EEF-2F44-A5A4-A576055809E0}"/>
                    </a:ext>
                  </a:extLst>
                </p:cNvPr>
                <p:cNvSpPr/>
                <p:nvPr/>
              </p:nvSpPr>
              <p:spPr>
                <a:xfrm>
                  <a:off x="4945788" y="1468165"/>
                  <a:ext cx="347866" cy="2550760"/>
                </a:xfrm>
                <a:prstGeom prst="rect">
                  <a:avLst/>
                </a:prstGeom>
                <a:solidFill>
                  <a:srgbClr val="FF9F9A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文本框 58">
                  <a:extLst>
                    <a:ext uri="{FF2B5EF4-FFF2-40B4-BE49-F238E27FC236}">
                      <a16:creationId xmlns:a16="http://schemas.microsoft.com/office/drawing/2014/main" id="{1983659B-FA14-484E-958E-121F66D8AEE6}"/>
                    </a:ext>
                  </a:extLst>
                </p:cNvPr>
                <p:cNvSpPr txBox="1"/>
                <p:nvPr/>
              </p:nvSpPr>
              <p:spPr>
                <a:xfrm rot="10800000">
                  <a:off x="4891416" y="4061365"/>
                  <a:ext cx="506551" cy="10418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HW</a:t>
                  </a:r>
                  <a:endParaRPr lang="zh-CN" altLang="en-US" sz="1600" dirty="0"/>
                </a:p>
              </p:txBody>
            </p:sp>
          </p:grpSp>
          <p:grpSp>
            <p:nvGrpSpPr>
              <p:cNvPr id="17" name="组合 53">
                <a:extLst>
                  <a:ext uri="{FF2B5EF4-FFF2-40B4-BE49-F238E27FC236}">
                    <a16:creationId xmlns:a16="http://schemas.microsoft.com/office/drawing/2014/main" id="{AEFE1CF2-B603-3249-84D2-C66E74A00A36}"/>
                  </a:ext>
                </a:extLst>
              </p:cNvPr>
              <p:cNvGrpSpPr/>
              <p:nvPr/>
            </p:nvGrpSpPr>
            <p:grpSpPr>
              <a:xfrm>
                <a:off x="2877956" y="1711866"/>
                <a:ext cx="430887" cy="2649749"/>
                <a:chOff x="5582380" y="994824"/>
                <a:chExt cx="506551" cy="3948647"/>
              </a:xfrm>
            </p:grpSpPr>
            <p:sp>
              <p:nvSpPr>
                <p:cNvPr id="18" name="矩形 55">
                  <a:extLst>
                    <a:ext uri="{FF2B5EF4-FFF2-40B4-BE49-F238E27FC236}">
                      <a16:creationId xmlns:a16="http://schemas.microsoft.com/office/drawing/2014/main" id="{3AF88DC6-1CDA-E745-910D-9ADB978F4619}"/>
                    </a:ext>
                  </a:extLst>
                </p:cNvPr>
                <p:cNvSpPr/>
                <p:nvPr/>
              </p:nvSpPr>
              <p:spPr>
                <a:xfrm>
                  <a:off x="5665128" y="994824"/>
                  <a:ext cx="347865" cy="300106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9" name="文本框 56">
                  <a:extLst>
                    <a:ext uri="{FF2B5EF4-FFF2-40B4-BE49-F238E27FC236}">
                      <a16:creationId xmlns:a16="http://schemas.microsoft.com/office/drawing/2014/main" id="{8FC03CD4-D3E2-5548-AE6D-6E96B4C1CDB5}"/>
                    </a:ext>
                  </a:extLst>
                </p:cNvPr>
                <p:cNvSpPr txBox="1"/>
                <p:nvPr/>
              </p:nvSpPr>
              <p:spPr>
                <a:xfrm rot="10800000">
                  <a:off x="5582380" y="4039345"/>
                  <a:ext cx="506551" cy="90412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HMG</a:t>
                  </a:r>
                  <a:endParaRPr lang="zh-CN" altLang="en-US" sz="1600" dirty="0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ACF0CA-3FEA-7845-940C-94E5C00D8BEC}"/>
                  </a:ext>
                </a:extLst>
              </p:cNvPr>
              <p:cNvSpPr txBox="1"/>
              <p:nvPr/>
            </p:nvSpPr>
            <p:spPr>
              <a:xfrm rot="16200000">
                <a:off x="-182385" y="2368025"/>
                <a:ext cx="2231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Normalized Speedup</a:t>
                </a:r>
              </a:p>
            </p:txBody>
          </p:sp>
          <p:grpSp>
            <p:nvGrpSpPr>
              <p:cNvPr id="47" name="组合 53">
                <a:extLst>
                  <a:ext uri="{FF2B5EF4-FFF2-40B4-BE49-F238E27FC236}">
                    <a16:creationId xmlns:a16="http://schemas.microsoft.com/office/drawing/2014/main" id="{8CE5B8C3-F3A8-0A4E-900F-F1B942BFA952}"/>
                  </a:ext>
                </a:extLst>
              </p:cNvPr>
              <p:cNvGrpSpPr/>
              <p:nvPr/>
            </p:nvGrpSpPr>
            <p:grpSpPr>
              <a:xfrm>
                <a:off x="3174321" y="1616199"/>
                <a:ext cx="430887" cy="2745416"/>
                <a:chOff x="5585785" y="852261"/>
                <a:chExt cx="506551" cy="4091209"/>
              </a:xfrm>
            </p:grpSpPr>
            <p:sp>
              <p:nvSpPr>
                <p:cNvPr id="48" name="矩形 55">
                  <a:extLst>
                    <a:ext uri="{FF2B5EF4-FFF2-40B4-BE49-F238E27FC236}">
                      <a16:creationId xmlns:a16="http://schemas.microsoft.com/office/drawing/2014/main" id="{57BFBBE9-D13B-0B4D-B606-E2643C74FDBD}"/>
                    </a:ext>
                  </a:extLst>
                </p:cNvPr>
                <p:cNvSpPr/>
                <p:nvPr/>
              </p:nvSpPr>
              <p:spPr>
                <a:xfrm>
                  <a:off x="5665128" y="852261"/>
                  <a:ext cx="347865" cy="3143626"/>
                </a:xfrm>
                <a:prstGeom prst="rect">
                  <a:avLst/>
                </a:prstGeom>
                <a:solidFill>
                  <a:srgbClr val="92C6FF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9" name="文本框 56">
                  <a:extLst>
                    <a:ext uri="{FF2B5EF4-FFF2-40B4-BE49-F238E27FC236}">
                      <a16:creationId xmlns:a16="http://schemas.microsoft.com/office/drawing/2014/main" id="{39D13F79-3121-CA4E-BF55-CC87F287D456}"/>
                    </a:ext>
                  </a:extLst>
                </p:cNvPr>
                <p:cNvSpPr txBox="1"/>
                <p:nvPr/>
              </p:nvSpPr>
              <p:spPr>
                <a:xfrm rot="10800000">
                  <a:off x="5585785" y="4039344"/>
                  <a:ext cx="506551" cy="90412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Ideal</a:t>
                  </a:r>
                  <a:endParaRPr lang="zh-CN" altLang="en-US" sz="1600" dirty="0"/>
                </a:p>
              </p:txBody>
            </p:sp>
          </p:grpSp>
          <p:grpSp>
            <p:nvGrpSpPr>
              <p:cNvPr id="50" name="组合 50">
                <a:extLst>
                  <a:ext uri="{FF2B5EF4-FFF2-40B4-BE49-F238E27FC236}">
                    <a16:creationId xmlns:a16="http://schemas.microsoft.com/office/drawing/2014/main" id="{8038BE1B-ACA7-194F-94AE-6D14E397C42D}"/>
                  </a:ext>
                </a:extLst>
              </p:cNvPr>
              <p:cNvGrpSpPr/>
              <p:nvPr/>
            </p:nvGrpSpPr>
            <p:grpSpPr>
              <a:xfrm>
                <a:off x="1991497" y="2553028"/>
                <a:ext cx="430887" cy="2310879"/>
                <a:chOff x="4138058" y="2261557"/>
                <a:chExt cx="506551" cy="3443662"/>
              </a:xfrm>
            </p:grpSpPr>
            <p:sp>
              <p:nvSpPr>
                <p:cNvPr id="51" name="矩形 59">
                  <a:extLst>
                    <a:ext uri="{FF2B5EF4-FFF2-40B4-BE49-F238E27FC236}">
                      <a16:creationId xmlns:a16="http://schemas.microsoft.com/office/drawing/2014/main" id="{6EBF1B58-ED31-2343-962A-77AD238BF525}"/>
                    </a:ext>
                  </a:extLst>
                </p:cNvPr>
                <p:cNvSpPr/>
                <p:nvPr/>
              </p:nvSpPr>
              <p:spPr>
                <a:xfrm>
                  <a:off x="4213860" y="2261557"/>
                  <a:ext cx="347866" cy="174964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8" name="文本框 60">
                  <a:extLst>
                    <a:ext uri="{FF2B5EF4-FFF2-40B4-BE49-F238E27FC236}">
                      <a16:creationId xmlns:a16="http://schemas.microsoft.com/office/drawing/2014/main" id="{6DB179E4-27D2-244F-9FFB-B2ADF51D2E59}"/>
                    </a:ext>
                  </a:extLst>
                </p:cNvPr>
                <p:cNvSpPr txBox="1"/>
                <p:nvPr/>
              </p:nvSpPr>
              <p:spPr>
                <a:xfrm rot="10800000">
                  <a:off x="4138058" y="4051996"/>
                  <a:ext cx="506551" cy="165322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No-Caching</a:t>
                  </a:r>
                  <a:endParaRPr lang="zh-CN" altLang="en-US" sz="1600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E96B639-FA66-F445-AC29-32A39E128D1A}"/>
                </a:ext>
              </a:extLst>
            </p:cNvPr>
            <p:cNvGrpSpPr/>
            <p:nvPr/>
          </p:nvGrpSpPr>
          <p:grpSpPr>
            <a:xfrm>
              <a:off x="3241809" y="1201261"/>
              <a:ext cx="1344897" cy="926831"/>
              <a:chOff x="2639998" y="1713004"/>
              <a:chExt cx="1344897" cy="926831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6B52227-032F-5F4A-8A01-4B961779E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3451" y="2136175"/>
                <a:ext cx="506102" cy="0"/>
              </a:xfrm>
              <a:prstGeom prst="line">
                <a:avLst/>
              </a:prstGeom>
              <a:ln w="47625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1415B8-D6C3-C543-A22C-1290E0666798}"/>
                  </a:ext>
                </a:extLst>
              </p:cNvPr>
              <p:cNvSpPr txBox="1"/>
              <p:nvPr/>
            </p:nvSpPr>
            <p:spPr>
              <a:xfrm>
                <a:off x="3439553" y="1984501"/>
                <a:ext cx="5453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3%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25C828D-491C-2F46-BF7F-40493CBD8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9860" y="1713004"/>
                <a:ext cx="0" cy="423171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0E402403-CDA7-E845-861E-4CACC5C7F2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9860" y="2224214"/>
                <a:ext cx="0" cy="415621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F7B18BB-5616-834E-8325-A05CB0375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9998" y="2232592"/>
                <a:ext cx="799555" cy="1397"/>
              </a:xfrm>
              <a:prstGeom prst="line">
                <a:avLst/>
              </a:prstGeom>
              <a:ln w="47625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ABD114-6716-4245-9A78-5E27B367EF84}"/>
              </a:ext>
            </a:extLst>
          </p:cNvPr>
          <p:cNvSpPr txBox="1"/>
          <p:nvPr/>
        </p:nvSpPr>
        <p:spPr>
          <a:xfrm>
            <a:off x="4574590" y="1866940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00097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3" grpId="0"/>
      <p:bldP spid="5" grpId="0"/>
      <p:bldP spid="6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Hardware Cost and Scalability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1BCDCA-8E04-E04E-A209-C04D5A04E4E5}"/>
              </a:ext>
            </a:extLst>
          </p:cNvPr>
          <p:cNvSpPr txBox="1"/>
          <p:nvPr/>
        </p:nvSpPr>
        <p:spPr>
          <a:xfrm>
            <a:off x="3598551" y="1682151"/>
            <a:ext cx="443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2.7% of each GPM’s L2 cache data capacity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1773C7-BF8F-4A4A-A133-23630724E71D}"/>
              </a:ext>
            </a:extLst>
          </p:cNvPr>
          <p:cNvSpPr txBox="1"/>
          <p:nvPr/>
        </p:nvSpPr>
        <p:spPr>
          <a:xfrm>
            <a:off x="3603897" y="2529957"/>
            <a:ext cx="5219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HMG-50%: cutting coherence directory size by 50%</a:t>
            </a:r>
          </a:p>
          <a:p>
            <a:r>
              <a:rPr lang="en-US" dirty="0"/>
              <a:t>only makes performance slightly worse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A5DA81-8C6C-FD4D-BB01-4E36B98CA17C}"/>
              </a:ext>
            </a:extLst>
          </p:cNvPr>
          <p:cNvSpPr txBox="1"/>
          <p:nvPr/>
        </p:nvSpPr>
        <p:spPr>
          <a:xfrm>
            <a:off x="3603897" y="3651690"/>
            <a:ext cx="529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HMG is scalable to future bigger multi-GPU systems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8B1D41-AC7B-2940-9814-BC1E67EBE869}"/>
              </a:ext>
            </a:extLst>
          </p:cNvPr>
          <p:cNvGrpSpPr/>
          <p:nvPr/>
        </p:nvGrpSpPr>
        <p:grpSpPr>
          <a:xfrm>
            <a:off x="632229" y="1209294"/>
            <a:ext cx="2731755" cy="3717893"/>
            <a:chOff x="632229" y="1209294"/>
            <a:chExt cx="2731755" cy="37178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F2FF49-9FBC-894B-BE0C-B7183FF02C9A}"/>
                </a:ext>
              </a:extLst>
            </p:cNvPr>
            <p:cNvGrpSpPr/>
            <p:nvPr/>
          </p:nvGrpSpPr>
          <p:grpSpPr>
            <a:xfrm>
              <a:off x="632229" y="1209294"/>
              <a:ext cx="2731755" cy="3717893"/>
              <a:chOff x="632229" y="1268017"/>
              <a:chExt cx="2731755" cy="371789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96A6D9C-E4AB-8448-90DC-D063C7EF9C16}"/>
                  </a:ext>
                </a:extLst>
              </p:cNvPr>
              <p:cNvGrpSpPr/>
              <p:nvPr/>
            </p:nvGrpSpPr>
            <p:grpSpPr>
              <a:xfrm>
                <a:off x="632229" y="1268017"/>
                <a:ext cx="2731755" cy="2727344"/>
                <a:chOff x="748800" y="1419093"/>
                <a:chExt cx="2344257" cy="272734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DC256F4-FE74-994D-ADA7-56D0F833D56B}"/>
                    </a:ext>
                  </a:extLst>
                </p:cNvPr>
                <p:cNvGrpSpPr/>
                <p:nvPr/>
              </p:nvGrpSpPr>
              <p:grpSpPr>
                <a:xfrm>
                  <a:off x="1699278" y="1609284"/>
                  <a:ext cx="1393779" cy="2329353"/>
                  <a:chOff x="1396554" y="1903198"/>
                  <a:chExt cx="1538951" cy="2329353"/>
                </a:xfrm>
              </p:grpSpPr>
              <p:cxnSp>
                <p:nvCxnSpPr>
                  <p:cNvPr id="33" name="直接箭头连接符 61">
                    <a:extLst>
                      <a:ext uri="{FF2B5EF4-FFF2-40B4-BE49-F238E27FC236}">
                        <a16:creationId xmlns:a16="http://schemas.microsoft.com/office/drawing/2014/main" id="{A20D4D96-BD42-FF4B-B8DA-5A20B76AC344}"/>
                      </a:ext>
                    </a:extLst>
                  </p:cNvPr>
                  <p:cNvCxnSpPr/>
                  <p:nvPr/>
                </p:nvCxnSpPr>
                <p:spPr>
                  <a:xfrm>
                    <a:off x="1396554" y="4232551"/>
                    <a:ext cx="1538951" cy="0"/>
                  </a:xfrm>
                  <a:prstGeom prst="straightConnector1">
                    <a:avLst/>
                  </a:prstGeom>
                  <a:ln w="28575"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762CB5F7-0029-EF49-8E34-40F33011DD03}"/>
                      </a:ext>
                    </a:extLst>
                  </p:cNvPr>
                  <p:cNvGrpSpPr/>
                  <p:nvPr/>
                </p:nvGrpSpPr>
                <p:grpSpPr>
                  <a:xfrm>
                    <a:off x="1396554" y="1903198"/>
                    <a:ext cx="1538951" cy="2329353"/>
                    <a:chOff x="1396554" y="1903198"/>
                    <a:chExt cx="1538951" cy="2329353"/>
                  </a:xfrm>
                </p:grpSpPr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BE1E831B-89EC-DE4F-B6FA-C2A9E65DF7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1903198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45" name="直接连接符 62">
                        <a:extLst>
                          <a:ext uri="{FF2B5EF4-FFF2-40B4-BE49-F238E27FC236}">
                            <a16:creationId xmlns:a16="http://schemas.microsoft.com/office/drawing/2014/main" id="{3585CBC3-E9AF-1E4C-A5A5-D7E59BDFFD9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直接箭头连接符 63">
                        <a:extLst>
                          <a:ext uri="{FF2B5EF4-FFF2-40B4-BE49-F238E27FC236}">
                            <a16:creationId xmlns:a16="http://schemas.microsoft.com/office/drawing/2014/main" id="{A2D30E19-7962-4E49-BB56-2DEF243D09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D921847B-79E4-4C4A-A3F6-E9E40965E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2474593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43" name="直接连接符 62">
                        <a:extLst>
                          <a:ext uri="{FF2B5EF4-FFF2-40B4-BE49-F238E27FC236}">
                            <a16:creationId xmlns:a16="http://schemas.microsoft.com/office/drawing/2014/main" id="{58A8B9FA-6193-584B-9A01-955D0C490AE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直接箭头连接符 63">
                        <a:extLst>
                          <a:ext uri="{FF2B5EF4-FFF2-40B4-BE49-F238E27FC236}">
                            <a16:creationId xmlns:a16="http://schemas.microsoft.com/office/drawing/2014/main" id="{BF124FC5-97C3-0442-99AB-C1FA633612D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7" name="Group 36">
                      <a:extLst>
                        <a:ext uri="{FF2B5EF4-FFF2-40B4-BE49-F238E27FC236}">
                          <a16:creationId xmlns:a16="http://schemas.microsoft.com/office/drawing/2014/main" id="{33E8C825-089D-8945-9FA7-2F0B1181DC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3071075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41" name="直接连接符 62">
                        <a:extLst>
                          <a:ext uri="{FF2B5EF4-FFF2-40B4-BE49-F238E27FC236}">
                            <a16:creationId xmlns:a16="http://schemas.microsoft.com/office/drawing/2014/main" id="{69148B5E-7086-7146-976E-2CB1E900306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直接箭头连接符 63">
                        <a:extLst>
                          <a:ext uri="{FF2B5EF4-FFF2-40B4-BE49-F238E27FC236}">
                            <a16:creationId xmlns:a16="http://schemas.microsoft.com/office/drawing/2014/main" id="{0F292E3D-8BBC-8547-A447-9DDF06BEA59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99EB6F67-346B-2E41-8627-A50F1AB208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3642088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39" name="直接连接符 62">
                        <a:extLst>
                          <a:ext uri="{FF2B5EF4-FFF2-40B4-BE49-F238E27FC236}">
                            <a16:creationId xmlns:a16="http://schemas.microsoft.com/office/drawing/2014/main" id="{4B838508-5E9C-CA4E-A5D4-59A8707AFF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直接箭头连接符 63">
                        <a:extLst>
                          <a:ext uri="{FF2B5EF4-FFF2-40B4-BE49-F238E27FC236}">
                            <a16:creationId xmlns:a16="http://schemas.microsoft.com/office/drawing/2014/main" id="{D90B62BE-BC1A-014A-A7E7-BA18D52FE66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28" name="文本框 68">
                  <a:extLst>
                    <a:ext uri="{FF2B5EF4-FFF2-40B4-BE49-F238E27FC236}">
                      <a16:creationId xmlns:a16="http://schemas.microsoft.com/office/drawing/2014/main" id="{93CA53F7-5587-7342-A488-570CE2E04032}"/>
                    </a:ext>
                  </a:extLst>
                </p:cNvPr>
                <p:cNvSpPr txBox="1"/>
                <p:nvPr/>
              </p:nvSpPr>
              <p:spPr>
                <a:xfrm>
                  <a:off x="1123957" y="3746327"/>
                  <a:ext cx="5753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0.0</a:t>
                  </a:r>
                  <a:endParaRPr lang="zh-CN" altLang="en-US" sz="2000" dirty="0"/>
                </a:p>
              </p:txBody>
            </p:sp>
            <p:sp>
              <p:nvSpPr>
                <p:cNvPr id="29" name="文本框 69">
                  <a:extLst>
                    <a:ext uri="{FF2B5EF4-FFF2-40B4-BE49-F238E27FC236}">
                      <a16:creationId xmlns:a16="http://schemas.microsoft.com/office/drawing/2014/main" id="{E5C4015E-1294-2E42-AE2E-C503DC809C50}"/>
                    </a:ext>
                  </a:extLst>
                </p:cNvPr>
                <p:cNvSpPr txBox="1"/>
                <p:nvPr/>
              </p:nvSpPr>
              <p:spPr>
                <a:xfrm>
                  <a:off x="1123956" y="3159952"/>
                  <a:ext cx="5753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0.5</a:t>
                  </a:r>
                  <a:endParaRPr lang="zh-CN" altLang="en-US" sz="2000" dirty="0"/>
                </a:p>
              </p:txBody>
            </p:sp>
            <p:sp>
              <p:nvSpPr>
                <p:cNvPr id="30" name="文本框 70">
                  <a:extLst>
                    <a:ext uri="{FF2B5EF4-FFF2-40B4-BE49-F238E27FC236}">
                      <a16:creationId xmlns:a16="http://schemas.microsoft.com/office/drawing/2014/main" id="{8AFF3AAD-CC16-A446-A504-15CE2AE0B532}"/>
                    </a:ext>
                  </a:extLst>
                </p:cNvPr>
                <p:cNvSpPr txBox="1"/>
                <p:nvPr/>
              </p:nvSpPr>
              <p:spPr>
                <a:xfrm>
                  <a:off x="1123954" y="2589977"/>
                  <a:ext cx="5753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1.0</a:t>
                  </a:r>
                  <a:endParaRPr lang="zh-CN" altLang="en-US" sz="2000" dirty="0"/>
                </a:p>
              </p:txBody>
            </p:sp>
            <p:sp>
              <p:nvSpPr>
                <p:cNvPr id="31" name="文本框 71">
                  <a:extLst>
                    <a:ext uri="{FF2B5EF4-FFF2-40B4-BE49-F238E27FC236}">
                      <a16:creationId xmlns:a16="http://schemas.microsoft.com/office/drawing/2014/main" id="{420C5EE8-C993-0545-87FB-4CCF47474783}"/>
                    </a:ext>
                  </a:extLst>
                </p:cNvPr>
                <p:cNvSpPr txBox="1"/>
                <p:nvPr/>
              </p:nvSpPr>
              <p:spPr>
                <a:xfrm>
                  <a:off x="1123059" y="1982092"/>
                  <a:ext cx="5753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1.5</a:t>
                  </a:r>
                  <a:endParaRPr lang="zh-CN" altLang="en-US" sz="2000" dirty="0"/>
                </a:p>
              </p:txBody>
            </p:sp>
            <p:sp>
              <p:nvSpPr>
                <p:cNvPr id="32" name="文本框 72">
                  <a:extLst>
                    <a:ext uri="{FF2B5EF4-FFF2-40B4-BE49-F238E27FC236}">
                      <a16:creationId xmlns:a16="http://schemas.microsoft.com/office/drawing/2014/main" id="{6CF83E43-2B37-784E-B0B5-FD5CB5C45FB6}"/>
                    </a:ext>
                  </a:extLst>
                </p:cNvPr>
                <p:cNvSpPr txBox="1"/>
                <p:nvPr/>
              </p:nvSpPr>
              <p:spPr>
                <a:xfrm>
                  <a:off x="1114173" y="1419093"/>
                  <a:ext cx="5753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2.0</a:t>
                  </a:r>
                  <a:endParaRPr lang="zh-CN" altLang="en-US" sz="20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B16FFDC-469E-ED46-A9EF-5B104132018B}"/>
                    </a:ext>
                  </a:extLst>
                </p:cNvPr>
                <p:cNvSpPr txBox="1"/>
                <p:nvPr/>
              </p:nvSpPr>
              <p:spPr>
                <a:xfrm rot="16200000">
                  <a:off x="-182385" y="2586139"/>
                  <a:ext cx="2231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Normalized Speedup</a:t>
                  </a:r>
                </a:p>
              </p:txBody>
            </p:sp>
          </p:grpSp>
          <p:grpSp>
            <p:nvGrpSpPr>
              <p:cNvPr id="15" name="组合 51">
                <a:extLst>
                  <a:ext uri="{FF2B5EF4-FFF2-40B4-BE49-F238E27FC236}">
                    <a16:creationId xmlns:a16="http://schemas.microsoft.com/office/drawing/2014/main" id="{346534D3-8009-D14F-B575-102B801E2602}"/>
                  </a:ext>
                </a:extLst>
              </p:cNvPr>
              <p:cNvGrpSpPr/>
              <p:nvPr/>
            </p:nvGrpSpPr>
            <p:grpSpPr>
              <a:xfrm>
                <a:off x="2160626" y="1892409"/>
                <a:ext cx="430887" cy="3011889"/>
                <a:chOff x="4866445" y="1186573"/>
                <a:chExt cx="506551" cy="4488305"/>
              </a:xfrm>
            </p:grpSpPr>
            <p:sp>
              <p:nvSpPr>
                <p:cNvPr id="23" name="矩形 57">
                  <a:extLst>
                    <a:ext uri="{FF2B5EF4-FFF2-40B4-BE49-F238E27FC236}">
                      <a16:creationId xmlns:a16="http://schemas.microsoft.com/office/drawing/2014/main" id="{A5351E19-4E5A-194C-9233-603B33EC2350}"/>
                    </a:ext>
                  </a:extLst>
                </p:cNvPr>
                <p:cNvSpPr/>
                <p:nvPr/>
              </p:nvSpPr>
              <p:spPr>
                <a:xfrm>
                  <a:off x="4945788" y="1186573"/>
                  <a:ext cx="347866" cy="2832352"/>
                </a:xfrm>
                <a:prstGeom prst="rect">
                  <a:avLst/>
                </a:prstGeom>
                <a:solidFill>
                  <a:srgbClr val="FF9F9A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文本框 58">
                  <a:extLst>
                    <a:ext uri="{FF2B5EF4-FFF2-40B4-BE49-F238E27FC236}">
                      <a16:creationId xmlns:a16="http://schemas.microsoft.com/office/drawing/2014/main" id="{22737AD4-DECC-884C-B157-A366C29209D0}"/>
                    </a:ext>
                  </a:extLst>
                </p:cNvPr>
                <p:cNvSpPr txBox="1"/>
                <p:nvPr/>
              </p:nvSpPr>
              <p:spPr>
                <a:xfrm rot="10800000">
                  <a:off x="4866445" y="4066481"/>
                  <a:ext cx="506551" cy="160839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HMG-50%</a:t>
                  </a:r>
                  <a:endParaRPr lang="zh-CN" altLang="en-US" sz="1600" dirty="0"/>
                </a:p>
              </p:txBody>
            </p:sp>
          </p:grpSp>
          <p:grpSp>
            <p:nvGrpSpPr>
              <p:cNvPr id="16" name="组合 53">
                <a:extLst>
                  <a:ext uri="{FF2B5EF4-FFF2-40B4-BE49-F238E27FC236}">
                    <a16:creationId xmlns:a16="http://schemas.microsoft.com/office/drawing/2014/main" id="{58BFB550-03D3-A342-9D30-8B083B5D1528}"/>
                  </a:ext>
                </a:extLst>
              </p:cNvPr>
              <p:cNvGrpSpPr/>
              <p:nvPr/>
            </p:nvGrpSpPr>
            <p:grpSpPr>
              <a:xfrm>
                <a:off x="2456412" y="1778904"/>
                <a:ext cx="430887" cy="2653217"/>
                <a:chOff x="5588924" y="994824"/>
                <a:chExt cx="506551" cy="3953815"/>
              </a:xfrm>
            </p:grpSpPr>
            <p:sp>
              <p:nvSpPr>
                <p:cNvPr id="21" name="矩形 55">
                  <a:extLst>
                    <a:ext uri="{FF2B5EF4-FFF2-40B4-BE49-F238E27FC236}">
                      <a16:creationId xmlns:a16="http://schemas.microsoft.com/office/drawing/2014/main" id="{2CEADC5E-010B-D14F-ADBC-8BCB3F91F1D1}"/>
                    </a:ext>
                  </a:extLst>
                </p:cNvPr>
                <p:cNvSpPr/>
                <p:nvPr/>
              </p:nvSpPr>
              <p:spPr>
                <a:xfrm>
                  <a:off x="5665128" y="994824"/>
                  <a:ext cx="347865" cy="300106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22" name="文本框 56">
                  <a:extLst>
                    <a:ext uri="{FF2B5EF4-FFF2-40B4-BE49-F238E27FC236}">
                      <a16:creationId xmlns:a16="http://schemas.microsoft.com/office/drawing/2014/main" id="{72210DA7-2A2A-7B49-A688-1ECCF2E7488C}"/>
                    </a:ext>
                  </a:extLst>
                </p:cNvPr>
                <p:cNvSpPr txBox="1"/>
                <p:nvPr/>
              </p:nvSpPr>
              <p:spPr>
                <a:xfrm rot="10800000">
                  <a:off x="5588924" y="4044513"/>
                  <a:ext cx="506551" cy="90412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HMG</a:t>
                  </a:r>
                  <a:endParaRPr lang="zh-CN" altLang="en-US" sz="1600" dirty="0"/>
                </a:p>
              </p:txBody>
            </p:sp>
          </p:grpSp>
          <p:grpSp>
            <p:nvGrpSpPr>
              <p:cNvPr id="18" name="组合 53">
                <a:extLst>
                  <a:ext uri="{FF2B5EF4-FFF2-40B4-BE49-F238E27FC236}">
                    <a16:creationId xmlns:a16="http://schemas.microsoft.com/office/drawing/2014/main" id="{5A84F6CB-7D82-FD43-BB61-773B6FFE4F20}"/>
                  </a:ext>
                </a:extLst>
              </p:cNvPr>
              <p:cNvGrpSpPr/>
              <p:nvPr/>
            </p:nvGrpSpPr>
            <p:grpSpPr>
              <a:xfrm>
                <a:off x="2743113" y="1683237"/>
                <a:ext cx="430887" cy="2743670"/>
                <a:chOff x="5580967" y="852261"/>
                <a:chExt cx="506551" cy="4088607"/>
              </a:xfrm>
            </p:grpSpPr>
            <p:sp>
              <p:nvSpPr>
                <p:cNvPr id="19" name="矩形 55">
                  <a:extLst>
                    <a:ext uri="{FF2B5EF4-FFF2-40B4-BE49-F238E27FC236}">
                      <a16:creationId xmlns:a16="http://schemas.microsoft.com/office/drawing/2014/main" id="{BF713408-0163-2A4A-B192-A0B736ACEE2F}"/>
                    </a:ext>
                  </a:extLst>
                </p:cNvPr>
                <p:cNvSpPr/>
                <p:nvPr/>
              </p:nvSpPr>
              <p:spPr>
                <a:xfrm>
                  <a:off x="5665128" y="852261"/>
                  <a:ext cx="347865" cy="3143626"/>
                </a:xfrm>
                <a:prstGeom prst="rect">
                  <a:avLst/>
                </a:prstGeom>
                <a:solidFill>
                  <a:srgbClr val="92C6FF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文本框 56">
                  <a:extLst>
                    <a:ext uri="{FF2B5EF4-FFF2-40B4-BE49-F238E27FC236}">
                      <a16:creationId xmlns:a16="http://schemas.microsoft.com/office/drawing/2014/main" id="{DB40CEDB-6738-DD46-95A7-0E66875C8130}"/>
                    </a:ext>
                  </a:extLst>
                </p:cNvPr>
                <p:cNvSpPr txBox="1"/>
                <p:nvPr/>
              </p:nvSpPr>
              <p:spPr>
                <a:xfrm rot="10800000">
                  <a:off x="5580967" y="4036742"/>
                  <a:ext cx="506551" cy="90412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Ideal</a:t>
                  </a:r>
                  <a:endParaRPr lang="zh-CN" altLang="en-US" sz="1600" dirty="0"/>
                </a:p>
              </p:txBody>
            </p:sp>
          </p:grpSp>
          <p:grpSp>
            <p:nvGrpSpPr>
              <p:cNvPr id="50" name="组合 50">
                <a:extLst>
                  <a:ext uri="{FF2B5EF4-FFF2-40B4-BE49-F238E27FC236}">
                    <a16:creationId xmlns:a16="http://schemas.microsoft.com/office/drawing/2014/main" id="{3BA759A6-4577-8A47-AA82-963B18E69DC8}"/>
                  </a:ext>
                </a:extLst>
              </p:cNvPr>
              <p:cNvGrpSpPr/>
              <p:nvPr/>
            </p:nvGrpSpPr>
            <p:grpSpPr>
              <a:xfrm>
                <a:off x="1864839" y="2613847"/>
                <a:ext cx="430887" cy="2372063"/>
                <a:chOff x="4128778" y="2261557"/>
                <a:chExt cx="506551" cy="3534837"/>
              </a:xfrm>
            </p:grpSpPr>
            <p:sp>
              <p:nvSpPr>
                <p:cNvPr id="51" name="矩形 59">
                  <a:extLst>
                    <a:ext uri="{FF2B5EF4-FFF2-40B4-BE49-F238E27FC236}">
                      <a16:creationId xmlns:a16="http://schemas.microsoft.com/office/drawing/2014/main" id="{D926B00A-B723-4548-9D56-8900A0FAAFD0}"/>
                    </a:ext>
                  </a:extLst>
                </p:cNvPr>
                <p:cNvSpPr/>
                <p:nvPr/>
              </p:nvSpPr>
              <p:spPr>
                <a:xfrm>
                  <a:off x="4213860" y="2261557"/>
                  <a:ext cx="347866" cy="174964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2" name="文本框 60">
                  <a:extLst>
                    <a:ext uri="{FF2B5EF4-FFF2-40B4-BE49-F238E27FC236}">
                      <a16:creationId xmlns:a16="http://schemas.microsoft.com/office/drawing/2014/main" id="{D7CBC2E6-9A43-4A42-AD94-A6638C90EA2E}"/>
                    </a:ext>
                  </a:extLst>
                </p:cNvPr>
                <p:cNvSpPr txBox="1"/>
                <p:nvPr/>
              </p:nvSpPr>
              <p:spPr>
                <a:xfrm rot="10800000">
                  <a:off x="4128778" y="4059245"/>
                  <a:ext cx="506551" cy="173714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No-Caching</a:t>
                  </a:r>
                  <a:endParaRPr lang="zh-CN" altLang="en-US" sz="1600" dirty="0"/>
                </a:p>
              </p:txBody>
            </p:sp>
          </p:grp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47DEBB6-4C07-9641-90AC-79F3CC343D51}"/>
                </a:ext>
              </a:extLst>
            </p:cNvPr>
            <p:cNvCxnSpPr/>
            <p:nvPr/>
          </p:nvCxnSpPr>
          <p:spPr>
            <a:xfrm flipH="1">
              <a:off x="2667622" y="1322576"/>
              <a:ext cx="319382" cy="395157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620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8" grpId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8EE34F-6B4B-1C46-BD86-1B9121D256BA}"/>
              </a:ext>
            </a:extLst>
          </p:cNvPr>
          <p:cNvSpPr txBox="1"/>
          <p:nvPr/>
        </p:nvSpPr>
        <p:spPr>
          <a:xfrm>
            <a:off x="628650" y="1437009"/>
            <a:ext cx="824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cache coherence is necessary to mitigate NUMA effect in multi-GPUs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694E3-79E4-624C-A6D8-1B8E54691760}"/>
              </a:ext>
            </a:extLst>
          </p:cNvPr>
          <p:cNvSpPr txBox="1"/>
          <p:nvPr/>
        </p:nvSpPr>
        <p:spPr>
          <a:xfrm>
            <a:off x="628650" y="3087020"/>
            <a:ext cx="8166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Leveraging the latest scoped memory model can significantly simplify the design</a:t>
            </a:r>
          </a:p>
          <a:p>
            <a:r>
              <a:rPr lang="en-US" dirty="0"/>
              <a:t>of GPU coherence 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2801A8-9AC4-634C-832E-BB74335966E3}"/>
              </a:ext>
            </a:extLst>
          </p:cNvPr>
          <p:cNvSpPr txBox="1"/>
          <p:nvPr/>
        </p:nvSpPr>
        <p:spPr>
          <a:xfrm>
            <a:off x="628650" y="2123515"/>
            <a:ext cx="7998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Unlike CPUs, extending coherence to multi-GPUs does not need extra hardware</a:t>
            </a:r>
          </a:p>
          <a:p>
            <a:r>
              <a:rPr lang="en-US" dirty="0"/>
              <a:t>structures or transient coherence states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8E3561-482B-DC4D-86FE-50F3B396162C}"/>
              </a:ext>
            </a:extLst>
          </p:cNvPr>
          <p:cNvSpPr/>
          <p:nvPr/>
        </p:nvSpPr>
        <p:spPr>
          <a:xfrm>
            <a:off x="2509888" y="3920340"/>
            <a:ext cx="41088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T Sans Narrow" panose="020B0506020203020204" pitchFamily="34" charset="77"/>
              </a:rPr>
              <a:t> </a:t>
            </a:r>
            <a:r>
              <a:rPr lang="en-US" sz="36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622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Coming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AB855-D996-DA4E-A6DD-0E641275B78C}"/>
              </a:ext>
            </a:extLst>
          </p:cNvPr>
          <p:cNvSpPr txBox="1"/>
          <p:nvPr/>
        </p:nvSpPr>
        <p:spPr>
          <a:xfrm>
            <a:off x="628649" y="1419019"/>
            <a:ext cx="759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NUMA behavior bottlenecks performance in multi-GPU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1686BA-EE42-6C4B-9896-B1739EA89959}"/>
              </a:ext>
            </a:extLst>
          </p:cNvPr>
          <p:cNvSpPr txBox="1"/>
          <p:nvPr/>
        </p:nvSpPr>
        <p:spPr>
          <a:xfrm>
            <a:off x="628647" y="3425037"/>
            <a:ext cx="794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Insight: weaker memory model, less data sharing, latency-tolerant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2E40F-4620-694D-86FB-1ED99287FD82}"/>
              </a:ext>
            </a:extLst>
          </p:cNvPr>
          <p:cNvSpPr txBox="1"/>
          <p:nvPr/>
        </p:nvSpPr>
        <p:spPr>
          <a:xfrm>
            <a:off x="628647" y="4001222"/>
            <a:ext cx="709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Achieve 97% of the performance of an idealized caching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FC098-42E3-F545-A558-5625E1112F9A}"/>
              </a:ext>
            </a:extLst>
          </p:cNvPr>
          <p:cNvSpPr txBox="1"/>
          <p:nvPr/>
        </p:nvSpPr>
        <p:spPr>
          <a:xfrm>
            <a:off x="628649" y="1995668"/>
            <a:ext cx="776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Mitigating NUMA impact requires caching and cache coherence, but existing cache coherence protocols do not 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93111-94DD-2740-B0AC-CBA8713C9B08}"/>
              </a:ext>
            </a:extLst>
          </p:cNvPr>
          <p:cNvSpPr txBox="1"/>
          <p:nvPr/>
        </p:nvSpPr>
        <p:spPr>
          <a:xfrm>
            <a:off x="628647" y="284885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Our work:</a:t>
            </a:r>
          </a:p>
        </p:txBody>
      </p:sp>
    </p:spTree>
    <p:extLst>
      <p:ext uri="{BB962C8B-B14F-4D97-AF65-F5344CB8AC3E}">
        <p14:creationId xmlns:p14="http://schemas.microsoft.com/office/powerpoint/2010/main" val="304064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HMG: Hierarchical Multi-GPUs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28D8B1-5109-174F-99EB-7B9C4B459E26}"/>
              </a:ext>
            </a:extLst>
          </p:cNvPr>
          <p:cNvSpPr txBox="1"/>
          <p:nvPr/>
        </p:nvSpPr>
        <p:spPr>
          <a:xfrm>
            <a:off x="5207197" y="1824488"/>
            <a:ext cx="341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Monolithic GPU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MCM-GPU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AC94FF-4145-3742-B60A-81827BF187B0}"/>
              </a:ext>
            </a:extLst>
          </p:cNvPr>
          <p:cNvSpPr txBox="1"/>
          <p:nvPr/>
        </p:nvSpPr>
        <p:spPr>
          <a:xfrm>
            <a:off x="5207197" y="2453724"/>
            <a:ext cx="305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Single-GPU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Multi-GPU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B344381-1FCB-384D-8EFE-D8D59EFDEAC2}"/>
              </a:ext>
            </a:extLst>
          </p:cNvPr>
          <p:cNvSpPr txBox="1"/>
          <p:nvPr/>
        </p:nvSpPr>
        <p:spPr>
          <a:xfrm>
            <a:off x="628650" y="3874367"/>
            <a:ext cx="78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NUMA behavior bottlenecks performance scaling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6DD62BF-AF37-224A-B1E9-393421007EB8}"/>
              </a:ext>
            </a:extLst>
          </p:cNvPr>
          <p:cNvSpPr txBox="1"/>
          <p:nvPr/>
        </p:nvSpPr>
        <p:spPr>
          <a:xfrm>
            <a:off x="628650" y="4243699"/>
            <a:ext cx="705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 caching and cache coherence protocols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316F-E8A7-BC43-B838-C5575EA03A64}"/>
              </a:ext>
            </a:extLst>
          </p:cNvPr>
          <p:cNvGrpSpPr/>
          <p:nvPr/>
        </p:nvGrpSpPr>
        <p:grpSpPr>
          <a:xfrm>
            <a:off x="628650" y="1798873"/>
            <a:ext cx="4276670" cy="1985616"/>
            <a:chOff x="628650" y="1656260"/>
            <a:chExt cx="4276670" cy="198561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56A66A4-B0C7-AC4C-BA85-2242FEC3C6B9}"/>
                </a:ext>
              </a:extLst>
            </p:cNvPr>
            <p:cNvGrpSpPr/>
            <p:nvPr/>
          </p:nvGrpSpPr>
          <p:grpSpPr>
            <a:xfrm>
              <a:off x="628650" y="1656260"/>
              <a:ext cx="4224280" cy="1677777"/>
              <a:chOff x="628650" y="1807335"/>
              <a:chExt cx="4224280" cy="167777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7A5B39-6D38-AF47-9467-CB963D6FBC46}"/>
                  </a:ext>
                </a:extLst>
              </p:cNvPr>
              <p:cNvSpPr/>
              <p:nvPr/>
            </p:nvSpPr>
            <p:spPr>
              <a:xfrm>
                <a:off x="628650" y="2045903"/>
                <a:ext cx="1294474" cy="1087913"/>
              </a:xfrm>
              <a:prstGeom prst="rect">
                <a:avLst/>
              </a:prstGeom>
              <a:noFill/>
              <a:ln w="381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Monolithic GPU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EEA3403-7DB6-BA45-AF4C-0530AD76228F}"/>
                  </a:ext>
                </a:extLst>
              </p:cNvPr>
              <p:cNvGrpSpPr/>
              <p:nvPr/>
            </p:nvGrpSpPr>
            <p:grpSpPr>
              <a:xfrm>
                <a:off x="2935123" y="1807335"/>
                <a:ext cx="1917807" cy="1677777"/>
                <a:chOff x="2935123" y="1814257"/>
                <a:chExt cx="1917807" cy="1677777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3E7E4219-F2A3-2F4F-9333-DC73EFE9527E}"/>
                    </a:ext>
                  </a:extLst>
                </p:cNvPr>
                <p:cNvGrpSpPr/>
                <p:nvPr/>
              </p:nvGrpSpPr>
              <p:grpSpPr>
                <a:xfrm>
                  <a:off x="3008331" y="1885877"/>
                  <a:ext cx="1765974" cy="1537131"/>
                  <a:chOff x="2563349" y="2023965"/>
                  <a:chExt cx="1765974" cy="1537131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1DFC1D3E-3968-2444-8D0E-6BD964CB9314}"/>
                      </a:ext>
                    </a:extLst>
                  </p:cNvPr>
                  <p:cNvSpPr/>
                  <p:nvPr/>
                </p:nvSpPr>
                <p:spPr>
                  <a:xfrm>
                    <a:off x="2563349" y="2023965"/>
                    <a:ext cx="636104" cy="564543"/>
                  </a:xfrm>
                  <a:prstGeom prst="rect">
                    <a:avLst/>
                  </a:prstGeom>
                  <a:noFill/>
                  <a:ln w="3175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GPM</a:t>
                    </a: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781CB114-746A-4B4B-8CAA-D2F3379C4972}"/>
                      </a:ext>
                    </a:extLst>
                  </p:cNvPr>
                  <p:cNvSpPr/>
                  <p:nvPr/>
                </p:nvSpPr>
                <p:spPr>
                  <a:xfrm>
                    <a:off x="3693219" y="2023965"/>
                    <a:ext cx="636104" cy="564543"/>
                  </a:xfrm>
                  <a:prstGeom prst="rect">
                    <a:avLst/>
                  </a:prstGeom>
                  <a:noFill/>
                  <a:ln w="3175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GPM</a:t>
                    </a: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2CDE4A03-DA61-984F-B083-323EDE799EB2}"/>
                      </a:ext>
                    </a:extLst>
                  </p:cNvPr>
                  <p:cNvSpPr/>
                  <p:nvPr/>
                </p:nvSpPr>
                <p:spPr>
                  <a:xfrm>
                    <a:off x="2563349" y="2996553"/>
                    <a:ext cx="636104" cy="564543"/>
                  </a:xfrm>
                  <a:prstGeom prst="rect">
                    <a:avLst/>
                  </a:prstGeom>
                  <a:noFill/>
                  <a:ln w="3175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GPM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54A5263C-09C1-384F-A59B-CDC9DD1D42E8}"/>
                      </a:ext>
                    </a:extLst>
                  </p:cNvPr>
                  <p:cNvSpPr/>
                  <p:nvPr/>
                </p:nvSpPr>
                <p:spPr>
                  <a:xfrm>
                    <a:off x="3693219" y="2996553"/>
                    <a:ext cx="636104" cy="564543"/>
                  </a:xfrm>
                  <a:prstGeom prst="rect">
                    <a:avLst/>
                  </a:prstGeom>
                  <a:noFill/>
                  <a:ln w="3175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GPM</a:t>
                    </a:r>
                  </a:p>
                </p:txBody>
              </p: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94076FED-C077-B74A-84DC-0B57654A56CC}"/>
                      </a:ext>
                    </a:extLst>
                  </p:cNvPr>
                  <p:cNvGrpSpPr/>
                  <p:nvPr/>
                </p:nvGrpSpPr>
                <p:grpSpPr>
                  <a:xfrm>
                    <a:off x="2881401" y="2306237"/>
                    <a:ext cx="1129870" cy="972588"/>
                    <a:chOff x="2881401" y="2306237"/>
                    <a:chExt cx="1129870" cy="972588"/>
                  </a:xfrm>
                </p:grpSpPr>
                <p:cxnSp>
                  <p:nvCxnSpPr>
                    <p:cNvPr id="9" name="Straight Connector 8">
                      <a:extLst>
                        <a:ext uri="{FF2B5EF4-FFF2-40B4-BE49-F238E27FC236}">
                          <a16:creationId xmlns:a16="http://schemas.microsoft.com/office/drawing/2014/main" id="{0B10E6F7-DFDE-E147-81AC-93DA79F9C249}"/>
                        </a:ext>
                      </a:extLst>
                    </p:cNvPr>
                    <p:cNvCxnSpPr>
                      <a:stCxn id="7" idx="3"/>
                      <a:endCxn id="13" idx="1"/>
                    </p:cNvCxnSpPr>
                    <p:nvPr/>
                  </p:nvCxnSpPr>
                  <p:spPr>
                    <a:xfrm>
                      <a:off x="3199453" y="2306237"/>
                      <a:ext cx="493766" cy="0"/>
                    </a:xfrm>
                    <a:prstGeom prst="line">
                      <a:avLst/>
                    </a:prstGeom>
                    <a:ln w="25400">
                      <a:headEnd type="none"/>
                      <a:tailEnd type="non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Connector 11">
                      <a:extLst>
                        <a:ext uri="{FF2B5EF4-FFF2-40B4-BE49-F238E27FC236}">
                          <a16:creationId xmlns:a16="http://schemas.microsoft.com/office/drawing/2014/main" id="{C5B74EB5-A9C7-904F-B651-EA8A9FDA7537}"/>
                        </a:ext>
                      </a:extLst>
                    </p:cNvPr>
                    <p:cNvCxnSpPr>
                      <a:stCxn id="13" idx="2"/>
                      <a:endCxn id="15" idx="0"/>
                    </p:cNvCxnSpPr>
                    <p:nvPr/>
                  </p:nvCxnSpPr>
                  <p:spPr>
                    <a:xfrm>
                      <a:off x="4011271" y="2588508"/>
                      <a:ext cx="0" cy="408045"/>
                    </a:xfrm>
                    <a:prstGeom prst="line">
                      <a:avLst/>
                    </a:prstGeom>
                    <a:ln w="25400">
                      <a:headEnd type="none"/>
                      <a:tailEnd type="non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19C4AB2B-42A5-AF44-B5C8-13A8802D147A}"/>
                        </a:ext>
                      </a:extLst>
                    </p:cNvPr>
                    <p:cNvCxnSpPr>
                      <a:stCxn id="14" idx="3"/>
                      <a:endCxn id="15" idx="1"/>
                    </p:cNvCxnSpPr>
                    <p:nvPr/>
                  </p:nvCxnSpPr>
                  <p:spPr>
                    <a:xfrm>
                      <a:off x="3199453" y="3278825"/>
                      <a:ext cx="493766" cy="0"/>
                    </a:xfrm>
                    <a:prstGeom prst="line">
                      <a:avLst/>
                    </a:prstGeom>
                    <a:ln w="25400">
                      <a:headEnd type="none"/>
                      <a:tailEnd type="non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>
                      <a:extLst>
                        <a:ext uri="{FF2B5EF4-FFF2-40B4-BE49-F238E27FC236}">
                          <a16:creationId xmlns:a16="http://schemas.microsoft.com/office/drawing/2014/main" id="{85D3C98B-033E-CC44-861E-1D3EE7E2950B}"/>
                        </a:ext>
                      </a:extLst>
                    </p:cNvPr>
                    <p:cNvCxnSpPr>
                      <a:stCxn id="7" idx="2"/>
                      <a:endCxn id="14" idx="0"/>
                    </p:cNvCxnSpPr>
                    <p:nvPr/>
                  </p:nvCxnSpPr>
                  <p:spPr>
                    <a:xfrm>
                      <a:off x="2881401" y="2588508"/>
                      <a:ext cx="0" cy="408045"/>
                    </a:xfrm>
                    <a:prstGeom prst="line">
                      <a:avLst/>
                    </a:prstGeom>
                    <a:ln w="25400">
                      <a:headEnd type="none"/>
                      <a:tailEnd type="non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3CBCEFEA-BBE0-BF4E-A663-158AFF9857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94530" y="2571750"/>
                      <a:ext cx="498689" cy="424803"/>
                    </a:xfrm>
                    <a:prstGeom prst="line">
                      <a:avLst/>
                    </a:prstGeom>
                    <a:ln w="25400">
                      <a:headEnd type="none"/>
                      <a:tailEnd type="non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1FAEE42F-8FA3-DE44-9495-68CE14D8920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71956" y="2588508"/>
                      <a:ext cx="508585" cy="404130"/>
                    </a:xfrm>
                    <a:prstGeom prst="line">
                      <a:avLst/>
                    </a:prstGeom>
                    <a:ln w="25400">
                      <a:headEnd type="none"/>
                      <a:tailEnd type="non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EEB3261-998B-574B-AE3D-E673D769F677}"/>
                    </a:ext>
                  </a:extLst>
                </p:cNvPr>
                <p:cNvSpPr/>
                <p:nvPr/>
              </p:nvSpPr>
              <p:spPr>
                <a:xfrm>
                  <a:off x="2935123" y="1814257"/>
                  <a:ext cx="1917807" cy="1677777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DAF31DB-B44F-894B-8051-ECF145DFCE2B}"/>
                  </a:ext>
                </a:extLst>
              </p:cNvPr>
              <p:cNvCxnSpPr/>
              <p:nvPr/>
            </p:nvCxnSpPr>
            <p:spPr>
              <a:xfrm>
                <a:off x="2115047" y="2589859"/>
                <a:ext cx="628153" cy="0"/>
              </a:xfrm>
              <a:prstGeom prst="straightConnector1">
                <a:avLst/>
              </a:prstGeom>
              <a:ln w="76200"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CB49E7-0AA2-9D4B-8DA0-9AB33F432B41}"/>
                </a:ext>
              </a:extLst>
            </p:cNvPr>
            <p:cNvSpPr txBox="1"/>
            <p:nvPr/>
          </p:nvSpPr>
          <p:spPr>
            <a:xfrm>
              <a:off x="2872391" y="3334099"/>
              <a:ext cx="20329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GPM (GPU Chip Module)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02A13D-3319-A04E-818C-EC9A6971AECA}"/>
              </a:ext>
            </a:extLst>
          </p:cNvPr>
          <p:cNvGrpSpPr/>
          <p:nvPr/>
        </p:nvGrpSpPr>
        <p:grpSpPr>
          <a:xfrm>
            <a:off x="717096" y="1387370"/>
            <a:ext cx="4052207" cy="2388054"/>
            <a:chOff x="628650" y="1530803"/>
            <a:chExt cx="4052207" cy="238805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5B6A958-E0E8-5D43-B942-7998B81BABC6}"/>
                </a:ext>
              </a:extLst>
            </p:cNvPr>
            <p:cNvGrpSpPr/>
            <p:nvPr/>
          </p:nvGrpSpPr>
          <p:grpSpPr>
            <a:xfrm>
              <a:off x="739969" y="1628154"/>
              <a:ext cx="3814263" cy="598211"/>
              <a:chOff x="739969" y="1628154"/>
              <a:chExt cx="3814263" cy="598211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9B225A20-C073-C647-98BC-AB8D0769F7A7}"/>
                  </a:ext>
                </a:extLst>
              </p:cNvPr>
              <p:cNvSpPr/>
              <p:nvPr/>
            </p:nvSpPr>
            <p:spPr>
              <a:xfrm>
                <a:off x="739969" y="1628156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7F0BA86D-FF35-0645-A222-FEFA52210169}"/>
                  </a:ext>
                </a:extLst>
              </p:cNvPr>
              <p:cNvSpPr/>
              <p:nvPr/>
            </p:nvSpPr>
            <p:spPr>
              <a:xfrm>
                <a:off x="1794220" y="1628154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76B5C17-B7DF-4940-922B-D7CEB09F9726}"/>
                  </a:ext>
                </a:extLst>
              </p:cNvPr>
              <p:cNvSpPr/>
              <p:nvPr/>
            </p:nvSpPr>
            <p:spPr>
              <a:xfrm>
                <a:off x="2848471" y="1628154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48B2438-9E5C-DA45-9B51-8E67A93470EB}"/>
                  </a:ext>
                </a:extLst>
              </p:cNvPr>
              <p:cNvSpPr/>
              <p:nvPr/>
            </p:nvSpPr>
            <p:spPr>
              <a:xfrm>
                <a:off x="3902722" y="1628154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4D4BD42-E716-CD43-9E90-5884332D486A}"/>
                </a:ext>
              </a:extLst>
            </p:cNvPr>
            <p:cNvGrpSpPr/>
            <p:nvPr/>
          </p:nvGrpSpPr>
          <p:grpSpPr>
            <a:xfrm>
              <a:off x="739969" y="3195882"/>
              <a:ext cx="3814263" cy="598211"/>
              <a:chOff x="739969" y="1628154"/>
              <a:chExt cx="3814263" cy="598211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82970069-BD17-9C49-8AB1-1C4374678398}"/>
                  </a:ext>
                </a:extLst>
              </p:cNvPr>
              <p:cNvSpPr/>
              <p:nvPr/>
            </p:nvSpPr>
            <p:spPr>
              <a:xfrm>
                <a:off x="739969" y="1628156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10F0D6DC-B852-6344-892A-6115247E19BD}"/>
                  </a:ext>
                </a:extLst>
              </p:cNvPr>
              <p:cNvSpPr/>
              <p:nvPr/>
            </p:nvSpPr>
            <p:spPr>
              <a:xfrm>
                <a:off x="1794220" y="1628154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98B213B1-69E7-B74C-9133-4258DB8A351F}"/>
                  </a:ext>
                </a:extLst>
              </p:cNvPr>
              <p:cNvSpPr/>
              <p:nvPr/>
            </p:nvSpPr>
            <p:spPr>
              <a:xfrm>
                <a:off x="2848471" y="1628154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B2D00D9B-FE76-384F-B9B7-7591EC0394D0}"/>
                  </a:ext>
                </a:extLst>
              </p:cNvPr>
              <p:cNvSpPr/>
              <p:nvPr/>
            </p:nvSpPr>
            <p:spPr>
              <a:xfrm>
                <a:off x="3902722" y="1628154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283ABC9-7FEC-9D42-948A-FD7CFBA9341C}"/>
                </a:ext>
              </a:extLst>
            </p:cNvPr>
            <p:cNvGrpSpPr/>
            <p:nvPr/>
          </p:nvGrpSpPr>
          <p:grpSpPr>
            <a:xfrm>
              <a:off x="1322983" y="2602361"/>
              <a:ext cx="2666003" cy="217525"/>
              <a:chOff x="1322983" y="2602361"/>
              <a:chExt cx="2666003" cy="217525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05F9996-254F-FC46-8E1E-6032570ACFB5}"/>
                  </a:ext>
                </a:extLst>
              </p:cNvPr>
              <p:cNvSpPr/>
              <p:nvPr/>
            </p:nvSpPr>
            <p:spPr>
              <a:xfrm>
                <a:off x="1322983" y="2602361"/>
                <a:ext cx="978010" cy="217525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NV-Switch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79EB968C-1E3F-FC47-871C-8564C88490CB}"/>
                  </a:ext>
                </a:extLst>
              </p:cNvPr>
              <p:cNvSpPr/>
              <p:nvPr/>
            </p:nvSpPr>
            <p:spPr>
              <a:xfrm>
                <a:off x="3010976" y="2602361"/>
                <a:ext cx="978010" cy="217525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NV-Switch</a:t>
                </a:r>
              </a:p>
            </p:txBody>
          </p: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45E45F2-26D8-BE43-8535-5CD434D805EA}"/>
                </a:ext>
              </a:extLst>
            </p:cNvPr>
            <p:cNvSpPr/>
            <p:nvPr/>
          </p:nvSpPr>
          <p:spPr>
            <a:xfrm>
              <a:off x="628650" y="1530803"/>
              <a:ext cx="4052207" cy="2388054"/>
            </a:xfrm>
            <a:prstGeom prst="rect">
              <a:avLst/>
            </a:prstGeom>
            <a:noFill/>
            <a:ln w="476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F1F66E6-8C55-4049-94E6-ABA5AC6F27F0}"/>
                </a:ext>
              </a:extLst>
            </p:cNvPr>
            <p:cNvGrpSpPr/>
            <p:nvPr/>
          </p:nvGrpSpPr>
          <p:grpSpPr>
            <a:xfrm>
              <a:off x="1065724" y="2226363"/>
              <a:ext cx="3162753" cy="375998"/>
              <a:chOff x="1065724" y="2226363"/>
              <a:chExt cx="3162753" cy="375998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0922F80-FD75-4244-AE5B-9DA6148B0B9A}"/>
                  </a:ext>
                </a:extLst>
              </p:cNvPr>
              <p:cNvCxnSpPr>
                <a:stCxn id="163" idx="2"/>
                <a:endCxn id="157" idx="0"/>
              </p:cNvCxnSpPr>
              <p:nvPr/>
            </p:nvCxnSpPr>
            <p:spPr>
              <a:xfrm>
                <a:off x="1065724" y="2226365"/>
                <a:ext cx="746264" cy="37599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6B0D52FA-5FFA-E149-9577-3FA30851D40D}"/>
                  </a:ext>
                </a:extLst>
              </p:cNvPr>
              <p:cNvCxnSpPr>
                <a:stCxn id="164" idx="2"/>
                <a:endCxn id="157" idx="0"/>
              </p:cNvCxnSpPr>
              <p:nvPr/>
            </p:nvCxnSpPr>
            <p:spPr>
              <a:xfrm flipH="1">
                <a:off x="1811988" y="2226363"/>
                <a:ext cx="307987" cy="3759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6D5B423-1869-AE41-8ABC-DB8A69E426F0}"/>
                  </a:ext>
                </a:extLst>
              </p:cNvPr>
              <p:cNvCxnSpPr>
                <a:stCxn id="157" idx="0"/>
                <a:endCxn id="165" idx="2"/>
              </p:cNvCxnSpPr>
              <p:nvPr/>
            </p:nvCxnSpPr>
            <p:spPr>
              <a:xfrm flipV="1">
                <a:off x="1811988" y="2226363"/>
                <a:ext cx="1362238" cy="3759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B569216-4F7D-714B-A67A-827C0FC43C61}"/>
                  </a:ext>
                </a:extLst>
              </p:cNvPr>
              <p:cNvCxnSpPr>
                <a:stCxn id="157" idx="0"/>
                <a:endCxn id="166" idx="2"/>
              </p:cNvCxnSpPr>
              <p:nvPr/>
            </p:nvCxnSpPr>
            <p:spPr>
              <a:xfrm flipV="1">
                <a:off x="1811988" y="2226363"/>
                <a:ext cx="2416489" cy="3759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CB27765-C7C4-FB44-B200-B8298D7E8CA3}"/>
                  </a:ext>
                </a:extLst>
              </p:cNvPr>
              <p:cNvCxnSpPr>
                <a:stCxn id="163" idx="2"/>
                <a:endCxn id="158" idx="0"/>
              </p:cNvCxnSpPr>
              <p:nvPr/>
            </p:nvCxnSpPr>
            <p:spPr>
              <a:xfrm>
                <a:off x="1065724" y="2226365"/>
                <a:ext cx="2434257" cy="37599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A737A9A-5810-C04E-AF3C-65952BF106E9}"/>
                  </a:ext>
                </a:extLst>
              </p:cNvPr>
              <p:cNvCxnSpPr>
                <a:stCxn id="164" idx="2"/>
                <a:endCxn id="158" idx="0"/>
              </p:cNvCxnSpPr>
              <p:nvPr/>
            </p:nvCxnSpPr>
            <p:spPr>
              <a:xfrm>
                <a:off x="2119975" y="2226363"/>
                <a:ext cx="1380006" cy="3759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9A3789B-75C1-2B49-ACF7-E2B1B5467BAA}"/>
                  </a:ext>
                </a:extLst>
              </p:cNvPr>
              <p:cNvCxnSpPr>
                <a:stCxn id="165" idx="2"/>
                <a:endCxn id="158" idx="0"/>
              </p:cNvCxnSpPr>
              <p:nvPr/>
            </p:nvCxnSpPr>
            <p:spPr>
              <a:xfrm>
                <a:off x="3174226" y="2226363"/>
                <a:ext cx="325755" cy="3759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C2ACC77-B344-5E46-B676-7A17552DAF03}"/>
                  </a:ext>
                </a:extLst>
              </p:cNvPr>
              <p:cNvCxnSpPr>
                <a:stCxn id="166" idx="2"/>
                <a:endCxn id="158" idx="0"/>
              </p:cNvCxnSpPr>
              <p:nvPr/>
            </p:nvCxnSpPr>
            <p:spPr>
              <a:xfrm flipH="1">
                <a:off x="3499981" y="2226363"/>
                <a:ext cx="728496" cy="3759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B38033D-29F1-2D41-9B1D-B1590777ED50}"/>
                </a:ext>
              </a:extLst>
            </p:cNvPr>
            <p:cNvGrpSpPr/>
            <p:nvPr/>
          </p:nvGrpSpPr>
          <p:grpSpPr>
            <a:xfrm>
              <a:off x="1065724" y="2819886"/>
              <a:ext cx="3162753" cy="375998"/>
              <a:chOff x="1065724" y="2819886"/>
              <a:chExt cx="3162753" cy="375998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15B96AF-7AE0-034B-9173-50B646C4A6DA}"/>
                  </a:ext>
                </a:extLst>
              </p:cNvPr>
              <p:cNvCxnSpPr>
                <a:stCxn id="159" idx="0"/>
                <a:endCxn id="157" idx="2"/>
              </p:cNvCxnSpPr>
              <p:nvPr/>
            </p:nvCxnSpPr>
            <p:spPr>
              <a:xfrm flipV="1">
                <a:off x="1065724" y="2819886"/>
                <a:ext cx="746264" cy="3759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063FA6A-B263-0746-A9E5-27D2D77F564C}"/>
                  </a:ext>
                </a:extLst>
              </p:cNvPr>
              <p:cNvCxnSpPr>
                <a:stCxn id="157" idx="2"/>
                <a:endCxn id="160" idx="0"/>
              </p:cNvCxnSpPr>
              <p:nvPr/>
            </p:nvCxnSpPr>
            <p:spPr>
              <a:xfrm>
                <a:off x="1811988" y="2819886"/>
                <a:ext cx="307987" cy="37599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23B75662-36EE-5C4A-8040-378BA502EACE}"/>
                  </a:ext>
                </a:extLst>
              </p:cNvPr>
              <p:cNvCxnSpPr>
                <a:stCxn id="157" idx="2"/>
                <a:endCxn id="161" idx="0"/>
              </p:cNvCxnSpPr>
              <p:nvPr/>
            </p:nvCxnSpPr>
            <p:spPr>
              <a:xfrm>
                <a:off x="1811988" y="2819886"/>
                <a:ext cx="1362238" cy="37599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4409C7B3-5416-CF41-87AB-499F3BB22604}"/>
                  </a:ext>
                </a:extLst>
              </p:cNvPr>
              <p:cNvCxnSpPr>
                <a:stCxn id="157" idx="2"/>
                <a:endCxn id="162" idx="0"/>
              </p:cNvCxnSpPr>
              <p:nvPr/>
            </p:nvCxnSpPr>
            <p:spPr>
              <a:xfrm>
                <a:off x="1811988" y="2819886"/>
                <a:ext cx="2416489" cy="37599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19B79A6-3DC2-5C4E-A453-54EB8703B7C7}"/>
                  </a:ext>
                </a:extLst>
              </p:cNvPr>
              <p:cNvCxnSpPr>
                <a:stCxn id="159" idx="0"/>
                <a:endCxn id="158" idx="2"/>
              </p:cNvCxnSpPr>
              <p:nvPr/>
            </p:nvCxnSpPr>
            <p:spPr>
              <a:xfrm flipV="1">
                <a:off x="1065724" y="2819886"/>
                <a:ext cx="2434257" cy="3759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8EC08CA-6F3B-AD46-AF70-C6E732BF026A}"/>
                  </a:ext>
                </a:extLst>
              </p:cNvPr>
              <p:cNvCxnSpPr>
                <a:stCxn id="160" idx="0"/>
                <a:endCxn id="158" idx="2"/>
              </p:cNvCxnSpPr>
              <p:nvPr/>
            </p:nvCxnSpPr>
            <p:spPr>
              <a:xfrm flipV="1">
                <a:off x="2119975" y="2819886"/>
                <a:ext cx="1380006" cy="37599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1A1B724-69EA-FF43-9B4F-C61C5E285833}"/>
                  </a:ext>
                </a:extLst>
              </p:cNvPr>
              <p:cNvCxnSpPr>
                <a:stCxn id="161" idx="0"/>
                <a:endCxn id="158" idx="2"/>
              </p:cNvCxnSpPr>
              <p:nvPr/>
            </p:nvCxnSpPr>
            <p:spPr>
              <a:xfrm flipV="1">
                <a:off x="3174226" y="2819886"/>
                <a:ext cx="325755" cy="37599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2B3F15B-5066-4F4D-8BE9-B27DDA33315B}"/>
                  </a:ext>
                </a:extLst>
              </p:cNvPr>
              <p:cNvCxnSpPr>
                <a:stCxn id="158" idx="2"/>
                <a:endCxn id="162" idx="0"/>
              </p:cNvCxnSpPr>
              <p:nvPr/>
            </p:nvCxnSpPr>
            <p:spPr>
              <a:xfrm>
                <a:off x="3499981" y="2819886"/>
                <a:ext cx="728496" cy="37599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985B3A94-2598-9848-8BF1-4C63E9313308}"/>
              </a:ext>
            </a:extLst>
          </p:cNvPr>
          <p:cNvSpPr txBox="1"/>
          <p:nvPr/>
        </p:nvSpPr>
        <p:spPr>
          <a:xfrm>
            <a:off x="7363566" y="2422006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~2 TB/s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CDE9080-9B04-1943-9561-53410D3198DD}"/>
              </a:ext>
            </a:extLst>
          </p:cNvPr>
          <p:cNvGrpSpPr/>
          <p:nvPr/>
        </p:nvGrpSpPr>
        <p:grpSpPr>
          <a:xfrm>
            <a:off x="4642678" y="1394622"/>
            <a:ext cx="3169849" cy="2364112"/>
            <a:chOff x="4642678" y="1252009"/>
            <a:chExt cx="3169849" cy="2364112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3189DF8C-076E-7D4A-A546-E48D4407B1A7}"/>
                </a:ext>
              </a:extLst>
            </p:cNvPr>
            <p:cNvGrpSpPr/>
            <p:nvPr/>
          </p:nvGrpSpPr>
          <p:grpSpPr>
            <a:xfrm>
              <a:off x="4642678" y="1252009"/>
              <a:ext cx="3110858" cy="2056335"/>
              <a:chOff x="4642678" y="1554086"/>
              <a:chExt cx="3110858" cy="2056335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EC53E25C-C688-1843-920F-24306DFC8DA3}"/>
                  </a:ext>
                </a:extLst>
              </p:cNvPr>
              <p:cNvGrpSpPr/>
              <p:nvPr/>
            </p:nvGrpSpPr>
            <p:grpSpPr>
              <a:xfrm>
                <a:off x="4642678" y="1644185"/>
                <a:ext cx="3110858" cy="1966236"/>
                <a:chOff x="4572000" y="1779156"/>
                <a:chExt cx="3110858" cy="1966236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07942692-249A-1342-901C-401C8A42B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0" y="1779156"/>
                  <a:ext cx="1163108" cy="258207"/>
                </a:xfrm>
                <a:prstGeom prst="line">
                  <a:avLst/>
                </a:prstGeom>
                <a:ln w="25400">
                  <a:prstDash val="sys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7FD06796-C5F4-CB40-81B7-E19936C30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0" y="2377365"/>
                  <a:ext cx="1187634" cy="1368027"/>
                </a:xfrm>
                <a:prstGeom prst="line">
                  <a:avLst/>
                </a:prstGeom>
                <a:ln w="25400">
                  <a:prstDash val="sys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41CF2BEA-663F-9746-84FD-C49AAEEFC143}"/>
                    </a:ext>
                  </a:extLst>
                </p:cNvPr>
                <p:cNvGrpSpPr/>
                <p:nvPr/>
              </p:nvGrpSpPr>
              <p:grpSpPr>
                <a:xfrm>
                  <a:off x="5765051" y="2067615"/>
                  <a:ext cx="1917807" cy="1677777"/>
                  <a:chOff x="2935123" y="1814257"/>
                  <a:chExt cx="1917807" cy="1677777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59CE958-9D4E-274B-A057-33F7A85B788A}"/>
                      </a:ext>
                    </a:extLst>
                  </p:cNvPr>
                  <p:cNvGrpSpPr/>
                  <p:nvPr/>
                </p:nvGrpSpPr>
                <p:grpSpPr>
                  <a:xfrm>
                    <a:off x="3008331" y="1885877"/>
                    <a:ext cx="1765974" cy="1537131"/>
                    <a:chOff x="2563349" y="2023965"/>
                    <a:chExt cx="1765974" cy="1537131"/>
                  </a:xfrm>
                </p:grpSpPr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29AA31D9-F344-4843-BB9F-B59C55C27A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3349" y="2023965"/>
                      <a:ext cx="636104" cy="564543"/>
                    </a:xfrm>
                    <a:prstGeom prst="rect">
                      <a:avLst/>
                    </a:prstGeom>
                    <a:noFill/>
                    <a:ln w="31750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GPM</a:t>
                      </a:r>
                    </a:p>
                  </p:txBody>
                </p:sp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AD445A38-18B7-7740-8C81-8D3FB0014A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3219" y="2023965"/>
                      <a:ext cx="636104" cy="564543"/>
                    </a:xfrm>
                    <a:prstGeom prst="rect">
                      <a:avLst/>
                    </a:prstGeom>
                    <a:noFill/>
                    <a:ln w="31750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GPM</a:t>
                      </a:r>
                    </a:p>
                  </p:txBody>
                </p:sp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07CE4BD0-C84A-6E41-91AD-A2A4566C5C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3349" y="2996553"/>
                      <a:ext cx="636104" cy="564543"/>
                    </a:xfrm>
                    <a:prstGeom prst="rect">
                      <a:avLst/>
                    </a:prstGeom>
                    <a:noFill/>
                    <a:ln w="31750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GPM</a:t>
                      </a:r>
                    </a:p>
                  </p:txBody>
                </p:sp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770EC7DD-4E7C-0546-AB30-2065F180A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3219" y="2996553"/>
                      <a:ext cx="636104" cy="564543"/>
                    </a:xfrm>
                    <a:prstGeom prst="rect">
                      <a:avLst/>
                    </a:prstGeom>
                    <a:noFill/>
                    <a:ln w="31750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GPM</a:t>
                      </a:r>
                    </a:p>
                  </p:txBody>
                </p:sp>
                <p:grpSp>
                  <p:nvGrpSpPr>
                    <p:cNvPr id="182" name="Group 181">
                      <a:extLst>
                        <a:ext uri="{FF2B5EF4-FFF2-40B4-BE49-F238E27FC236}">
                          <a16:creationId xmlns:a16="http://schemas.microsoft.com/office/drawing/2014/main" id="{1D448D48-8F8D-244F-82A4-24F81B2B54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81401" y="2306237"/>
                      <a:ext cx="1129870" cy="972588"/>
                      <a:chOff x="2881401" y="2306237"/>
                      <a:chExt cx="1129870" cy="972588"/>
                    </a:xfrm>
                  </p:grpSpPr>
                  <p:cxnSp>
                    <p:nvCxnSpPr>
                      <p:cNvPr id="183" name="Straight Connector 182">
                        <a:extLst>
                          <a:ext uri="{FF2B5EF4-FFF2-40B4-BE49-F238E27FC236}">
                            <a16:creationId xmlns:a16="http://schemas.microsoft.com/office/drawing/2014/main" id="{48B5447F-232B-FB41-B8E3-6970924EB438}"/>
                          </a:ext>
                        </a:extLst>
                      </p:cNvPr>
                      <p:cNvCxnSpPr>
                        <a:stCxn id="178" idx="3"/>
                        <a:endCxn id="179" idx="1"/>
                      </p:cNvCxnSpPr>
                      <p:nvPr/>
                    </p:nvCxnSpPr>
                    <p:spPr>
                      <a:xfrm>
                        <a:off x="3199453" y="2306237"/>
                        <a:ext cx="493766" cy="0"/>
                      </a:xfrm>
                      <a:prstGeom prst="line">
                        <a:avLst/>
                      </a:prstGeom>
                      <a:ln w="25400">
                        <a:headEnd type="none"/>
                        <a:tailEnd type="non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Straight Connector 183">
                        <a:extLst>
                          <a:ext uri="{FF2B5EF4-FFF2-40B4-BE49-F238E27FC236}">
                            <a16:creationId xmlns:a16="http://schemas.microsoft.com/office/drawing/2014/main" id="{2714A13A-4609-6A4A-B8EC-70DAA651EAD6}"/>
                          </a:ext>
                        </a:extLst>
                      </p:cNvPr>
                      <p:cNvCxnSpPr>
                        <a:stCxn id="179" idx="2"/>
                        <a:endCxn id="181" idx="0"/>
                      </p:cNvCxnSpPr>
                      <p:nvPr/>
                    </p:nvCxnSpPr>
                    <p:spPr>
                      <a:xfrm>
                        <a:off x="4011271" y="2588508"/>
                        <a:ext cx="0" cy="408045"/>
                      </a:xfrm>
                      <a:prstGeom prst="line">
                        <a:avLst/>
                      </a:prstGeom>
                      <a:ln w="25400">
                        <a:headEnd type="none"/>
                        <a:tailEnd type="non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" name="Straight Connector 184">
                        <a:extLst>
                          <a:ext uri="{FF2B5EF4-FFF2-40B4-BE49-F238E27FC236}">
                            <a16:creationId xmlns:a16="http://schemas.microsoft.com/office/drawing/2014/main" id="{8CB67FA0-8977-E94E-BF37-CE77E6248E05}"/>
                          </a:ext>
                        </a:extLst>
                      </p:cNvPr>
                      <p:cNvCxnSpPr>
                        <a:stCxn id="180" idx="3"/>
                        <a:endCxn id="181" idx="1"/>
                      </p:cNvCxnSpPr>
                      <p:nvPr/>
                    </p:nvCxnSpPr>
                    <p:spPr>
                      <a:xfrm>
                        <a:off x="3199453" y="3278825"/>
                        <a:ext cx="493766" cy="0"/>
                      </a:xfrm>
                      <a:prstGeom prst="line">
                        <a:avLst/>
                      </a:prstGeom>
                      <a:ln w="25400">
                        <a:headEnd type="none"/>
                        <a:tailEnd type="non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6" name="Straight Connector 185">
                        <a:extLst>
                          <a:ext uri="{FF2B5EF4-FFF2-40B4-BE49-F238E27FC236}">
                            <a16:creationId xmlns:a16="http://schemas.microsoft.com/office/drawing/2014/main" id="{C6D893DF-BE7E-0842-A8D8-5D13BBB9B881}"/>
                          </a:ext>
                        </a:extLst>
                      </p:cNvPr>
                      <p:cNvCxnSpPr>
                        <a:stCxn id="178" idx="2"/>
                        <a:endCxn id="180" idx="0"/>
                      </p:cNvCxnSpPr>
                      <p:nvPr/>
                    </p:nvCxnSpPr>
                    <p:spPr>
                      <a:xfrm>
                        <a:off x="2881401" y="2588508"/>
                        <a:ext cx="0" cy="408045"/>
                      </a:xfrm>
                      <a:prstGeom prst="line">
                        <a:avLst/>
                      </a:prstGeom>
                      <a:ln w="25400">
                        <a:headEnd type="none"/>
                        <a:tailEnd type="non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" name="Straight Connector 186">
                        <a:extLst>
                          <a:ext uri="{FF2B5EF4-FFF2-40B4-BE49-F238E27FC236}">
                            <a16:creationId xmlns:a16="http://schemas.microsoft.com/office/drawing/2014/main" id="{DA0D7716-B938-BC41-AFAF-ADB6C8E4471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194530" y="2571750"/>
                        <a:ext cx="498689" cy="424803"/>
                      </a:xfrm>
                      <a:prstGeom prst="line">
                        <a:avLst/>
                      </a:prstGeom>
                      <a:ln w="25400">
                        <a:headEnd type="none"/>
                        <a:tailEnd type="non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8" name="Straight Connector 187">
                        <a:extLst>
                          <a:ext uri="{FF2B5EF4-FFF2-40B4-BE49-F238E27FC236}">
                            <a16:creationId xmlns:a16="http://schemas.microsoft.com/office/drawing/2014/main" id="{D257B588-E110-2545-8D18-210E7FB9BDC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171956" y="2588508"/>
                        <a:ext cx="508585" cy="404130"/>
                      </a:xfrm>
                      <a:prstGeom prst="line">
                        <a:avLst/>
                      </a:prstGeom>
                      <a:ln w="25400">
                        <a:headEnd type="none"/>
                        <a:tailEnd type="non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72DFE1B3-2F29-6147-88E4-9CBE47A08848}"/>
                      </a:ext>
                    </a:extLst>
                  </p:cNvPr>
                  <p:cNvSpPr/>
                  <p:nvPr/>
                </p:nvSpPr>
                <p:spPr>
                  <a:xfrm>
                    <a:off x="2935123" y="1814257"/>
                    <a:ext cx="1917807" cy="1677777"/>
                  </a:xfrm>
                  <a:prstGeom prst="rect">
                    <a:avLst/>
                  </a:prstGeom>
                  <a:noFill/>
                  <a:ln w="3810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23FC91D-AF53-5041-9C02-0FFE00EC9E96}"/>
                  </a:ext>
                </a:extLst>
              </p:cNvPr>
              <p:cNvSpPr txBox="1"/>
              <p:nvPr/>
            </p:nvSpPr>
            <p:spPr>
              <a:xfrm>
                <a:off x="6196992" y="1554086"/>
                <a:ext cx="1184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MCM-GPU</a:t>
                </a:r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E53863A-91FB-1540-A344-473BA54315E2}"/>
                </a:ext>
              </a:extLst>
            </p:cNvPr>
            <p:cNvSpPr txBox="1"/>
            <p:nvPr/>
          </p:nvSpPr>
          <p:spPr>
            <a:xfrm>
              <a:off x="5779598" y="3308344"/>
              <a:ext cx="20329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GPM (GPU Chip Module)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C7D655F-F91B-374A-B747-E60DB1F7F20A}"/>
              </a:ext>
            </a:extLst>
          </p:cNvPr>
          <p:cNvSpPr txBox="1"/>
          <p:nvPr/>
        </p:nvSpPr>
        <p:spPr>
          <a:xfrm>
            <a:off x="3601105" y="211155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~200 GB/s</a:t>
            </a:r>
          </a:p>
        </p:txBody>
      </p:sp>
    </p:spTree>
    <p:extLst>
      <p:ext uri="{BB962C8B-B14F-4D97-AF65-F5344CB8AC3E}">
        <p14:creationId xmlns:p14="http://schemas.microsoft.com/office/powerpoint/2010/main" val="124350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0" grpId="0"/>
      <p:bldP spid="40" grpId="1"/>
      <p:bldP spid="116" grpId="0"/>
      <p:bldP spid="117" grpId="0"/>
      <p:bldP spid="16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Existing Coherence Protocols Don’t Scale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B965D-17AE-5B44-92FE-3E8CCEE594AC}"/>
              </a:ext>
            </a:extLst>
          </p:cNvPr>
          <p:cNvSpPr txBox="1"/>
          <p:nvPr/>
        </p:nvSpPr>
        <p:spPr>
          <a:xfrm>
            <a:off x="640948" y="2048468"/>
            <a:ext cx="474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4-GPU system, 4 GPMs (GPU Chip Modules) in each GPU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0B8CA6-6A57-5849-BC67-149E065EF909}"/>
              </a:ext>
            </a:extLst>
          </p:cNvPr>
          <p:cNvSpPr txBox="1"/>
          <p:nvPr/>
        </p:nvSpPr>
        <p:spPr>
          <a:xfrm>
            <a:off x="636355" y="2996011"/>
            <a:ext cx="514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Entire cache invalidation at synchronization points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C1131-901E-EA41-9945-767DC71E52CC}"/>
              </a:ext>
            </a:extLst>
          </p:cNvPr>
          <p:cNvSpPr txBox="1"/>
          <p:nvPr/>
        </p:nvSpPr>
        <p:spPr>
          <a:xfrm>
            <a:off x="629727" y="1268017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SW cache coherence: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C6D7C7-2167-8E4F-A22A-ED4269E9EAC8}"/>
              </a:ext>
            </a:extLst>
          </p:cNvPr>
          <p:cNvSpPr txBox="1"/>
          <p:nvPr/>
        </p:nvSpPr>
        <p:spPr>
          <a:xfrm>
            <a:off x="634812" y="3666555"/>
            <a:ext cx="50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much worse than idealized caching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E83F25-009E-3143-A939-0143B71527A8}"/>
              </a:ext>
            </a:extLst>
          </p:cNvPr>
          <p:cNvGrpSpPr/>
          <p:nvPr/>
        </p:nvGrpSpPr>
        <p:grpSpPr>
          <a:xfrm>
            <a:off x="5745336" y="1268017"/>
            <a:ext cx="3094247" cy="3725600"/>
            <a:chOff x="5787281" y="1268017"/>
            <a:chExt cx="3094247" cy="37256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8DF7DA-74D7-084F-B4A7-767C0E760653}"/>
                </a:ext>
              </a:extLst>
            </p:cNvPr>
            <p:cNvGrpSpPr/>
            <p:nvPr/>
          </p:nvGrpSpPr>
          <p:grpSpPr>
            <a:xfrm>
              <a:off x="5787281" y="1275968"/>
              <a:ext cx="2427908" cy="3717649"/>
              <a:chOff x="5787281" y="1275968"/>
              <a:chExt cx="2427908" cy="371764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2554EC4-5979-D844-A8B0-B18CF188C51F}"/>
                  </a:ext>
                </a:extLst>
              </p:cNvPr>
              <p:cNvGrpSpPr/>
              <p:nvPr/>
            </p:nvGrpSpPr>
            <p:grpSpPr>
              <a:xfrm>
                <a:off x="6152655" y="1275968"/>
                <a:ext cx="2062534" cy="2727344"/>
                <a:chOff x="872971" y="1713007"/>
                <a:chExt cx="2062534" cy="2727344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BF4C01E4-305D-2847-9BDB-CDB64C3EEF73}"/>
                    </a:ext>
                  </a:extLst>
                </p:cNvPr>
                <p:cNvGrpSpPr/>
                <p:nvPr/>
              </p:nvGrpSpPr>
              <p:grpSpPr>
                <a:xfrm>
                  <a:off x="1396554" y="1903198"/>
                  <a:ext cx="1538951" cy="2329353"/>
                  <a:chOff x="1396554" y="1903198"/>
                  <a:chExt cx="1538951" cy="2329353"/>
                </a:xfrm>
              </p:grpSpPr>
              <p:cxnSp>
                <p:nvCxnSpPr>
                  <p:cNvPr id="23" name="直接箭头连接符 61">
                    <a:extLst>
                      <a:ext uri="{FF2B5EF4-FFF2-40B4-BE49-F238E27FC236}">
                        <a16:creationId xmlns:a16="http://schemas.microsoft.com/office/drawing/2014/main" id="{29F4B80C-810D-374D-A003-C3A88B47EA2A}"/>
                      </a:ext>
                    </a:extLst>
                  </p:cNvPr>
                  <p:cNvCxnSpPr/>
                  <p:nvPr/>
                </p:nvCxnSpPr>
                <p:spPr>
                  <a:xfrm>
                    <a:off x="1396554" y="4232551"/>
                    <a:ext cx="1538951" cy="0"/>
                  </a:xfrm>
                  <a:prstGeom prst="straightConnector1">
                    <a:avLst/>
                  </a:prstGeom>
                  <a:ln w="28575"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A34BE86F-E7F2-E343-BCEC-592CFDE1C95D}"/>
                      </a:ext>
                    </a:extLst>
                  </p:cNvPr>
                  <p:cNvGrpSpPr/>
                  <p:nvPr/>
                </p:nvGrpSpPr>
                <p:grpSpPr>
                  <a:xfrm>
                    <a:off x="1396554" y="1903198"/>
                    <a:ext cx="1538951" cy="2329353"/>
                    <a:chOff x="1396554" y="1903198"/>
                    <a:chExt cx="1538951" cy="2329353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FFADF9A5-2179-8E4B-95F4-C6F1C65424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1903198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50" name="直接连接符 62">
                        <a:extLst>
                          <a:ext uri="{FF2B5EF4-FFF2-40B4-BE49-F238E27FC236}">
                            <a16:creationId xmlns:a16="http://schemas.microsoft.com/office/drawing/2014/main" id="{460D735F-D867-9E49-9209-8BB95078E08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直接箭头连接符 63">
                        <a:extLst>
                          <a:ext uri="{FF2B5EF4-FFF2-40B4-BE49-F238E27FC236}">
                            <a16:creationId xmlns:a16="http://schemas.microsoft.com/office/drawing/2014/main" id="{FE8D6597-1CEA-F749-8F07-FEE04A8D47B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DC32FD33-CBFA-1043-AF9E-46649A792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2474593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47" name="直接连接符 62">
                        <a:extLst>
                          <a:ext uri="{FF2B5EF4-FFF2-40B4-BE49-F238E27FC236}">
                            <a16:creationId xmlns:a16="http://schemas.microsoft.com/office/drawing/2014/main" id="{0D56B409-00E6-CF4B-AA01-93BB9F14E2F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直接箭头连接符 63">
                        <a:extLst>
                          <a:ext uri="{FF2B5EF4-FFF2-40B4-BE49-F238E27FC236}">
                            <a16:creationId xmlns:a16="http://schemas.microsoft.com/office/drawing/2014/main" id="{068B4A76-9FB6-8849-B1A5-3676D3682B1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FDAEA2DB-E967-864E-9C90-10DF742623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3071075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44" name="直接连接符 62">
                        <a:extLst>
                          <a:ext uri="{FF2B5EF4-FFF2-40B4-BE49-F238E27FC236}">
                            <a16:creationId xmlns:a16="http://schemas.microsoft.com/office/drawing/2014/main" id="{AE61E351-5622-8B42-B397-90323777F1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直接箭头连接符 63">
                        <a:extLst>
                          <a:ext uri="{FF2B5EF4-FFF2-40B4-BE49-F238E27FC236}">
                            <a16:creationId xmlns:a16="http://schemas.microsoft.com/office/drawing/2014/main" id="{D38526C0-B7FC-1742-A38B-F631F9E99F0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FBAFFFAC-6102-DB49-99E7-B168BD3697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3642088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24" name="直接连接符 62">
                        <a:extLst>
                          <a:ext uri="{FF2B5EF4-FFF2-40B4-BE49-F238E27FC236}">
                            <a16:creationId xmlns:a16="http://schemas.microsoft.com/office/drawing/2014/main" id="{D9A30900-2D0D-1D40-987B-8588E0E4A3E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直接箭头连接符 63">
                        <a:extLst>
                          <a:ext uri="{FF2B5EF4-FFF2-40B4-BE49-F238E27FC236}">
                            <a16:creationId xmlns:a16="http://schemas.microsoft.com/office/drawing/2014/main" id="{47225BF4-2D0C-5D43-9519-BBF10C28289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30" name="文本框 68">
                  <a:extLst>
                    <a:ext uri="{FF2B5EF4-FFF2-40B4-BE49-F238E27FC236}">
                      <a16:creationId xmlns:a16="http://schemas.microsoft.com/office/drawing/2014/main" id="{96870E75-4D37-6D46-8F4A-4EEE9E28784C}"/>
                    </a:ext>
                  </a:extLst>
                </p:cNvPr>
                <p:cNvSpPr txBox="1"/>
                <p:nvPr/>
              </p:nvSpPr>
              <p:spPr>
                <a:xfrm>
                  <a:off x="881726" y="4040241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0.0</a:t>
                  </a:r>
                  <a:endParaRPr lang="zh-CN" altLang="en-US" sz="2000" dirty="0"/>
                </a:p>
              </p:txBody>
            </p:sp>
            <p:sp>
              <p:nvSpPr>
                <p:cNvPr id="31" name="文本框 69">
                  <a:extLst>
                    <a:ext uri="{FF2B5EF4-FFF2-40B4-BE49-F238E27FC236}">
                      <a16:creationId xmlns:a16="http://schemas.microsoft.com/office/drawing/2014/main" id="{D57E68C8-F5FA-0945-BF8B-863D7DF88A05}"/>
                    </a:ext>
                  </a:extLst>
                </p:cNvPr>
                <p:cNvSpPr txBox="1"/>
                <p:nvPr/>
              </p:nvSpPr>
              <p:spPr>
                <a:xfrm>
                  <a:off x="881725" y="3453866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0.5</a:t>
                  </a:r>
                  <a:endParaRPr lang="zh-CN" altLang="en-US" sz="2000" dirty="0"/>
                </a:p>
              </p:txBody>
            </p:sp>
            <p:sp>
              <p:nvSpPr>
                <p:cNvPr id="32" name="文本框 70">
                  <a:extLst>
                    <a:ext uri="{FF2B5EF4-FFF2-40B4-BE49-F238E27FC236}">
                      <a16:creationId xmlns:a16="http://schemas.microsoft.com/office/drawing/2014/main" id="{6D32970B-5AD3-6B4C-B897-BCF092ED6913}"/>
                    </a:ext>
                  </a:extLst>
                </p:cNvPr>
                <p:cNvSpPr txBox="1"/>
                <p:nvPr/>
              </p:nvSpPr>
              <p:spPr>
                <a:xfrm>
                  <a:off x="881724" y="2883891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1.0</a:t>
                  </a:r>
                  <a:endParaRPr lang="zh-CN" altLang="en-US" sz="2000" dirty="0"/>
                </a:p>
              </p:txBody>
            </p:sp>
            <p:sp>
              <p:nvSpPr>
                <p:cNvPr id="33" name="文本框 71">
                  <a:extLst>
                    <a:ext uri="{FF2B5EF4-FFF2-40B4-BE49-F238E27FC236}">
                      <a16:creationId xmlns:a16="http://schemas.microsoft.com/office/drawing/2014/main" id="{2D37010F-912C-024C-A0E2-F969C1E9B9B3}"/>
                    </a:ext>
                  </a:extLst>
                </p:cNvPr>
                <p:cNvSpPr txBox="1"/>
                <p:nvPr/>
              </p:nvSpPr>
              <p:spPr>
                <a:xfrm>
                  <a:off x="880923" y="2276006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1.5</a:t>
                  </a:r>
                  <a:endParaRPr lang="zh-CN" altLang="en-US" sz="2000" dirty="0"/>
                </a:p>
              </p:txBody>
            </p:sp>
            <p:sp>
              <p:nvSpPr>
                <p:cNvPr id="34" name="文本框 72">
                  <a:extLst>
                    <a:ext uri="{FF2B5EF4-FFF2-40B4-BE49-F238E27FC236}">
                      <a16:creationId xmlns:a16="http://schemas.microsoft.com/office/drawing/2014/main" id="{4752130D-3176-914B-A834-1B0E99AA2110}"/>
                    </a:ext>
                  </a:extLst>
                </p:cNvPr>
                <p:cNvSpPr txBox="1"/>
                <p:nvPr/>
              </p:nvSpPr>
              <p:spPr>
                <a:xfrm>
                  <a:off x="872971" y="1713007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2.0</a:t>
                  </a:r>
                  <a:endParaRPr lang="zh-CN" altLang="en-US" sz="2000" dirty="0"/>
                </a:p>
              </p:txBody>
            </p:sp>
          </p:grpSp>
          <p:grpSp>
            <p:nvGrpSpPr>
              <p:cNvPr id="12" name="组合 50">
                <a:extLst>
                  <a:ext uri="{FF2B5EF4-FFF2-40B4-BE49-F238E27FC236}">
                    <a16:creationId xmlns:a16="http://schemas.microsoft.com/office/drawing/2014/main" id="{12C74406-F2E6-8045-AAEC-180C87B93B5F}"/>
                  </a:ext>
                </a:extLst>
              </p:cNvPr>
              <p:cNvGrpSpPr/>
              <p:nvPr/>
            </p:nvGrpSpPr>
            <p:grpSpPr>
              <a:xfrm>
                <a:off x="7194646" y="2227172"/>
                <a:ext cx="430887" cy="2212250"/>
                <a:chOff x="4312112" y="1666444"/>
                <a:chExt cx="506549" cy="3296687"/>
              </a:xfrm>
            </p:grpSpPr>
            <p:sp>
              <p:nvSpPr>
                <p:cNvPr id="21" name="矩形 59">
                  <a:extLst>
                    <a:ext uri="{FF2B5EF4-FFF2-40B4-BE49-F238E27FC236}">
                      <a16:creationId xmlns:a16="http://schemas.microsoft.com/office/drawing/2014/main" id="{CD561360-5E15-C747-B26C-0C928BE70E14}"/>
                    </a:ext>
                  </a:extLst>
                </p:cNvPr>
                <p:cNvSpPr/>
                <p:nvPr/>
              </p:nvSpPr>
              <p:spPr>
                <a:xfrm>
                  <a:off x="4391456" y="1666444"/>
                  <a:ext cx="347865" cy="2344753"/>
                </a:xfrm>
                <a:prstGeom prst="rect">
                  <a:avLst/>
                </a:prstGeom>
                <a:solidFill>
                  <a:srgbClr val="97F1AA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" name="文本框 60">
                  <a:extLst>
                    <a:ext uri="{FF2B5EF4-FFF2-40B4-BE49-F238E27FC236}">
                      <a16:creationId xmlns:a16="http://schemas.microsoft.com/office/drawing/2014/main" id="{4C7B5840-8ED6-B249-B389-6859587DB1B1}"/>
                    </a:ext>
                  </a:extLst>
                </p:cNvPr>
                <p:cNvSpPr txBox="1"/>
                <p:nvPr/>
              </p:nvSpPr>
              <p:spPr>
                <a:xfrm rot="10800000">
                  <a:off x="4312112" y="4059005"/>
                  <a:ext cx="506549" cy="90412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SW</a:t>
                  </a:r>
                  <a:endParaRPr lang="zh-CN" altLang="en-US" sz="1600" dirty="0"/>
                </a:p>
              </p:txBody>
            </p:sp>
          </p:grpSp>
          <p:grpSp>
            <p:nvGrpSpPr>
              <p:cNvPr id="15" name="组合 53">
                <a:extLst>
                  <a:ext uri="{FF2B5EF4-FFF2-40B4-BE49-F238E27FC236}">
                    <a16:creationId xmlns:a16="http://schemas.microsoft.com/office/drawing/2014/main" id="{43065B49-C589-3143-B2E9-3DB057716023}"/>
                  </a:ext>
                </a:extLst>
              </p:cNvPr>
              <p:cNvGrpSpPr/>
              <p:nvPr/>
            </p:nvGrpSpPr>
            <p:grpSpPr>
              <a:xfrm>
                <a:off x="7493434" y="1691188"/>
                <a:ext cx="430887" cy="2753346"/>
                <a:chOff x="5408187" y="852261"/>
                <a:chExt cx="506551" cy="4103026"/>
              </a:xfrm>
            </p:grpSpPr>
            <p:sp>
              <p:nvSpPr>
                <p:cNvPr id="17" name="矩形 55">
                  <a:extLst>
                    <a:ext uri="{FF2B5EF4-FFF2-40B4-BE49-F238E27FC236}">
                      <a16:creationId xmlns:a16="http://schemas.microsoft.com/office/drawing/2014/main" id="{1A3FADB3-D08B-5F42-BF92-398FA2D36BD2}"/>
                    </a:ext>
                  </a:extLst>
                </p:cNvPr>
                <p:cNvSpPr/>
                <p:nvPr/>
              </p:nvSpPr>
              <p:spPr>
                <a:xfrm>
                  <a:off x="5487531" y="852261"/>
                  <a:ext cx="347865" cy="3143626"/>
                </a:xfrm>
                <a:prstGeom prst="rect">
                  <a:avLst/>
                </a:prstGeom>
                <a:solidFill>
                  <a:srgbClr val="92C6FF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文本框 56">
                  <a:extLst>
                    <a:ext uri="{FF2B5EF4-FFF2-40B4-BE49-F238E27FC236}">
                      <a16:creationId xmlns:a16="http://schemas.microsoft.com/office/drawing/2014/main" id="{BCB96CB7-8157-1044-A2B9-0EE3071A257D}"/>
                    </a:ext>
                  </a:extLst>
                </p:cNvPr>
                <p:cNvSpPr txBox="1"/>
                <p:nvPr/>
              </p:nvSpPr>
              <p:spPr>
                <a:xfrm rot="10800000">
                  <a:off x="5408187" y="4051161"/>
                  <a:ext cx="506551" cy="90412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Ideal</a:t>
                  </a:r>
                  <a:endParaRPr lang="zh-CN" altLang="en-US" sz="1600" dirty="0"/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EFCD441-3C0E-1D49-842B-F591C1430A73}"/>
                  </a:ext>
                </a:extLst>
              </p:cNvPr>
              <p:cNvSpPr txBox="1"/>
              <p:nvPr/>
            </p:nvSpPr>
            <p:spPr>
              <a:xfrm rot="16200000">
                <a:off x="4856096" y="2443014"/>
                <a:ext cx="2231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Normalized Speedup</a:t>
                </a:r>
              </a:p>
            </p:txBody>
          </p:sp>
          <p:grpSp>
            <p:nvGrpSpPr>
              <p:cNvPr id="54" name="组合 50">
                <a:extLst>
                  <a:ext uri="{FF2B5EF4-FFF2-40B4-BE49-F238E27FC236}">
                    <a16:creationId xmlns:a16="http://schemas.microsoft.com/office/drawing/2014/main" id="{146FEDB0-0AD2-884F-A694-354C6F3546D5}"/>
                  </a:ext>
                </a:extLst>
              </p:cNvPr>
              <p:cNvGrpSpPr/>
              <p:nvPr/>
            </p:nvGrpSpPr>
            <p:grpSpPr>
              <a:xfrm>
                <a:off x="6897760" y="2627326"/>
                <a:ext cx="430887" cy="2366291"/>
                <a:chOff x="4130903" y="2261557"/>
                <a:chExt cx="506551" cy="3526238"/>
              </a:xfrm>
            </p:grpSpPr>
            <p:sp>
              <p:nvSpPr>
                <p:cNvPr id="58" name="矩形 59">
                  <a:extLst>
                    <a:ext uri="{FF2B5EF4-FFF2-40B4-BE49-F238E27FC236}">
                      <a16:creationId xmlns:a16="http://schemas.microsoft.com/office/drawing/2014/main" id="{D24B02FC-3D0D-7E41-A81E-A6F28C1F9B64}"/>
                    </a:ext>
                  </a:extLst>
                </p:cNvPr>
                <p:cNvSpPr/>
                <p:nvPr/>
              </p:nvSpPr>
              <p:spPr>
                <a:xfrm>
                  <a:off x="4213860" y="2261557"/>
                  <a:ext cx="347866" cy="174964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0" name="文本框 60">
                  <a:extLst>
                    <a:ext uri="{FF2B5EF4-FFF2-40B4-BE49-F238E27FC236}">
                      <a16:creationId xmlns:a16="http://schemas.microsoft.com/office/drawing/2014/main" id="{2B5CB8A2-FA37-2D46-BCC9-95A758544531}"/>
                    </a:ext>
                  </a:extLst>
                </p:cNvPr>
                <p:cNvSpPr txBox="1"/>
                <p:nvPr/>
              </p:nvSpPr>
              <p:spPr>
                <a:xfrm rot="10800000">
                  <a:off x="4130903" y="4038154"/>
                  <a:ext cx="506551" cy="174964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No-Caching</a:t>
                  </a:r>
                  <a:endParaRPr lang="zh-CN" altLang="en-US" sz="1600" dirty="0"/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B09F1A7-6EB0-1546-A23F-9724E4B86724}"/>
                </a:ext>
              </a:extLst>
            </p:cNvPr>
            <p:cNvGrpSpPr/>
            <p:nvPr/>
          </p:nvGrpSpPr>
          <p:grpSpPr>
            <a:xfrm>
              <a:off x="7563373" y="1268017"/>
              <a:ext cx="1318155" cy="1381870"/>
              <a:chOff x="2488926" y="1402907"/>
              <a:chExt cx="1318155" cy="1381870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CB2C61D-BA6E-5748-88E9-6BC31048A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2378" y="1834029"/>
                <a:ext cx="506102" cy="0"/>
              </a:xfrm>
              <a:prstGeom prst="line">
                <a:avLst/>
              </a:prstGeom>
              <a:ln w="47625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BB54876-FBC0-CB44-993F-85A9B17DD4FC}"/>
                  </a:ext>
                </a:extLst>
              </p:cNvPr>
              <p:cNvSpPr txBox="1"/>
              <p:nvPr/>
            </p:nvSpPr>
            <p:spPr>
              <a:xfrm>
                <a:off x="3115866" y="1895138"/>
                <a:ext cx="6912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29%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FEB17F07-5236-B145-9727-2D213F16C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9272" y="1402907"/>
                <a:ext cx="0" cy="423171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23711D96-071E-BA47-8E5F-D6E43109F7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9272" y="2369156"/>
                <a:ext cx="0" cy="415621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374A82D-D5CA-9F41-9931-C7C7688AC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8926" y="2367759"/>
                <a:ext cx="799555" cy="1397"/>
              </a:xfrm>
              <a:prstGeom prst="line">
                <a:avLst/>
              </a:prstGeom>
              <a:ln w="47625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917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Existing Coherence Protocols Don’t Scale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B6323-2E79-B745-85B3-7FFC927AE00C}"/>
              </a:ext>
            </a:extLst>
          </p:cNvPr>
          <p:cNvSpPr txBox="1"/>
          <p:nvPr/>
        </p:nvSpPr>
        <p:spPr>
          <a:xfrm>
            <a:off x="626998" y="3170222"/>
            <a:ext cx="451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consideration of NUMA effect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DC7C64-E801-324C-85A5-2A53DCCDAEF7}"/>
              </a:ext>
            </a:extLst>
          </p:cNvPr>
          <p:cNvSpPr txBox="1"/>
          <p:nvPr/>
        </p:nvSpPr>
        <p:spPr>
          <a:xfrm>
            <a:off x="626998" y="1926810"/>
            <a:ext cx="448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Fine-grained </a:t>
            </a:r>
            <a:r>
              <a:rPr lang="en-US" dirty="0" err="1"/>
              <a:t>cacheline</a:t>
            </a:r>
            <a:r>
              <a:rPr lang="en-US" dirty="0"/>
              <a:t> invalidations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CD6AD9-A672-3848-BC68-9B0ADD35F7D9}"/>
              </a:ext>
            </a:extLst>
          </p:cNvPr>
          <p:cNvSpPr txBox="1"/>
          <p:nvPr/>
        </p:nvSpPr>
        <p:spPr>
          <a:xfrm>
            <a:off x="627003" y="1268017"/>
            <a:ext cx="344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HW-VI cache coherence: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AE68F4-1501-E94B-87AD-DAD5616BAC3B}"/>
              </a:ext>
            </a:extLst>
          </p:cNvPr>
          <p:cNvGrpSpPr/>
          <p:nvPr/>
        </p:nvGrpSpPr>
        <p:grpSpPr>
          <a:xfrm>
            <a:off x="5328094" y="1273016"/>
            <a:ext cx="3436169" cy="3715286"/>
            <a:chOff x="5797878" y="1268017"/>
            <a:chExt cx="3436169" cy="37152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729B61F-8953-1B4A-BF1C-BE87C39DFCFA}"/>
                </a:ext>
              </a:extLst>
            </p:cNvPr>
            <p:cNvGrpSpPr/>
            <p:nvPr/>
          </p:nvGrpSpPr>
          <p:grpSpPr>
            <a:xfrm>
              <a:off x="5797878" y="1268017"/>
              <a:ext cx="2605953" cy="3715286"/>
              <a:chOff x="5797878" y="1268017"/>
              <a:chExt cx="2605953" cy="3715286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2554EC4-5979-D844-A8B0-B18CF188C51F}"/>
                  </a:ext>
                </a:extLst>
              </p:cNvPr>
              <p:cNvGrpSpPr/>
              <p:nvPr/>
            </p:nvGrpSpPr>
            <p:grpSpPr>
              <a:xfrm>
                <a:off x="6163252" y="1268017"/>
                <a:ext cx="2240579" cy="2727344"/>
                <a:chOff x="872971" y="1713007"/>
                <a:chExt cx="2062534" cy="2727344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BF4C01E4-305D-2847-9BDB-CDB64C3EEF73}"/>
                    </a:ext>
                  </a:extLst>
                </p:cNvPr>
                <p:cNvGrpSpPr/>
                <p:nvPr/>
              </p:nvGrpSpPr>
              <p:grpSpPr>
                <a:xfrm>
                  <a:off x="1396554" y="1903198"/>
                  <a:ext cx="1538951" cy="2329353"/>
                  <a:chOff x="1396554" y="1903198"/>
                  <a:chExt cx="1538951" cy="2329353"/>
                </a:xfrm>
              </p:grpSpPr>
              <p:cxnSp>
                <p:nvCxnSpPr>
                  <p:cNvPr id="23" name="直接箭头连接符 61">
                    <a:extLst>
                      <a:ext uri="{FF2B5EF4-FFF2-40B4-BE49-F238E27FC236}">
                        <a16:creationId xmlns:a16="http://schemas.microsoft.com/office/drawing/2014/main" id="{29F4B80C-810D-374D-A003-C3A88B47EA2A}"/>
                      </a:ext>
                    </a:extLst>
                  </p:cNvPr>
                  <p:cNvCxnSpPr/>
                  <p:nvPr/>
                </p:nvCxnSpPr>
                <p:spPr>
                  <a:xfrm>
                    <a:off x="1396554" y="4232551"/>
                    <a:ext cx="1538951" cy="0"/>
                  </a:xfrm>
                  <a:prstGeom prst="straightConnector1">
                    <a:avLst/>
                  </a:prstGeom>
                  <a:ln w="28575"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A34BE86F-E7F2-E343-BCEC-592CFDE1C95D}"/>
                      </a:ext>
                    </a:extLst>
                  </p:cNvPr>
                  <p:cNvGrpSpPr/>
                  <p:nvPr/>
                </p:nvGrpSpPr>
                <p:grpSpPr>
                  <a:xfrm>
                    <a:off x="1396554" y="1903198"/>
                    <a:ext cx="1538951" cy="2329353"/>
                    <a:chOff x="1396554" y="1903198"/>
                    <a:chExt cx="1538951" cy="2329353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FFADF9A5-2179-8E4B-95F4-C6F1C65424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1903198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50" name="直接连接符 62">
                        <a:extLst>
                          <a:ext uri="{FF2B5EF4-FFF2-40B4-BE49-F238E27FC236}">
                            <a16:creationId xmlns:a16="http://schemas.microsoft.com/office/drawing/2014/main" id="{460D735F-D867-9E49-9209-8BB95078E08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直接箭头连接符 63">
                        <a:extLst>
                          <a:ext uri="{FF2B5EF4-FFF2-40B4-BE49-F238E27FC236}">
                            <a16:creationId xmlns:a16="http://schemas.microsoft.com/office/drawing/2014/main" id="{FE8D6597-1CEA-F749-8F07-FEE04A8D47B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DC32FD33-CBFA-1043-AF9E-46649A792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2474593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47" name="直接连接符 62">
                        <a:extLst>
                          <a:ext uri="{FF2B5EF4-FFF2-40B4-BE49-F238E27FC236}">
                            <a16:creationId xmlns:a16="http://schemas.microsoft.com/office/drawing/2014/main" id="{0D56B409-00E6-CF4B-AA01-93BB9F14E2F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直接箭头连接符 63">
                        <a:extLst>
                          <a:ext uri="{FF2B5EF4-FFF2-40B4-BE49-F238E27FC236}">
                            <a16:creationId xmlns:a16="http://schemas.microsoft.com/office/drawing/2014/main" id="{068B4A76-9FB6-8849-B1A5-3676D3682B1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FDAEA2DB-E967-864E-9C90-10DF742623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3071075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44" name="直接连接符 62">
                        <a:extLst>
                          <a:ext uri="{FF2B5EF4-FFF2-40B4-BE49-F238E27FC236}">
                            <a16:creationId xmlns:a16="http://schemas.microsoft.com/office/drawing/2014/main" id="{AE61E351-5622-8B42-B397-90323777F1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直接箭头连接符 63">
                        <a:extLst>
                          <a:ext uri="{FF2B5EF4-FFF2-40B4-BE49-F238E27FC236}">
                            <a16:creationId xmlns:a16="http://schemas.microsoft.com/office/drawing/2014/main" id="{D38526C0-B7FC-1742-A38B-F631F9E99F0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FBAFFFAC-6102-DB49-99E7-B168BD3697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3642088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24" name="直接连接符 62">
                        <a:extLst>
                          <a:ext uri="{FF2B5EF4-FFF2-40B4-BE49-F238E27FC236}">
                            <a16:creationId xmlns:a16="http://schemas.microsoft.com/office/drawing/2014/main" id="{D9A30900-2D0D-1D40-987B-8588E0E4A3E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直接箭头连接符 63">
                        <a:extLst>
                          <a:ext uri="{FF2B5EF4-FFF2-40B4-BE49-F238E27FC236}">
                            <a16:creationId xmlns:a16="http://schemas.microsoft.com/office/drawing/2014/main" id="{47225BF4-2D0C-5D43-9519-BBF10C28289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30" name="文本框 68">
                  <a:extLst>
                    <a:ext uri="{FF2B5EF4-FFF2-40B4-BE49-F238E27FC236}">
                      <a16:creationId xmlns:a16="http://schemas.microsoft.com/office/drawing/2014/main" id="{96870E75-4D37-6D46-8F4A-4EEE9E28784C}"/>
                    </a:ext>
                  </a:extLst>
                </p:cNvPr>
                <p:cNvSpPr txBox="1"/>
                <p:nvPr/>
              </p:nvSpPr>
              <p:spPr>
                <a:xfrm>
                  <a:off x="881726" y="4040241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0.0</a:t>
                  </a:r>
                  <a:endParaRPr lang="zh-CN" altLang="en-US" sz="2000" dirty="0"/>
                </a:p>
              </p:txBody>
            </p:sp>
            <p:sp>
              <p:nvSpPr>
                <p:cNvPr id="31" name="文本框 69">
                  <a:extLst>
                    <a:ext uri="{FF2B5EF4-FFF2-40B4-BE49-F238E27FC236}">
                      <a16:creationId xmlns:a16="http://schemas.microsoft.com/office/drawing/2014/main" id="{D57E68C8-F5FA-0945-BF8B-863D7DF88A05}"/>
                    </a:ext>
                  </a:extLst>
                </p:cNvPr>
                <p:cNvSpPr txBox="1"/>
                <p:nvPr/>
              </p:nvSpPr>
              <p:spPr>
                <a:xfrm>
                  <a:off x="881725" y="3453866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0.5</a:t>
                  </a:r>
                  <a:endParaRPr lang="zh-CN" altLang="en-US" sz="2000" dirty="0"/>
                </a:p>
              </p:txBody>
            </p:sp>
            <p:sp>
              <p:nvSpPr>
                <p:cNvPr id="32" name="文本框 70">
                  <a:extLst>
                    <a:ext uri="{FF2B5EF4-FFF2-40B4-BE49-F238E27FC236}">
                      <a16:creationId xmlns:a16="http://schemas.microsoft.com/office/drawing/2014/main" id="{6D32970B-5AD3-6B4C-B897-BCF092ED6913}"/>
                    </a:ext>
                  </a:extLst>
                </p:cNvPr>
                <p:cNvSpPr txBox="1"/>
                <p:nvPr/>
              </p:nvSpPr>
              <p:spPr>
                <a:xfrm>
                  <a:off x="881724" y="2883891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1.0</a:t>
                  </a:r>
                  <a:endParaRPr lang="zh-CN" altLang="en-US" sz="2000" dirty="0"/>
                </a:p>
              </p:txBody>
            </p:sp>
            <p:sp>
              <p:nvSpPr>
                <p:cNvPr id="33" name="文本框 71">
                  <a:extLst>
                    <a:ext uri="{FF2B5EF4-FFF2-40B4-BE49-F238E27FC236}">
                      <a16:creationId xmlns:a16="http://schemas.microsoft.com/office/drawing/2014/main" id="{2D37010F-912C-024C-A0E2-F969C1E9B9B3}"/>
                    </a:ext>
                  </a:extLst>
                </p:cNvPr>
                <p:cNvSpPr txBox="1"/>
                <p:nvPr/>
              </p:nvSpPr>
              <p:spPr>
                <a:xfrm>
                  <a:off x="880923" y="2276006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1.5</a:t>
                  </a:r>
                  <a:endParaRPr lang="zh-CN" altLang="en-US" sz="2000" dirty="0"/>
                </a:p>
              </p:txBody>
            </p:sp>
            <p:sp>
              <p:nvSpPr>
                <p:cNvPr id="34" name="文本框 72">
                  <a:extLst>
                    <a:ext uri="{FF2B5EF4-FFF2-40B4-BE49-F238E27FC236}">
                      <a16:creationId xmlns:a16="http://schemas.microsoft.com/office/drawing/2014/main" id="{4752130D-3176-914B-A834-1B0E99AA2110}"/>
                    </a:ext>
                  </a:extLst>
                </p:cNvPr>
                <p:cNvSpPr txBox="1"/>
                <p:nvPr/>
              </p:nvSpPr>
              <p:spPr>
                <a:xfrm>
                  <a:off x="872971" y="1713007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2.0</a:t>
                  </a:r>
                  <a:endParaRPr lang="zh-CN" altLang="en-US" sz="2000" dirty="0"/>
                </a:p>
              </p:txBody>
            </p:sp>
          </p:grpSp>
          <p:grpSp>
            <p:nvGrpSpPr>
              <p:cNvPr id="12" name="组合 50">
                <a:extLst>
                  <a:ext uri="{FF2B5EF4-FFF2-40B4-BE49-F238E27FC236}">
                    <a16:creationId xmlns:a16="http://schemas.microsoft.com/office/drawing/2014/main" id="{12C74406-F2E6-8045-AAEC-180C87B93B5F}"/>
                  </a:ext>
                </a:extLst>
              </p:cNvPr>
              <p:cNvGrpSpPr/>
              <p:nvPr/>
            </p:nvGrpSpPr>
            <p:grpSpPr>
              <a:xfrm>
                <a:off x="7150588" y="2219221"/>
                <a:ext cx="430887" cy="2232456"/>
                <a:chOff x="4093982" y="1666444"/>
                <a:chExt cx="506551" cy="3326797"/>
              </a:xfrm>
            </p:grpSpPr>
            <p:sp>
              <p:nvSpPr>
                <p:cNvPr id="21" name="矩形 59">
                  <a:extLst>
                    <a:ext uri="{FF2B5EF4-FFF2-40B4-BE49-F238E27FC236}">
                      <a16:creationId xmlns:a16="http://schemas.microsoft.com/office/drawing/2014/main" id="{CD561360-5E15-C747-B26C-0C928BE70E14}"/>
                    </a:ext>
                  </a:extLst>
                </p:cNvPr>
                <p:cNvSpPr/>
                <p:nvPr/>
              </p:nvSpPr>
              <p:spPr>
                <a:xfrm>
                  <a:off x="4213860" y="1666444"/>
                  <a:ext cx="347866" cy="2344753"/>
                </a:xfrm>
                <a:prstGeom prst="rect">
                  <a:avLst/>
                </a:prstGeom>
                <a:solidFill>
                  <a:srgbClr val="97F1AA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文本框 60">
                  <a:extLst>
                    <a:ext uri="{FF2B5EF4-FFF2-40B4-BE49-F238E27FC236}">
                      <a16:creationId xmlns:a16="http://schemas.microsoft.com/office/drawing/2014/main" id="{4C7B5840-8ED6-B249-B389-6859587DB1B1}"/>
                    </a:ext>
                  </a:extLst>
                </p:cNvPr>
                <p:cNvSpPr txBox="1"/>
                <p:nvPr/>
              </p:nvSpPr>
              <p:spPr>
                <a:xfrm rot="10800000">
                  <a:off x="4093982" y="4089115"/>
                  <a:ext cx="506551" cy="90412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SW</a:t>
                  </a:r>
                  <a:endParaRPr lang="zh-CN" altLang="en-US" sz="1600" dirty="0"/>
                </a:p>
              </p:txBody>
            </p:sp>
          </p:grpSp>
          <p:grpSp>
            <p:nvGrpSpPr>
              <p:cNvPr id="13" name="组合 51">
                <a:extLst>
                  <a:ext uri="{FF2B5EF4-FFF2-40B4-BE49-F238E27FC236}">
                    <a16:creationId xmlns:a16="http://schemas.microsoft.com/office/drawing/2014/main" id="{CD31FDE2-DB9D-3849-A816-BC44E04122CC}"/>
                  </a:ext>
                </a:extLst>
              </p:cNvPr>
              <p:cNvGrpSpPr/>
              <p:nvPr/>
            </p:nvGrpSpPr>
            <p:grpSpPr>
              <a:xfrm>
                <a:off x="7458057" y="2081372"/>
                <a:ext cx="430887" cy="2457582"/>
                <a:chOff x="4834841" y="1468165"/>
                <a:chExt cx="506551" cy="3662279"/>
              </a:xfrm>
            </p:grpSpPr>
            <p:sp>
              <p:nvSpPr>
                <p:cNvPr id="19" name="矩形 57">
                  <a:extLst>
                    <a:ext uri="{FF2B5EF4-FFF2-40B4-BE49-F238E27FC236}">
                      <a16:creationId xmlns:a16="http://schemas.microsoft.com/office/drawing/2014/main" id="{CDE49670-82C9-9046-9CFC-7ED1648E7B07}"/>
                    </a:ext>
                  </a:extLst>
                </p:cNvPr>
                <p:cNvSpPr/>
                <p:nvPr/>
              </p:nvSpPr>
              <p:spPr>
                <a:xfrm>
                  <a:off x="4945788" y="1468165"/>
                  <a:ext cx="347866" cy="2550760"/>
                </a:xfrm>
                <a:prstGeom prst="rect">
                  <a:avLst/>
                </a:prstGeom>
                <a:solidFill>
                  <a:srgbClr val="FF9F9A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文本框 58">
                  <a:extLst>
                    <a:ext uri="{FF2B5EF4-FFF2-40B4-BE49-F238E27FC236}">
                      <a16:creationId xmlns:a16="http://schemas.microsoft.com/office/drawing/2014/main" id="{3BC72DBF-AB15-A240-8727-965A2EC3AC2F}"/>
                    </a:ext>
                  </a:extLst>
                </p:cNvPr>
                <p:cNvSpPr txBox="1"/>
                <p:nvPr/>
              </p:nvSpPr>
              <p:spPr>
                <a:xfrm rot="10800000">
                  <a:off x="4834841" y="4088640"/>
                  <a:ext cx="506551" cy="10418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HW</a:t>
                  </a:r>
                  <a:endParaRPr lang="zh-CN" altLang="en-US" sz="1600" dirty="0"/>
                </a:p>
              </p:txBody>
            </p:sp>
          </p:grpSp>
          <p:grpSp>
            <p:nvGrpSpPr>
              <p:cNvPr id="15" name="组合 53">
                <a:extLst>
                  <a:ext uri="{FF2B5EF4-FFF2-40B4-BE49-F238E27FC236}">
                    <a16:creationId xmlns:a16="http://schemas.microsoft.com/office/drawing/2014/main" id="{43065B49-C589-3143-B2E9-3DB057716023}"/>
                  </a:ext>
                </a:extLst>
              </p:cNvPr>
              <p:cNvGrpSpPr/>
              <p:nvPr/>
            </p:nvGrpSpPr>
            <p:grpSpPr>
              <a:xfrm>
                <a:off x="7751527" y="1683237"/>
                <a:ext cx="430887" cy="2778816"/>
                <a:chOff x="5545250" y="852261"/>
                <a:chExt cx="506551" cy="4140980"/>
              </a:xfrm>
            </p:grpSpPr>
            <p:sp>
              <p:nvSpPr>
                <p:cNvPr id="17" name="矩形 55">
                  <a:extLst>
                    <a:ext uri="{FF2B5EF4-FFF2-40B4-BE49-F238E27FC236}">
                      <a16:creationId xmlns:a16="http://schemas.microsoft.com/office/drawing/2014/main" id="{1A3FADB3-D08B-5F42-BF92-398FA2D36BD2}"/>
                    </a:ext>
                  </a:extLst>
                </p:cNvPr>
                <p:cNvSpPr/>
                <p:nvPr/>
              </p:nvSpPr>
              <p:spPr>
                <a:xfrm>
                  <a:off x="5665128" y="852261"/>
                  <a:ext cx="347865" cy="3143626"/>
                </a:xfrm>
                <a:prstGeom prst="rect">
                  <a:avLst/>
                </a:prstGeom>
                <a:solidFill>
                  <a:srgbClr val="92C6FF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文本框 56">
                  <a:extLst>
                    <a:ext uri="{FF2B5EF4-FFF2-40B4-BE49-F238E27FC236}">
                      <a16:creationId xmlns:a16="http://schemas.microsoft.com/office/drawing/2014/main" id="{BCB96CB7-8157-1044-A2B9-0EE3071A257D}"/>
                    </a:ext>
                  </a:extLst>
                </p:cNvPr>
                <p:cNvSpPr txBox="1"/>
                <p:nvPr/>
              </p:nvSpPr>
              <p:spPr>
                <a:xfrm rot="10800000">
                  <a:off x="5545250" y="4089115"/>
                  <a:ext cx="506551" cy="90412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Ideal</a:t>
                  </a:r>
                  <a:endParaRPr lang="zh-CN" altLang="en-US" sz="1600" dirty="0"/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EFCD441-3C0E-1D49-842B-F591C1430A73}"/>
                  </a:ext>
                </a:extLst>
              </p:cNvPr>
              <p:cNvSpPr txBox="1"/>
              <p:nvPr/>
            </p:nvSpPr>
            <p:spPr>
              <a:xfrm rot="16200000">
                <a:off x="4866693" y="2435063"/>
                <a:ext cx="2231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Normalized Speedup</a:t>
                </a:r>
              </a:p>
            </p:txBody>
          </p:sp>
          <p:grpSp>
            <p:nvGrpSpPr>
              <p:cNvPr id="62" name="组合 50">
                <a:extLst>
                  <a:ext uri="{FF2B5EF4-FFF2-40B4-BE49-F238E27FC236}">
                    <a16:creationId xmlns:a16="http://schemas.microsoft.com/office/drawing/2014/main" id="{F81F885D-DEE0-3B4A-82E7-A22084023B71}"/>
                  </a:ext>
                </a:extLst>
              </p:cNvPr>
              <p:cNvGrpSpPr/>
              <p:nvPr/>
            </p:nvGrpSpPr>
            <p:grpSpPr>
              <a:xfrm>
                <a:off x="6851521" y="2615369"/>
                <a:ext cx="430887" cy="2367934"/>
                <a:chOff x="4093981" y="2261557"/>
                <a:chExt cx="506551" cy="3528685"/>
              </a:xfrm>
            </p:grpSpPr>
            <p:sp>
              <p:nvSpPr>
                <p:cNvPr id="63" name="矩形 59">
                  <a:extLst>
                    <a:ext uri="{FF2B5EF4-FFF2-40B4-BE49-F238E27FC236}">
                      <a16:creationId xmlns:a16="http://schemas.microsoft.com/office/drawing/2014/main" id="{2A0E4C00-7E40-B84D-98D8-6A51591BD258}"/>
                    </a:ext>
                  </a:extLst>
                </p:cNvPr>
                <p:cNvSpPr/>
                <p:nvPr/>
              </p:nvSpPr>
              <p:spPr>
                <a:xfrm>
                  <a:off x="4213860" y="2261557"/>
                  <a:ext cx="347866" cy="174964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4" name="文本框 60">
                  <a:extLst>
                    <a:ext uri="{FF2B5EF4-FFF2-40B4-BE49-F238E27FC236}">
                      <a16:creationId xmlns:a16="http://schemas.microsoft.com/office/drawing/2014/main" id="{233A600B-2CBE-9247-8D17-2E28387B992A}"/>
                    </a:ext>
                  </a:extLst>
                </p:cNvPr>
                <p:cNvSpPr txBox="1"/>
                <p:nvPr/>
              </p:nvSpPr>
              <p:spPr>
                <a:xfrm rot="10800000">
                  <a:off x="4093981" y="4089114"/>
                  <a:ext cx="506551" cy="1701128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No-Caching</a:t>
                  </a:r>
                  <a:endParaRPr lang="zh-CN" altLang="en-US" sz="1600" dirty="0"/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B09F1A7-6EB0-1546-A23F-9724E4B86724}"/>
                </a:ext>
              </a:extLst>
            </p:cNvPr>
            <p:cNvGrpSpPr/>
            <p:nvPr/>
          </p:nvGrpSpPr>
          <p:grpSpPr>
            <a:xfrm>
              <a:off x="7855946" y="1268017"/>
              <a:ext cx="1378101" cy="1228977"/>
              <a:chOff x="2631609" y="1410858"/>
              <a:chExt cx="1378101" cy="1228977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CB2C61D-BA6E-5748-88E9-6BC31048A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5062" y="1834029"/>
                <a:ext cx="506102" cy="0"/>
              </a:xfrm>
              <a:prstGeom prst="line">
                <a:avLst/>
              </a:prstGeom>
              <a:ln w="47625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BB54876-FBC0-CB44-993F-85A9B17DD4FC}"/>
                  </a:ext>
                </a:extLst>
              </p:cNvPr>
              <p:cNvSpPr txBox="1"/>
              <p:nvPr/>
            </p:nvSpPr>
            <p:spPr>
              <a:xfrm>
                <a:off x="3318495" y="1831307"/>
                <a:ext cx="6912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21%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FEB17F07-5236-B145-9727-2D213F16C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9860" y="1410858"/>
                <a:ext cx="0" cy="423171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23711D96-071E-BA47-8E5F-D6E43109F7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9860" y="2224214"/>
                <a:ext cx="0" cy="415621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374A82D-D5CA-9F41-9931-C7C7688AC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609" y="2232592"/>
                <a:ext cx="799555" cy="1397"/>
              </a:xfrm>
              <a:prstGeom prst="line">
                <a:avLst/>
              </a:prstGeom>
              <a:ln w="47625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97728ED-9806-5748-9A45-370250531518}"/>
              </a:ext>
            </a:extLst>
          </p:cNvPr>
          <p:cNvSpPr txBox="1"/>
          <p:nvPr/>
        </p:nvSpPr>
        <p:spPr>
          <a:xfrm>
            <a:off x="626997" y="3540080"/>
            <a:ext cx="451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inter-GPU link BW is the critical bottleneck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35DA7-59E5-B24B-8605-8D74C6ED08B3}"/>
              </a:ext>
            </a:extLst>
          </p:cNvPr>
          <p:cNvSpPr txBox="1"/>
          <p:nvPr/>
        </p:nvSpPr>
        <p:spPr>
          <a:xfrm>
            <a:off x="627000" y="2548516"/>
            <a:ext cx="430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Slightly better than software coherence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B45EC-FD46-C148-B51A-180E40CFE9EC}"/>
              </a:ext>
            </a:extLst>
          </p:cNvPr>
          <p:cNvSpPr txBox="1"/>
          <p:nvPr/>
        </p:nvSpPr>
        <p:spPr>
          <a:xfrm>
            <a:off x="626997" y="4161786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Assumed a stronger memory model</a:t>
            </a:r>
          </a:p>
        </p:txBody>
      </p:sp>
    </p:spTree>
    <p:extLst>
      <p:ext uri="{BB962C8B-B14F-4D97-AF65-F5344CB8AC3E}">
        <p14:creationId xmlns:p14="http://schemas.microsoft.com/office/powerpoint/2010/main" val="304190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/>
      <p:bldP spid="60" grpId="0"/>
      <p:bldP spid="65" grpId="0"/>
      <p:bldP spid="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Leveraging</a:t>
            </a:r>
            <a:r>
              <a:rPr lang="zh-CN" altLang="en-US" dirty="0"/>
              <a:t> </a:t>
            </a:r>
            <a:r>
              <a:rPr lang="en-CA" dirty="0"/>
              <a:t>Scoped Memory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AC94FF-4145-3742-B60A-81827BF187B0}"/>
              </a:ext>
            </a:extLst>
          </p:cNvPr>
          <p:cNvSpPr txBox="1"/>
          <p:nvPr/>
        </p:nvSpPr>
        <p:spPr>
          <a:xfrm>
            <a:off x="569281" y="1800683"/>
            <a:ext cx="589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Synchronization is scoped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D26CA-5634-394C-ADA7-008B634E08BD}"/>
              </a:ext>
            </a:extLst>
          </p:cNvPr>
          <p:cNvSpPr txBox="1"/>
          <p:nvPr/>
        </p:nvSpPr>
        <p:spPr>
          <a:xfrm>
            <a:off x="569281" y="3140612"/>
            <a:ext cx="765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results </a:t>
            </a:r>
            <a:r>
              <a:rPr lang="en-US" i="1" dirty="0"/>
              <a:t>can</a:t>
            </a:r>
            <a:r>
              <a:rPr lang="en-US" dirty="0"/>
              <a:t> be visible to some threads earlier than others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85767-97B9-984C-8377-16BA132F848C}"/>
              </a:ext>
            </a:extLst>
          </p:cNvPr>
          <p:cNvSpPr txBox="1"/>
          <p:nvPr/>
        </p:nvSpPr>
        <p:spPr>
          <a:xfrm>
            <a:off x="569281" y="3625010"/>
            <a:ext cx="800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</a:t>
            </a:r>
            <a:r>
              <a:rPr lang="en-US" b="1" i="1" dirty="0">
                <a:sym typeface="Wingdings" pitchFamily="2" charset="2"/>
              </a:rPr>
              <a:t> </a:t>
            </a:r>
            <a:r>
              <a:rPr lang="en-US" b="1" i="1" dirty="0"/>
              <a:t>Store requests do not need to be stalled until all other sharers are invalidated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15E9EA-0136-2048-87FF-F8889E74E423}"/>
              </a:ext>
            </a:extLst>
          </p:cNvPr>
          <p:cNvSpPr txBox="1"/>
          <p:nvPr/>
        </p:nvSpPr>
        <p:spPr>
          <a:xfrm>
            <a:off x="628651" y="2285081"/>
            <a:ext cx="800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</a:t>
            </a:r>
            <a:r>
              <a:rPr lang="en-US" b="1" i="1" dirty="0">
                <a:sym typeface="Wingdings" pitchFamily="2" charset="2"/>
              </a:rPr>
              <a:t> </a:t>
            </a:r>
            <a:r>
              <a:rPr lang="en-US" b="1" i="1" dirty="0"/>
              <a:t>Only enforce coherence in a subset of caches that are under the scope in question</a:t>
            </a:r>
          </a:p>
        </p:txBody>
      </p:sp>
    </p:spTree>
    <p:extLst>
      <p:ext uri="{BB962C8B-B14F-4D97-AF65-F5344CB8AC3E}">
        <p14:creationId xmlns:p14="http://schemas.microsoft.com/office/powerpoint/2010/main" val="135180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8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HMG Overview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998B796-2AFB-D140-AC40-A98EA7B5212D}"/>
              </a:ext>
            </a:extLst>
          </p:cNvPr>
          <p:cNvGrpSpPr/>
          <p:nvPr/>
        </p:nvGrpSpPr>
        <p:grpSpPr>
          <a:xfrm>
            <a:off x="800082" y="1315242"/>
            <a:ext cx="1917808" cy="1929921"/>
            <a:chOff x="717097" y="1616360"/>
            <a:chExt cx="1917808" cy="192992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70AB67-2B9E-A04E-BEB4-F36E34F6D67F}"/>
                </a:ext>
              </a:extLst>
            </p:cNvPr>
            <p:cNvGrpSpPr/>
            <p:nvPr/>
          </p:nvGrpSpPr>
          <p:grpSpPr>
            <a:xfrm>
              <a:off x="823120" y="1698430"/>
              <a:ext cx="1705761" cy="598211"/>
              <a:chOff x="828415" y="1493183"/>
              <a:chExt cx="1705761" cy="598211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DA09AA5-ED7C-B948-8A35-EC572F8B87D6}"/>
                  </a:ext>
                </a:extLst>
              </p:cNvPr>
              <p:cNvSpPr/>
              <p:nvPr/>
            </p:nvSpPr>
            <p:spPr>
              <a:xfrm>
                <a:off x="828415" y="1493185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A3BB90B-EF36-484D-9813-5F2FCD21A34F}"/>
                  </a:ext>
                </a:extLst>
              </p:cNvPr>
              <p:cNvSpPr/>
              <p:nvPr/>
            </p:nvSpPr>
            <p:spPr>
              <a:xfrm>
                <a:off x="1882666" y="1493183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47543B07-E1D6-C84C-B573-6C5CE3F7CF9F}"/>
                </a:ext>
              </a:extLst>
            </p:cNvPr>
            <p:cNvGrpSpPr/>
            <p:nvPr/>
          </p:nvGrpSpPr>
          <p:grpSpPr>
            <a:xfrm>
              <a:off x="809293" y="2855662"/>
              <a:ext cx="1705761" cy="598211"/>
              <a:chOff x="828415" y="3060911"/>
              <a:chExt cx="1705761" cy="598211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C8B863A-2A0B-0B42-8DC7-CD79F8E740FD}"/>
                  </a:ext>
                </a:extLst>
              </p:cNvPr>
              <p:cNvSpPr/>
              <p:nvPr/>
            </p:nvSpPr>
            <p:spPr>
              <a:xfrm>
                <a:off x="828415" y="3060913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4DB618E-D5AE-D041-843C-ACCEA727561A}"/>
                  </a:ext>
                </a:extLst>
              </p:cNvPr>
              <p:cNvSpPr/>
              <p:nvPr/>
            </p:nvSpPr>
            <p:spPr>
              <a:xfrm>
                <a:off x="1882666" y="3060911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</a:t>
                </a: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ACB216-80F8-4B49-8166-C7143856C04D}"/>
                </a:ext>
              </a:extLst>
            </p:cNvPr>
            <p:cNvSpPr/>
            <p:nvPr/>
          </p:nvSpPr>
          <p:spPr>
            <a:xfrm>
              <a:off x="1195265" y="2467390"/>
              <a:ext cx="978010" cy="217525"/>
            </a:xfrm>
            <a:prstGeom prst="rect">
              <a:avLst/>
            </a:prstGeom>
            <a:noFill/>
            <a:ln w="317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NV-Switch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DB763BE-F501-7E41-8655-9806A383A322}"/>
                </a:ext>
              </a:extLst>
            </p:cNvPr>
            <p:cNvSpPr/>
            <p:nvPr/>
          </p:nvSpPr>
          <p:spPr>
            <a:xfrm>
              <a:off x="717097" y="1616360"/>
              <a:ext cx="1917808" cy="1929921"/>
            </a:xfrm>
            <a:prstGeom prst="rect">
              <a:avLst/>
            </a:prstGeom>
            <a:noFill/>
            <a:ln w="476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400EC9B-EB2C-5B4B-A77B-222D58BCBB61}"/>
                </a:ext>
              </a:extLst>
            </p:cNvPr>
            <p:cNvGrpSpPr/>
            <p:nvPr/>
          </p:nvGrpSpPr>
          <p:grpSpPr>
            <a:xfrm>
              <a:off x="1148875" y="2296639"/>
              <a:ext cx="1054251" cy="170751"/>
              <a:chOff x="1148875" y="2296639"/>
              <a:chExt cx="1054251" cy="170751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648B59F-E15D-124A-A9BB-F77E2380D63D}"/>
                  </a:ext>
                </a:extLst>
              </p:cNvPr>
              <p:cNvCxnSpPr>
                <a:stCxn id="103" idx="2"/>
                <a:endCxn id="97" idx="0"/>
              </p:cNvCxnSpPr>
              <p:nvPr/>
            </p:nvCxnSpPr>
            <p:spPr>
              <a:xfrm>
                <a:off x="1148875" y="2296641"/>
                <a:ext cx="535395" cy="1707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A072B57-17EE-784F-A5A3-ABB8C4F234EB}"/>
                  </a:ext>
                </a:extLst>
              </p:cNvPr>
              <p:cNvCxnSpPr>
                <a:stCxn id="104" idx="2"/>
                <a:endCxn id="97" idx="0"/>
              </p:cNvCxnSpPr>
              <p:nvPr/>
            </p:nvCxnSpPr>
            <p:spPr>
              <a:xfrm flipH="1">
                <a:off x="1684270" y="2296639"/>
                <a:ext cx="518856" cy="17075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80E33C-8D34-BB41-BA62-819A8BD250F7}"/>
                </a:ext>
              </a:extLst>
            </p:cNvPr>
            <p:cNvGrpSpPr/>
            <p:nvPr/>
          </p:nvGrpSpPr>
          <p:grpSpPr>
            <a:xfrm>
              <a:off x="1135048" y="2684915"/>
              <a:ext cx="1054251" cy="170749"/>
              <a:chOff x="1135048" y="2684915"/>
              <a:chExt cx="1054251" cy="170749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680088D-7ECC-6845-BD37-B9950394CB40}"/>
                  </a:ext>
                </a:extLst>
              </p:cNvPr>
              <p:cNvCxnSpPr>
                <a:stCxn id="99" idx="0"/>
                <a:endCxn id="97" idx="2"/>
              </p:cNvCxnSpPr>
              <p:nvPr/>
            </p:nvCxnSpPr>
            <p:spPr>
              <a:xfrm flipV="1">
                <a:off x="1135048" y="2684915"/>
                <a:ext cx="549222" cy="1707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F0B5040-6101-2D43-BF17-DFB9404DD18D}"/>
                  </a:ext>
                </a:extLst>
              </p:cNvPr>
              <p:cNvCxnSpPr>
                <a:stCxn id="97" idx="2"/>
                <a:endCxn id="100" idx="0"/>
              </p:cNvCxnSpPr>
              <p:nvPr/>
            </p:nvCxnSpPr>
            <p:spPr>
              <a:xfrm>
                <a:off x="1684270" y="2684915"/>
                <a:ext cx="505029" cy="17074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FC49454-7ED9-C04F-9AE8-A02C42AABE48}"/>
              </a:ext>
            </a:extLst>
          </p:cNvPr>
          <p:cNvGrpSpPr/>
          <p:nvPr/>
        </p:nvGrpSpPr>
        <p:grpSpPr>
          <a:xfrm>
            <a:off x="2598039" y="1268017"/>
            <a:ext cx="2493347" cy="1893893"/>
            <a:chOff x="2515054" y="1569135"/>
            <a:chExt cx="2493347" cy="1893893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A044EB8-6A30-1E49-8F4C-14B1D0ED1FEA}"/>
                </a:ext>
              </a:extLst>
            </p:cNvPr>
            <p:cNvCxnSpPr>
              <a:cxnSpLocks/>
            </p:cNvCxnSpPr>
            <p:nvPr/>
          </p:nvCxnSpPr>
          <p:spPr>
            <a:xfrm>
              <a:off x="2515054" y="1698430"/>
              <a:ext cx="757534" cy="245569"/>
            </a:xfrm>
            <a:prstGeom prst="line">
              <a:avLst/>
            </a:prstGeom>
            <a:ln w="25400"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4AAE40C-3248-9542-9DF5-016955F19BC8}"/>
                </a:ext>
              </a:extLst>
            </p:cNvPr>
            <p:cNvCxnSpPr>
              <a:cxnSpLocks/>
            </p:cNvCxnSpPr>
            <p:nvPr/>
          </p:nvCxnSpPr>
          <p:spPr>
            <a:xfrm>
              <a:off x="2532822" y="2296639"/>
              <a:ext cx="733264" cy="1166389"/>
            </a:xfrm>
            <a:prstGeom prst="line">
              <a:avLst/>
            </a:prstGeom>
            <a:ln w="25400"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BDD4880-236D-6943-A1FB-8F045935CF9B}"/>
                </a:ext>
              </a:extLst>
            </p:cNvPr>
            <p:cNvGrpSpPr/>
            <p:nvPr/>
          </p:nvGrpSpPr>
          <p:grpSpPr>
            <a:xfrm>
              <a:off x="3272588" y="1569135"/>
              <a:ext cx="1735813" cy="1893893"/>
              <a:chOff x="3272588" y="1569135"/>
              <a:chExt cx="1735813" cy="1893893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B6FFDE8F-579B-364E-A81F-DB42988BE6F4}"/>
                  </a:ext>
                </a:extLst>
              </p:cNvPr>
              <p:cNvGrpSpPr/>
              <p:nvPr/>
            </p:nvGrpSpPr>
            <p:grpSpPr>
              <a:xfrm>
                <a:off x="3272588" y="1943999"/>
                <a:ext cx="1735813" cy="1519029"/>
                <a:chOff x="3725873" y="2147778"/>
                <a:chExt cx="1735813" cy="1519029"/>
              </a:xfrm>
            </p:grpSpPr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6A495352-A4A7-834A-ACD8-73A09C826829}"/>
                    </a:ext>
                  </a:extLst>
                </p:cNvPr>
                <p:cNvGrpSpPr/>
                <p:nvPr/>
              </p:nvGrpSpPr>
              <p:grpSpPr>
                <a:xfrm>
                  <a:off x="3799081" y="2209511"/>
                  <a:ext cx="1585337" cy="1400212"/>
                  <a:chOff x="3799081" y="2209511"/>
                  <a:chExt cx="1585337" cy="1400212"/>
                </a:xfrm>
              </p:grpSpPr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34F219AD-01E9-5345-BF84-35D11F356F6E}"/>
                      </a:ext>
                    </a:extLst>
                  </p:cNvPr>
                  <p:cNvGrpSpPr/>
                  <p:nvPr/>
                </p:nvGrpSpPr>
                <p:grpSpPr>
                  <a:xfrm>
                    <a:off x="3799081" y="2209511"/>
                    <a:ext cx="1585337" cy="1400212"/>
                    <a:chOff x="3799081" y="2209511"/>
                    <a:chExt cx="1585337" cy="1400212"/>
                  </a:xfrm>
                </p:grpSpPr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592CBE26-7E4F-1C44-9A18-7DB09DA030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9081" y="2209511"/>
                      <a:ext cx="636104" cy="564543"/>
                    </a:xfrm>
                    <a:prstGeom prst="rect">
                      <a:avLst/>
                    </a:prstGeom>
                    <a:noFill/>
                    <a:ln w="31750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GPM</a:t>
                      </a:r>
                    </a:p>
                  </p:txBody>
                </p:sp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CDA19F7D-685E-2040-B357-82D655B490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8314" y="2209511"/>
                      <a:ext cx="636104" cy="564543"/>
                    </a:xfrm>
                    <a:prstGeom prst="rect">
                      <a:avLst/>
                    </a:prstGeom>
                    <a:noFill/>
                    <a:ln w="31750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GPM</a:t>
                      </a:r>
                    </a:p>
                  </p:txBody>
                </p:sp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9FC9E8BB-F4C1-8546-B5F9-CB024F523A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9081" y="3045180"/>
                      <a:ext cx="636104" cy="564543"/>
                    </a:xfrm>
                    <a:prstGeom prst="rect">
                      <a:avLst/>
                    </a:prstGeom>
                    <a:noFill/>
                    <a:ln w="31750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GPM</a:t>
                      </a:r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D96828EC-A45D-8F4F-BFBA-204F75A5F6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8314" y="3039566"/>
                      <a:ext cx="636104" cy="564543"/>
                    </a:xfrm>
                    <a:prstGeom prst="rect">
                      <a:avLst/>
                    </a:prstGeom>
                    <a:noFill/>
                    <a:ln w="31750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GPM</a:t>
                      </a:r>
                    </a:p>
                  </p:txBody>
                </p:sp>
              </p:grpSp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F445C6F1-BB18-F841-A0F1-05E54D8AD04F}"/>
                      </a:ext>
                    </a:extLst>
                  </p:cNvPr>
                  <p:cNvGrpSpPr/>
                  <p:nvPr/>
                </p:nvGrpSpPr>
                <p:grpSpPr>
                  <a:xfrm>
                    <a:off x="4117133" y="2491783"/>
                    <a:ext cx="949233" cy="835669"/>
                    <a:chOff x="4117133" y="2491783"/>
                    <a:chExt cx="949233" cy="835669"/>
                  </a:xfrm>
                </p:grpSpPr>
                <p:cxnSp>
                  <p:nvCxnSpPr>
                    <p:cNvPr id="120" name="Straight Connector 119">
                      <a:extLst>
                        <a:ext uri="{FF2B5EF4-FFF2-40B4-BE49-F238E27FC236}">
                          <a16:creationId xmlns:a16="http://schemas.microsoft.com/office/drawing/2014/main" id="{D3DBC030-1F51-E24A-A1B5-C993B8FC940F}"/>
                        </a:ext>
                      </a:extLst>
                    </p:cNvPr>
                    <p:cNvCxnSpPr>
                      <a:stCxn id="115" idx="3"/>
                      <a:endCxn id="116" idx="1"/>
                    </p:cNvCxnSpPr>
                    <p:nvPr/>
                  </p:nvCxnSpPr>
                  <p:spPr>
                    <a:xfrm>
                      <a:off x="4435185" y="2491783"/>
                      <a:ext cx="313129" cy="0"/>
                    </a:xfrm>
                    <a:prstGeom prst="line">
                      <a:avLst/>
                    </a:prstGeom>
                    <a:ln w="25400">
                      <a:headEnd type="none"/>
                      <a:tailEnd type="non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Connector 120">
                      <a:extLst>
                        <a:ext uri="{FF2B5EF4-FFF2-40B4-BE49-F238E27FC236}">
                          <a16:creationId xmlns:a16="http://schemas.microsoft.com/office/drawing/2014/main" id="{A93A8092-4652-0C42-98F3-2FD75ABA99D8}"/>
                        </a:ext>
                      </a:extLst>
                    </p:cNvPr>
                    <p:cNvCxnSpPr>
                      <a:cxnSpLocks/>
                      <a:stCxn id="116" idx="2"/>
                      <a:endCxn id="118" idx="0"/>
                    </p:cNvCxnSpPr>
                    <p:nvPr/>
                  </p:nvCxnSpPr>
                  <p:spPr>
                    <a:xfrm>
                      <a:off x="5066366" y="2774054"/>
                      <a:ext cx="0" cy="265512"/>
                    </a:xfrm>
                    <a:prstGeom prst="line">
                      <a:avLst/>
                    </a:prstGeom>
                    <a:ln w="25400">
                      <a:headEnd type="none"/>
                      <a:tailEnd type="non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Connector 121">
                      <a:extLst>
                        <a:ext uri="{FF2B5EF4-FFF2-40B4-BE49-F238E27FC236}">
                          <a16:creationId xmlns:a16="http://schemas.microsoft.com/office/drawing/2014/main" id="{8439C858-C2C1-ED42-A715-19D9623A359F}"/>
                        </a:ext>
                      </a:extLst>
                    </p:cNvPr>
                    <p:cNvCxnSpPr>
                      <a:cxnSpLocks/>
                      <a:stCxn id="117" idx="3"/>
                      <a:endCxn id="118" idx="1"/>
                    </p:cNvCxnSpPr>
                    <p:nvPr/>
                  </p:nvCxnSpPr>
                  <p:spPr>
                    <a:xfrm flipV="1">
                      <a:off x="4435185" y="3321838"/>
                      <a:ext cx="313129" cy="5614"/>
                    </a:xfrm>
                    <a:prstGeom prst="line">
                      <a:avLst/>
                    </a:prstGeom>
                    <a:ln w="25400">
                      <a:headEnd type="none"/>
                      <a:tailEnd type="non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>
                      <a:extLst>
                        <a:ext uri="{FF2B5EF4-FFF2-40B4-BE49-F238E27FC236}">
                          <a16:creationId xmlns:a16="http://schemas.microsoft.com/office/drawing/2014/main" id="{C689C440-2F9F-954B-B3FE-98B09990AFCC}"/>
                        </a:ext>
                      </a:extLst>
                    </p:cNvPr>
                    <p:cNvCxnSpPr>
                      <a:stCxn id="115" idx="2"/>
                      <a:endCxn id="117" idx="0"/>
                    </p:cNvCxnSpPr>
                    <p:nvPr/>
                  </p:nvCxnSpPr>
                  <p:spPr>
                    <a:xfrm>
                      <a:off x="4117133" y="2774054"/>
                      <a:ext cx="0" cy="271126"/>
                    </a:xfrm>
                    <a:prstGeom prst="line">
                      <a:avLst/>
                    </a:prstGeom>
                    <a:ln w="25400">
                      <a:headEnd type="none"/>
                      <a:tailEnd type="non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>
                      <a:extLst>
                        <a:ext uri="{FF2B5EF4-FFF2-40B4-BE49-F238E27FC236}">
                          <a16:creationId xmlns:a16="http://schemas.microsoft.com/office/drawing/2014/main" id="{1F2479FF-CAFD-DB4C-96F3-6ABF2CF189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0262" y="2757296"/>
                      <a:ext cx="322975" cy="287884"/>
                    </a:xfrm>
                    <a:prstGeom prst="line">
                      <a:avLst/>
                    </a:prstGeom>
                    <a:ln w="25400">
                      <a:headEnd type="none"/>
                      <a:tailEnd type="non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Connector 124">
                      <a:extLst>
                        <a:ext uri="{FF2B5EF4-FFF2-40B4-BE49-F238E27FC236}">
                          <a16:creationId xmlns:a16="http://schemas.microsoft.com/office/drawing/2014/main" id="{66C43A07-0B8D-9849-B469-AA118B6C11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40602" y="2774054"/>
                      <a:ext cx="318052" cy="276658"/>
                    </a:xfrm>
                    <a:prstGeom prst="line">
                      <a:avLst/>
                    </a:prstGeom>
                    <a:ln w="25400">
                      <a:headEnd type="none"/>
                      <a:tailEnd type="non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D0E3D2E-8341-BB45-9D5E-50C4589A39D1}"/>
                    </a:ext>
                  </a:extLst>
                </p:cNvPr>
                <p:cNvSpPr/>
                <p:nvPr/>
              </p:nvSpPr>
              <p:spPr>
                <a:xfrm>
                  <a:off x="3725873" y="2147778"/>
                  <a:ext cx="1735813" cy="1519029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DBA283-F2D0-0B45-BAC8-54FAAFD726EF}"/>
                  </a:ext>
                </a:extLst>
              </p:cNvPr>
              <p:cNvSpPr txBox="1"/>
              <p:nvPr/>
            </p:nvSpPr>
            <p:spPr>
              <a:xfrm>
                <a:off x="3545994" y="1569135"/>
                <a:ext cx="1184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MCM-GPU</a:t>
                </a: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B439793-2C35-F143-ABDC-DF89A3DA1A32}"/>
              </a:ext>
            </a:extLst>
          </p:cNvPr>
          <p:cNvSpPr txBox="1"/>
          <p:nvPr/>
        </p:nvSpPr>
        <p:spPr>
          <a:xfrm>
            <a:off x="802825" y="3678384"/>
            <a:ext cx="762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Directory-based cache coherence, keep track of all sharers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CD85CB-6BC4-D943-B607-97048D522558}"/>
              </a:ext>
            </a:extLst>
          </p:cNvPr>
          <p:cNvSpPr txBox="1"/>
          <p:nvPr/>
        </p:nvSpPr>
        <p:spPr>
          <a:xfrm>
            <a:off x="800081" y="4047971"/>
            <a:ext cx="76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synchronization scopes to caches:  .</a:t>
            </a:r>
            <a:r>
              <a:rPr lang="en-US" dirty="0" err="1"/>
              <a:t>cta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L1 $   .gpu/.sys  L2$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612F34-3B2F-0945-AF11-5D2F9B6D630C}"/>
              </a:ext>
            </a:extLst>
          </p:cNvPr>
          <p:cNvGrpSpPr/>
          <p:nvPr/>
        </p:nvGrpSpPr>
        <p:grpSpPr>
          <a:xfrm>
            <a:off x="5007618" y="1514164"/>
            <a:ext cx="2900108" cy="1538200"/>
            <a:chOff x="5225046" y="1641157"/>
            <a:chExt cx="2900108" cy="15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1A5CE5-1856-324A-9B3F-B714ECC7762A}"/>
                </a:ext>
              </a:extLst>
            </p:cNvPr>
            <p:cNvSpPr/>
            <p:nvPr/>
          </p:nvSpPr>
          <p:spPr>
            <a:xfrm>
              <a:off x="6047470" y="2569107"/>
              <a:ext cx="636542" cy="531012"/>
            </a:xfrm>
            <a:prstGeom prst="rect">
              <a:avLst/>
            </a:prstGeom>
            <a:noFill/>
            <a:ln w="317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L2 $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6D68FA-48F7-8A4D-99A7-03349784FAEB}"/>
                </a:ext>
              </a:extLst>
            </p:cNvPr>
            <p:cNvGrpSpPr/>
            <p:nvPr/>
          </p:nvGrpSpPr>
          <p:grpSpPr>
            <a:xfrm>
              <a:off x="5225046" y="1641157"/>
              <a:ext cx="2900108" cy="1538200"/>
              <a:chOff x="4836186" y="1719866"/>
              <a:chExt cx="2900108" cy="15382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6E80E01-EA21-7B4E-82BB-5D3E03B54A6B}"/>
                  </a:ext>
                </a:extLst>
              </p:cNvPr>
              <p:cNvGrpSpPr/>
              <p:nvPr/>
            </p:nvGrpSpPr>
            <p:grpSpPr>
              <a:xfrm>
                <a:off x="5557637" y="1719866"/>
                <a:ext cx="2178657" cy="1538200"/>
                <a:chOff x="5557637" y="1719866"/>
                <a:chExt cx="2178657" cy="1538200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098A5E7-96C3-CD42-BDDF-F1C4994C9F8F}"/>
                    </a:ext>
                  </a:extLst>
                </p:cNvPr>
                <p:cNvSpPr/>
                <p:nvPr/>
              </p:nvSpPr>
              <p:spPr>
                <a:xfrm>
                  <a:off x="5557637" y="2091677"/>
                  <a:ext cx="2178657" cy="1166389"/>
                </a:xfrm>
                <a:prstGeom prst="rect">
                  <a:avLst/>
                </a:prstGeom>
                <a:noFill/>
                <a:ln w="38100">
                  <a:prstDash val="soli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FAC08AE-2131-5F43-86B4-9680BF1046C7}"/>
                    </a:ext>
                  </a:extLst>
                </p:cNvPr>
                <p:cNvSpPr txBox="1"/>
                <p:nvPr/>
              </p:nvSpPr>
              <p:spPr>
                <a:xfrm>
                  <a:off x="5593631" y="1719866"/>
                  <a:ext cx="21066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GPM (GPU Module)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48FE3D2E-4C0D-B54A-98AE-49DEC320E173}"/>
                    </a:ext>
                  </a:extLst>
                </p:cNvPr>
                <p:cNvSpPr/>
                <p:nvPr/>
              </p:nvSpPr>
              <p:spPr>
                <a:xfrm>
                  <a:off x="5658611" y="2176003"/>
                  <a:ext cx="2016958" cy="284319"/>
                </a:xfrm>
                <a:prstGeom prst="rect">
                  <a:avLst/>
                </a:prstGeom>
                <a:noFill/>
                <a:ln w="3175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SM + L1 $</a:t>
                  </a:r>
                </a:p>
              </p:txBody>
            </p: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FCFF61F-DBD4-6249-B04D-CF8E69D8D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2686" y="1917477"/>
                <a:ext cx="714949" cy="174200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16ADBDD-5970-6046-ABA7-20971C26A2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6186" y="2468344"/>
                <a:ext cx="721449" cy="789722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FFB282-57E2-D146-90A9-5200179B73C8}"/>
              </a:ext>
            </a:extLst>
          </p:cNvPr>
          <p:cNvGrpSpPr/>
          <p:nvPr/>
        </p:nvGrpSpPr>
        <p:grpSpPr>
          <a:xfrm>
            <a:off x="6148313" y="2480553"/>
            <a:ext cx="2283240" cy="1074622"/>
            <a:chOff x="6365741" y="2607546"/>
            <a:chExt cx="2283240" cy="107462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F4D6251-7CFA-F449-B106-334102DDE382}"/>
                </a:ext>
              </a:extLst>
            </p:cNvPr>
            <p:cNvSpPr/>
            <p:nvPr/>
          </p:nvSpPr>
          <p:spPr>
            <a:xfrm>
              <a:off x="6956616" y="2607546"/>
              <a:ext cx="1107813" cy="45413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Directory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EC91574-E6F1-EE4E-AFEE-D8BDD8AF0F09}"/>
                </a:ext>
              </a:extLst>
            </p:cNvPr>
            <p:cNvGrpSpPr/>
            <p:nvPr/>
          </p:nvGrpSpPr>
          <p:grpSpPr>
            <a:xfrm>
              <a:off x="6365741" y="3054858"/>
              <a:ext cx="2283240" cy="627310"/>
              <a:chOff x="6365741" y="3054858"/>
              <a:chExt cx="2283240" cy="62731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80968FD-E24A-CB4F-9123-CEC8B26741C6}"/>
                  </a:ext>
                </a:extLst>
              </p:cNvPr>
              <p:cNvGrpSpPr/>
              <p:nvPr/>
            </p:nvGrpSpPr>
            <p:grpSpPr>
              <a:xfrm>
                <a:off x="6372063" y="3407690"/>
                <a:ext cx="2276918" cy="274478"/>
                <a:chOff x="5654778" y="3467268"/>
                <a:chExt cx="2276918" cy="274478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EA237320-057F-144D-B3E6-B28561B272EE}"/>
                    </a:ext>
                  </a:extLst>
                </p:cNvPr>
                <p:cNvSpPr/>
                <p:nvPr/>
              </p:nvSpPr>
              <p:spPr>
                <a:xfrm>
                  <a:off x="5654778" y="3467271"/>
                  <a:ext cx="754298" cy="274475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rgbClr val="FF0000"/>
                      </a:solidFill>
                    </a:rPr>
                    <a:t>State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D439684-79F3-DA46-888C-9960FF85535A}"/>
                    </a:ext>
                  </a:extLst>
                </p:cNvPr>
                <p:cNvSpPr/>
                <p:nvPr/>
              </p:nvSpPr>
              <p:spPr>
                <a:xfrm>
                  <a:off x="6409076" y="3467269"/>
                  <a:ext cx="586167" cy="274476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rgbClr val="FF0000"/>
                      </a:solidFill>
                    </a:rPr>
                    <a:t>Tag</a:t>
                  </a: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3297B69-64B7-0246-A8F5-F5ABCCD51B42}"/>
                    </a:ext>
                  </a:extLst>
                </p:cNvPr>
                <p:cNvSpPr/>
                <p:nvPr/>
              </p:nvSpPr>
              <p:spPr>
                <a:xfrm>
                  <a:off x="6995243" y="3467268"/>
                  <a:ext cx="936453" cy="274477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rgbClr val="FF0000"/>
                      </a:solidFill>
                    </a:rPr>
                    <a:t>Sharers</a:t>
                  </a:r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D34A828-AC59-6C41-A393-C82050A490E7}"/>
                  </a:ext>
                </a:extLst>
              </p:cNvPr>
              <p:cNvCxnSpPr/>
              <p:nvPr/>
            </p:nvCxnSpPr>
            <p:spPr>
              <a:xfrm flipH="1">
                <a:off x="6365741" y="3075448"/>
                <a:ext cx="590875" cy="324614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C9CD1F8-8B98-9840-B93A-390C82297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4429" y="3054858"/>
                <a:ext cx="584552" cy="350432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3C25E91-2E84-FE49-BD86-38827D12C5D2}"/>
              </a:ext>
            </a:extLst>
          </p:cNvPr>
          <p:cNvSpPr txBox="1"/>
          <p:nvPr/>
        </p:nvSpPr>
        <p:spPr>
          <a:xfrm>
            <a:off x="803845" y="4411413"/>
            <a:ext cx="762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L1 $ coherence is software-maintained, we mainly focus on the L2 $</a:t>
            </a:r>
          </a:p>
        </p:txBody>
      </p:sp>
    </p:spTree>
    <p:extLst>
      <p:ext uri="{BB962C8B-B14F-4D97-AF65-F5344CB8AC3E}">
        <p14:creationId xmlns:p14="http://schemas.microsoft.com/office/powerpoint/2010/main" val="79964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Extending to Scoped GPU Memory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89752-165F-7B4E-8199-5BBC479428D0}"/>
              </a:ext>
            </a:extLst>
          </p:cNvPr>
          <p:cNvSpPr txBox="1"/>
          <p:nvPr/>
        </p:nvSpPr>
        <p:spPr>
          <a:xfrm>
            <a:off x="691075" y="2335333"/>
            <a:ext cx="98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Directory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01F26-A6E2-C74E-9577-4AE89BD7EF90}"/>
              </a:ext>
            </a:extLst>
          </p:cNvPr>
          <p:cNvSpPr txBox="1"/>
          <p:nvPr/>
        </p:nvSpPr>
        <p:spPr>
          <a:xfrm>
            <a:off x="1756801" y="2337493"/>
            <a:ext cx="636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L2 $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49CF333-CA96-114C-8034-3BBA1D73EB0E}"/>
              </a:ext>
            </a:extLst>
          </p:cNvPr>
          <p:cNvSpPr txBox="1"/>
          <p:nvPr/>
        </p:nvSpPr>
        <p:spPr>
          <a:xfrm>
            <a:off x="3333982" y="2340677"/>
            <a:ext cx="636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L2 $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4F075D6-503C-4F43-B46A-E0F0606742E6}"/>
              </a:ext>
            </a:extLst>
          </p:cNvPr>
          <p:cNvSpPr txBox="1"/>
          <p:nvPr/>
        </p:nvSpPr>
        <p:spPr>
          <a:xfrm>
            <a:off x="1754355" y="3616075"/>
            <a:ext cx="63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L2 $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966D2E-F28A-7445-8120-45CBB93FE6DA}"/>
              </a:ext>
            </a:extLst>
          </p:cNvPr>
          <p:cNvSpPr/>
          <p:nvPr/>
        </p:nvSpPr>
        <p:spPr>
          <a:xfrm>
            <a:off x="695039" y="2374490"/>
            <a:ext cx="981276" cy="23941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V:A:[1, 2]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BD1CE9E-7E0D-1144-9960-B7E48E4ED253}"/>
              </a:ext>
            </a:extLst>
          </p:cNvPr>
          <p:cNvSpPr/>
          <p:nvPr/>
        </p:nvSpPr>
        <p:spPr>
          <a:xfrm>
            <a:off x="1761897" y="2375039"/>
            <a:ext cx="629078" cy="23941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CA2F3B1-7B82-B540-83B1-3B42D23EE3B4}"/>
              </a:ext>
            </a:extLst>
          </p:cNvPr>
          <p:cNvGrpSpPr/>
          <p:nvPr/>
        </p:nvGrpSpPr>
        <p:grpSpPr>
          <a:xfrm>
            <a:off x="628649" y="1822781"/>
            <a:ext cx="4453560" cy="2628494"/>
            <a:chOff x="628649" y="1560392"/>
            <a:chExt cx="4453560" cy="262849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92A2D3F-0062-7A44-9281-CB7138554BF3}"/>
                </a:ext>
              </a:extLst>
            </p:cNvPr>
            <p:cNvGrpSpPr/>
            <p:nvPr/>
          </p:nvGrpSpPr>
          <p:grpSpPr>
            <a:xfrm>
              <a:off x="628649" y="1564796"/>
              <a:ext cx="1836255" cy="1006954"/>
              <a:chOff x="628649" y="1564796"/>
              <a:chExt cx="1836255" cy="100695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CD213CD-35A3-9646-B57F-571A9F7268FF}"/>
                  </a:ext>
                </a:extLst>
              </p:cNvPr>
              <p:cNvGrpSpPr/>
              <p:nvPr/>
            </p:nvGrpSpPr>
            <p:grpSpPr>
              <a:xfrm>
                <a:off x="628649" y="1564796"/>
                <a:ext cx="1836255" cy="1006954"/>
                <a:chOff x="628649" y="1564796"/>
                <a:chExt cx="1836255" cy="1006954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858E23E-EA23-EB4B-9BF2-C237FFFC2F46}"/>
                    </a:ext>
                  </a:extLst>
                </p:cNvPr>
                <p:cNvSpPr/>
                <p:nvPr/>
              </p:nvSpPr>
              <p:spPr>
                <a:xfrm>
                  <a:off x="631095" y="1907540"/>
                  <a:ext cx="1833809" cy="664210"/>
                </a:xfrm>
                <a:prstGeom prst="rect">
                  <a:avLst/>
                </a:prstGeom>
                <a:noFill/>
                <a:ln w="25400">
                  <a:prstDash val="sysDash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D7834C-EEE1-8543-B267-C9AFD5C79E1E}"/>
                    </a:ext>
                  </a:extLst>
                </p:cNvPr>
                <p:cNvSpPr txBox="1"/>
                <p:nvPr/>
              </p:nvSpPr>
              <p:spPr>
                <a:xfrm>
                  <a:off x="628649" y="1564796"/>
                  <a:ext cx="6992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GPM0</a:t>
                  </a: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126A4B-1925-B34D-A014-8D9174C1D50C}"/>
                  </a:ext>
                </a:extLst>
              </p:cNvPr>
              <p:cNvSpPr/>
              <p:nvPr/>
            </p:nvSpPr>
            <p:spPr>
              <a:xfrm>
                <a:off x="694309" y="2009185"/>
                <a:ext cx="984451" cy="454134"/>
              </a:xfrm>
              <a:prstGeom prst="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06BDF63-14B5-3B4F-8A13-44121C7138F9}"/>
                  </a:ext>
                </a:extLst>
              </p:cNvPr>
              <p:cNvSpPr/>
              <p:nvPr/>
            </p:nvSpPr>
            <p:spPr>
              <a:xfrm>
                <a:off x="1756801" y="1965045"/>
                <a:ext cx="636542" cy="531012"/>
              </a:xfrm>
              <a:prstGeom prst="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9C39762-B29B-E84F-9293-8E664AFC8F2D}"/>
                </a:ext>
              </a:extLst>
            </p:cNvPr>
            <p:cNvGrpSpPr/>
            <p:nvPr/>
          </p:nvGrpSpPr>
          <p:grpSpPr>
            <a:xfrm>
              <a:off x="3246174" y="3184671"/>
              <a:ext cx="1836035" cy="1004215"/>
              <a:chOff x="3246174" y="3184671"/>
              <a:chExt cx="1836035" cy="100421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A5CFCE7-0487-D54E-9B07-3322D3CA34FA}"/>
                  </a:ext>
                </a:extLst>
              </p:cNvPr>
              <p:cNvGrpSpPr/>
              <p:nvPr/>
            </p:nvGrpSpPr>
            <p:grpSpPr>
              <a:xfrm>
                <a:off x="3246174" y="3184671"/>
                <a:ext cx="1836035" cy="1004215"/>
                <a:chOff x="3246174" y="3184671"/>
                <a:chExt cx="1836035" cy="1004215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A50DC28-D003-D345-A594-F0512233E391}"/>
                    </a:ext>
                  </a:extLst>
                </p:cNvPr>
                <p:cNvSpPr txBox="1"/>
                <p:nvPr/>
              </p:nvSpPr>
              <p:spPr>
                <a:xfrm>
                  <a:off x="4382980" y="3850332"/>
                  <a:ext cx="6992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dirty="0"/>
                    <a:t>GPM3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7C292238-80B3-3347-AC97-F94DD8D782BF}"/>
                    </a:ext>
                  </a:extLst>
                </p:cNvPr>
                <p:cNvSpPr/>
                <p:nvPr/>
              </p:nvSpPr>
              <p:spPr>
                <a:xfrm>
                  <a:off x="3246174" y="3184671"/>
                  <a:ext cx="1833808" cy="664210"/>
                </a:xfrm>
                <a:prstGeom prst="rect">
                  <a:avLst/>
                </a:prstGeom>
                <a:noFill/>
                <a:ln w="25400">
                  <a:prstDash val="sysDash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6656C6F-2F91-5248-AD9F-4B4C2111E753}"/>
                  </a:ext>
                </a:extLst>
              </p:cNvPr>
              <p:cNvGrpSpPr/>
              <p:nvPr/>
            </p:nvGrpSpPr>
            <p:grpSpPr>
              <a:xfrm>
                <a:off x="4036970" y="3294823"/>
                <a:ext cx="987685" cy="454134"/>
                <a:chOff x="4036970" y="3294823"/>
                <a:chExt cx="987685" cy="454134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DD13A46-9B5F-9848-A230-8429AFAA9030}"/>
                    </a:ext>
                  </a:extLst>
                </p:cNvPr>
                <p:cNvSpPr/>
                <p:nvPr/>
              </p:nvSpPr>
              <p:spPr>
                <a:xfrm>
                  <a:off x="4040204" y="3294823"/>
                  <a:ext cx="984451" cy="454134"/>
                </a:xfrm>
                <a:prstGeom prst="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1F2849C-31B5-DE4D-846D-9F06E69E86FA}"/>
                    </a:ext>
                  </a:extLst>
                </p:cNvPr>
                <p:cNvSpPr txBox="1"/>
                <p:nvPr/>
              </p:nvSpPr>
              <p:spPr>
                <a:xfrm>
                  <a:off x="4036970" y="3361070"/>
                  <a:ext cx="9876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Directory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4BEF741-5413-7442-AF39-DB801EBA2507}"/>
                  </a:ext>
                </a:extLst>
              </p:cNvPr>
              <p:cNvGrpSpPr/>
              <p:nvPr/>
            </p:nvGrpSpPr>
            <p:grpSpPr>
              <a:xfrm>
                <a:off x="3303664" y="3252867"/>
                <a:ext cx="666860" cy="531012"/>
                <a:chOff x="3303664" y="3252867"/>
                <a:chExt cx="666860" cy="53101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913CBEC-BAAD-6548-BE14-91D244C46542}"/>
                    </a:ext>
                  </a:extLst>
                </p:cNvPr>
                <p:cNvSpPr/>
                <p:nvPr/>
              </p:nvSpPr>
              <p:spPr>
                <a:xfrm>
                  <a:off x="3303664" y="3252867"/>
                  <a:ext cx="666860" cy="531012"/>
                </a:xfrm>
                <a:prstGeom prst="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4C15702A-B931-F54D-8ACA-515DE129DD68}"/>
                    </a:ext>
                  </a:extLst>
                </p:cNvPr>
                <p:cNvSpPr txBox="1"/>
                <p:nvPr/>
              </p:nvSpPr>
              <p:spPr>
                <a:xfrm>
                  <a:off x="3303664" y="3354975"/>
                  <a:ext cx="66686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L2 $</a:t>
                  </a:r>
                </a:p>
              </p:txBody>
            </p: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344A068-B3C5-444C-908D-7801D8EB9237}"/>
                </a:ext>
              </a:extLst>
            </p:cNvPr>
            <p:cNvGrpSpPr/>
            <p:nvPr/>
          </p:nvGrpSpPr>
          <p:grpSpPr>
            <a:xfrm>
              <a:off x="628650" y="3186122"/>
              <a:ext cx="1833809" cy="1001313"/>
              <a:chOff x="628650" y="3186122"/>
              <a:chExt cx="1833809" cy="1001313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C386528-8325-CD4E-AABF-D88477D41D14}"/>
                  </a:ext>
                </a:extLst>
              </p:cNvPr>
              <p:cNvSpPr/>
              <p:nvPr/>
            </p:nvSpPr>
            <p:spPr>
              <a:xfrm>
                <a:off x="1754355" y="3243627"/>
                <a:ext cx="638988" cy="531012"/>
              </a:xfrm>
              <a:prstGeom prst="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CFEEFF0-36D2-D444-93F9-1924B983DEFE}"/>
                  </a:ext>
                </a:extLst>
              </p:cNvPr>
              <p:cNvGrpSpPr/>
              <p:nvPr/>
            </p:nvGrpSpPr>
            <p:grpSpPr>
              <a:xfrm>
                <a:off x="628650" y="3186122"/>
                <a:ext cx="1833809" cy="1001313"/>
                <a:chOff x="628650" y="3186122"/>
                <a:chExt cx="1833809" cy="1001313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71A640E-B8D4-AA44-B954-43DEB02FD915}"/>
                    </a:ext>
                  </a:extLst>
                </p:cNvPr>
                <p:cNvSpPr txBox="1"/>
                <p:nvPr/>
              </p:nvSpPr>
              <p:spPr>
                <a:xfrm>
                  <a:off x="628650" y="3848881"/>
                  <a:ext cx="6992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GPM2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28E3D23-C6E8-DC46-BC38-0C1C53982AC3}"/>
                    </a:ext>
                  </a:extLst>
                </p:cNvPr>
                <p:cNvSpPr/>
                <p:nvPr/>
              </p:nvSpPr>
              <p:spPr>
                <a:xfrm>
                  <a:off x="628650" y="3186122"/>
                  <a:ext cx="1833809" cy="664210"/>
                </a:xfrm>
                <a:prstGeom prst="rect">
                  <a:avLst/>
                </a:prstGeom>
                <a:noFill/>
                <a:ln w="25400">
                  <a:prstDash val="sysDash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DA578B1-3208-474B-B613-4EFDE1734D16}"/>
                  </a:ext>
                </a:extLst>
              </p:cNvPr>
              <p:cNvGrpSpPr/>
              <p:nvPr/>
            </p:nvGrpSpPr>
            <p:grpSpPr>
              <a:xfrm>
                <a:off x="688630" y="3282066"/>
                <a:ext cx="987685" cy="454134"/>
                <a:chOff x="688630" y="3282066"/>
                <a:chExt cx="987685" cy="454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D230416-0063-C546-90D6-97D56D5943AE}"/>
                    </a:ext>
                  </a:extLst>
                </p:cNvPr>
                <p:cNvSpPr/>
                <p:nvPr/>
              </p:nvSpPr>
              <p:spPr>
                <a:xfrm>
                  <a:off x="691864" y="3282066"/>
                  <a:ext cx="984451" cy="454134"/>
                </a:xfrm>
                <a:prstGeom prst="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D7E12DE-7256-1044-8E7C-FC9285DFE7F7}"/>
                    </a:ext>
                  </a:extLst>
                </p:cNvPr>
                <p:cNvSpPr txBox="1"/>
                <p:nvPr/>
              </p:nvSpPr>
              <p:spPr>
                <a:xfrm>
                  <a:off x="688630" y="3337135"/>
                  <a:ext cx="9876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Directory</a:t>
                  </a:r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096D7DC-E063-8546-9778-E0398253C53F}"/>
                </a:ext>
              </a:extLst>
            </p:cNvPr>
            <p:cNvGrpSpPr/>
            <p:nvPr/>
          </p:nvGrpSpPr>
          <p:grpSpPr>
            <a:xfrm>
              <a:off x="3240369" y="1560392"/>
              <a:ext cx="1841840" cy="1015552"/>
              <a:chOff x="3240369" y="1560392"/>
              <a:chExt cx="1841840" cy="101555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BC7A659-47DC-324A-B1FC-3C5E2A3ABD6C}"/>
                  </a:ext>
                </a:extLst>
              </p:cNvPr>
              <p:cNvGrpSpPr/>
              <p:nvPr/>
            </p:nvGrpSpPr>
            <p:grpSpPr>
              <a:xfrm>
                <a:off x="3240369" y="1560392"/>
                <a:ext cx="1841840" cy="1015552"/>
                <a:chOff x="3240369" y="1560392"/>
                <a:chExt cx="1841840" cy="101555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6E5A9A5-1291-AF4A-83A3-7AE80CEA7F81}"/>
                    </a:ext>
                  </a:extLst>
                </p:cNvPr>
                <p:cNvSpPr/>
                <p:nvPr/>
              </p:nvSpPr>
              <p:spPr>
                <a:xfrm>
                  <a:off x="3240369" y="1905474"/>
                  <a:ext cx="1833809" cy="670470"/>
                </a:xfrm>
                <a:prstGeom prst="rect">
                  <a:avLst/>
                </a:prstGeom>
                <a:noFill/>
                <a:ln w="25400">
                  <a:prstDash val="sysDash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BED5A39-80CC-3849-B9E8-224FB2D1474F}"/>
                    </a:ext>
                  </a:extLst>
                </p:cNvPr>
                <p:cNvSpPr txBox="1"/>
                <p:nvPr/>
              </p:nvSpPr>
              <p:spPr>
                <a:xfrm>
                  <a:off x="4382979" y="1560392"/>
                  <a:ext cx="6992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dirty="0"/>
                    <a:t>GPM1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5D3C099-A235-AD47-8AC0-28C00082F9DD}"/>
                  </a:ext>
                </a:extLst>
              </p:cNvPr>
              <p:cNvGrpSpPr/>
              <p:nvPr/>
            </p:nvGrpSpPr>
            <p:grpSpPr>
              <a:xfrm>
                <a:off x="4036970" y="2018259"/>
                <a:ext cx="987685" cy="454134"/>
                <a:chOff x="4036970" y="2018259"/>
                <a:chExt cx="987685" cy="45413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BB4F4FC-B298-5748-ADB0-E8BCA81313E8}"/>
                    </a:ext>
                  </a:extLst>
                </p:cNvPr>
                <p:cNvSpPr/>
                <p:nvPr/>
              </p:nvSpPr>
              <p:spPr>
                <a:xfrm>
                  <a:off x="4040204" y="2018259"/>
                  <a:ext cx="984451" cy="454134"/>
                </a:xfrm>
                <a:prstGeom prst="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844BA81-59CA-A640-9ACB-A60AD0F6D733}"/>
                    </a:ext>
                  </a:extLst>
                </p:cNvPr>
                <p:cNvSpPr txBox="1"/>
                <p:nvPr/>
              </p:nvSpPr>
              <p:spPr>
                <a:xfrm>
                  <a:off x="4036970" y="2070337"/>
                  <a:ext cx="9876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Directory</a:t>
                  </a: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6B7144D-B21C-EC42-8BED-93E6FA6A8D11}"/>
                  </a:ext>
                </a:extLst>
              </p:cNvPr>
              <p:cNvSpPr/>
              <p:nvPr/>
            </p:nvSpPr>
            <p:spPr>
              <a:xfrm>
                <a:off x="3333982" y="1965045"/>
                <a:ext cx="636542" cy="531012"/>
              </a:xfrm>
              <a:prstGeom prst="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B5DF3A52-F842-634B-AFAE-B80760BB0E01}"/>
              </a:ext>
            </a:extLst>
          </p:cNvPr>
          <p:cNvSpPr txBox="1"/>
          <p:nvPr/>
        </p:nvSpPr>
        <p:spPr>
          <a:xfrm>
            <a:off x="5217924" y="2862897"/>
            <a:ext cx="340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some GPMs can see the latest</a:t>
            </a:r>
          </a:p>
          <a:p>
            <a:r>
              <a:rPr lang="en-US" dirty="0"/>
              <a:t>value earlier: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0048851-E32A-3244-A808-9D1C549EDD39}"/>
              </a:ext>
            </a:extLst>
          </p:cNvPr>
          <p:cNvSpPr txBox="1"/>
          <p:nvPr/>
        </p:nvSpPr>
        <p:spPr>
          <a:xfrm>
            <a:off x="5486976" y="3509228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no inv acks for store requests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43227C-BFC1-554B-A410-B31321089884}"/>
              </a:ext>
            </a:extLst>
          </p:cNvPr>
          <p:cNvSpPr txBox="1"/>
          <p:nvPr/>
        </p:nvSpPr>
        <p:spPr>
          <a:xfrm>
            <a:off x="5486976" y="387856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no transient states to reduce stalls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06C78D-FDFD-AE41-B823-D3E028E42FE3}"/>
              </a:ext>
            </a:extLst>
          </p:cNvPr>
          <p:cNvSpPr txBox="1"/>
          <p:nvPr/>
        </p:nvSpPr>
        <p:spPr>
          <a:xfrm>
            <a:off x="5217924" y="2293800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Non-atomic loads can hit in all caches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F4718C-7DED-A344-B714-363DD3F41BB6}"/>
              </a:ext>
            </a:extLst>
          </p:cNvPr>
          <p:cNvSpPr txBox="1"/>
          <p:nvPr/>
        </p:nvSpPr>
        <p:spPr>
          <a:xfrm>
            <a:off x="5217924" y="1723878"/>
            <a:ext cx="392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a home cache to each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2958AE-2B1F-FB49-B01A-10A4BEA56E2B}"/>
              </a:ext>
            </a:extLst>
          </p:cNvPr>
          <p:cNvSpPr txBox="1"/>
          <p:nvPr/>
        </p:nvSpPr>
        <p:spPr>
          <a:xfrm>
            <a:off x="1378506" y="1825115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home of A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014502-AB3A-F94B-B474-70E457667096}"/>
              </a:ext>
            </a:extLst>
          </p:cNvPr>
          <p:cNvSpPr/>
          <p:nvPr/>
        </p:nvSpPr>
        <p:spPr>
          <a:xfrm>
            <a:off x="3333982" y="2369752"/>
            <a:ext cx="636542" cy="23941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FDBD879-53DD-4C43-81E9-C1B1D25CC7BF}"/>
              </a:ext>
            </a:extLst>
          </p:cNvPr>
          <p:cNvSpPr/>
          <p:nvPr/>
        </p:nvSpPr>
        <p:spPr>
          <a:xfrm>
            <a:off x="1755578" y="3649094"/>
            <a:ext cx="636542" cy="23941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ADC9C68-5A62-7946-BE23-303DA1E87A14}"/>
              </a:ext>
            </a:extLst>
          </p:cNvPr>
          <p:cNvSpPr/>
          <p:nvPr/>
        </p:nvSpPr>
        <p:spPr>
          <a:xfrm>
            <a:off x="317077" y="1643087"/>
            <a:ext cx="2456953" cy="149151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9B8BEEF-4ECE-F942-94C7-81184D9C7540}"/>
              </a:ext>
            </a:extLst>
          </p:cNvPr>
          <p:cNvGrpSpPr/>
          <p:nvPr/>
        </p:nvGrpSpPr>
        <p:grpSpPr>
          <a:xfrm>
            <a:off x="3632319" y="1415655"/>
            <a:ext cx="1443024" cy="737703"/>
            <a:chOff x="3570136" y="1312318"/>
            <a:chExt cx="1443024" cy="737703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BA9756F-5413-C140-9FBF-B2BEAEB0AA50}"/>
                </a:ext>
              </a:extLst>
            </p:cNvPr>
            <p:cNvCxnSpPr/>
            <p:nvPr/>
          </p:nvCxnSpPr>
          <p:spPr>
            <a:xfrm>
              <a:off x="3570136" y="1484940"/>
              <a:ext cx="0" cy="56508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D662D08-8221-8345-B752-59CA6FE0E90F}"/>
                </a:ext>
              </a:extLst>
            </p:cNvPr>
            <p:cNvSpPr txBox="1"/>
            <p:nvPr/>
          </p:nvSpPr>
          <p:spPr>
            <a:xfrm>
              <a:off x="3570136" y="1312318"/>
              <a:ext cx="144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load hit on A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F6E2F09-2599-6341-81DD-E0746F52A948}"/>
              </a:ext>
            </a:extLst>
          </p:cNvPr>
          <p:cNvGrpSpPr/>
          <p:nvPr/>
        </p:nvGrpSpPr>
        <p:grpSpPr>
          <a:xfrm>
            <a:off x="2081330" y="2507238"/>
            <a:ext cx="1460827" cy="1273378"/>
            <a:chOff x="2121898" y="2325841"/>
            <a:chExt cx="1460827" cy="1273378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CEE7716-158C-1C4C-B5BA-63E1878D30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1898" y="2649146"/>
              <a:ext cx="2445" cy="61437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955A0CA-346D-784F-8C90-F43A24B32D1D}"/>
                </a:ext>
              </a:extLst>
            </p:cNvPr>
            <p:cNvCxnSpPr>
              <a:cxnSpLocks/>
            </p:cNvCxnSpPr>
            <p:nvPr/>
          </p:nvCxnSpPr>
          <p:spPr>
            <a:xfrm>
              <a:off x="2503855" y="2325841"/>
              <a:ext cx="775465" cy="106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7BAAA10-31B0-344C-948C-D9349D5632C6}"/>
                </a:ext>
              </a:extLst>
            </p:cNvPr>
            <p:cNvCxnSpPr>
              <a:cxnSpLocks/>
              <a:stCxn id="85" idx="3"/>
              <a:endCxn id="80" idx="1"/>
            </p:cNvCxnSpPr>
            <p:nvPr/>
          </p:nvCxnSpPr>
          <p:spPr>
            <a:xfrm flipV="1">
              <a:off x="2503027" y="3597768"/>
              <a:ext cx="783715" cy="145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6442227-F76A-9342-A255-BE871CDFBD24}"/>
                </a:ext>
              </a:extLst>
            </p:cNvPr>
            <p:cNvCxnSpPr/>
            <p:nvPr/>
          </p:nvCxnSpPr>
          <p:spPr>
            <a:xfrm flipH="1">
              <a:off x="3580280" y="2649146"/>
              <a:ext cx="2445" cy="61437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0B233CE-4310-8045-B605-56F925737559}"/>
                </a:ext>
              </a:extLst>
            </p:cNvPr>
            <p:cNvCxnSpPr>
              <a:cxnSpLocks/>
            </p:cNvCxnSpPr>
            <p:nvPr/>
          </p:nvCxnSpPr>
          <p:spPr>
            <a:xfrm>
              <a:off x="2503025" y="2649146"/>
              <a:ext cx="785942" cy="61137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91AD505-5D00-5D47-992F-433961A64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1951" y="2656339"/>
              <a:ext cx="768986" cy="62736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F067368-69F7-0645-A62A-1940800F7C17}"/>
              </a:ext>
            </a:extLst>
          </p:cNvPr>
          <p:cNvGrpSpPr/>
          <p:nvPr/>
        </p:nvGrpSpPr>
        <p:grpSpPr>
          <a:xfrm>
            <a:off x="3635199" y="1399473"/>
            <a:ext cx="875561" cy="755864"/>
            <a:chOff x="5238984" y="4078154"/>
            <a:chExt cx="875561" cy="755864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5484261-0B08-CF40-87C8-616EFE904E09}"/>
                </a:ext>
              </a:extLst>
            </p:cNvPr>
            <p:cNvCxnSpPr/>
            <p:nvPr/>
          </p:nvCxnSpPr>
          <p:spPr>
            <a:xfrm>
              <a:off x="5238984" y="4268937"/>
              <a:ext cx="0" cy="56508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42DB26-4CAC-554D-A9DF-08D4E2D15828}"/>
                </a:ext>
              </a:extLst>
            </p:cNvPr>
            <p:cNvSpPr txBox="1"/>
            <p:nvPr/>
          </p:nvSpPr>
          <p:spPr>
            <a:xfrm>
              <a:off x="5238984" y="4078154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store A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004934-C036-7943-9F80-73EE74EABD7F}"/>
              </a:ext>
            </a:extLst>
          </p:cNvPr>
          <p:cNvCxnSpPr>
            <a:cxnSpLocks/>
          </p:cNvCxnSpPr>
          <p:nvPr/>
        </p:nvCxnSpPr>
        <p:spPr>
          <a:xfrm flipH="1" flipV="1">
            <a:off x="2445336" y="2506770"/>
            <a:ext cx="777912" cy="4456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F7F620-8488-F84E-9748-8749F1DA7A89}"/>
              </a:ext>
            </a:extLst>
          </p:cNvPr>
          <p:cNvGrpSpPr/>
          <p:nvPr/>
        </p:nvGrpSpPr>
        <p:grpSpPr>
          <a:xfrm>
            <a:off x="1353942" y="2847591"/>
            <a:ext cx="735535" cy="614372"/>
            <a:chOff x="3229483" y="4349500"/>
            <a:chExt cx="735535" cy="614372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6D2E3ED-5432-6F48-9DC6-3FCB0CA8F9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573" y="4349500"/>
              <a:ext cx="2445" cy="614372"/>
            </a:xfrm>
            <a:prstGeom prst="line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9FB70E-A6E7-C848-85CF-4BBBD7EE979B}"/>
                </a:ext>
              </a:extLst>
            </p:cNvPr>
            <p:cNvSpPr txBox="1"/>
            <p:nvPr/>
          </p:nvSpPr>
          <p:spPr>
            <a:xfrm>
              <a:off x="3229483" y="4407858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inv A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2D1DDBD-7390-934D-AD1E-CF7B87E2A700}"/>
              </a:ext>
            </a:extLst>
          </p:cNvPr>
          <p:cNvSpPr/>
          <p:nvPr/>
        </p:nvSpPr>
        <p:spPr>
          <a:xfrm>
            <a:off x="690088" y="2377853"/>
            <a:ext cx="981276" cy="23941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V:A:[1]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24EC1-8075-B54A-97BB-3521BA216A9A}"/>
              </a:ext>
            </a:extLst>
          </p:cNvPr>
          <p:cNvSpPr txBox="1"/>
          <p:nvPr/>
        </p:nvSpPr>
        <p:spPr>
          <a:xfrm>
            <a:off x="2377138" y="2114355"/>
            <a:ext cx="9669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write</a:t>
            </a:r>
          </a:p>
          <a:p>
            <a:pPr algn="ctr"/>
            <a:r>
              <a:rPr lang="en-US" sz="9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through</a:t>
            </a:r>
          </a:p>
        </p:txBody>
      </p:sp>
    </p:spTree>
    <p:extLst>
      <p:ext uri="{BB962C8B-B14F-4D97-AF65-F5344CB8AC3E}">
        <p14:creationId xmlns:p14="http://schemas.microsoft.com/office/powerpoint/2010/main" val="25264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  <p:bldP spid="76" grpId="0"/>
      <p:bldP spid="76" grpId="1"/>
      <p:bldP spid="87" grpId="0"/>
      <p:bldP spid="87" grpId="1"/>
      <p:bldP spid="52" grpId="0" animBg="1"/>
      <p:bldP spid="52" grpId="1" animBg="1"/>
      <p:bldP spid="88" grpId="0" animBg="1"/>
      <p:bldP spid="91" grpId="0"/>
      <p:bldP spid="92" grpId="0"/>
      <p:bldP spid="20" grpId="0"/>
      <p:bldP spid="22" grpId="0"/>
      <p:bldP spid="23" grpId="0"/>
      <p:bldP spid="24" grpId="0"/>
      <p:bldP spid="95" grpId="0" animBg="1"/>
      <p:bldP spid="96" grpId="0" animBg="1"/>
      <p:bldP spid="96" grpId="1" animBg="1"/>
      <p:bldP spid="25" grpId="0" animBg="1"/>
      <p:bldP spid="25" grpId="1" animBg="1"/>
      <p:bldP spid="71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Extending to Scoped GPU Memory Model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966D2E-F28A-7445-8120-45CBB93FE6DA}"/>
              </a:ext>
            </a:extLst>
          </p:cNvPr>
          <p:cNvSpPr/>
          <p:nvPr/>
        </p:nvSpPr>
        <p:spPr>
          <a:xfrm>
            <a:off x="695039" y="2374490"/>
            <a:ext cx="981276" cy="23941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V:A:[1, 2]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BD1CE9E-7E0D-1144-9960-B7E48E4ED253}"/>
              </a:ext>
            </a:extLst>
          </p:cNvPr>
          <p:cNvSpPr/>
          <p:nvPr/>
        </p:nvSpPr>
        <p:spPr>
          <a:xfrm>
            <a:off x="1761897" y="2375039"/>
            <a:ext cx="629078" cy="23941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CA2F3B1-7B82-B540-83B1-3B42D23EE3B4}"/>
              </a:ext>
            </a:extLst>
          </p:cNvPr>
          <p:cNvGrpSpPr/>
          <p:nvPr/>
        </p:nvGrpSpPr>
        <p:grpSpPr>
          <a:xfrm>
            <a:off x="628649" y="1822781"/>
            <a:ext cx="4453560" cy="2628494"/>
            <a:chOff x="628649" y="1560392"/>
            <a:chExt cx="4453560" cy="262849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92A2D3F-0062-7A44-9281-CB7138554BF3}"/>
                </a:ext>
              </a:extLst>
            </p:cNvPr>
            <p:cNvGrpSpPr/>
            <p:nvPr/>
          </p:nvGrpSpPr>
          <p:grpSpPr>
            <a:xfrm>
              <a:off x="628649" y="1564796"/>
              <a:ext cx="1836255" cy="1006954"/>
              <a:chOff x="628649" y="1564796"/>
              <a:chExt cx="1836255" cy="100695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CD213CD-35A3-9646-B57F-571A9F7268FF}"/>
                  </a:ext>
                </a:extLst>
              </p:cNvPr>
              <p:cNvGrpSpPr/>
              <p:nvPr/>
            </p:nvGrpSpPr>
            <p:grpSpPr>
              <a:xfrm>
                <a:off x="628649" y="1564796"/>
                <a:ext cx="1836255" cy="1006954"/>
                <a:chOff x="628649" y="1564796"/>
                <a:chExt cx="1836255" cy="1006954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858E23E-EA23-EB4B-9BF2-C237FFFC2F46}"/>
                    </a:ext>
                  </a:extLst>
                </p:cNvPr>
                <p:cNvSpPr/>
                <p:nvPr/>
              </p:nvSpPr>
              <p:spPr>
                <a:xfrm>
                  <a:off x="631095" y="1907540"/>
                  <a:ext cx="1833809" cy="664210"/>
                </a:xfrm>
                <a:prstGeom prst="rect">
                  <a:avLst/>
                </a:prstGeom>
                <a:noFill/>
                <a:ln w="25400">
                  <a:prstDash val="sysDash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D7834C-EEE1-8543-B267-C9AFD5C79E1E}"/>
                    </a:ext>
                  </a:extLst>
                </p:cNvPr>
                <p:cNvSpPr txBox="1"/>
                <p:nvPr/>
              </p:nvSpPr>
              <p:spPr>
                <a:xfrm>
                  <a:off x="628649" y="1564796"/>
                  <a:ext cx="6992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GPM0</a:t>
                  </a: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126A4B-1925-B34D-A014-8D9174C1D50C}"/>
                  </a:ext>
                </a:extLst>
              </p:cNvPr>
              <p:cNvSpPr/>
              <p:nvPr/>
            </p:nvSpPr>
            <p:spPr>
              <a:xfrm>
                <a:off x="694309" y="2009185"/>
                <a:ext cx="984451" cy="454134"/>
              </a:xfrm>
              <a:prstGeom prst="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06BDF63-14B5-3B4F-8A13-44121C7138F9}"/>
                  </a:ext>
                </a:extLst>
              </p:cNvPr>
              <p:cNvSpPr/>
              <p:nvPr/>
            </p:nvSpPr>
            <p:spPr>
              <a:xfrm>
                <a:off x="1756801" y="1965045"/>
                <a:ext cx="636542" cy="531012"/>
              </a:xfrm>
              <a:prstGeom prst="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9C39762-B29B-E84F-9293-8E664AFC8F2D}"/>
                </a:ext>
              </a:extLst>
            </p:cNvPr>
            <p:cNvGrpSpPr/>
            <p:nvPr/>
          </p:nvGrpSpPr>
          <p:grpSpPr>
            <a:xfrm>
              <a:off x="3246174" y="3184671"/>
              <a:ext cx="1836035" cy="1004215"/>
              <a:chOff x="3246174" y="3184671"/>
              <a:chExt cx="1836035" cy="100421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A5CFCE7-0487-D54E-9B07-3322D3CA34FA}"/>
                  </a:ext>
                </a:extLst>
              </p:cNvPr>
              <p:cNvGrpSpPr/>
              <p:nvPr/>
            </p:nvGrpSpPr>
            <p:grpSpPr>
              <a:xfrm>
                <a:off x="3246174" y="3184671"/>
                <a:ext cx="1836035" cy="1004215"/>
                <a:chOff x="3246174" y="3184671"/>
                <a:chExt cx="1836035" cy="1004215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A50DC28-D003-D345-A594-F0512233E391}"/>
                    </a:ext>
                  </a:extLst>
                </p:cNvPr>
                <p:cNvSpPr txBox="1"/>
                <p:nvPr/>
              </p:nvSpPr>
              <p:spPr>
                <a:xfrm>
                  <a:off x="4382980" y="3850332"/>
                  <a:ext cx="6992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dirty="0"/>
                    <a:t>GPM3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7C292238-80B3-3347-AC97-F94DD8D782BF}"/>
                    </a:ext>
                  </a:extLst>
                </p:cNvPr>
                <p:cNvSpPr/>
                <p:nvPr/>
              </p:nvSpPr>
              <p:spPr>
                <a:xfrm>
                  <a:off x="3246174" y="3184671"/>
                  <a:ext cx="1833808" cy="664210"/>
                </a:xfrm>
                <a:prstGeom prst="rect">
                  <a:avLst/>
                </a:prstGeom>
                <a:noFill/>
                <a:ln w="25400">
                  <a:prstDash val="sysDash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6656C6F-2F91-5248-AD9F-4B4C2111E753}"/>
                  </a:ext>
                </a:extLst>
              </p:cNvPr>
              <p:cNvGrpSpPr/>
              <p:nvPr/>
            </p:nvGrpSpPr>
            <p:grpSpPr>
              <a:xfrm>
                <a:off x="4036970" y="3294823"/>
                <a:ext cx="987685" cy="454134"/>
                <a:chOff x="4036970" y="3294823"/>
                <a:chExt cx="987685" cy="454134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DD13A46-9B5F-9848-A230-8429AFAA9030}"/>
                    </a:ext>
                  </a:extLst>
                </p:cNvPr>
                <p:cNvSpPr/>
                <p:nvPr/>
              </p:nvSpPr>
              <p:spPr>
                <a:xfrm>
                  <a:off x="4040204" y="3294823"/>
                  <a:ext cx="984451" cy="454134"/>
                </a:xfrm>
                <a:prstGeom prst="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1F2849C-31B5-DE4D-846D-9F06E69E86FA}"/>
                    </a:ext>
                  </a:extLst>
                </p:cNvPr>
                <p:cNvSpPr txBox="1"/>
                <p:nvPr/>
              </p:nvSpPr>
              <p:spPr>
                <a:xfrm>
                  <a:off x="4036970" y="3361070"/>
                  <a:ext cx="9876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Directory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4BEF741-5413-7442-AF39-DB801EBA2507}"/>
                  </a:ext>
                </a:extLst>
              </p:cNvPr>
              <p:cNvGrpSpPr/>
              <p:nvPr/>
            </p:nvGrpSpPr>
            <p:grpSpPr>
              <a:xfrm>
                <a:off x="3303664" y="3252867"/>
                <a:ext cx="666860" cy="531012"/>
                <a:chOff x="3303664" y="3252867"/>
                <a:chExt cx="666860" cy="53101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913CBEC-BAAD-6548-BE14-91D244C46542}"/>
                    </a:ext>
                  </a:extLst>
                </p:cNvPr>
                <p:cNvSpPr/>
                <p:nvPr/>
              </p:nvSpPr>
              <p:spPr>
                <a:xfrm>
                  <a:off x="3303664" y="3252867"/>
                  <a:ext cx="666860" cy="531012"/>
                </a:xfrm>
                <a:prstGeom prst="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4C15702A-B931-F54D-8ACA-515DE129DD68}"/>
                    </a:ext>
                  </a:extLst>
                </p:cNvPr>
                <p:cNvSpPr txBox="1"/>
                <p:nvPr/>
              </p:nvSpPr>
              <p:spPr>
                <a:xfrm>
                  <a:off x="3303664" y="3354975"/>
                  <a:ext cx="66686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L2 $</a:t>
                  </a:r>
                </a:p>
              </p:txBody>
            </p: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344A068-B3C5-444C-908D-7801D8EB9237}"/>
                </a:ext>
              </a:extLst>
            </p:cNvPr>
            <p:cNvGrpSpPr/>
            <p:nvPr/>
          </p:nvGrpSpPr>
          <p:grpSpPr>
            <a:xfrm>
              <a:off x="628650" y="3186122"/>
              <a:ext cx="1833809" cy="1001313"/>
              <a:chOff x="628650" y="3186122"/>
              <a:chExt cx="1833809" cy="1001313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C386528-8325-CD4E-AABF-D88477D41D14}"/>
                  </a:ext>
                </a:extLst>
              </p:cNvPr>
              <p:cNvSpPr/>
              <p:nvPr/>
            </p:nvSpPr>
            <p:spPr>
              <a:xfrm>
                <a:off x="1754355" y="3243627"/>
                <a:ext cx="638988" cy="531012"/>
              </a:xfrm>
              <a:prstGeom prst="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CFEEFF0-36D2-D444-93F9-1924B983DEFE}"/>
                  </a:ext>
                </a:extLst>
              </p:cNvPr>
              <p:cNvGrpSpPr/>
              <p:nvPr/>
            </p:nvGrpSpPr>
            <p:grpSpPr>
              <a:xfrm>
                <a:off x="628650" y="3186122"/>
                <a:ext cx="1833809" cy="1001313"/>
                <a:chOff x="628650" y="3186122"/>
                <a:chExt cx="1833809" cy="1001313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71A640E-B8D4-AA44-B954-43DEB02FD915}"/>
                    </a:ext>
                  </a:extLst>
                </p:cNvPr>
                <p:cNvSpPr txBox="1"/>
                <p:nvPr/>
              </p:nvSpPr>
              <p:spPr>
                <a:xfrm>
                  <a:off x="628650" y="3848881"/>
                  <a:ext cx="6992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GPM2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28E3D23-C6E8-DC46-BC38-0C1C53982AC3}"/>
                    </a:ext>
                  </a:extLst>
                </p:cNvPr>
                <p:cNvSpPr/>
                <p:nvPr/>
              </p:nvSpPr>
              <p:spPr>
                <a:xfrm>
                  <a:off x="628650" y="3186122"/>
                  <a:ext cx="1833809" cy="664210"/>
                </a:xfrm>
                <a:prstGeom prst="rect">
                  <a:avLst/>
                </a:prstGeom>
                <a:noFill/>
                <a:ln w="25400">
                  <a:prstDash val="sysDash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DA578B1-3208-474B-B613-4EFDE1734D16}"/>
                  </a:ext>
                </a:extLst>
              </p:cNvPr>
              <p:cNvGrpSpPr/>
              <p:nvPr/>
            </p:nvGrpSpPr>
            <p:grpSpPr>
              <a:xfrm>
                <a:off x="688630" y="3282066"/>
                <a:ext cx="987685" cy="454134"/>
                <a:chOff x="688630" y="3282066"/>
                <a:chExt cx="987685" cy="454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D230416-0063-C546-90D6-97D56D5943AE}"/>
                    </a:ext>
                  </a:extLst>
                </p:cNvPr>
                <p:cNvSpPr/>
                <p:nvPr/>
              </p:nvSpPr>
              <p:spPr>
                <a:xfrm>
                  <a:off x="691864" y="3282066"/>
                  <a:ext cx="984451" cy="454134"/>
                </a:xfrm>
                <a:prstGeom prst="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D7E12DE-7256-1044-8E7C-FC9285DFE7F7}"/>
                    </a:ext>
                  </a:extLst>
                </p:cNvPr>
                <p:cNvSpPr txBox="1"/>
                <p:nvPr/>
              </p:nvSpPr>
              <p:spPr>
                <a:xfrm>
                  <a:off x="688630" y="3337135"/>
                  <a:ext cx="9876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Directory</a:t>
                  </a:r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096D7DC-E063-8546-9778-E0398253C53F}"/>
                </a:ext>
              </a:extLst>
            </p:cNvPr>
            <p:cNvGrpSpPr/>
            <p:nvPr/>
          </p:nvGrpSpPr>
          <p:grpSpPr>
            <a:xfrm>
              <a:off x="3240369" y="1560392"/>
              <a:ext cx="1841840" cy="1015552"/>
              <a:chOff x="3240369" y="1560392"/>
              <a:chExt cx="1841840" cy="101555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BC7A659-47DC-324A-B1FC-3C5E2A3ABD6C}"/>
                  </a:ext>
                </a:extLst>
              </p:cNvPr>
              <p:cNvGrpSpPr/>
              <p:nvPr/>
            </p:nvGrpSpPr>
            <p:grpSpPr>
              <a:xfrm>
                <a:off x="3240369" y="1560392"/>
                <a:ext cx="1841840" cy="1015552"/>
                <a:chOff x="3240369" y="1560392"/>
                <a:chExt cx="1841840" cy="101555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6E5A9A5-1291-AF4A-83A3-7AE80CEA7F81}"/>
                    </a:ext>
                  </a:extLst>
                </p:cNvPr>
                <p:cNvSpPr/>
                <p:nvPr/>
              </p:nvSpPr>
              <p:spPr>
                <a:xfrm>
                  <a:off x="3240369" y="1905474"/>
                  <a:ext cx="1833809" cy="670470"/>
                </a:xfrm>
                <a:prstGeom prst="rect">
                  <a:avLst/>
                </a:prstGeom>
                <a:noFill/>
                <a:ln w="25400">
                  <a:prstDash val="sysDash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BED5A39-80CC-3849-B9E8-224FB2D1474F}"/>
                    </a:ext>
                  </a:extLst>
                </p:cNvPr>
                <p:cNvSpPr txBox="1"/>
                <p:nvPr/>
              </p:nvSpPr>
              <p:spPr>
                <a:xfrm>
                  <a:off x="4382979" y="1560392"/>
                  <a:ext cx="6992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dirty="0"/>
                    <a:t>GPM1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5D3C099-A235-AD47-8AC0-28C00082F9DD}"/>
                  </a:ext>
                </a:extLst>
              </p:cNvPr>
              <p:cNvGrpSpPr/>
              <p:nvPr/>
            </p:nvGrpSpPr>
            <p:grpSpPr>
              <a:xfrm>
                <a:off x="4036970" y="2018259"/>
                <a:ext cx="987685" cy="454134"/>
                <a:chOff x="4036970" y="2018259"/>
                <a:chExt cx="987685" cy="45413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BB4F4FC-B298-5748-ADB0-E8BCA81313E8}"/>
                    </a:ext>
                  </a:extLst>
                </p:cNvPr>
                <p:cNvSpPr/>
                <p:nvPr/>
              </p:nvSpPr>
              <p:spPr>
                <a:xfrm>
                  <a:off x="4040204" y="2018259"/>
                  <a:ext cx="984451" cy="454134"/>
                </a:xfrm>
                <a:prstGeom prst="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844BA81-59CA-A640-9ACB-A60AD0F6D733}"/>
                    </a:ext>
                  </a:extLst>
                </p:cNvPr>
                <p:cNvSpPr txBox="1"/>
                <p:nvPr/>
              </p:nvSpPr>
              <p:spPr>
                <a:xfrm>
                  <a:off x="4036970" y="2070337"/>
                  <a:ext cx="9876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Directory</a:t>
                  </a: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6B7144D-B21C-EC42-8BED-93E6FA6A8D11}"/>
                  </a:ext>
                </a:extLst>
              </p:cNvPr>
              <p:cNvSpPr/>
              <p:nvPr/>
            </p:nvSpPr>
            <p:spPr>
              <a:xfrm>
                <a:off x="3333982" y="1965045"/>
                <a:ext cx="636542" cy="531012"/>
              </a:xfrm>
              <a:prstGeom prst="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406C78D-FDFD-AE41-B823-D3E028E42FE3}"/>
              </a:ext>
            </a:extLst>
          </p:cNvPr>
          <p:cNvSpPr txBox="1"/>
          <p:nvPr/>
        </p:nvSpPr>
        <p:spPr>
          <a:xfrm>
            <a:off x="5206662" y="1918425"/>
            <a:ext cx="3544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ld.acquire</a:t>
            </a:r>
            <a:r>
              <a:rPr lang="en-US" dirty="0"/>
              <a:t> greater than .</a:t>
            </a:r>
            <a:r>
              <a:rPr lang="en-US" dirty="0" err="1"/>
              <a:t>cta</a:t>
            </a:r>
            <a:r>
              <a:rPr lang="en-US" dirty="0"/>
              <a:t> scope</a:t>
            </a:r>
          </a:p>
          <a:p>
            <a:r>
              <a:rPr lang="en-US" dirty="0"/>
              <a:t>invalidates L1 cache, but not L2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2958AE-2B1F-FB49-B01A-10A4BEA56E2B}"/>
              </a:ext>
            </a:extLst>
          </p:cNvPr>
          <p:cNvSpPr txBox="1"/>
          <p:nvPr/>
        </p:nvSpPr>
        <p:spPr>
          <a:xfrm>
            <a:off x="1378506" y="1825115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home of A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014502-AB3A-F94B-B474-70E457667096}"/>
              </a:ext>
            </a:extLst>
          </p:cNvPr>
          <p:cNvSpPr/>
          <p:nvPr/>
        </p:nvSpPr>
        <p:spPr>
          <a:xfrm>
            <a:off x="3333982" y="2369752"/>
            <a:ext cx="636542" cy="23941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FDBD879-53DD-4C43-81E9-C1B1D25CC7BF}"/>
              </a:ext>
            </a:extLst>
          </p:cNvPr>
          <p:cNvSpPr/>
          <p:nvPr/>
        </p:nvSpPr>
        <p:spPr>
          <a:xfrm>
            <a:off x="1755578" y="3649094"/>
            <a:ext cx="636542" cy="23941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F6E2F09-2599-6341-81DD-E0746F52A948}"/>
              </a:ext>
            </a:extLst>
          </p:cNvPr>
          <p:cNvGrpSpPr/>
          <p:nvPr/>
        </p:nvGrpSpPr>
        <p:grpSpPr>
          <a:xfrm>
            <a:off x="2081330" y="2507238"/>
            <a:ext cx="1460827" cy="1273378"/>
            <a:chOff x="2121898" y="2325841"/>
            <a:chExt cx="1460827" cy="1273378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CEE7716-158C-1C4C-B5BA-63E1878D30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1898" y="2649146"/>
              <a:ext cx="2445" cy="61437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955A0CA-346D-784F-8C90-F43A24B32D1D}"/>
                </a:ext>
              </a:extLst>
            </p:cNvPr>
            <p:cNvCxnSpPr>
              <a:cxnSpLocks/>
            </p:cNvCxnSpPr>
            <p:nvPr/>
          </p:nvCxnSpPr>
          <p:spPr>
            <a:xfrm>
              <a:off x="2503855" y="2325841"/>
              <a:ext cx="775465" cy="106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7BAAA10-31B0-344C-948C-D9349D5632C6}"/>
                </a:ext>
              </a:extLst>
            </p:cNvPr>
            <p:cNvCxnSpPr>
              <a:cxnSpLocks/>
              <a:stCxn id="85" idx="3"/>
              <a:endCxn id="80" idx="1"/>
            </p:cNvCxnSpPr>
            <p:nvPr/>
          </p:nvCxnSpPr>
          <p:spPr>
            <a:xfrm flipV="1">
              <a:off x="2503027" y="3597768"/>
              <a:ext cx="783715" cy="145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6442227-F76A-9342-A255-BE871CDFBD24}"/>
                </a:ext>
              </a:extLst>
            </p:cNvPr>
            <p:cNvCxnSpPr/>
            <p:nvPr/>
          </p:nvCxnSpPr>
          <p:spPr>
            <a:xfrm flipH="1">
              <a:off x="3580280" y="2649146"/>
              <a:ext cx="2445" cy="61437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0B233CE-4310-8045-B605-56F925737559}"/>
                </a:ext>
              </a:extLst>
            </p:cNvPr>
            <p:cNvCxnSpPr>
              <a:cxnSpLocks/>
            </p:cNvCxnSpPr>
            <p:nvPr/>
          </p:nvCxnSpPr>
          <p:spPr>
            <a:xfrm>
              <a:off x="2503025" y="2649146"/>
              <a:ext cx="785942" cy="61137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91AD505-5D00-5D47-992F-433961A64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1951" y="2656339"/>
              <a:ext cx="768986" cy="62736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4A73BD8-3A6C-3A49-8DC0-109675203B94}"/>
              </a:ext>
            </a:extLst>
          </p:cNvPr>
          <p:cNvGrpSpPr/>
          <p:nvPr/>
        </p:nvGrpSpPr>
        <p:grpSpPr>
          <a:xfrm>
            <a:off x="3637094" y="1403696"/>
            <a:ext cx="1755609" cy="755864"/>
            <a:chOff x="5238984" y="4078154"/>
            <a:chExt cx="1755609" cy="755864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AD41B59-33DE-B748-99C1-612B8117A1F9}"/>
                </a:ext>
              </a:extLst>
            </p:cNvPr>
            <p:cNvCxnSpPr/>
            <p:nvPr/>
          </p:nvCxnSpPr>
          <p:spPr>
            <a:xfrm>
              <a:off x="5238984" y="4268937"/>
              <a:ext cx="0" cy="56508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99439CE-0D02-5F4B-A572-51C1B3054688}"/>
                </a:ext>
              </a:extLst>
            </p:cNvPr>
            <p:cNvSpPr txBox="1"/>
            <p:nvPr/>
          </p:nvSpPr>
          <p:spPr>
            <a:xfrm>
              <a:off x="5238984" y="4078154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</a:rPr>
                <a:t>st.release.gpu</a:t>
              </a:r>
              <a:r>
                <a:rPr lang="en-US" b="1" dirty="0">
                  <a:solidFill>
                    <a:srgbClr val="FF0000"/>
                  </a:solidFill>
                </a:rPr>
                <a:t> A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39B3E92-73CD-CD49-8510-DB290012D56F}"/>
              </a:ext>
            </a:extLst>
          </p:cNvPr>
          <p:cNvGrpSpPr/>
          <p:nvPr/>
        </p:nvGrpSpPr>
        <p:grpSpPr>
          <a:xfrm>
            <a:off x="2425292" y="2077894"/>
            <a:ext cx="966931" cy="815608"/>
            <a:chOff x="2406093" y="2083192"/>
            <a:chExt cx="966931" cy="81560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61244B6-9542-D94E-B1F1-09D83183F9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5336" y="2506770"/>
              <a:ext cx="777912" cy="445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1258B29-4B1E-BB41-B89A-A2D3B2B0A20C}"/>
                </a:ext>
              </a:extLst>
            </p:cNvPr>
            <p:cNvSpPr txBox="1"/>
            <p:nvPr/>
          </p:nvSpPr>
          <p:spPr>
            <a:xfrm>
              <a:off x="2406093" y="2083192"/>
              <a:ext cx="966931" cy="815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write</a:t>
              </a:r>
            </a:p>
            <a:p>
              <a:pPr algn="ctr"/>
              <a:r>
                <a:rPr lang="en-US" sz="1100" b="1" dirty="0">
                  <a:solidFill>
                    <a:srgbClr val="FF000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through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8CA395-056A-B943-AAE4-BB88B43A56FE}"/>
              </a:ext>
            </a:extLst>
          </p:cNvPr>
          <p:cNvGrpSpPr/>
          <p:nvPr/>
        </p:nvGrpSpPr>
        <p:grpSpPr>
          <a:xfrm>
            <a:off x="1152975" y="2837603"/>
            <a:ext cx="931506" cy="646331"/>
            <a:chOff x="5017928" y="4073666"/>
            <a:chExt cx="931506" cy="646331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E506DF5-90C0-F242-9B25-AFAF4E7DA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6989" y="4081367"/>
              <a:ext cx="2445" cy="614372"/>
            </a:xfrm>
            <a:prstGeom prst="line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F5750F-FE8D-0D47-8CE6-0A3979154D0A}"/>
                </a:ext>
              </a:extLst>
            </p:cNvPr>
            <p:cNvSpPr txBox="1"/>
            <p:nvPr/>
          </p:nvSpPr>
          <p:spPr>
            <a:xfrm>
              <a:off x="5017928" y="4073666"/>
              <a:ext cx="928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inv A &amp;</a:t>
              </a:r>
            </a:p>
            <a:p>
              <a:pPr algn="ctr"/>
              <a:r>
                <a:rPr lang="en-US" b="1" dirty="0" err="1">
                  <a:solidFill>
                    <a:srgbClr val="FF0000"/>
                  </a:solidFill>
                </a:rPr>
                <a:t>fwd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526B60-653B-5D4D-8093-26F20633D296}"/>
              </a:ext>
            </a:extLst>
          </p:cNvPr>
          <p:cNvGrpSpPr/>
          <p:nvPr/>
        </p:nvGrpSpPr>
        <p:grpSpPr>
          <a:xfrm>
            <a:off x="2471549" y="2839941"/>
            <a:ext cx="853978" cy="611370"/>
            <a:chOff x="7485726" y="2991338"/>
            <a:chExt cx="853978" cy="61137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0A8225D-3736-8748-87C0-32B10D3DADE5}"/>
                </a:ext>
              </a:extLst>
            </p:cNvPr>
            <p:cNvCxnSpPr>
              <a:cxnSpLocks/>
            </p:cNvCxnSpPr>
            <p:nvPr/>
          </p:nvCxnSpPr>
          <p:spPr>
            <a:xfrm>
              <a:off x="7485726" y="2991338"/>
              <a:ext cx="785942" cy="611370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92EA0A-240B-C847-87E0-184B01762653}"/>
                </a:ext>
              </a:extLst>
            </p:cNvPr>
            <p:cNvSpPr txBox="1"/>
            <p:nvPr/>
          </p:nvSpPr>
          <p:spPr>
            <a:xfrm>
              <a:off x="7787950" y="2993007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</a:rPr>
                <a:t>fwd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2C1C68-4AF6-644E-9287-0B06FF78C043}"/>
              </a:ext>
            </a:extLst>
          </p:cNvPr>
          <p:cNvGrpSpPr/>
          <p:nvPr/>
        </p:nvGrpSpPr>
        <p:grpSpPr>
          <a:xfrm>
            <a:off x="1514327" y="2817402"/>
            <a:ext cx="564644" cy="614372"/>
            <a:chOff x="4746795" y="4286181"/>
            <a:chExt cx="564644" cy="614372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E4529D-D93B-3D4F-A211-A56841CA19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8994" y="4286181"/>
              <a:ext cx="2445" cy="614372"/>
            </a:xfrm>
            <a:prstGeom prst="line">
              <a:avLst/>
            </a:prstGeom>
            <a:ln w="50800">
              <a:solidFill>
                <a:srgbClr val="FF0000"/>
              </a:solidFill>
              <a:headEnd type="stealth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54224D-07F7-1B49-AE6E-5F8E6A40A996}"/>
                </a:ext>
              </a:extLst>
            </p:cNvPr>
            <p:cNvSpPr txBox="1"/>
            <p:nvPr/>
          </p:nvSpPr>
          <p:spPr>
            <a:xfrm>
              <a:off x="4746795" y="4435552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ack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64CBDAF-91C9-E843-9373-26E94AAD601B}"/>
              </a:ext>
            </a:extLst>
          </p:cNvPr>
          <p:cNvGrpSpPr/>
          <p:nvPr/>
        </p:nvGrpSpPr>
        <p:grpSpPr>
          <a:xfrm>
            <a:off x="2457254" y="2818017"/>
            <a:ext cx="941028" cy="624721"/>
            <a:chOff x="7485726" y="2977987"/>
            <a:chExt cx="941028" cy="624721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BF0F561-A3EA-6640-860A-0E15386E45FF}"/>
                </a:ext>
              </a:extLst>
            </p:cNvPr>
            <p:cNvCxnSpPr>
              <a:cxnSpLocks/>
            </p:cNvCxnSpPr>
            <p:nvPr/>
          </p:nvCxnSpPr>
          <p:spPr>
            <a:xfrm>
              <a:off x="7485726" y="2991338"/>
              <a:ext cx="785942" cy="611370"/>
            </a:xfrm>
            <a:prstGeom prst="line">
              <a:avLst/>
            </a:prstGeom>
            <a:ln w="50800">
              <a:solidFill>
                <a:srgbClr val="FF0000"/>
              </a:solidFill>
              <a:headEnd type="stealth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BFFCB4F-F50F-0C4C-90BE-1E1792130268}"/>
                </a:ext>
              </a:extLst>
            </p:cNvPr>
            <p:cNvSpPr txBox="1"/>
            <p:nvPr/>
          </p:nvSpPr>
          <p:spPr>
            <a:xfrm>
              <a:off x="7915075" y="2977987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ack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1FA679C-DF55-B243-ADD1-A8696E26C4D5}"/>
              </a:ext>
            </a:extLst>
          </p:cNvPr>
          <p:cNvGrpSpPr/>
          <p:nvPr/>
        </p:nvGrpSpPr>
        <p:grpSpPr>
          <a:xfrm>
            <a:off x="2473508" y="2090998"/>
            <a:ext cx="777912" cy="422656"/>
            <a:chOff x="2445336" y="2088570"/>
            <a:chExt cx="777912" cy="422656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7575BF3-F473-0D4D-B015-75A3991B39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5336" y="2506770"/>
              <a:ext cx="777912" cy="4456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stealth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78DC861-C73A-C348-8411-C4D2C572CC43}"/>
                </a:ext>
              </a:extLst>
            </p:cNvPr>
            <p:cNvSpPr txBox="1"/>
            <p:nvPr/>
          </p:nvSpPr>
          <p:spPr>
            <a:xfrm>
              <a:off x="2519202" y="2088570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ack</a:t>
              </a: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37B7296-5B66-F54F-89AE-4245B8DB0035}"/>
              </a:ext>
            </a:extLst>
          </p:cNvPr>
          <p:cNvSpPr/>
          <p:nvPr/>
        </p:nvSpPr>
        <p:spPr>
          <a:xfrm>
            <a:off x="698279" y="2377954"/>
            <a:ext cx="981276" cy="239413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V:A:[1]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84F075E-69EB-AC49-8362-BA6D3CE58A3F}"/>
              </a:ext>
            </a:extLst>
          </p:cNvPr>
          <p:cNvSpPr txBox="1"/>
          <p:nvPr/>
        </p:nvSpPr>
        <p:spPr>
          <a:xfrm>
            <a:off x="5206662" y="2850187"/>
            <a:ext cx="3714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</a:t>
            </a:r>
            <a:r>
              <a:rPr lang="en-US" dirty="0" err="1"/>
              <a:t>store.release</a:t>
            </a:r>
            <a:r>
              <a:rPr lang="en-US" dirty="0"/>
              <a:t> to </a:t>
            </a:r>
            <a:r>
              <a:rPr lang="en-US" i="1" dirty="0"/>
              <a:t>all GPMs </a:t>
            </a:r>
            <a:r>
              <a:rPr lang="en-US" dirty="0"/>
              <a:t>to</a:t>
            </a:r>
          </a:p>
          <a:p>
            <a:r>
              <a:rPr lang="en-US" dirty="0"/>
              <a:t>clear all infight invalidations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BB57019-E907-B842-BFCE-1F4B56497D52}"/>
              </a:ext>
            </a:extLst>
          </p:cNvPr>
          <p:cNvSpPr txBox="1"/>
          <p:nvPr/>
        </p:nvSpPr>
        <p:spPr>
          <a:xfrm>
            <a:off x="5206662" y="3783759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retire </a:t>
            </a:r>
            <a:r>
              <a:rPr lang="en-US" dirty="0" err="1"/>
              <a:t>store.release</a:t>
            </a:r>
            <a:r>
              <a:rPr lang="en-US" dirty="0"/>
              <a:t> after it’s </a:t>
            </a:r>
            <a:r>
              <a:rPr lang="en-US" dirty="0" err="1"/>
              <a:t>acked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7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96" grpId="0" animBg="1"/>
      <p:bldP spid="122" grpId="0" animBg="1"/>
      <p:bldP spid="125" grpId="0"/>
      <p:bldP spid="126" grpId="0"/>
    </p:bldLst>
  </p:timing>
</p:sld>
</file>

<file path=ppt/theme/theme1.xml><?xml version="1.0" encoding="utf-8"?>
<a:theme xmlns:a="http://schemas.openxmlformats.org/drawingml/2006/main" name="M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T Sans">
      <a:majorFont>
        <a:latin typeface="PT Sans Narrow"/>
        <a:ea typeface=""/>
        <a:cs typeface=""/>
      </a:majorFont>
      <a:minorFont>
        <a:latin typeface="P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L" id="{0CC63A4E-D00C-4E53-BF36-5E96D0B7EAB2}" vid="{3655C199-6B2A-4084-B957-0D628C2F56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ML.thmx</Template>
  <TotalTime>27618</TotalTime>
  <Words>941</Words>
  <Application>Microsoft Macintosh PowerPoint</Application>
  <PresentationFormat>On-screen Show (16:9)</PresentationFormat>
  <Paragraphs>297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PT Sans</vt:lpstr>
      <vt:lpstr>PT Sans Narrow</vt:lpstr>
      <vt:lpstr>ML</vt:lpstr>
      <vt:lpstr>HMG: Extending Cache Coherence Protocols Across Modern Hierarchical Multi-GPU Systems</vt:lpstr>
      <vt:lpstr>Coming Up</vt:lpstr>
      <vt:lpstr>HMG: Hierarchical Multi-GPUs</vt:lpstr>
      <vt:lpstr>Existing Coherence Protocols Don’t Scale </vt:lpstr>
      <vt:lpstr>Existing Coherence Protocols Don’t Scale </vt:lpstr>
      <vt:lpstr>Leveraging Scoped Memory Model</vt:lpstr>
      <vt:lpstr>HMG Overview</vt:lpstr>
      <vt:lpstr>Extending to Scoped GPU Memory Model</vt:lpstr>
      <vt:lpstr>Extending to Scoped GPU Memory Model</vt:lpstr>
      <vt:lpstr>Problem of Extending to Multi-GPUs</vt:lpstr>
      <vt:lpstr>Hierarchical Multi-GPU Cache Coherence</vt:lpstr>
      <vt:lpstr>Hierarchical Multi-GPU Cache Coherence</vt:lpstr>
      <vt:lpstr>Overall Performance</vt:lpstr>
      <vt:lpstr>Hardware Cost and Scalability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TOMASULO ALGORITHM Flipped Lecture Example</dc:title>
  <dc:creator>M</dc:creator>
  <cp:lastModifiedBy>Xiaowei Ren</cp:lastModifiedBy>
  <cp:revision>4136</cp:revision>
  <cp:lastPrinted>2017-01-09T23:10:56Z</cp:lastPrinted>
  <dcterms:created xsi:type="dcterms:W3CDTF">2015-10-16T18:47:36Z</dcterms:created>
  <dcterms:modified xsi:type="dcterms:W3CDTF">2020-02-26T09:41:26Z</dcterms:modified>
</cp:coreProperties>
</file>