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57bd2a1c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57bd2a1c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57bd2a1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57bd2a1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57bd2a1c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57bd2a1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57bd2a1c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57bd2a1c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57bd2a1c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57bd2a1c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57bd2a1c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57bd2a1c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57bd2a1c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57bd2a1c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57bd2a1c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57bd2a1c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57bd2a1c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57bd2a1c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57bd2a1c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57bd2a1c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57bd2a1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57bd2a1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57bd2a1c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57bd2a1c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57bd2a1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57bd2a1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57bd2a1c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57bd2a1c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57bd2a1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57bd2a1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57bd2a1c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57bd2a1c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57bd2a1c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57bd2a1c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57bd2a1c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57bd2a1c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57bd2a1c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57bd2a1c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TV Nova - </a:t>
            </a:r>
            <a:r>
              <a:rPr lang="en-GB"/>
              <a:t>assignment</a:t>
            </a:r>
            <a:r>
              <a:rPr lang="en-GB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Analýza a predikce viewer shares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(Martin Ondra)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Analytická část - Výstupy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75" y="1017725"/>
            <a:ext cx="7814649" cy="390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Analytická část - postup při psaní Python scriptu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Testování funkce po funkci, zda dávají požadující výsledky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Doplňování</a:t>
            </a:r>
            <a:r>
              <a:rPr lang="en-GB"/>
              <a:t> Docstrings a komentářů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Zobrazování výsledků pomocí logů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Testování, jak fungují vizualizace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Vytvoření a testování running Python filu, u kterého je potřeba na vstupu definovat cestu k analyzovaného souboru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Testování filu samotného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</a:t>
            </a:r>
            <a:r>
              <a:rPr lang="en-GB"/>
              <a:t>redikční část: Úvod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Stanovení si základní kostry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Příprava dat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Příprava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Rozdělení vzorku na trénovací a testovací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Trénování modelu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Predikce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Evaluace modelu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Aplikace jednotlivých částí a kontrola výstupů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</a:t>
            </a:r>
            <a:r>
              <a:rPr lang="en-GB"/>
              <a:t>redikční část: Výstupy (vliv na kvalitu modelu obecně)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82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 sz="5650">
                <a:highlight>
                  <a:srgbClr val="FFFFFF"/>
                </a:highlight>
              </a:rPr>
              <a:t>Kvalita dat a množství: </a:t>
            </a:r>
            <a:endParaRPr b="1" sz="5650">
              <a:highlight>
                <a:srgbClr val="FFFFFF"/>
              </a:highlight>
            </a:endParaRPr>
          </a:p>
          <a:p>
            <a:pPr indent="-31829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 sz="5650">
                <a:highlight>
                  <a:srgbClr val="FFFFFF"/>
                </a:highlight>
              </a:rPr>
              <a:t>Čistá, přesná a různorodá data s dostatečným množstvím vzorků umožňují modelu efektivně se učit složité vztahy mezi prvky a cíli.</a:t>
            </a:r>
            <a:endParaRPr sz="5650">
              <a:highlight>
                <a:srgbClr val="FFFFFF"/>
              </a:highlight>
            </a:endParaRPr>
          </a:p>
          <a:p>
            <a:pPr indent="-3182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 sz="5650">
                <a:highlight>
                  <a:srgbClr val="FFFFFF"/>
                </a:highlight>
              </a:rPr>
              <a:t>Výběr proměnných: </a:t>
            </a:r>
            <a:endParaRPr sz="5650">
              <a:highlight>
                <a:srgbClr val="FFFFFF"/>
              </a:highlight>
            </a:endParaRPr>
          </a:p>
          <a:p>
            <a:pPr indent="-31829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 sz="5650">
                <a:highlight>
                  <a:srgbClr val="FFFFFF"/>
                </a:highlight>
              </a:rPr>
              <a:t>Výběr relevantních proměnných, které mají silnou korelaci s cílovou proměnnou,</a:t>
            </a:r>
            <a:endParaRPr sz="5650">
              <a:highlight>
                <a:srgbClr val="FFFFFF"/>
              </a:highlight>
            </a:endParaRPr>
          </a:p>
          <a:p>
            <a:pPr indent="-31829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 sz="5650">
                <a:highlight>
                  <a:srgbClr val="FFFFFF"/>
                </a:highlight>
              </a:rPr>
              <a:t>Nerelevantní proměnné mohou vnášet šum a bránit přesnosti predikce.</a:t>
            </a:r>
            <a:endParaRPr sz="5650">
              <a:highlight>
                <a:srgbClr val="FFFFFF"/>
              </a:highlight>
            </a:endParaRPr>
          </a:p>
          <a:p>
            <a:pPr indent="-3182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 sz="5650">
                <a:highlight>
                  <a:srgbClr val="FFFFFF"/>
                </a:highlight>
              </a:rPr>
              <a:t>Předběžné zpracování dat:</a:t>
            </a:r>
            <a:r>
              <a:rPr lang="en-GB" sz="5650">
                <a:highlight>
                  <a:srgbClr val="FFFFFF"/>
                </a:highlight>
              </a:rPr>
              <a:t> </a:t>
            </a:r>
            <a:endParaRPr sz="5650">
              <a:highlight>
                <a:srgbClr val="FFFFFF"/>
              </a:highlight>
            </a:endParaRPr>
          </a:p>
          <a:p>
            <a:pPr indent="-31829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 sz="5650">
                <a:highlight>
                  <a:srgbClr val="FFFFFF"/>
                </a:highlight>
              </a:rPr>
              <a:t>Techniky, jako je normalizace, škálování a kódování kategoriálních proměných, zajišťují, že všechny proměnné  jsou na podobné škále a model je dokáže interpretovat.</a:t>
            </a:r>
            <a:endParaRPr sz="5650">
              <a:highlight>
                <a:srgbClr val="FFFFFF"/>
              </a:highlight>
            </a:endParaRPr>
          </a:p>
          <a:p>
            <a:pPr indent="-3182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 sz="5650">
                <a:highlight>
                  <a:srgbClr val="FFFFFF"/>
                </a:highlight>
              </a:rPr>
              <a:t>Výběr modelu:</a:t>
            </a:r>
            <a:endParaRPr b="1" sz="5650">
              <a:highlight>
                <a:srgbClr val="FFFFFF"/>
              </a:highlight>
            </a:endParaRPr>
          </a:p>
          <a:p>
            <a:pPr indent="-31829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 sz="5650">
                <a:highlight>
                  <a:srgbClr val="FFFFFF"/>
                </a:highlight>
              </a:rPr>
              <a:t>Složitost modelu: Složitost zvoleného modelu ovlivňuje jeho schopnost zachytit složité vzorce. </a:t>
            </a:r>
            <a:endParaRPr sz="5650">
              <a:highlight>
                <a:srgbClr val="FFFFFF"/>
              </a:highlight>
            </a:endParaRPr>
          </a:p>
          <a:p>
            <a:pPr indent="-31829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 sz="5650">
                <a:highlight>
                  <a:srgbClr val="FFFFFF"/>
                </a:highlight>
              </a:rPr>
              <a:t>Parametry modelu: Hyperparametry (mohou zvyšovat kvalitu modelu) Tyto parametry je možné upravovat pomocí experimentů.</a:t>
            </a:r>
            <a:endParaRPr sz="5650">
              <a:highlight>
                <a:srgbClr val="FFFFFF"/>
              </a:highlight>
            </a:endParaRPr>
          </a:p>
          <a:p>
            <a:pPr indent="-3182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 sz="5650">
                <a:highlight>
                  <a:srgbClr val="FFFFFF"/>
                </a:highlight>
              </a:rPr>
              <a:t>Trénovací process:</a:t>
            </a:r>
            <a:endParaRPr sz="5650">
              <a:highlight>
                <a:srgbClr val="FFFFFF"/>
              </a:highlight>
            </a:endParaRPr>
          </a:p>
          <a:p>
            <a:pPr indent="-31829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 sz="5650">
                <a:highlight>
                  <a:srgbClr val="FFFFFF"/>
                </a:highlight>
              </a:rPr>
              <a:t>Metriky hodnocení: Výběr vhodných metrik pro hodnocení výkonnosti modelu je zásadní. </a:t>
            </a:r>
            <a:endParaRPr sz="5650">
              <a:highlight>
                <a:srgbClr val="FFFFFF"/>
              </a:highlight>
            </a:endParaRPr>
          </a:p>
          <a:p>
            <a:pPr indent="-31829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 sz="5650">
                <a:highlight>
                  <a:srgbClr val="FFFFFF"/>
                </a:highlight>
              </a:rPr>
              <a:t>Pro předpovídání hodnoty mohou metriky jako střední kvadratická chyba (MSE) nebo kořenová střední kvadratická chyba (RMSE) posoudit, jak blízko jsou předpovězené hodnoty skutečným hodnotám.</a:t>
            </a:r>
            <a:endParaRPr sz="56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Predikční část: Návrhy na zlepšení (z pohledu dat)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66850"/>
            <a:ext cx="85206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Lepší d</a:t>
            </a:r>
            <a:r>
              <a:rPr lang="en-GB"/>
              <a:t>okumentace proměnných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Více proměnných: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informací o zákaznících: např. Lokalita, věk, apod.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informací o filmech/kanálech: délka, rok vydání, CSFD hodnocení, apod.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Snažit se aby data tekla kompletní (bez chybějících údajů)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Diskuze s Data Engineery, co je možné zlepšit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Predikční část: Návrhy na zlepšení (z pohledu modelu)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66850"/>
            <a:ext cx="85206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Otestovat vliv vstupních proměnných na výstupní proměnnou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Dodatečné vytvoření nových proměnných (v případě expertní znalosti vstupních proměnných)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Vyzkoušet různé druhy encodingu kategoriálních proměnných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Otestovat vliv škálování na výstup modelu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Při trénování zkusit více </a:t>
            </a:r>
            <a:r>
              <a:rPr lang="en-GB" sz="1400"/>
              <a:t>regresních</a:t>
            </a:r>
            <a:r>
              <a:rPr lang="en-GB" sz="1400"/>
              <a:t> modelů 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Hyper-parameter tuning (tuning parametrů uvnitř jednotlivých modelů)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Zaznamenávat a porovnávat výsledky kvality modelu 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Detekce outliers (odchylek hodnot nebo chyb měření v datech)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Etc.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				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 sz="1400">
                <a:highlight>
                  <a:srgbClr val="FFFFFF"/>
                </a:highlight>
              </a:rPr>
              <a:t>Při zahrnutí “share 15 54 3mo mean” do modelu se </a:t>
            </a:r>
            <a:r>
              <a:rPr lang="en-GB" sz="1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R-squared (R^2) zvýšila zhruba o 2 procentní body.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Predikční část - vývoj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Opět testování, zda v Python class vše běží, jak má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Dodělávání možností k rozšíření modelu, které mohou ovlivnit samotou kvalitu modelu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Přidávání Doc Strings and komentářů k </a:t>
            </a:r>
            <a:r>
              <a:rPr lang="en-GB"/>
              <a:t>jednotlivým</a:t>
            </a:r>
            <a:r>
              <a:rPr lang="en-GB"/>
              <a:t> funkcím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Testování skrze cmd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Náklady na trénování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>
                <a:highlight>
                  <a:srgbClr val="FFFFFF"/>
                </a:highlight>
              </a:rPr>
              <a:t>Zde je třeba dosáhnout určité rovnováhy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>
                <a:highlight>
                  <a:srgbClr val="FFFFFF"/>
                </a:highlight>
              </a:rPr>
              <a:t>Trénování složitých modelů, jako je Gradient Boosting Regressor, XGBoost nebo RandomForest, může být výpočetně nákladné, zejména u velkých souborů dat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>
                <a:highlight>
                  <a:srgbClr val="FFFFFF"/>
                </a:highlight>
              </a:rPr>
              <a:t>Ovšem zvládají zachytit složité vztahy mezi prvky a cílovou proměnnou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>
                <a:highlight>
                  <a:srgbClr val="FFFFFF"/>
                </a:highlight>
              </a:rPr>
              <a:t>Oproti tomu třeba Decision Trees, nebo jednodušší regresní modely jsou méně výpočetně náročné, ovšem mohou selhávat v případě velkého množství komplexních dat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 sz="1300">
                <a:highlight>
                  <a:srgbClr val="FFFFFF"/>
                </a:highlight>
              </a:rPr>
              <a:t>Závěr: Řekl bych, že je třeba vzít v potaz více faktorů:</a:t>
            </a:r>
            <a:endParaRPr b="1" sz="1300"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>
                <a:highlight>
                  <a:srgbClr val="FFFFFF"/>
                </a:highlight>
              </a:rPr>
              <a:t>Množství dat</a:t>
            </a:r>
            <a:endParaRPr sz="1300"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>
                <a:highlight>
                  <a:srgbClr val="FFFFFF"/>
                </a:highlight>
              </a:rPr>
              <a:t>Komplexitu dat</a:t>
            </a:r>
            <a:endParaRPr sz="1300"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>
                <a:highlight>
                  <a:srgbClr val="FFFFFF"/>
                </a:highlight>
              </a:rPr>
              <a:t>Dostupné výpočetní možnosti</a:t>
            </a:r>
            <a:endParaRPr sz="1300"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>
                <a:highlight>
                  <a:srgbClr val="FFFFFF"/>
                </a:highlight>
              </a:rPr>
              <a:t>Čas, který máme na dokončení úlohy</a:t>
            </a:r>
            <a:endParaRPr sz="1300"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>
                <a:highlight>
                  <a:srgbClr val="FFFFFF"/>
                </a:highlight>
              </a:rPr>
              <a:t>Dostačující přesnost modelu</a:t>
            </a:r>
            <a:endParaRPr sz="1300"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>
                <a:highlight>
                  <a:srgbClr val="FFFFFF"/>
                </a:highlight>
              </a:rPr>
              <a:t>Samozřejmě i finanční možnosti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Tvorba Requirements and Docker files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Vytváření requirements.txt pro analyzu a predikci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Vytváření Docker files obsahující instrukce pro vytvoření Docker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Testování těchto Docker Image, zda jsou všechny fily a příkazy v pořádku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README.md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Ucelená tvorba komentáře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Popis souborů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Instrukce pro přímé spuštění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Instrukce pro spuštění s využití Dockeru (bez nutnosti předchozí instalace Python packages, správné verze Pythonu, apod.)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Jak jsem postupoval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Porozumění zadání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Vizuální</a:t>
            </a:r>
            <a:r>
              <a:rPr lang="en-GB"/>
              <a:t> analýza csv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Analytická část: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Prototypování v Notebooku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Vývoj Python filu pro analytickou část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Modelování a predikční část: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Prototypování v Notebooku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Vývoj</a:t>
            </a:r>
            <a:r>
              <a:rPr lang="en-GB"/>
              <a:t> Python filu pro predikční část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Vytvoření Requirements a DockerImage file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pro analytickou část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pro predikční část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Tvorba README.md s veškerým popisem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Kontrola, zda vše správně běží a Upload na GIT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Závěrečné testování a upload do GIT Repo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Kontrola všech filů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Testování a spouštění filů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Uploadování do GITu s commity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Porozumění zadání + </a:t>
            </a:r>
            <a:r>
              <a:rPr lang="en-GB"/>
              <a:t>vizuální</a:t>
            </a:r>
            <a:r>
              <a:rPr lang="en-GB"/>
              <a:t> analýza csv filu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Zadání: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Zda jsou k dispozici všechny informace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Rozvržení času na: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Vytyčení </a:t>
            </a:r>
            <a:r>
              <a:rPr lang="en-GB"/>
              <a:t>základních</a:t>
            </a:r>
            <a:r>
              <a:rPr lang="en-GB"/>
              <a:t> bodů (stanovení si subtasků)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Prototypování a testování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Převedení do Python podoby a testování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Tvorba DockerImage a testování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Vizuální analýza csv: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Kolik zhruba má file sloupců a řádků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Jaké zhruba datové typy můžu očekávat (kategorie, čísla, text, časové údaje)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Kolik file zhruba obsahuje prázdných řádků/sloupců/polí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Pochopení významů jednotlivých sloupců/features/input variables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Porozumění zadání - pravděpodobný význam sloupců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1905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>
                <a:highlight>
                  <a:srgbClr val="FFFFFF"/>
                </a:highlight>
              </a:rPr>
              <a:t>channel_id</a:t>
            </a:r>
            <a:r>
              <a:rPr lang="en-GB" sz="1400">
                <a:highlight>
                  <a:srgbClr val="FFFFFF"/>
                </a:highlight>
              </a:rPr>
              <a:t>: kanály (like Nova Cinema, Nova Sport, Nova Gold)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marR="1905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>
                <a:highlight>
                  <a:srgbClr val="FFFFFF"/>
                </a:highlight>
              </a:rPr>
              <a:t>timeslot_datetime_from</a:t>
            </a:r>
            <a:r>
              <a:rPr lang="en-GB" sz="1400">
                <a:highlight>
                  <a:srgbClr val="FFFFFF"/>
                </a:highlight>
              </a:rPr>
              <a:t>: časový údaj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marR="1905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>
                <a:highlight>
                  <a:srgbClr val="FFFFFF"/>
                </a:highlight>
              </a:rPr>
              <a:t>main_ident</a:t>
            </a:r>
            <a:r>
              <a:rPr lang="en-GB" sz="1400">
                <a:highlight>
                  <a:srgbClr val="FFFFFF"/>
                </a:highlight>
              </a:rPr>
              <a:t>: ID pro filmy/pořady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marR="1905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>
                <a:highlight>
                  <a:srgbClr val="FFFFFF"/>
                </a:highlight>
              </a:rPr>
              <a:t>share_15_54</a:t>
            </a:r>
            <a:r>
              <a:rPr lang="en-GB" sz="1400">
                <a:highlight>
                  <a:srgbClr val="FFFFFF"/>
                </a:highlight>
              </a:rPr>
              <a:t>: vyjadřuje podíl na sledovanosti pro demografickou skupinu 15-54 v konkrétním čase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marR="1905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>
                <a:highlight>
                  <a:srgbClr val="FFFFFF"/>
                </a:highlight>
              </a:rPr>
              <a:t>share_15_54_3mo_mean</a:t>
            </a:r>
            <a:r>
              <a:rPr lang="en-GB" sz="1400">
                <a:highlight>
                  <a:srgbClr val="FFFFFF"/>
                </a:highlight>
              </a:rPr>
              <a:t>: </a:t>
            </a:r>
            <a:r>
              <a:rPr lang="en-GB" sz="1400">
                <a:highlight>
                  <a:srgbClr val="FFFFFF"/>
                </a:highlight>
              </a:rPr>
              <a:t>vyjadřuje 3-měsíční průměr podílu na sledovanosti pro demografickou skupinu 15-54 v konkrétním čase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marR="1905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>
                <a:highlight>
                  <a:srgbClr val="FFFFFF"/>
                </a:highlight>
              </a:rPr>
              <a:t>ch9__f_1, ch9__f_2, ch9__f_3</a:t>
            </a:r>
            <a:r>
              <a:rPr lang="en-GB" sz="1400">
                <a:highlight>
                  <a:srgbClr val="FFFFFF"/>
                </a:highlight>
              </a:rPr>
              <a:t>: Atributy spojeny s kanálem 9.</a:t>
            </a:r>
            <a:endParaRPr sz="1400">
              <a:highlight>
                <a:srgbClr val="FFFFFF"/>
              </a:highlight>
            </a:endParaRPr>
          </a:p>
          <a:p>
            <a:pPr indent="0" lvl="0" marL="0" marR="1905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Analytická část - Úvod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Opět snaha porozumět datům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Tvorba základních statistik a přesnější údaje o datasetu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Přesnější údaje o sloupcích, řádcích, statistiky o údajích celkově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Více detailní analýza (analýza TV kanálů)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Základní statistiky týkající se TV kanálů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Vytvoření alespoň pár vizualizací, které mi něco řeknou o jednotlivých kanálech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Analytická část - Výstupy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Velká duplicita v řádcích (až 48%)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Důvod: Záměr? Chybějící sloupce? Chyby v měření?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Výsledek: Duplicitní záznamy mohou mít vliv na kvalitu modelu/predikce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Určitě sloupce/features neobsahovaly žádné údaje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Důvod: </a:t>
            </a:r>
            <a:r>
              <a:rPr lang="en-GB"/>
              <a:t>Záměr? Vhodné zjistit význam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Výsledek</a:t>
            </a:r>
            <a:r>
              <a:rPr lang="en-GB"/>
              <a:t>: Tyto features je v tomto případě vhodné vyřadit z datasetu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Mnoho chybějících hodnot v řádcích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Důvod: Záměr? Detekce důvodu nám může pomoci při případném nahrazení polí hodnotami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Možnosti: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Nahrazení průměrnou, mediánem, apod.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Doplnění na základě expertního odhadu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Vytvoření nové proměnné indukující přítomonost hodnot (1,0)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Nahrazení je možné třeba u žánrů nebo zemi původu (“Neznámé”)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Výsledek: Bohužel, bez hlubší znalosti významu proměnných je lepší je vyřadit. Případné nesprávné nahrazení by mohlo vést ke snížení přesnosti modelu a horším predikcím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Analytická</a:t>
            </a:r>
            <a:r>
              <a:rPr lang="en-GB"/>
              <a:t> část: Výstupy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188350"/>
            <a:ext cx="8520600" cy="1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Z těchto dat můžeme např. vyčíst: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Nejvyšší průměrný podíl sledovanosti (Kanál 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Zároveň má Kanál 3 nejvyšší odchylku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Zajímavá je i nejvyšší podíl sledovanosti s dostupných dal, kdy pro Kanál 3 činí 56%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Nejnižší</a:t>
            </a:r>
            <a:r>
              <a:rPr lang="en-GB"/>
              <a:t> podíl sledovanosti u kanálu 3 je stále vyšší než než průměrný podíl sledovanosti u kanálů 9 a 54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61" y="1152475"/>
            <a:ext cx="6163338" cy="19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Analytická část - Výstupy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850" y="1017725"/>
            <a:ext cx="6876275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Analytická část - Výstupy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00" y="1152475"/>
            <a:ext cx="8064474" cy="40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