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29"/>
  </p:notesMasterIdLst>
  <p:sldIdLst>
    <p:sldId id="256" r:id="rId5"/>
    <p:sldId id="263" r:id="rId6"/>
    <p:sldId id="257" r:id="rId7"/>
    <p:sldId id="262" r:id="rId8"/>
    <p:sldId id="264" r:id="rId9"/>
    <p:sldId id="259" r:id="rId10"/>
    <p:sldId id="261" r:id="rId11"/>
    <p:sldId id="260" r:id="rId12"/>
    <p:sldId id="271" r:id="rId13"/>
    <p:sldId id="273" r:id="rId14"/>
    <p:sldId id="267" r:id="rId15"/>
    <p:sldId id="284" r:id="rId16"/>
    <p:sldId id="268" r:id="rId17"/>
    <p:sldId id="269" r:id="rId18"/>
    <p:sldId id="270" r:id="rId19"/>
    <p:sldId id="274" r:id="rId20"/>
    <p:sldId id="275" r:id="rId21"/>
    <p:sldId id="276" r:id="rId22"/>
    <p:sldId id="278" r:id="rId23"/>
    <p:sldId id="279" r:id="rId24"/>
    <p:sldId id="280" r:id="rId25"/>
    <p:sldId id="285" r:id="rId26"/>
    <p:sldId id="282"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Maopin" initials="Y" lastIdx="1" clrIdx="0">
    <p:extLst>
      <p:ext uri="{19B8F6BF-5375-455C-9EA6-DF929625EA0E}">
        <p15:presenceInfo xmlns:p15="http://schemas.microsoft.com/office/powerpoint/2012/main" userId="Yan,Maop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429870-E229-45EF-B746-DAAB59C156C4}" v="35" dt="2021-05-26T21:06:31.529"/>
    <p1510:client id="{5CAAB440-D2FB-47AC-8491-1FEECD06E9CD}" v="1" dt="2021-05-26T20:06:20.437"/>
    <p1510:client id="{61F22007-8589-4CDD-B34E-76F65BF5193E}" v="76" dt="2021-05-26T21:10:12.2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95" autoAdjust="0"/>
    <p:restoredTop sz="93986" autoAdjust="0"/>
  </p:normalViewPr>
  <p:slideViewPr>
    <p:cSldViewPr snapToGrid="0">
      <p:cViewPr varScale="1">
        <p:scale>
          <a:sx n="100" d="100"/>
          <a:sy n="100" d="100"/>
        </p:scale>
        <p:origin x="5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o,Julissa" userId="S::jm375@drexel.edu::9a1adf14-6ded-427d-af93-16e97e389a05" providerId="AD" clId="Web-{58429870-E229-45EF-B746-DAAB59C156C4}"/>
    <pc:docChg chg="modSld">
      <pc:chgData name="Melo,Julissa" userId="S::jm375@drexel.edu::9a1adf14-6ded-427d-af93-16e97e389a05" providerId="AD" clId="Web-{58429870-E229-45EF-B746-DAAB59C156C4}" dt="2021-05-26T21:06:31.529" v="17" actId="20577"/>
      <pc:docMkLst>
        <pc:docMk/>
      </pc:docMkLst>
      <pc:sldChg chg="modSp">
        <pc:chgData name="Melo,Julissa" userId="S::jm375@drexel.edu::9a1adf14-6ded-427d-af93-16e97e389a05" providerId="AD" clId="Web-{58429870-E229-45EF-B746-DAAB59C156C4}" dt="2021-05-26T21:06:10.341" v="14" actId="20577"/>
        <pc:sldMkLst>
          <pc:docMk/>
          <pc:sldMk cId="3294403810" sldId="257"/>
        </pc:sldMkLst>
        <pc:spChg chg="mod">
          <ac:chgData name="Melo,Julissa" userId="S::jm375@drexel.edu::9a1adf14-6ded-427d-af93-16e97e389a05" providerId="AD" clId="Web-{58429870-E229-45EF-B746-DAAB59C156C4}" dt="2021-05-26T21:06:10.341" v="14" actId="20577"/>
          <ac:spMkLst>
            <pc:docMk/>
            <pc:sldMk cId="3294403810" sldId="257"/>
            <ac:spMk id="3" creationId="{00000000-0000-0000-0000-000000000000}"/>
          </ac:spMkLst>
        </pc:spChg>
      </pc:sldChg>
      <pc:sldChg chg="modSp">
        <pc:chgData name="Melo,Julissa" userId="S::jm375@drexel.edu::9a1adf14-6ded-427d-af93-16e97e389a05" providerId="AD" clId="Web-{58429870-E229-45EF-B746-DAAB59C156C4}" dt="2021-05-26T21:06:31.529" v="17" actId="20577"/>
        <pc:sldMkLst>
          <pc:docMk/>
          <pc:sldMk cId="2011772725" sldId="258"/>
        </pc:sldMkLst>
        <pc:spChg chg="mod">
          <ac:chgData name="Melo,Julissa" userId="S::jm375@drexel.edu::9a1adf14-6ded-427d-af93-16e97e389a05" providerId="AD" clId="Web-{58429870-E229-45EF-B746-DAAB59C156C4}" dt="2021-05-26T21:06:31.529" v="17" actId="20577"/>
          <ac:spMkLst>
            <pc:docMk/>
            <pc:sldMk cId="2011772725" sldId="258"/>
            <ac:spMk id="3" creationId="{00000000-0000-0000-0000-000000000000}"/>
          </ac:spMkLst>
        </pc:spChg>
      </pc:sldChg>
    </pc:docChg>
  </pc:docChgLst>
  <pc:docChgLst>
    <pc:chgData name="Melo,Julissa" userId="S::jm375@drexel.edu::9a1adf14-6ded-427d-af93-16e97e389a05" providerId="AD" clId="Web-{61F22007-8589-4CDD-B34E-76F65BF5193E}"/>
    <pc:docChg chg="addSld modSld">
      <pc:chgData name="Melo,Julissa" userId="S::jm375@drexel.edu::9a1adf14-6ded-427d-af93-16e97e389a05" providerId="AD" clId="Web-{61F22007-8589-4CDD-B34E-76F65BF5193E}" dt="2021-05-26T21:10:12.265" v="44" actId="20577"/>
      <pc:docMkLst>
        <pc:docMk/>
      </pc:docMkLst>
      <pc:sldChg chg="modSp">
        <pc:chgData name="Melo,Julissa" userId="S::jm375@drexel.edu::9a1adf14-6ded-427d-af93-16e97e389a05" providerId="AD" clId="Web-{61F22007-8589-4CDD-B34E-76F65BF5193E}" dt="2021-05-26T21:09:52.123" v="38" actId="20577"/>
        <pc:sldMkLst>
          <pc:docMk/>
          <pc:sldMk cId="2011772725" sldId="258"/>
        </pc:sldMkLst>
        <pc:spChg chg="mod">
          <ac:chgData name="Melo,Julissa" userId="S::jm375@drexel.edu::9a1adf14-6ded-427d-af93-16e97e389a05" providerId="AD" clId="Web-{61F22007-8589-4CDD-B34E-76F65BF5193E}" dt="2021-05-26T21:09:38.435" v="34" actId="20577"/>
          <ac:spMkLst>
            <pc:docMk/>
            <pc:sldMk cId="2011772725" sldId="258"/>
            <ac:spMk id="2" creationId="{00000000-0000-0000-0000-000000000000}"/>
          </ac:spMkLst>
        </pc:spChg>
        <pc:spChg chg="mod">
          <ac:chgData name="Melo,Julissa" userId="S::jm375@drexel.edu::9a1adf14-6ded-427d-af93-16e97e389a05" providerId="AD" clId="Web-{61F22007-8589-4CDD-B34E-76F65BF5193E}" dt="2021-05-26T21:09:52.123" v="38" actId="20577"/>
          <ac:spMkLst>
            <pc:docMk/>
            <pc:sldMk cId="2011772725" sldId="258"/>
            <ac:spMk id="3" creationId="{00000000-0000-0000-0000-000000000000}"/>
          </ac:spMkLst>
        </pc:spChg>
      </pc:sldChg>
      <pc:sldChg chg="modSp">
        <pc:chgData name="Melo,Julissa" userId="S::jm375@drexel.edu::9a1adf14-6ded-427d-af93-16e97e389a05" providerId="AD" clId="Web-{61F22007-8589-4CDD-B34E-76F65BF5193E}" dt="2021-05-26T21:10:12.265" v="44" actId="20577"/>
        <pc:sldMkLst>
          <pc:docMk/>
          <pc:sldMk cId="263314335" sldId="260"/>
        </pc:sldMkLst>
        <pc:spChg chg="mod">
          <ac:chgData name="Melo,Julissa" userId="S::jm375@drexel.edu::9a1adf14-6ded-427d-af93-16e97e389a05" providerId="AD" clId="Web-{61F22007-8589-4CDD-B34E-76F65BF5193E}" dt="2021-05-26T21:10:12.265" v="44" actId="20577"/>
          <ac:spMkLst>
            <pc:docMk/>
            <pc:sldMk cId="263314335" sldId="260"/>
            <ac:spMk id="3" creationId="{00000000-0000-0000-0000-000000000000}"/>
          </ac:spMkLst>
        </pc:spChg>
      </pc:sldChg>
      <pc:sldChg chg="modSp new">
        <pc:chgData name="Melo,Julissa" userId="S::jm375@drexel.edu::9a1adf14-6ded-427d-af93-16e97e389a05" providerId="AD" clId="Web-{61F22007-8589-4CDD-B34E-76F65BF5193E}" dt="2021-05-26T21:09:10.074" v="31" actId="20577"/>
        <pc:sldMkLst>
          <pc:docMk/>
          <pc:sldMk cId="1618927050" sldId="262"/>
        </pc:sldMkLst>
        <pc:spChg chg="mod">
          <ac:chgData name="Melo,Julissa" userId="S::jm375@drexel.edu::9a1adf14-6ded-427d-af93-16e97e389a05" providerId="AD" clId="Web-{61F22007-8589-4CDD-B34E-76F65BF5193E}" dt="2021-05-26T21:08:15.680" v="12" actId="20577"/>
          <ac:spMkLst>
            <pc:docMk/>
            <pc:sldMk cId="1618927050" sldId="262"/>
            <ac:spMk id="2" creationId="{BC4B1E19-3C79-48E1-8C7F-9BEA22DBAA41}"/>
          </ac:spMkLst>
        </pc:spChg>
        <pc:spChg chg="mod">
          <ac:chgData name="Melo,Julissa" userId="S::jm375@drexel.edu::9a1adf14-6ded-427d-af93-16e97e389a05" providerId="AD" clId="Web-{61F22007-8589-4CDD-B34E-76F65BF5193E}" dt="2021-05-26T21:09:10.074" v="31" actId="20577"/>
          <ac:spMkLst>
            <pc:docMk/>
            <pc:sldMk cId="1618927050" sldId="262"/>
            <ac:spMk id="3" creationId="{38FF79CD-7D69-4D01-936F-A7D65FBBA6D7}"/>
          </ac:spMkLst>
        </pc:spChg>
      </pc:sldChg>
    </pc:docChg>
  </pc:docChgLst>
  <pc:docChgLst>
    <pc:chgData name="Melo,Julissa" userId="S::jm375@drexel.edu::9a1adf14-6ded-427d-af93-16e97e389a05" providerId="AD" clId="Web-{5CAAB440-D2FB-47AC-8491-1FEECD06E9CD}"/>
    <pc:docChg chg="modSld">
      <pc:chgData name="Melo,Julissa" userId="S::jm375@drexel.edu::9a1adf14-6ded-427d-af93-16e97e389a05" providerId="AD" clId="Web-{5CAAB440-D2FB-47AC-8491-1FEECD06E9CD}" dt="2021-05-26T20:06:20.437" v="0"/>
      <pc:docMkLst>
        <pc:docMk/>
      </pc:docMkLst>
      <pc:sldChg chg="addSp">
        <pc:chgData name="Melo,Julissa" userId="S::jm375@drexel.edu::9a1adf14-6ded-427d-af93-16e97e389a05" providerId="AD" clId="Web-{5CAAB440-D2FB-47AC-8491-1FEECD06E9CD}" dt="2021-05-26T20:06:20.437" v="0"/>
        <pc:sldMkLst>
          <pc:docMk/>
          <pc:sldMk cId="2888031899" sldId="259"/>
        </pc:sldMkLst>
        <pc:spChg chg="add">
          <ac:chgData name="Melo,Julissa" userId="S::jm375@drexel.edu::9a1adf14-6ded-427d-af93-16e97e389a05" providerId="AD" clId="Web-{5CAAB440-D2FB-47AC-8491-1FEECD06E9CD}" dt="2021-05-26T20:06:20.437" v="0"/>
          <ac:spMkLst>
            <pc:docMk/>
            <pc:sldMk cId="2888031899" sldId="259"/>
            <ac:spMk id="4" creationId="{B4F03638-1980-4A2B-BB1E-445818A5C81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321880-81ED-4CC0-A6CE-932CA3D70A68}" type="doc">
      <dgm:prSet loTypeId="urn:microsoft.com/office/officeart/2008/layout/VerticalCurvedList" loCatId="list" qsTypeId="urn:microsoft.com/office/officeart/2005/8/quickstyle/simple1" qsCatId="simple" csTypeId="urn:microsoft.com/office/officeart/2005/8/colors/accent5_1" csCatId="accent5" phldr="1"/>
      <dgm:spPr/>
      <dgm:t>
        <a:bodyPr/>
        <a:lstStyle/>
        <a:p>
          <a:endParaRPr lang="en-US"/>
        </a:p>
      </dgm:t>
    </dgm:pt>
    <dgm:pt modelId="{E3731A75-869D-4511-8581-CDF810B23817}">
      <dgm:prSet phldrT="[Text]"/>
      <dgm:spPr/>
      <dgm:t>
        <a:bodyPr/>
        <a:lstStyle/>
        <a:p>
          <a:r>
            <a:rPr lang="en-US" dirty="0"/>
            <a:t>Illicit </a:t>
          </a:r>
          <a:r>
            <a:rPr lang="en-US" altLang="zh-CN" dirty="0"/>
            <a:t>actors</a:t>
          </a:r>
          <a:endParaRPr lang="en-US" dirty="0"/>
        </a:p>
      </dgm:t>
    </dgm:pt>
    <dgm:pt modelId="{EF8113DC-57E8-4E75-A69D-C6920B43B6A7}" type="parTrans" cxnId="{81A3F767-EB9A-40D4-85F6-E142836B6015}">
      <dgm:prSet/>
      <dgm:spPr/>
      <dgm:t>
        <a:bodyPr/>
        <a:lstStyle/>
        <a:p>
          <a:endParaRPr lang="en-US"/>
        </a:p>
      </dgm:t>
    </dgm:pt>
    <dgm:pt modelId="{F75D2390-C269-460B-907B-186D11C154C7}" type="sibTrans" cxnId="{81A3F767-EB9A-40D4-85F6-E142836B6015}">
      <dgm:prSet/>
      <dgm:spPr/>
      <dgm:t>
        <a:bodyPr/>
        <a:lstStyle/>
        <a:p>
          <a:endParaRPr lang="en-US"/>
        </a:p>
      </dgm:t>
    </dgm:pt>
    <dgm:pt modelId="{903A180D-D408-4A06-A669-323BECC20A69}">
      <dgm:prSet phldrT="[Text]"/>
      <dgm:spPr/>
      <dgm:t>
        <a:bodyPr/>
        <a:lstStyle/>
        <a:p>
          <a:r>
            <a:rPr lang="en-US" dirty="0"/>
            <a:t>Licit actors</a:t>
          </a:r>
        </a:p>
      </dgm:t>
    </dgm:pt>
    <dgm:pt modelId="{FF6368F1-4099-4D55-963A-67AC4AA74439}" type="parTrans" cxnId="{27632BE8-EE7A-4395-85AC-435BCE11EF67}">
      <dgm:prSet/>
      <dgm:spPr/>
      <dgm:t>
        <a:bodyPr/>
        <a:lstStyle/>
        <a:p>
          <a:endParaRPr lang="en-US"/>
        </a:p>
      </dgm:t>
    </dgm:pt>
    <dgm:pt modelId="{A3D0D530-474A-4C10-B97E-20FCD7F680A7}" type="sibTrans" cxnId="{27632BE8-EE7A-4395-85AC-435BCE11EF67}">
      <dgm:prSet/>
      <dgm:spPr/>
      <dgm:t>
        <a:bodyPr/>
        <a:lstStyle/>
        <a:p>
          <a:endParaRPr lang="en-US"/>
        </a:p>
      </dgm:t>
    </dgm:pt>
    <dgm:pt modelId="{CA4FB870-64FF-45F2-8F28-860ED42BD66B}">
      <dgm:prSet phldrT="[Text]"/>
      <dgm:spPr/>
      <dgm:t>
        <a:bodyPr/>
        <a:lstStyle/>
        <a:p>
          <a:r>
            <a:rPr lang="en-US" dirty="0"/>
            <a:t>Unknown actors</a:t>
          </a:r>
        </a:p>
      </dgm:t>
    </dgm:pt>
    <dgm:pt modelId="{8E9D96DB-9F22-4DE3-834C-42EA6D914C49}" type="parTrans" cxnId="{FC5CA509-6CCC-424E-893D-00578C1BD831}">
      <dgm:prSet/>
      <dgm:spPr/>
      <dgm:t>
        <a:bodyPr/>
        <a:lstStyle/>
        <a:p>
          <a:endParaRPr lang="en-US"/>
        </a:p>
      </dgm:t>
    </dgm:pt>
    <dgm:pt modelId="{5C24F38B-D934-4502-A438-6B5DCE2B38E1}" type="sibTrans" cxnId="{FC5CA509-6CCC-424E-893D-00578C1BD831}">
      <dgm:prSet/>
      <dgm:spPr/>
      <dgm:t>
        <a:bodyPr/>
        <a:lstStyle/>
        <a:p>
          <a:endParaRPr lang="en-US"/>
        </a:p>
      </dgm:t>
    </dgm:pt>
    <dgm:pt modelId="{53E70790-3CB9-4210-9A9E-C3A1969A3BE5}" type="pres">
      <dgm:prSet presAssocID="{7C321880-81ED-4CC0-A6CE-932CA3D70A68}" presName="Name0" presStyleCnt="0">
        <dgm:presLayoutVars>
          <dgm:chMax val="7"/>
          <dgm:chPref val="7"/>
          <dgm:dir/>
        </dgm:presLayoutVars>
      </dgm:prSet>
      <dgm:spPr/>
    </dgm:pt>
    <dgm:pt modelId="{976CB80B-41F0-4624-B352-0F4DA3F5D15D}" type="pres">
      <dgm:prSet presAssocID="{7C321880-81ED-4CC0-A6CE-932CA3D70A68}" presName="Name1" presStyleCnt="0"/>
      <dgm:spPr/>
    </dgm:pt>
    <dgm:pt modelId="{E961290F-7F06-4E3D-A6F9-065CB8BBA121}" type="pres">
      <dgm:prSet presAssocID="{7C321880-81ED-4CC0-A6CE-932CA3D70A68}" presName="cycle" presStyleCnt="0"/>
      <dgm:spPr/>
    </dgm:pt>
    <dgm:pt modelId="{478C5459-6E5F-4AD6-96FD-45383D9E0C94}" type="pres">
      <dgm:prSet presAssocID="{7C321880-81ED-4CC0-A6CE-932CA3D70A68}" presName="srcNode" presStyleLbl="node1" presStyleIdx="0" presStyleCnt="3"/>
      <dgm:spPr/>
    </dgm:pt>
    <dgm:pt modelId="{9189F4AA-2209-40C8-9B89-954E9AA7E9B0}" type="pres">
      <dgm:prSet presAssocID="{7C321880-81ED-4CC0-A6CE-932CA3D70A68}" presName="conn" presStyleLbl="parChTrans1D2" presStyleIdx="0" presStyleCnt="1"/>
      <dgm:spPr/>
    </dgm:pt>
    <dgm:pt modelId="{DF70E63F-E55F-49DB-BE6C-F730CC969089}" type="pres">
      <dgm:prSet presAssocID="{7C321880-81ED-4CC0-A6CE-932CA3D70A68}" presName="extraNode" presStyleLbl="node1" presStyleIdx="0" presStyleCnt="3"/>
      <dgm:spPr/>
    </dgm:pt>
    <dgm:pt modelId="{E72E7FB4-2BA5-4FDE-BBEE-4AC1205DE1C1}" type="pres">
      <dgm:prSet presAssocID="{7C321880-81ED-4CC0-A6CE-932CA3D70A68}" presName="dstNode" presStyleLbl="node1" presStyleIdx="0" presStyleCnt="3"/>
      <dgm:spPr/>
    </dgm:pt>
    <dgm:pt modelId="{9DBED12D-BA0D-4A08-AA3B-24E98B9C49BC}" type="pres">
      <dgm:prSet presAssocID="{E3731A75-869D-4511-8581-CDF810B23817}" presName="text_1" presStyleLbl="node1" presStyleIdx="0" presStyleCnt="3">
        <dgm:presLayoutVars>
          <dgm:bulletEnabled val="1"/>
        </dgm:presLayoutVars>
      </dgm:prSet>
      <dgm:spPr/>
    </dgm:pt>
    <dgm:pt modelId="{8E18805E-E183-4268-AE7B-3BADA88F1195}" type="pres">
      <dgm:prSet presAssocID="{E3731A75-869D-4511-8581-CDF810B23817}" presName="accent_1" presStyleCnt="0"/>
      <dgm:spPr/>
    </dgm:pt>
    <dgm:pt modelId="{062B01CE-E1A0-4DDD-AB89-020683A793D3}" type="pres">
      <dgm:prSet presAssocID="{E3731A75-869D-4511-8581-CDF810B23817}" presName="accentRepeatNode" presStyleLbl="solidFgAcc1" presStyleIdx="0" presStyleCnt="3"/>
      <dgm:spPr/>
    </dgm:pt>
    <dgm:pt modelId="{60B8AACB-6F1B-460D-A7F5-9EE9C7624E62}" type="pres">
      <dgm:prSet presAssocID="{903A180D-D408-4A06-A669-323BECC20A69}" presName="text_2" presStyleLbl="node1" presStyleIdx="1" presStyleCnt="3">
        <dgm:presLayoutVars>
          <dgm:bulletEnabled val="1"/>
        </dgm:presLayoutVars>
      </dgm:prSet>
      <dgm:spPr/>
    </dgm:pt>
    <dgm:pt modelId="{F160A1E6-7D3C-4734-9AD8-27CDDD5E3978}" type="pres">
      <dgm:prSet presAssocID="{903A180D-D408-4A06-A669-323BECC20A69}" presName="accent_2" presStyleCnt="0"/>
      <dgm:spPr/>
    </dgm:pt>
    <dgm:pt modelId="{3A956C58-C291-49E9-85E1-C356FA0C3B20}" type="pres">
      <dgm:prSet presAssocID="{903A180D-D408-4A06-A669-323BECC20A69}" presName="accentRepeatNode" presStyleLbl="solidFgAcc1" presStyleIdx="1" presStyleCnt="3"/>
      <dgm:spPr/>
    </dgm:pt>
    <dgm:pt modelId="{005B12A5-9C0F-452D-A3AF-3167739D1AC0}" type="pres">
      <dgm:prSet presAssocID="{CA4FB870-64FF-45F2-8F28-860ED42BD66B}" presName="text_3" presStyleLbl="node1" presStyleIdx="2" presStyleCnt="3">
        <dgm:presLayoutVars>
          <dgm:bulletEnabled val="1"/>
        </dgm:presLayoutVars>
      </dgm:prSet>
      <dgm:spPr/>
    </dgm:pt>
    <dgm:pt modelId="{19DDBA76-0851-4920-98B8-C63C1F380745}" type="pres">
      <dgm:prSet presAssocID="{CA4FB870-64FF-45F2-8F28-860ED42BD66B}" presName="accent_3" presStyleCnt="0"/>
      <dgm:spPr/>
    </dgm:pt>
    <dgm:pt modelId="{A2096978-67B2-49FC-B187-E8C8AA4BF5D9}" type="pres">
      <dgm:prSet presAssocID="{CA4FB870-64FF-45F2-8F28-860ED42BD66B}" presName="accentRepeatNode" presStyleLbl="solidFgAcc1" presStyleIdx="2" presStyleCnt="3"/>
      <dgm:spPr/>
    </dgm:pt>
  </dgm:ptLst>
  <dgm:cxnLst>
    <dgm:cxn modelId="{FC5CA509-6CCC-424E-893D-00578C1BD831}" srcId="{7C321880-81ED-4CC0-A6CE-932CA3D70A68}" destId="{CA4FB870-64FF-45F2-8F28-860ED42BD66B}" srcOrd="2" destOrd="0" parTransId="{8E9D96DB-9F22-4DE3-834C-42EA6D914C49}" sibTransId="{5C24F38B-D934-4502-A438-6B5DCE2B38E1}"/>
    <dgm:cxn modelId="{74BAA325-7519-4AD8-B1AF-E98C04B7EB77}" type="presOf" srcId="{7C321880-81ED-4CC0-A6CE-932CA3D70A68}" destId="{53E70790-3CB9-4210-9A9E-C3A1969A3BE5}" srcOrd="0" destOrd="0" presId="urn:microsoft.com/office/officeart/2008/layout/VerticalCurvedList"/>
    <dgm:cxn modelId="{81A3F767-EB9A-40D4-85F6-E142836B6015}" srcId="{7C321880-81ED-4CC0-A6CE-932CA3D70A68}" destId="{E3731A75-869D-4511-8581-CDF810B23817}" srcOrd="0" destOrd="0" parTransId="{EF8113DC-57E8-4E75-A69D-C6920B43B6A7}" sibTransId="{F75D2390-C269-460B-907B-186D11C154C7}"/>
    <dgm:cxn modelId="{62BCE84B-599B-4622-A38E-951887B394C9}" type="presOf" srcId="{F75D2390-C269-460B-907B-186D11C154C7}" destId="{9189F4AA-2209-40C8-9B89-954E9AA7E9B0}" srcOrd="0" destOrd="0" presId="urn:microsoft.com/office/officeart/2008/layout/VerticalCurvedList"/>
    <dgm:cxn modelId="{45A9A7A5-F612-4B55-A1D5-B63D03C95C51}" type="presOf" srcId="{E3731A75-869D-4511-8581-CDF810B23817}" destId="{9DBED12D-BA0D-4A08-AA3B-24E98B9C49BC}" srcOrd="0" destOrd="0" presId="urn:microsoft.com/office/officeart/2008/layout/VerticalCurvedList"/>
    <dgm:cxn modelId="{3216E7E0-FBE8-4772-BF38-BC012CEA813F}" type="presOf" srcId="{903A180D-D408-4A06-A669-323BECC20A69}" destId="{60B8AACB-6F1B-460D-A7F5-9EE9C7624E62}" srcOrd="0" destOrd="0" presId="urn:microsoft.com/office/officeart/2008/layout/VerticalCurvedList"/>
    <dgm:cxn modelId="{27632BE8-EE7A-4395-85AC-435BCE11EF67}" srcId="{7C321880-81ED-4CC0-A6CE-932CA3D70A68}" destId="{903A180D-D408-4A06-A669-323BECC20A69}" srcOrd="1" destOrd="0" parTransId="{FF6368F1-4099-4D55-963A-67AC4AA74439}" sibTransId="{A3D0D530-474A-4C10-B97E-20FCD7F680A7}"/>
    <dgm:cxn modelId="{4CF0AAF4-AE78-44AB-BD35-BD4FF57152DF}" type="presOf" srcId="{CA4FB870-64FF-45F2-8F28-860ED42BD66B}" destId="{005B12A5-9C0F-452D-A3AF-3167739D1AC0}" srcOrd="0" destOrd="0" presId="urn:microsoft.com/office/officeart/2008/layout/VerticalCurvedList"/>
    <dgm:cxn modelId="{CF7FCBC1-8F65-4DFD-A91B-E750BD0A9FE6}" type="presParOf" srcId="{53E70790-3CB9-4210-9A9E-C3A1969A3BE5}" destId="{976CB80B-41F0-4624-B352-0F4DA3F5D15D}" srcOrd="0" destOrd="0" presId="urn:microsoft.com/office/officeart/2008/layout/VerticalCurvedList"/>
    <dgm:cxn modelId="{4522E52B-5F31-4CE0-BC13-F04C09E602F5}" type="presParOf" srcId="{976CB80B-41F0-4624-B352-0F4DA3F5D15D}" destId="{E961290F-7F06-4E3D-A6F9-065CB8BBA121}" srcOrd="0" destOrd="0" presId="urn:microsoft.com/office/officeart/2008/layout/VerticalCurvedList"/>
    <dgm:cxn modelId="{5D22BD5C-6CEE-4DFE-8A14-D7C7A5038780}" type="presParOf" srcId="{E961290F-7F06-4E3D-A6F9-065CB8BBA121}" destId="{478C5459-6E5F-4AD6-96FD-45383D9E0C94}" srcOrd="0" destOrd="0" presId="urn:microsoft.com/office/officeart/2008/layout/VerticalCurvedList"/>
    <dgm:cxn modelId="{2FF6A2AD-D220-4AD6-B5AE-33CE71E5F8EE}" type="presParOf" srcId="{E961290F-7F06-4E3D-A6F9-065CB8BBA121}" destId="{9189F4AA-2209-40C8-9B89-954E9AA7E9B0}" srcOrd="1" destOrd="0" presId="urn:microsoft.com/office/officeart/2008/layout/VerticalCurvedList"/>
    <dgm:cxn modelId="{CC2692DB-BBAD-41DD-A5EA-13C2702FEB27}" type="presParOf" srcId="{E961290F-7F06-4E3D-A6F9-065CB8BBA121}" destId="{DF70E63F-E55F-49DB-BE6C-F730CC969089}" srcOrd="2" destOrd="0" presId="urn:microsoft.com/office/officeart/2008/layout/VerticalCurvedList"/>
    <dgm:cxn modelId="{05BE9EC8-2376-433D-8383-4353E0F4073A}" type="presParOf" srcId="{E961290F-7F06-4E3D-A6F9-065CB8BBA121}" destId="{E72E7FB4-2BA5-4FDE-BBEE-4AC1205DE1C1}" srcOrd="3" destOrd="0" presId="urn:microsoft.com/office/officeart/2008/layout/VerticalCurvedList"/>
    <dgm:cxn modelId="{5778B3A5-427C-4AFD-83A0-AE2F2CCFF460}" type="presParOf" srcId="{976CB80B-41F0-4624-B352-0F4DA3F5D15D}" destId="{9DBED12D-BA0D-4A08-AA3B-24E98B9C49BC}" srcOrd="1" destOrd="0" presId="urn:microsoft.com/office/officeart/2008/layout/VerticalCurvedList"/>
    <dgm:cxn modelId="{4B5B879D-2E49-4232-9E45-8443B071257A}" type="presParOf" srcId="{976CB80B-41F0-4624-B352-0F4DA3F5D15D}" destId="{8E18805E-E183-4268-AE7B-3BADA88F1195}" srcOrd="2" destOrd="0" presId="urn:microsoft.com/office/officeart/2008/layout/VerticalCurvedList"/>
    <dgm:cxn modelId="{2130D128-E879-42F4-949A-922C4CF37258}" type="presParOf" srcId="{8E18805E-E183-4268-AE7B-3BADA88F1195}" destId="{062B01CE-E1A0-4DDD-AB89-020683A793D3}" srcOrd="0" destOrd="0" presId="urn:microsoft.com/office/officeart/2008/layout/VerticalCurvedList"/>
    <dgm:cxn modelId="{9A62B1B3-0E87-4F77-841A-4EDDAB99ACF5}" type="presParOf" srcId="{976CB80B-41F0-4624-B352-0F4DA3F5D15D}" destId="{60B8AACB-6F1B-460D-A7F5-9EE9C7624E62}" srcOrd="3" destOrd="0" presId="urn:microsoft.com/office/officeart/2008/layout/VerticalCurvedList"/>
    <dgm:cxn modelId="{4675AD13-B2E8-4595-A7C2-4F4D83357623}" type="presParOf" srcId="{976CB80B-41F0-4624-B352-0F4DA3F5D15D}" destId="{F160A1E6-7D3C-4734-9AD8-27CDDD5E3978}" srcOrd="4" destOrd="0" presId="urn:microsoft.com/office/officeart/2008/layout/VerticalCurvedList"/>
    <dgm:cxn modelId="{704A89DB-2B21-4776-83B8-E32F9B0A5254}" type="presParOf" srcId="{F160A1E6-7D3C-4734-9AD8-27CDDD5E3978}" destId="{3A956C58-C291-49E9-85E1-C356FA0C3B20}" srcOrd="0" destOrd="0" presId="urn:microsoft.com/office/officeart/2008/layout/VerticalCurvedList"/>
    <dgm:cxn modelId="{4A390489-9925-424D-B86F-B2CE09B500BA}" type="presParOf" srcId="{976CB80B-41F0-4624-B352-0F4DA3F5D15D}" destId="{005B12A5-9C0F-452D-A3AF-3167739D1AC0}" srcOrd="5" destOrd="0" presId="urn:microsoft.com/office/officeart/2008/layout/VerticalCurvedList"/>
    <dgm:cxn modelId="{2A96302F-3909-405D-87EB-672E41CB7771}" type="presParOf" srcId="{976CB80B-41F0-4624-B352-0F4DA3F5D15D}" destId="{19DDBA76-0851-4920-98B8-C63C1F380745}" srcOrd="6" destOrd="0" presId="urn:microsoft.com/office/officeart/2008/layout/VerticalCurvedList"/>
    <dgm:cxn modelId="{A64E0CD3-A49D-4FCC-B184-DD31639A91E5}" type="presParOf" srcId="{19DDBA76-0851-4920-98B8-C63C1F380745}" destId="{A2096978-67B2-49FC-B187-E8C8AA4BF5D9}" srcOrd="0" destOrd="0" presId="urn:microsoft.com/office/officeart/2008/layout/VerticalCurv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F49E5D-9953-49FE-821B-2121707B38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3845E51-974A-4F49-A351-4581FF63A98C}">
      <dgm:prSet/>
      <dgm:spPr/>
      <dgm:t>
        <a:bodyPr/>
        <a:lstStyle/>
        <a:p>
          <a:r>
            <a:rPr lang="en-US"/>
            <a:t>Ilicit Bitcoin network graphs</a:t>
          </a:r>
        </a:p>
      </dgm:t>
    </dgm:pt>
    <dgm:pt modelId="{7E76C54B-DEC9-470B-9186-7EDE5A0C0F61}" type="parTrans" cxnId="{4EB270F1-8EC2-4898-A921-A5D37491FC5A}">
      <dgm:prSet/>
      <dgm:spPr/>
      <dgm:t>
        <a:bodyPr/>
        <a:lstStyle/>
        <a:p>
          <a:endParaRPr lang="en-US"/>
        </a:p>
      </dgm:t>
    </dgm:pt>
    <dgm:pt modelId="{A6309ED1-FA83-41C4-B353-0412630475F9}" type="sibTrans" cxnId="{4EB270F1-8EC2-4898-A921-A5D37491FC5A}">
      <dgm:prSet/>
      <dgm:spPr/>
      <dgm:t>
        <a:bodyPr/>
        <a:lstStyle/>
        <a:p>
          <a:endParaRPr lang="en-US"/>
        </a:p>
      </dgm:t>
    </dgm:pt>
    <dgm:pt modelId="{D0003D31-2E7F-430A-BF98-14BF966AB797}">
      <dgm:prSet/>
      <dgm:spPr/>
      <dgm:t>
        <a:bodyPr/>
        <a:lstStyle/>
        <a:p>
          <a:r>
            <a:rPr lang="en-US" dirty="0"/>
            <a:t>Whole illicit Bitcoin network graph</a:t>
          </a:r>
        </a:p>
      </dgm:t>
    </dgm:pt>
    <dgm:pt modelId="{EC839AFD-CFCD-42DC-8585-E59FBDD11C10}" type="parTrans" cxnId="{5408CEE1-955B-433F-9959-8CD87757D10F}">
      <dgm:prSet/>
      <dgm:spPr/>
      <dgm:t>
        <a:bodyPr/>
        <a:lstStyle/>
        <a:p>
          <a:endParaRPr lang="en-US"/>
        </a:p>
      </dgm:t>
    </dgm:pt>
    <dgm:pt modelId="{052C02B3-E0B4-40FB-B04D-FB8962E37FEA}" type="sibTrans" cxnId="{5408CEE1-955B-433F-9959-8CD87757D10F}">
      <dgm:prSet/>
      <dgm:spPr/>
      <dgm:t>
        <a:bodyPr/>
        <a:lstStyle/>
        <a:p>
          <a:endParaRPr lang="en-US"/>
        </a:p>
      </dgm:t>
    </dgm:pt>
    <dgm:pt modelId="{C877288D-A238-45D6-AE7C-E203ACA68949}">
      <dgm:prSet/>
      <dgm:spPr/>
      <dgm:t>
        <a:bodyPr/>
        <a:lstStyle/>
        <a:p>
          <a:r>
            <a:rPr lang="en-US" dirty="0"/>
            <a:t>Actors with the largest degree in the </a:t>
          </a:r>
          <a:r>
            <a:rPr lang="en-US" dirty="0" err="1"/>
            <a:t>ilicit</a:t>
          </a:r>
          <a:r>
            <a:rPr lang="en-US" dirty="0"/>
            <a:t> network.</a:t>
          </a:r>
        </a:p>
      </dgm:t>
    </dgm:pt>
    <dgm:pt modelId="{D1F59FC2-ED58-4F8F-8327-FF148D2575CA}" type="parTrans" cxnId="{E74484A3-2C1C-4BA7-B248-1D4F31D1F854}">
      <dgm:prSet/>
      <dgm:spPr/>
      <dgm:t>
        <a:bodyPr/>
        <a:lstStyle/>
        <a:p>
          <a:endParaRPr lang="en-US"/>
        </a:p>
      </dgm:t>
    </dgm:pt>
    <dgm:pt modelId="{2753B08B-E613-47D3-8B8D-C8D032FBBE31}" type="sibTrans" cxnId="{E74484A3-2C1C-4BA7-B248-1D4F31D1F854}">
      <dgm:prSet/>
      <dgm:spPr/>
      <dgm:t>
        <a:bodyPr/>
        <a:lstStyle/>
        <a:p>
          <a:endParaRPr lang="en-US"/>
        </a:p>
      </dgm:t>
    </dgm:pt>
    <dgm:pt modelId="{7E8C48E6-5CBA-4B13-BA74-8C3E1F225631}">
      <dgm:prSet/>
      <dgm:spPr/>
      <dgm:t>
        <a:bodyPr/>
        <a:lstStyle/>
        <a:p>
          <a:r>
            <a:rPr lang="en-US"/>
            <a:t>Licit Bitcoin network graphs</a:t>
          </a:r>
        </a:p>
      </dgm:t>
    </dgm:pt>
    <dgm:pt modelId="{DC2330FE-81B3-4F25-A0C6-1FECC9429EFB}" type="parTrans" cxnId="{9259BC53-D30F-4A08-896A-4489D408A5C3}">
      <dgm:prSet/>
      <dgm:spPr/>
      <dgm:t>
        <a:bodyPr/>
        <a:lstStyle/>
        <a:p>
          <a:endParaRPr lang="en-US"/>
        </a:p>
      </dgm:t>
    </dgm:pt>
    <dgm:pt modelId="{7E01BC83-7748-4B7E-A1DA-8FEDC0437B93}" type="sibTrans" cxnId="{9259BC53-D30F-4A08-896A-4489D408A5C3}">
      <dgm:prSet/>
      <dgm:spPr/>
      <dgm:t>
        <a:bodyPr/>
        <a:lstStyle/>
        <a:p>
          <a:endParaRPr lang="en-US"/>
        </a:p>
      </dgm:t>
    </dgm:pt>
    <dgm:pt modelId="{DF063936-1170-4DE9-B67C-2DA424CF0038}">
      <dgm:prSet/>
      <dgm:spPr/>
      <dgm:t>
        <a:bodyPr/>
        <a:lstStyle/>
        <a:p>
          <a:r>
            <a:rPr lang="en-US" dirty="0"/>
            <a:t>Sample licit Bitcoin network graph</a:t>
          </a:r>
        </a:p>
      </dgm:t>
    </dgm:pt>
    <dgm:pt modelId="{FFCA02B0-0F83-4BB3-808A-22AF0896DAE7}" type="parTrans" cxnId="{D7B45422-AE5C-4BCF-BA37-40451DDE46D0}">
      <dgm:prSet/>
      <dgm:spPr/>
      <dgm:t>
        <a:bodyPr/>
        <a:lstStyle/>
        <a:p>
          <a:endParaRPr lang="en-US"/>
        </a:p>
      </dgm:t>
    </dgm:pt>
    <dgm:pt modelId="{5CEC580C-BC08-4473-B107-B13AD88C8547}" type="sibTrans" cxnId="{D7B45422-AE5C-4BCF-BA37-40451DDE46D0}">
      <dgm:prSet/>
      <dgm:spPr/>
      <dgm:t>
        <a:bodyPr/>
        <a:lstStyle/>
        <a:p>
          <a:endParaRPr lang="en-US"/>
        </a:p>
      </dgm:t>
    </dgm:pt>
    <dgm:pt modelId="{689F4559-B803-468A-B09C-B1FB26F7A201}">
      <dgm:prSet/>
      <dgm:spPr/>
      <dgm:t>
        <a:bodyPr/>
        <a:lstStyle/>
        <a:p>
          <a:r>
            <a:rPr lang="en-US" dirty="0"/>
            <a:t>Actors with the largest degree in the licit network.</a:t>
          </a:r>
        </a:p>
      </dgm:t>
    </dgm:pt>
    <dgm:pt modelId="{92D69942-8EC6-4B8D-B4C3-F8D17C4F05B2}" type="parTrans" cxnId="{C290E284-A1AA-4722-887C-FF8A275E677B}">
      <dgm:prSet/>
      <dgm:spPr/>
      <dgm:t>
        <a:bodyPr/>
        <a:lstStyle/>
        <a:p>
          <a:endParaRPr lang="en-US"/>
        </a:p>
      </dgm:t>
    </dgm:pt>
    <dgm:pt modelId="{9623AA5D-A09A-4B2F-B633-7B530112DA84}" type="sibTrans" cxnId="{C290E284-A1AA-4722-887C-FF8A275E677B}">
      <dgm:prSet/>
      <dgm:spPr/>
      <dgm:t>
        <a:bodyPr/>
        <a:lstStyle/>
        <a:p>
          <a:endParaRPr lang="en-US"/>
        </a:p>
      </dgm:t>
    </dgm:pt>
    <dgm:pt modelId="{CCC71FD7-46E8-457C-ABBB-BA9E7ED016A6}">
      <dgm:prSet/>
      <dgm:spPr/>
      <dgm:t>
        <a:bodyPr/>
        <a:lstStyle/>
        <a:p>
          <a:endParaRPr lang="en-US" dirty="0"/>
        </a:p>
      </dgm:t>
    </dgm:pt>
    <dgm:pt modelId="{F7F63FEB-8688-4C84-8B8C-A73CB1693C95}" type="parTrans" cxnId="{BE99DB04-3126-47FA-A1A0-B97AA407B184}">
      <dgm:prSet/>
      <dgm:spPr/>
      <dgm:t>
        <a:bodyPr/>
        <a:lstStyle/>
        <a:p>
          <a:endParaRPr lang="en-US"/>
        </a:p>
      </dgm:t>
    </dgm:pt>
    <dgm:pt modelId="{5E15E767-B29E-4490-B72D-D03DA2396242}" type="sibTrans" cxnId="{BE99DB04-3126-47FA-A1A0-B97AA407B184}">
      <dgm:prSet/>
      <dgm:spPr/>
      <dgm:t>
        <a:bodyPr/>
        <a:lstStyle/>
        <a:p>
          <a:endParaRPr lang="en-US"/>
        </a:p>
      </dgm:t>
    </dgm:pt>
    <dgm:pt modelId="{8A2A3C5A-53D0-4426-B0F5-8FF77E62CA2A}" type="pres">
      <dgm:prSet presAssocID="{60F49E5D-9953-49FE-821B-2121707B386E}" presName="linear" presStyleCnt="0">
        <dgm:presLayoutVars>
          <dgm:animLvl val="lvl"/>
          <dgm:resizeHandles val="exact"/>
        </dgm:presLayoutVars>
      </dgm:prSet>
      <dgm:spPr/>
    </dgm:pt>
    <dgm:pt modelId="{B560318F-3BAC-4099-9AA1-D955E5355485}" type="pres">
      <dgm:prSet presAssocID="{53845E51-974A-4F49-A351-4581FF63A98C}" presName="parentText" presStyleLbl="node1" presStyleIdx="0" presStyleCnt="3">
        <dgm:presLayoutVars>
          <dgm:chMax val="0"/>
          <dgm:bulletEnabled val="1"/>
        </dgm:presLayoutVars>
      </dgm:prSet>
      <dgm:spPr/>
    </dgm:pt>
    <dgm:pt modelId="{0C4FBF10-92CD-4F79-9F01-FD6DC9F05FAE}" type="pres">
      <dgm:prSet presAssocID="{53845E51-974A-4F49-A351-4581FF63A98C}" presName="childText" presStyleLbl="revTx" presStyleIdx="0" presStyleCnt="2">
        <dgm:presLayoutVars>
          <dgm:bulletEnabled val="1"/>
        </dgm:presLayoutVars>
      </dgm:prSet>
      <dgm:spPr/>
    </dgm:pt>
    <dgm:pt modelId="{D21D3A50-12D6-4518-A839-68340D82D89B}" type="pres">
      <dgm:prSet presAssocID="{7E8C48E6-5CBA-4B13-BA74-8C3E1F225631}" presName="parentText" presStyleLbl="node1" presStyleIdx="1" presStyleCnt="3">
        <dgm:presLayoutVars>
          <dgm:chMax val="0"/>
          <dgm:bulletEnabled val="1"/>
        </dgm:presLayoutVars>
      </dgm:prSet>
      <dgm:spPr/>
    </dgm:pt>
    <dgm:pt modelId="{AE85E536-C17E-4C1B-AD36-67CD1FE54910}" type="pres">
      <dgm:prSet presAssocID="{7E8C48E6-5CBA-4B13-BA74-8C3E1F225631}" presName="childText" presStyleLbl="revTx" presStyleIdx="1" presStyleCnt="2">
        <dgm:presLayoutVars>
          <dgm:bulletEnabled val="1"/>
        </dgm:presLayoutVars>
      </dgm:prSet>
      <dgm:spPr/>
    </dgm:pt>
    <dgm:pt modelId="{6F33C388-EC66-42B6-BC22-37CFFDEFA91D}" type="pres">
      <dgm:prSet presAssocID="{CCC71FD7-46E8-457C-ABBB-BA9E7ED016A6}" presName="parentText" presStyleLbl="node1" presStyleIdx="2" presStyleCnt="3">
        <dgm:presLayoutVars>
          <dgm:chMax val="0"/>
          <dgm:bulletEnabled val="1"/>
        </dgm:presLayoutVars>
      </dgm:prSet>
      <dgm:spPr/>
    </dgm:pt>
  </dgm:ptLst>
  <dgm:cxnLst>
    <dgm:cxn modelId="{BE99DB04-3126-47FA-A1A0-B97AA407B184}" srcId="{60F49E5D-9953-49FE-821B-2121707B386E}" destId="{CCC71FD7-46E8-457C-ABBB-BA9E7ED016A6}" srcOrd="2" destOrd="0" parTransId="{F7F63FEB-8688-4C84-8B8C-A73CB1693C95}" sibTransId="{5E15E767-B29E-4490-B72D-D03DA2396242}"/>
    <dgm:cxn modelId="{35531E15-3A7D-4982-8AE6-4218BBE9314B}" type="presOf" srcId="{7E8C48E6-5CBA-4B13-BA74-8C3E1F225631}" destId="{D21D3A50-12D6-4518-A839-68340D82D89B}" srcOrd="0" destOrd="0" presId="urn:microsoft.com/office/officeart/2005/8/layout/vList2"/>
    <dgm:cxn modelId="{D7B45422-AE5C-4BCF-BA37-40451DDE46D0}" srcId="{7E8C48E6-5CBA-4B13-BA74-8C3E1F225631}" destId="{DF063936-1170-4DE9-B67C-2DA424CF0038}" srcOrd="0" destOrd="0" parTransId="{FFCA02B0-0F83-4BB3-808A-22AF0896DAE7}" sibTransId="{5CEC580C-BC08-4473-B107-B13AD88C8547}"/>
    <dgm:cxn modelId="{5F49596C-2FE3-4C00-98E9-445D8E9A7320}" type="presOf" srcId="{DF063936-1170-4DE9-B67C-2DA424CF0038}" destId="{AE85E536-C17E-4C1B-AD36-67CD1FE54910}" srcOrd="0" destOrd="0" presId="urn:microsoft.com/office/officeart/2005/8/layout/vList2"/>
    <dgm:cxn modelId="{9259BC53-D30F-4A08-896A-4489D408A5C3}" srcId="{60F49E5D-9953-49FE-821B-2121707B386E}" destId="{7E8C48E6-5CBA-4B13-BA74-8C3E1F225631}" srcOrd="1" destOrd="0" parTransId="{DC2330FE-81B3-4F25-A0C6-1FECC9429EFB}" sibTransId="{7E01BC83-7748-4B7E-A1DA-8FEDC0437B93}"/>
    <dgm:cxn modelId="{8204C579-6A23-4F4E-A673-437588C51D48}" type="presOf" srcId="{CCC71FD7-46E8-457C-ABBB-BA9E7ED016A6}" destId="{6F33C388-EC66-42B6-BC22-37CFFDEFA91D}" srcOrd="0" destOrd="0" presId="urn:microsoft.com/office/officeart/2005/8/layout/vList2"/>
    <dgm:cxn modelId="{E670FE7F-258F-46CC-84FC-5E254207B443}" type="presOf" srcId="{53845E51-974A-4F49-A351-4581FF63A98C}" destId="{B560318F-3BAC-4099-9AA1-D955E5355485}" srcOrd="0" destOrd="0" presId="urn:microsoft.com/office/officeart/2005/8/layout/vList2"/>
    <dgm:cxn modelId="{5D6E6080-87C1-48A6-AB83-6AECC0CD66F0}" type="presOf" srcId="{D0003D31-2E7F-430A-BF98-14BF966AB797}" destId="{0C4FBF10-92CD-4F79-9F01-FD6DC9F05FAE}" srcOrd="0" destOrd="0" presId="urn:microsoft.com/office/officeart/2005/8/layout/vList2"/>
    <dgm:cxn modelId="{C290E284-A1AA-4722-887C-FF8A275E677B}" srcId="{7E8C48E6-5CBA-4B13-BA74-8C3E1F225631}" destId="{689F4559-B803-468A-B09C-B1FB26F7A201}" srcOrd="1" destOrd="0" parTransId="{92D69942-8EC6-4B8D-B4C3-F8D17C4F05B2}" sibTransId="{9623AA5D-A09A-4B2F-B633-7B530112DA84}"/>
    <dgm:cxn modelId="{E74484A3-2C1C-4BA7-B248-1D4F31D1F854}" srcId="{53845E51-974A-4F49-A351-4581FF63A98C}" destId="{C877288D-A238-45D6-AE7C-E203ACA68949}" srcOrd="1" destOrd="0" parTransId="{D1F59FC2-ED58-4F8F-8327-FF148D2575CA}" sibTransId="{2753B08B-E613-47D3-8B8D-C8D032FBBE31}"/>
    <dgm:cxn modelId="{6A6C89BD-2C29-4C2D-AAAC-B90AA6EEB4AA}" type="presOf" srcId="{C877288D-A238-45D6-AE7C-E203ACA68949}" destId="{0C4FBF10-92CD-4F79-9F01-FD6DC9F05FAE}" srcOrd="0" destOrd="1" presId="urn:microsoft.com/office/officeart/2005/8/layout/vList2"/>
    <dgm:cxn modelId="{86F13FC4-16AC-4F6E-9924-DF11FE18BF38}" type="presOf" srcId="{60F49E5D-9953-49FE-821B-2121707B386E}" destId="{8A2A3C5A-53D0-4426-B0F5-8FF77E62CA2A}" srcOrd="0" destOrd="0" presId="urn:microsoft.com/office/officeart/2005/8/layout/vList2"/>
    <dgm:cxn modelId="{5408CEE1-955B-433F-9959-8CD87757D10F}" srcId="{53845E51-974A-4F49-A351-4581FF63A98C}" destId="{D0003D31-2E7F-430A-BF98-14BF966AB797}" srcOrd="0" destOrd="0" parTransId="{EC839AFD-CFCD-42DC-8585-E59FBDD11C10}" sibTransId="{052C02B3-E0B4-40FB-B04D-FB8962E37FEA}"/>
    <dgm:cxn modelId="{5D2F68E6-9E6D-47CD-AA62-119A3A14C34D}" type="presOf" srcId="{689F4559-B803-468A-B09C-B1FB26F7A201}" destId="{AE85E536-C17E-4C1B-AD36-67CD1FE54910}" srcOrd="0" destOrd="1" presId="urn:microsoft.com/office/officeart/2005/8/layout/vList2"/>
    <dgm:cxn modelId="{4EB270F1-8EC2-4898-A921-A5D37491FC5A}" srcId="{60F49E5D-9953-49FE-821B-2121707B386E}" destId="{53845E51-974A-4F49-A351-4581FF63A98C}" srcOrd="0" destOrd="0" parTransId="{7E76C54B-DEC9-470B-9186-7EDE5A0C0F61}" sibTransId="{A6309ED1-FA83-41C4-B353-0412630475F9}"/>
    <dgm:cxn modelId="{CD819E9D-C482-4DD6-AC9C-323F29930822}" type="presParOf" srcId="{8A2A3C5A-53D0-4426-B0F5-8FF77E62CA2A}" destId="{B560318F-3BAC-4099-9AA1-D955E5355485}" srcOrd="0" destOrd="0" presId="urn:microsoft.com/office/officeart/2005/8/layout/vList2"/>
    <dgm:cxn modelId="{CA4DE868-74E1-43EC-B301-ABE777043F7A}" type="presParOf" srcId="{8A2A3C5A-53D0-4426-B0F5-8FF77E62CA2A}" destId="{0C4FBF10-92CD-4F79-9F01-FD6DC9F05FAE}" srcOrd="1" destOrd="0" presId="urn:microsoft.com/office/officeart/2005/8/layout/vList2"/>
    <dgm:cxn modelId="{23109AFF-0223-4D69-A866-49408D785652}" type="presParOf" srcId="{8A2A3C5A-53D0-4426-B0F5-8FF77E62CA2A}" destId="{D21D3A50-12D6-4518-A839-68340D82D89B}" srcOrd="2" destOrd="0" presId="urn:microsoft.com/office/officeart/2005/8/layout/vList2"/>
    <dgm:cxn modelId="{0E5601AB-24A9-4EA8-8AFC-3FE694F7892E}" type="presParOf" srcId="{8A2A3C5A-53D0-4426-B0F5-8FF77E62CA2A}" destId="{AE85E536-C17E-4C1B-AD36-67CD1FE54910}" srcOrd="3" destOrd="0" presId="urn:microsoft.com/office/officeart/2005/8/layout/vList2"/>
    <dgm:cxn modelId="{430C0DE6-E5A1-4E55-81B7-1978A6940385}" type="presParOf" srcId="{8A2A3C5A-53D0-4426-B0F5-8FF77E62CA2A}" destId="{6F33C388-EC66-42B6-BC22-37CFFDEFA91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89F4AA-2209-40C8-9B89-954E9AA7E9B0}">
      <dsp:nvSpPr>
        <dsp:cNvPr id="0" name=""/>
        <dsp:cNvSpPr/>
      </dsp:nvSpPr>
      <dsp:spPr>
        <a:xfrm>
          <a:off x="-1686529" y="-262344"/>
          <a:ext cx="2018551" cy="2018551"/>
        </a:xfrm>
        <a:prstGeom prst="blockArc">
          <a:avLst>
            <a:gd name="adj1" fmla="val 18900000"/>
            <a:gd name="adj2" fmla="val 2700000"/>
            <a:gd name="adj3" fmla="val 1070"/>
          </a:avLst>
        </a:prstGeom>
        <a:noFill/>
        <a:ln w="15875"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BED12D-BA0D-4A08-AA3B-24E98B9C49BC}">
      <dsp:nvSpPr>
        <dsp:cNvPr id="0" name=""/>
        <dsp:cNvSpPr/>
      </dsp:nvSpPr>
      <dsp:spPr>
        <a:xfrm>
          <a:off x="213369" y="149386"/>
          <a:ext cx="1488632" cy="298772"/>
        </a:xfrm>
        <a:prstGeom prst="rect">
          <a:avLst/>
        </a:prstGeom>
        <a:solidFill>
          <a:schemeClr val="lt1">
            <a:hueOff val="0"/>
            <a:satOff val="0"/>
            <a:lumOff val="0"/>
            <a:alphaOff val="0"/>
          </a:schemeClr>
        </a:solidFill>
        <a:ln w="1587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7151"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t>Illicit </a:t>
          </a:r>
          <a:r>
            <a:rPr lang="en-US" altLang="zh-CN" sz="1400" kern="1200" dirty="0"/>
            <a:t>actors</a:t>
          </a:r>
          <a:endParaRPr lang="en-US" sz="1400" kern="1200" dirty="0"/>
        </a:p>
      </dsp:txBody>
      <dsp:txXfrm>
        <a:off x="213369" y="149386"/>
        <a:ext cx="1488632" cy="298772"/>
      </dsp:txXfrm>
    </dsp:sp>
    <dsp:sp modelId="{062B01CE-E1A0-4DDD-AB89-020683A793D3}">
      <dsp:nvSpPr>
        <dsp:cNvPr id="0" name=""/>
        <dsp:cNvSpPr/>
      </dsp:nvSpPr>
      <dsp:spPr>
        <a:xfrm>
          <a:off x="26636" y="112039"/>
          <a:ext cx="373465" cy="373465"/>
        </a:xfrm>
        <a:prstGeom prst="ellipse">
          <a:avLst/>
        </a:prstGeom>
        <a:solidFill>
          <a:schemeClr val="lt1">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B8AACB-6F1B-460D-A7F5-9EE9C7624E62}">
      <dsp:nvSpPr>
        <dsp:cNvPr id="0" name=""/>
        <dsp:cNvSpPr/>
      </dsp:nvSpPr>
      <dsp:spPr>
        <a:xfrm>
          <a:off x="321973" y="597545"/>
          <a:ext cx="1380028" cy="298772"/>
        </a:xfrm>
        <a:prstGeom prst="rect">
          <a:avLst/>
        </a:prstGeom>
        <a:solidFill>
          <a:schemeClr val="lt1">
            <a:hueOff val="0"/>
            <a:satOff val="0"/>
            <a:lumOff val="0"/>
            <a:alphaOff val="0"/>
          </a:schemeClr>
        </a:solidFill>
        <a:ln w="1587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7151"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t>Licit actors</a:t>
          </a:r>
        </a:p>
      </dsp:txBody>
      <dsp:txXfrm>
        <a:off x="321973" y="597545"/>
        <a:ext cx="1380028" cy="298772"/>
      </dsp:txXfrm>
    </dsp:sp>
    <dsp:sp modelId="{3A956C58-C291-49E9-85E1-C356FA0C3B20}">
      <dsp:nvSpPr>
        <dsp:cNvPr id="0" name=""/>
        <dsp:cNvSpPr/>
      </dsp:nvSpPr>
      <dsp:spPr>
        <a:xfrm>
          <a:off x="135240" y="560198"/>
          <a:ext cx="373465" cy="373465"/>
        </a:xfrm>
        <a:prstGeom prst="ellipse">
          <a:avLst/>
        </a:prstGeom>
        <a:solidFill>
          <a:schemeClr val="lt1">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5B12A5-9C0F-452D-A3AF-3167739D1AC0}">
      <dsp:nvSpPr>
        <dsp:cNvPr id="0" name=""/>
        <dsp:cNvSpPr/>
      </dsp:nvSpPr>
      <dsp:spPr>
        <a:xfrm>
          <a:off x="213369" y="1045704"/>
          <a:ext cx="1488632" cy="298772"/>
        </a:xfrm>
        <a:prstGeom prst="rect">
          <a:avLst/>
        </a:prstGeom>
        <a:solidFill>
          <a:schemeClr val="lt1">
            <a:hueOff val="0"/>
            <a:satOff val="0"/>
            <a:lumOff val="0"/>
            <a:alphaOff val="0"/>
          </a:schemeClr>
        </a:solidFill>
        <a:ln w="1587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7151"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t>Unknown actors</a:t>
          </a:r>
        </a:p>
      </dsp:txBody>
      <dsp:txXfrm>
        <a:off x="213369" y="1045704"/>
        <a:ext cx="1488632" cy="298772"/>
      </dsp:txXfrm>
    </dsp:sp>
    <dsp:sp modelId="{A2096978-67B2-49FC-B187-E8C8AA4BF5D9}">
      <dsp:nvSpPr>
        <dsp:cNvPr id="0" name=""/>
        <dsp:cNvSpPr/>
      </dsp:nvSpPr>
      <dsp:spPr>
        <a:xfrm>
          <a:off x="26636" y="1008357"/>
          <a:ext cx="373465" cy="373465"/>
        </a:xfrm>
        <a:prstGeom prst="ellipse">
          <a:avLst/>
        </a:prstGeom>
        <a:solidFill>
          <a:schemeClr val="lt1">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60318F-3BAC-4099-9AA1-D955E5355485}">
      <dsp:nvSpPr>
        <dsp:cNvPr id="0" name=""/>
        <dsp:cNvSpPr/>
      </dsp:nvSpPr>
      <dsp:spPr>
        <a:xfrm>
          <a:off x="0" y="43931"/>
          <a:ext cx="8832850" cy="6084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Ilicit Bitcoin network graphs</a:t>
          </a:r>
        </a:p>
      </dsp:txBody>
      <dsp:txXfrm>
        <a:off x="29700" y="73631"/>
        <a:ext cx="8773450" cy="549000"/>
      </dsp:txXfrm>
    </dsp:sp>
    <dsp:sp modelId="{0C4FBF10-92CD-4F79-9F01-FD6DC9F05FAE}">
      <dsp:nvSpPr>
        <dsp:cNvPr id="0" name=""/>
        <dsp:cNvSpPr/>
      </dsp:nvSpPr>
      <dsp:spPr>
        <a:xfrm>
          <a:off x="0" y="652331"/>
          <a:ext cx="8832850" cy="659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44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Whole illicit Bitcoin network graph</a:t>
          </a:r>
        </a:p>
        <a:p>
          <a:pPr marL="228600" lvl="1" indent="-228600" algn="l" defTabSz="889000">
            <a:lnSpc>
              <a:spcPct val="90000"/>
            </a:lnSpc>
            <a:spcBef>
              <a:spcPct val="0"/>
            </a:spcBef>
            <a:spcAft>
              <a:spcPct val="20000"/>
            </a:spcAft>
            <a:buChar char="•"/>
          </a:pPr>
          <a:r>
            <a:rPr lang="en-US" sz="2000" kern="1200" dirty="0"/>
            <a:t>Actors with the largest degree in the </a:t>
          </a:r>
          <a:r>
            <a:rPr lang="en-US" sz="2000" kern="1200" dirty="0" err="1"/>
            <a:t>ilicit</a:t>
          </a:r>
          <a:r>
            <a:rPr lang="en-US" sz="2000" kern="1200" dirty="0"/>
            <a:t> network.</a:t>
          </a:r>
        </a:p>
      </dsp:txBody>
      <dsp:txXfrm>
        <a:off x="0" y="652331"/>
        <a:ext cx="8832850" cy="659295"/>
      </dsp:txXfrm>
    </dsp:sp>
    <dsp:sp modelId="{D21D3A50-12D6-4518-A839-68340D82D89B}">
      <dsp:nvSpPr>
        <dsp:cNvPr id="0" name=""/>
        <dsp:cNvSpPr/>
      </dsp:nvSpPr>
      <dsp:spPr>
        <a:xfrm>
          <a:off x="0" y="1311627"/>
          <a:ext cx="8832850" cy="6084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Licit Bitcoin network graphs</a:t>
          </a:r>
        </a:p>
      </dsp:txBody>
      <dsp:txXfrm>
        <a:off x="29700" y="1341327"/>
        <a:ext cx="8773450" cy="549000"/>
      </dsp:txXfrm>
    </dsp:sp>
    <dsp:sp modelId="{AE85E536-C17E-4C1B-AD36-67CD1FE54910}">
      <dsp:nvSpPr>
        <dsp:cNvPr id="0" name=""/>
        <dsp:cNvSpPr/>
      </dsp:nvSpPr>
      <dsp:spPr>
        <a:xfrm>
          <a:off x="0" y="1920027"/>
          <a:ext cx="8832850" cy="659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44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Sample licit Bitcoin network graph</a:t>
          </a:r>
        </a:p>
        <a:p>
          <a:pPr marL="228600" lvl="1" indent="-228600" algn="l" defTabSz="889000">
            <a:lnSpc>
              <a:spcPct val="90000"/>
            </a:lnSpc>
            <a:spcBef>
              <a:spcPct val="0"/>
            </a:spcBef>
            <a:spcAft>
              <a:spcPct val="20000"/>
            </a:spcAft>
            <a:buChar char="•"/>
          </a:pPr>
          <a:r>
            <a:rPr lang="en-US" sz="2000" kern="1200" dirty="0"/>
            <a:t>Actors with the largest degree in the licit network.</a:t>
          </a:r>
        </a:p>
      </dsp:txBody>
      <dsp:txXfrm>
        <a:off x="0" y="1920027"/>
        <a:ext cx="8832850" cy="659295"/>
      </dsp:txXfrm>
    </dsp:sp>
    <dsp:sp modelId="{6F33C388-EC66-42B6-BC22-37CFFDEFA91D}">
      <dsp:nvSpPr>
        <dsp:cNvPr id="0" name=""/>
        <dsp:cNvSpPr/>
      </dsp:nvSpPr>
      <dsp:spPr>
        <a:xfrm>
          <a:off x="0" y="2579322"/>
          <a:ext cx="8832850" cy="6084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endParaRPr lang="en-US" sz="2600" kern="1200" dirty="0"/>
        </a:p>
      </dsp:txBody>
      <dsp:txXfrm>
        <a:off x="29700" y="2609022"/>
        <a:ext cx="8773450" cy="54900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CC8114-5E32-4DF4-9FEE-AAA3E57FEE7B}" type="datetimeFigureOut">
              <a:rPr lang="en-US" smtClean="0"/>
              <a:t>10/11/2021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3CB409-9592-4740-847F-60A481C17859}" type="slidenum">
              <a:rPr lang="en-US" smtClean="0"/>
              <a:t>‹#›</a:t>
            </a:fld>
            <a:endParaRPr lang="en-US"/>
          </a:p>
        </p:txBody>
      </p:sp>
    </p:spTree>
    <p:extLst>
      <p:ext uri="{BB962C8B-B14F-4D97-AF65-F5344CB8AC3E}">
        <p14:creationId xmlns:p14="http://schemas.microsoft.com/office/powerpoint/2010/main" val="4068273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3CB409-9592-4740-847F-60A481C17859}" type="slidenum">
              <a:rPr lang="en-US" smtClean="0"/>
              <a:t>1</a:t>
            </a:fld>
            <a:endParaRPr lang="en-US"/>
          </a:p>
        </p:txBody>
      </p:sp>
    </p:spTree>
    <p:extLst>
      <p:ext uri="{BB962C8B-B14F-4D97-AF65-F5344CB8AC3E}">
        <p14:creationId xmlns:p14="http://schemas.microsoft.com/office/powerpoint/2010/main" val="2575030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3CB409-9592-4740-847F-60A481C17859}" type="slidenum">
              <a:rPr lang="en-US" smtClean="0"/>
              <a:t>5</a:t>
            </a:fld>
            <a:endParaRPr lang="en-US"/>
          </a:p>
        </p:txBody>
      </p:sp>
    </p:spTree>
    <p:extLst>
      <p:ext uri="{BB962C8B-B14F-4D97-AF65-F5344CB8AC3E}">
        <p14:creationId xmlns:p14="http://schemas.microsoft.com/office/powerpoint/2010/main" val="98367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10/11/2021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7265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590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6079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575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1258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2464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9988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9200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854539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4873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t>10/11/2021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1654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10/11/2021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576296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hyperlink" Target="https://www.kaggle.com/ellipticco/elliptic-data-set/discussion" TargetMode="External"/><Relationship Id="rId7" Type="http://schemas.openxmlformats.org/officeDocument/2006/relationships/diagramLayout" Target="../diagrams/layout1.xml"/><Relationship Id="rId2" Type="http://schemas.openxmlformats.org/officeDocument/2006/relationships/hyperlink" Target="http://www.elliptic.co/" TargetMode="Externa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7.emf"/><Relationship Id="rId10" Type="http://schemas.microsoft.com/office/2007/relationships/diagramDrawing" Target="../diagrams/drawing1.xml"/><Relationship Id="rId4" Type="http://schemas.openxmlformats.org/officeDocument/2006/relationships/image" Target="../media/image6.emf"/><Relationship Id="rId9" Type="http://schemas.openxmlformats.org/officeDocument/2006/relationships/diagramColors" Target="../diagrams/colors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04737" y="4559967"/>
            <a:ext cx="8770030" cy="1162443"/>
          </a:xfrm>
        </p:spPr>
        <p:txBody>
          <a:bodyPr>
            <a:normAutofit fontScale="90000"/>
          </a:bodyPr>
          <a:lstStyle/>
          <a:p>
            <a:pPr algn="ctr"/>
            <a:r>
              <a:rPr lang="en-US" b="1" i="1" dirty="0">
                <a:solidFill>
                  <a:srgbClr val="FFFFFF"/>
                </a:solidFill>
              </a:rPr>
              <a:t>Bitcoin Network Analysis</a:t>
            </a:r>
            <a:r>
              <a:rPr lang="en-US" i="1" dirty="0">
                <a:solidFill>
                  <a:srgbClr val="FFFFFF"/>
                </a:solidFill>
              </a:rPr>
              <a:t> </a:t>
            </a:r>
          </a:p>
        </p:txBody>
      </p:sp>
      <p:sp>
        <p:nvSpPr>
          <p:cNvPr id="3" name="Subtitle 2"/>
          <p:cNvSpPr>
            <a:spLocks noGrp="1"/>
          </p:cNvSpPr>
          <p:nvPr>
            <p:ph type="subTitle" idx="1"/>
          </p:nvPr>
        </p:nvSpPr>
        <p:spPr>
          <a:xfrm>
            <a:off x="1911275" y="5722411"/>
            <a:ext cx="8369450" cy="480330"/>
          </a:xfrm>
        </p:spPr>
        <p:txBody>
          <a:bodyPr>
            <a:normAutofit fontScale="70000" lnSpcReduction="20000"/>
          </a:bodyPr>
          <a:lstStyle/>
          <a:p>
            <a:pPr algn="ctr" fontAlgn="base">
              <a:lnSpc>
                <a:spcPct val="110000"/>
              </a:lnSpc>
            </a:pPr>
            <a:endParaRPr lang="en-US" sz="700" b="1" i="1" dirty="0">
              <a:solidFill>
                <a:schemeClr val="bg2"/>
              </a:solidFill>
            </a:endParaRPr>
          </a:p>
          <a:p>
            <a:pPr algn="ctr" fontAlgn="base">
              <a:lnSpc>
                <a:spcPct val="110000"/>
              </a:lnSpc>
            </a:pPr>
            <a:r>
              <a:rPr lang="en-US" sz="1050" b="1" i="1" dirty="0">
                <a:solidFill>
                  <a:schemeClr val="bg2"/>
                </a:solidFill>
              </a:rPr>
              <a:t>Julissa Melo</a:t>
            </a:r>
            <a:r>
              <a:rPr lang="en-US" sz="1050" dirty="0">
                <a:solidFill>
                  <a:schemeClr val="bg2"/>
                </a:solidFill>
              </a:rPr>
              <a:t> &amp; </a:t>
            </a:r>
            <a:r>
              <a:rPr lang="en-US" sz="1050" b="1" i="1" dirty="0">
                <a:solidFill>
                  <a:schemeClr val="bg2"/>
                </a:solidFill>
              </a:rPr>
              <a:t>Maopin Yan</a:t>
            </a:r>
            <a:r>
              <a:rPr lang="en-US" sz="1050" dirty="0">
                <a:solidFill>
                  <a:schemeClr val="bg2"/>
                </a:solidFill>
              </a:rPr>
              <a:t> </a:t>
            </a:r>
          </a:p>
          <a:p>
            <a:pPr algn="ctr">
              <a:lnSpc>
                <a:spcPct val="110000"/>
              </a:lnSpc>
            </a:pPr>
            <a:endParaRPr lang="en-US" sz="700" dirty="0">
              <a:solidFill>
                <a:schemeClr val="bg2"/>
              </a:solidFill>
            </a:endParaRPr>
          </a:p>
        </p:txBody>
      </p:sp>
      <p:pic>
        <p:nvPicPr>
          <p:cNvPr id="7" name="Graphic 6" descr="Bitcoin">
            <a:extLst>
              <a:ext uri="{FF2B5EF4-FFF2-40B4-BE49-F238E27FC236}">
                <a16:creationId xmlns:a16="http://schemas.microsoft.com/office/drawing/2014/main" id="{6F440D74-0407-43C8-8DF4-F43515F656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9223" y="951493"/>
            <a:ext cx="2975493" cy="2975493"/>
          </a:xfrm>
          <a:prstGeom prst="rect">
            <a:avLst/>
          </a:prstGeom>
        </p:spPr>
      </p:pic>
    </p:spTree>
    <p:extLst>
      <p:ext uri="{BB962C8B-B14F-4D97-AF65-F5344CB8AC3E}">
        <p14:creationId xmlns:p14="http://schemas.microsoft.com/office/powerpoint/2010/main" val="178598534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phere of mesh and nodes">
            <a:extLst>
              <a:ext uri="{FF2B5EF4-FFF2-40B4-BE49-F238E27FC236}">
                <a16:creationId xmlns:a16="http://schemas.microsoft.com/office/drawing/2014/main" id="{600541E6-1B11-4C40-846B-30BDFE30CFA8}"/>
              </a:ext>
            </a:extLst>
          </p:cNvPr>
          <p:cNvPicPr>
            <a:picLocks noChangeAspect="1"/>
          </p:cNvPicPr>
          <p:nvPr/>
        </p:nvPicPr>
        <p:blipFill rotWithShape="1">
          <a:blip r:embed="rId2">
            <a:duotone>
              <a:schemeClr val="bg2">
                <a:shade val="45000"/>
                <a:satMod val="135000"/>
              </a:schemeClr>
              <a:prstClr val="white"/>
            </a:duotone>
            <a:alphaModFix amt="50000"/>
          </a:blip>
          <a:srcRect t="2676" r="-1" b="22321"/>
          <a:stretch/>
        </p:blipFill>
        <p:spPr>
          <a:xfrm>
            <a:off x="305" y="10"/>
            <a:ext cx="12191695" cy="6857990"/>
          </a:xfrm>
          <a:prstGeom prst="rect">
            <a:avLst/>
          </a:prstGeom>
        </p:spPr>
      </p:pic>
      <p:sp>
        <p:nvSpPr>
          <p:cNvPr id="2" name="Title 1">
            <a:extLst>
              <a:ext uri="{FF2B5EF4-FFF2-40B4-BE49-F238E27FC236}">
                <a16:creationId xmlns:a16="http://schemas.microsoft.com/office/drawing/2014/main" id="{CF53251E-D697-4954-BA99-EAD8AF9ADE2A}"/>
              </a:ext>
            </a:extLst>
          </p:cNvPr>
          <p:cNvSpPr>
            <a:spLocks noGrp="1"/>
          </p:cNvSpPr>
          <p:nvPr>
            <p:ph type="title"/>
          </p:nvPr>
        </p:nvSpPr>
        <p:spPr/>
        <p:txBody>
          <a:bodyPr>
            <a:normAutofit/>
          </a:bodyPr>
          <a:lstStyle/>
          <a:p>
            <a:r>
              <a:rPr lang="en-US" b="1" dirty="0">
                <a:solidFill>
                  <a:srgbClr val="002060"/>
                </a:solidFill>
              </a:rPr>
              <a:t>Illicit Bitcoin network graphs</a:t>
            </a:r>
            <a:br>
              <a:rPr lang="en-US" b="1" dirty="0">
                <a:solidFill>
                  <a:srgbClr val="002060"/>
                </a:solidFill>
              </a:rPr>
            </a:br>
            <a:endParaRPr lang="en-US" b="1" dirty="0">
              <a:solidFill>
                <a:srgbClr val="002060"/>
              </a:solidFill>
            </a:endParaRPr>
          </a:p>
        </p:txBody>
      </p:sp>
      <p:sp>
        <p:nvSpPr>
          <p:cNvPr id="3" name="Content Placeholder 2">
            <a:extLst>
              <a:ext uri="{FF2B5EF4-FFF2-40B4-BE49-F238E27FC236}">
                <a16:creationId xmlns:a16="http://schemas.microsoft.com/office/drawing/2014/main" id="{B885F0F9-A880-47A8-814D-A063D945DAF2}"/>
              </a:ext>
            </a:extLst>
          </p:cNvPr>
          <p:cNvSpPr>
            <a:spLocks noGrp="1"/>
          </p:cNvSpPr>
          <p:nvPr>
            <p:ph idx="1"/>
          </p:nvPr>
        </p:nvSpPr>
        <p:spPr>
          <a:xfrm>
            <a:off x="1451579" y="2425307"/>
            <a:ext cx="9603275" cy="1556143"/>
          </a:xfrm>
        </p:spPr>
        <p:txBody>
          <a:bodyPr>
            <a:normAutofit/>
          </a:bodyPr>
          <a:lstStyle/>
          <a:p>
            <a:pPr lvl="0">
              <a:lnSpc>
                <a:spcPct val="100000"/>
              </a:lnSpc>
            </a:pPr>
            <a:r>
              <a:rPr lang="en-US" dirty="0"/>
              <a:t>Whole illicit Bitcoin network graph</a:t>
            </a:r>
          </a:p>
          <a:p>
            <a:pPr lvl="0">
              <a:lnSpc>
                <a:spcPct val="100000"/>
              </a:lnSpc>
            </a:pPr>
            <a:r>
              <a:rPr lang="en-US" dirty="0"/>
              <a:t>Subgraph of actors with the largest degree in the illicit network.</a:t>
            </a:r>
          </a:p>
          <a:p>
            <a:pPr marL="0" indent="0">
              <a:buNone/>
            </a:pPr>
            <a:endParaRPr lang="en-US" dirty="0"/>
          </a:p>
        </p:txBody>
      </p:sp>
    </p:spTree>
    <p:extLst>
      <p:ext uri="{BB962C8B-B14F-4D97-AF65-F5344CB8AC3E}">
        <p14:creationId xmlns:p14="http://schemas.microsoft.com/office/powerpoint/2010/main" val="1915963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528E6-C89F-4FA9-A6B5-82019AB77C47}"/>
              </a:ext>
            </a:extLst>
          </p:cNvPr>
          <p:cNvSpPr>
            <a:spLocks noGrp="1"/>
          </p:cNvSpPr>
          <p:nvPr>
            <p:ph type="title"/>
          </p:nvPr>
        </p:nvSpPr>
        <p:spPr>
          <a:xfrm>
            <a:off x="1143000" y="618331"/>
            <a:ext cx="9906000" cy="1117073"/>
          </a:xfrm>
        </p:spPr>
        <p:txBody>
          <a:bodyPr>
            <a:normAutofit/>
          </a:bodyPr>
          <a:lstStyle/>
          <a:p>
            <a:pPr algn="ctr"/>
            <a:r>
              <a:rPr lang="en-US" b="1" dirty="0">
                <a:solidFill>
                  <a:srgbClr val="002060"/>
                </a:solidFill>
              </a:rPr>
              <a:t>Whole </a:t>
            </a:r>
            <a:r>
              <a:rPr lang="en-US" b="1" dirty="0" err="1">
                <a:solidFill>
                  <a:srgbClr val="002060"/>
                </a:solidFill>
              </a:rPr>
              <a:t>ilicit</a:t>
            </a:r>
            <a:r>
              <a:rPr lang="en-US" b="1" dirty="0">
                <a:solidFill>
                  <a:srgbClr val="002060"/>
                </a:solidFill>
              </a:rPr>
              <a:t> Bitcoin network graph</a:t>
            </a:r>
            <a:endParaRPr lang="en-US" sz="4800" b="1" dirty="0">
              <a:solidFill>
                <a:srgbClr val="002060"/>
              </a:solidFill>
            </a:endParaRPr>
          </a:p>
        </p:txBody>
      </p:sp>
      <p:pic>
        <p:nvPicPr>
          <p:cNvPr id="3078" name="Picture 6">
            <a:extLst>
              <a:ext uri="{FF2B5EF4-FFF2-40B4-BE49-F238E27FC236}">
                <a16:creationId xmlns:a16="http://schemas.microsoft.com/office/drawing/2014/main" id="{7042A2D8-6D92-49C7-820D-BF8CE021A8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176" y="1979020"/>
            <a:ext cx="5285799" cy="41360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EA6AE3F-7A3F-4758-99BB-C9D48CCCAF11}"/>
              </a:ext>
            </a:extLst>
          </p:cNvPr>
          <p:cNvSpPr txBox="1"/>
          <p:nvPr/>
        </p:nvSpPr>
        <p:spPr>
          <a:xfrm>
            <a:off x="6460826" y="2344685"/>
            <a:ext cx="4581826" cy="1477328"/>
          </a:xfrm>
          <a:prstGeom prst="rect">
            <a:avLst/>
          </a:prstGeom>
          <a:noFill/>
        </p:spPr>
        <p:txBody>
          <a:bodyPr wrap="square" rtlCol="0">
            <a:spAutoFit/>
          </a:bodyPr>
          <a:lstStyle/>
          <a:p>
            <a:r>
              <a:rPr lang="en-US" altLang="zh-CN" dirty="0"/>
              <a:t>The whole illicit Bitcoin network graph.</a:t>
            </a:r>
          </a:p>
          <a:p>
            <a:pPr marL="285750" indent="-285750">
              <a:buFont typeface="Arial" panose="020B0604020202020204" pitchFamily="34" charset="0"/>
              <a:buChar char="•"/>
            </a:pPr>
            <a:r>
              <a:rPr lang="en-US" altLang="zh-CN" dirty="0"/>
              <a:t>The graph contains 3988 illicit actors and 3371 ties.</a:t>
            </a:r>
          </a:p>
          <a:p>
            <a:pPr marL="285750" indent="-285750">
              <a:buFont typeface="Arial" panose="020B0604020202020204" pitchFamily="34" charset="0"/>
              <a:buChar char="•"/>
            </a:pPr>
            <a:r>
              <a:rPr lang="en-US" altLang="zh-CN" dirty="0"/>
              <a:t> It is a directed network, pointing from illicit actors to illicit, licit and unknown actors.</a:t>
            </a:r>
          </a:p>
        </p:txBody>
      </p:sp>
    </p:spTree>
    <p:extLst>
      <p:ext uri="{BB962C8B-B14F-4D97-AF65-F5344CB8AC3E}">
        <p14:creationId xmlns:p14="http://schemas.microsoft.com/office/powerpoint/2010/main" val="253893564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broccoli&#10;&#10;Description automatically generated">
            <a:extLst>
              <a:ext uri="{FF2B5EF4-FFF2-40B4-BE49-F238E27FC236}">
                <a16:creationId xmlns:a16="http://schemas.microsoft.com/office/drawing/2014/main" id="{0790EC6A-6CA9-4B6A-BE52-E8E487A56B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010" y="1998154"/>
            <a:ext cx="5038451" cy="3688389"/>
          </a:xfrm>
          <a:prstGeom prst="rect">
            <a:avLst/>
          </a:prstGeom>
        </p:spPr>
      </p:pic>
      <p:pic>
        <p:nvPicPr>
          <p:cNvPr id="5" name="Picture 4" descr="A picture containing broccoli&#10;&#10;Description automatically generated">
            <a:extLst>
              <a:ext uri="{FF2B5EF4-FFF2-40B4-BE49-F238E27FC236}">
                <a16:creationId xmlns:a16="http://schemas.microsoft.com/office/drawing/2014/main" id="{ED970DF0-A181-451A-83F5-43DAC9978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4972" y="3588486"/>
            <a:ext cx="9" cy="6"/>
          </a:xfrm>
          <a:prstGeom prst="rect">
            <a:avLst/>
          </a:prstGeom>
        </p:spPr>
      </p:pic>
      <p:pic>
        <p:nvPicPr>
          <p:cNvPr id="6" name="Picture 5">
            <a:extLst>
              <a:ext uri="{FF2B5EF4-FFF2-40B4-BE49-F238E27FC236}">
                <a16:creationId xmlns:a16="http://schemas.microsoft.com/office/drawing/2014/main" id="{3405CAB1-B2CC-4E4B-9CED-B291F423FE04}"/>
              </a:ext>
            </a:extLst>
          </p:cNvPr>
          <p:cNvPicPr>
            <a:picLocks noChangeAspect="1"/>
          </p:cNvPicPr>
          <p:nvPr/>
        </p:nvPicPr>
        <p:blipFill>
          <a:blip r:embed="rId3"/>
          <a:stretch>
            <a:fillRect/>
          </a:stretch>
        </p:blipFill>
        <p:spPr>
          <a:xfrm>
            <a:off x="5490874" y="2128194"/>
            <a:ext cx="1409842" cy="461309"/>
          </a:xfrm>
          <a:prstGeom prst="rect">
            <a:avLst/>
          </a:prstGeom>
        </p:spPr>
      </p:pic>
      <p:sp>
        <p:nvSpPr>
          <p:cNvPr id="7" name="TextBox 6">
            <a:extLst>
              <a:ext uri="{FF2B5EF4-FFF2-40B4-BE49-F238E27FC236}">
                <a16:creationId xmlns:a16="http://schemas.microsoft.com/office/drawing/2014/main" id="{B3D37273-03E1-4710-AC0F-047013B026FA}"/>
              </a:ext>
            </a:extLst>
          </p:cNvPr>
          <p:cNvSpPr txBox="1"/>
          <p:nvPr/>
        </p:nvSpPr>
        <p:spPr>
          <a:xfrm>
            <a:off x="2141355" y="5347989"/>
            <a:ext cx="2247880" cy="338554"/>
          </a:xfrm>
          <a:prstGeom prst="rect">
            <a:avLst/>
          </a:prstGeom>
          <a:noFill/>
        </p:spPr>
        <p:txBody>
          <a:bodyPr wrap="square" rtlCol="0">
            <a:spAutoFit/>
          </a:bodyPr>
          <a:lstStyle/>
          <a:p>
            <a:r>
              <a:rPr lang="en-US" sz="1600" b="1" dirty="0">
                <a:solidFill>
                  <a:schemeClr val="bg1"/>
                </a:solidFill>
              </a:rPr>
              <a:t>Illicit Bitcoin network</a:t>
            </a:r>
            <a:endParaRPr lang="en-US" sz="1600" dirty="0">
              <a:solidFill>
                <a:schemeClr val="bg1"/>
              </a:solidFill>
            </a:endParaRPr>
          </a:p>
        </p:txBody>
      </p:sp>
      <p:sp>
        <p:nvSpPr>
          <p:cNvPr id="9" name="TextBox 8">
            <a:extLst>
              <a:ext uri="{FF2B5EF4-FFF2-40B4-BE49-F238E27FC236}">
                <a16:creationId xmlns:a16="http://schemas.microsoft.com/office/drawing/2014/main" id="{9ACD52DC-ECC8-4CFC-A2E0-270B3490479D}"/>
              </a:ext>
            </a:extLst>
          </p:cNvPr>
          <p:cNvSpPr txBox="1"/>
          <p:nvPr/>
        </p:nvSpPr>
        <p:spPr>
          <a:xfrm>
            <a:off x="7150536" y="1998154"/>
            <a:ext cx="2786385" cy="923330"/>
          </a:xfrm>
          <a:prstGeom prst="rect">
            <a:avLst/>
          </a:prstGeom>
          <a:noFill/>
        </p:spPr>
        <p:txBody>
          <a:bodyPr wrap="square" rtlCol="0">
            <a:spAutoFit/>
          </a:bodyPr>
          <a:lstStyle/>
          <a:p>
            <a:r>
              <a:rPr lang="en-US" altLang="zh-CN" dirty="0"/>
              <a:t>The graph contains 3988 illicit nodes and 3371 edges.</a:t>
            </a:r>
          </a:p>
          <a:p>
            <a:endParaRPr lang="en-US" altLang="zh-CN" dirty="0"/>
          </a:p>
        </p:txBody>
      </p:sp>
      <p:sp>
        <p:nvSpPr>
          <p:cNvPr id="10" name="TextBox 9">
            <a:extLst>
              <a:ext uri="{FF2B5EF4-FFF2-40B4-BE49-F238E27FC236}">
                <a16:creationId xmlns:a16="http://schemas.microsoft.com/office/drawing/2014/main" id="{8C5123F4-4C6E-4671-BB09-B862D63EA0B9}"/>
              </a:ext>
            </a:extLst>
          </p:cNvPr>
          <p:cNvSpPr txBox="1"/>
          <p:nvPr/>
        </p:nvSpPr>
        <p:spPr>
          <a:xfrm>
            <a:off x="1284108" y="555848"/>
            <a:ext cx="8465948" cy="646331"/>
          </a:xfrm>
          <a:prstGeom prst="rect">
            <a:avLst/>
          </a:prstGeom>
          <a:noFill/>
        </p:spPr>
        <p:txBody>
          <a:bodyPr wrap="square">
            <a:spAutoFit/>
          </a:bodyPr>
          <a:lstStyle/>
          <a:p>
            <a:r>
              <a:rPr lang="en-US" sz="3600" b="1" dirty="0">
                <a:solidFill>
                  <a:srgbClr val="002060"/>
                </a:solidFill>
              </a:rPr>
              <a:t>Whole illicit Bitcoin network graph</a:t>
            </a:r>
            <a:endParaRPr lang="en-US" sz="3600" dirty="0"/>
          </a:p>
        </p:txBody>
      </p:sp>
      <p:pic>
        <p:nvPicPr>
          <p:cNvPr id="11" name="Picture 10">
            <a:extLst>
              <a:ext uri="{FF2B5EF4-FFF2-40B4-BE49-F238E27FC236}">
                <a16:creationId xmlns:a16="http://schemas.microsoft.com/office/drawing/2014/main" id="{1374A329-F827-43C1-8881-1B18F7D8A180}"/>
              </a:ext>
            </a:extLst>
          </p:cNvPr>
          <p:cNvPicPr>
            <a:picLocks noChangeAspect="1"/>
          </p:cNvPicPr>
          <p:nvPr/>
        </p:nvPicPr>
        <p:blipFill>
          <a:blip r:embed="rId3"/>
          <a:stretch>
            <a:fillRect/>
          </a:stretch>
        </p:blipFill>
        <p:spPr>
          <a:xfrm>
            <a:off x="7095326" y="3052913"/>
            <a:ext cx="2412654" cy="789435"/>
          </a:xfrm>
          <a:prstGeom prst="rect">
            <a:avLst/>
          </a:prstGeom>
        </p:spPr>
      </p:pic>
      <p:sp>
        <p:nvSpPr>
          <p:cNvPr id="12" name="TextBox 11">
            <a:extLst>
              <a:ext uri="{FF2B5EF4-FFF2-40B4-BE49-F238E27FC236}">
                <a16:creationId xmlns:a16="http://schemas.microsoft.com/office/drawing/2014/main" id="{9905394A-0322-4203-8ED1-363C890F7A75}"/>
              </a:ext>
            </a:extLst>
          </p:cNvPr>
          <p:cNvSpPr txBox="1"/>
          <p:nvPr/>
        </p:nvSpPr>
        <p:spPr>
          <a:xfrm>
            <a:off x="6386624" y="3186465"/>
            <a:ext cx="400110" cy="1999713"/>
          </a:xfrm>
          <a:prstGeom prst="rect">
            <a:avLst/>
          </a:prstGeom>
          <a:noFill/>
        </p:spPr>
        <p:txBody>
          <a:bodyPr vert="eaVert" wrap="square" rtlCol="0">
            <a:spAutoFit/>
          </a:bodyPr>
          <a:lstStyle/>
          <a:p>
            <a:r>
              <a:rPr lang="en-US" sz="1400" dirty="0">
                <a:solidFill>
                  <a:schemeClr val="bg1"/>
                </a:solidFill>
              </a:rPr>
              <a:t>Graph made by Gephi</a:t>
            </a:r>
          </a:p>
        </p:txBody>
      </p:sp>
      <p:sp>
        <p:nvSpPr>
          <p:cNvPr id="2" name="TextBox 1">
            <a:extLst>
              <a:ext uri="{FF2B5EF4-FFF2-40B4-BE49-F238E27FC236}">
                <a16:creationId xmlns:a16="http://schemas.microsoft.com/office/drawing/2014/main" id="{F30080B5-3A32-436A-80DD-7EFACD130ADF}"/>
              </a:ext>
            </a:extLst>
          </p:cNvPr>
          <p:cNvSpPr txBox="1"/>
          <p:nvPr/>
        </p:nvSpPr>
        <p:spPr>
          <a:xfrm>
            <a:off x="9507980" y="3242184"/>
            <a:ext cx="2621954" cy="600164"/>
          </a:xfrm>
          <a:prstGeom prst="rect">
            <a:avLst/>
          </a:prstGeom>
          <a:noFill/>
        </p:spPr>
        <p:txBody>
          <a:bodyPr wrap="square" rtlCol="0">
            <a:spAutoFit/>
          </a:bodyPr>
          <a:lstStyle/>
          <a:p>
            <a:pPr marL="285750" indent="-285750">
              <a:buFont typeface="Arial" panose="020B0604020202020204" pitchFamily="34" charset="0"/>
              <a:buChar char="•"/>
            </a:pPr>
            <a:r>
              <a:rPr lang="en-US" sz="1100" dirty="0"/>
              <a:t>From illicit nodes to unknown nodes</a:t>
            </a:r>
          </a:p>
          <a:p>
            <a:pPr marL="285750" indent="-285750">
              <a:buFont typeface="Arial" panose="020B0604020202020204" pitchFamily="34" charset="0"/>
              <a:buChar char="•"/>
            </a:pPr>
            <a:r>
              <a:rPr lang="en-US" sz="1100" dirty="0"/>
              <a:t>From illicit nodes to illicit nodes</a:t>
            </a:r>
          </a:p>
          <a:p>
            <a:pPr marL="285750" indent="-285750">
              <a:buFont typeface="Arial" panose="020B0604020202020204" pitchFamily="34" charset="0"/>
              <a:buChar char="•"/>
            </a:pPr>
            <a:r>
              <a:rPr lang="en-US" sz="1100" dirty="0"/>
              <a:t>From illicit nodes to licit nodes</a:t>
            </a:r>
          </a:p>
        </p:txBody>
      </p:sp>
    </p:spTree>
    <p:extLst>
      <p:ext uri="{BB962C8B-B14F-4D97-AF65-F5344CB8AC3E}">
        <p14:creationId xmlns:p14="http://schemas.microsoft.com/office/powerpoint/2010/main" val="312124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EA51E7-6406-4BAD-AA7B-EE4126621AA2}"/>
              </a:ext>
            </a:extLst>
          </p:cNvPr>
          <p:cNvSpPr>
            <a:spLocks noGrp="1"/>
          </p:cNvSpPr>
          <p:nvPr>
            <p:ph idx="1"/>
          </p:nvPr>
        </p:nvSpPr>
        <p:spPr>
          <a:xfrm>
            <a:off x="1312863" y="1334310"/>
            <a:ext cx="9840911" cy="596952"/>
          </a:xfrm>
        </p:spPr>
        <p:txBody>
          <a:bodyPr anchor="t">
            <a:normAutofit lnSpcReduction="10000"/>
          </a:bodyPr>
          <a:lstStyle/>
          <a:p>
            <a:pPr marL="0" indent="0">
              <a:buNone/>
            </a:pPr>
            <a:r>
              <a:rPr lang="en-US" sz="2800" b="1" dirty="0">
                <a:solidFill>
                  <a:srgbClr val="002060"/>
                </a:solidFill>
              </a:rPr>
              <a:t>Degree analysis of Illicit network graph</a:t>
            </a:r>
          </a:p>
          <a:p>
            <a:pPr marL="0" indent="0">
              <a:buNone/>
            </a:pPr>
            <a:endParaRPr lang="en-US" dirty="0"/>
          </a:p>
        </p:txBody>
      </p:sp>
      <p:pic>
        <p:nvPicPr>
          <p:cNvPr id="4098" name="Picture 2">
            <a:extLst>
              <a:ext uri="{FF2B5EF4-FFF2-40B4-BE49-F238E27FC236}">
                <a16:creationId xmlns:a16="http://schemas.microsoft.com/office/drawing/2014/main" id="{0F72FF95-3D0E-4E53-BD4E-535822261E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668" y="2630951"/>
            <a:ext cx="3486582" cy="23057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3E23E39-68D9-4492-9112-7E1073334834}"/>
              </a:ext>
            </a:extLst>
          </p:cNvPr>
          <p:cNvSpPr txBox="1"/>
          <p:nvPr/>
        </p:nvSpPr>
        <p:spPr>
          <a:xfrm>
            <a:off x="2305100" y="2803280"/>
            <a:ext cx="1848612" cy="276999"/>
          </a:xfrm>
          <a:prstGeom prst="rect">
            <a:avLst/>
          </a:prstGeom>
          <a:noFill/>
        </p:spPr>
        <p:txBody>
          <a:bodyPr wrap="square" rtlCol="0">
            <a:spAutoFit/>
          </a:bodyPr>
          <a:lstStyle/>
          <a:p>
            <a:r>
              <a:rPr lang="en-US" sz="1200" dirty="0"/>
              <a:t>Degrees of all illicit actors</a:t>
            </a:r>
          </a:p>
        </p:txBody>
      </p:sp>
      <p:sp>
        <p:nvSpPr>
          <p:cNvPr id="63" name="TextBox 62">
            <a:extLst>
              <a:ext uri="{FF2B5EF4-FFF2-40B4-BE49-F238E27FC236}">
                <a16:creationId xmlns:a16="http://schemas.microsoft.com/office/drawing/2014/main" id="{235EBDFB-ADA4-4583-8866-A4CA5D476F92}"/>
              </a:ext>
            </a:extLst>
          </p:cNvPr>
          <p:cNvSpPr txBox="1"/>
          <p:nvPr/>
        </p:nvSpPr>
        <p:spPr>
          <a:xfrm>
            <a:off x="5940555" y="2650103"/>
            <a:ext cx="6135328" cy="2062103"/>
          </a:xfrm>
          <a:prstGeom prst="rect">
            <a:avLst/>
          </a:prstGeom>
          <a:noFill/>
        </p:spPr>
        <p:txBody>
          <a:bodyPr wrap="square">
            <a:spAutoFit/>
          </a:bodyPr>
          <a:lstStyle/>
          <a:p>
            <a:r>
              <a:rPr lang="en-US" sz="2000" b="1" dirty="0"/>
              <a:t>Top five actors with the largest degrees:</a:t>
            </a:r>
          </a:p>
          <a:p>
            <a:r>
              <a:rPr lang="en-US" dirty="0">
                <a:solidFill>
                  <a:srgbClr val="000000"/>
                </a:solidFill>
                <a:latin typeface="Courier New" panose="02070309020205020404" pitchFamily="49" charset="0"/>
                <a:ea typeface="Times New Roman" panose="02020603050405020304" pitchFamily="18" charset="0"/>
              </a:rPr>
              <a:t>	</a:t>
            </a:r>
          </a:p>
          <a:p>
            <a:r>
              <a:rPr lang="en-US" sz="1800" dirty="0">
                <a:solidFill>
                  <a:srgbClr val="000000"/>
                </a:solidFill>
                <a:effectLst/>
                <a:latin typeface="Courier New" panose="02070309020205020404" pitchFamily="49" charset="0"/>
                <a:ea typeface="Times New Roman" panose="02020603050405020304" pitchFamily="18" charset="0"/>
              </a:rPr>
              <a:t>	</a:t>
            </a:r>
            <a:r>
              <a:rPr lang="en-US" sz="1800" dirty="0">
                <a:solidFill>
                  <a:srgbClr val="C00000"/>
                </a:solidFill>
                <a:effectLst/>
                <a:latin typeface="+mj-lt"/>
                <a:ea typeface="Times New Roman" panose="02020603050405020304" pitchFamily="18" charset="0"/>
              </a:rPr>
              <a:t>355174807: 68   </a:t>
            </a:r>
            <a:r>
              <a:rPr lang="en-US" sz="1800" dirty="0">
                <a:effectLst/>
                <a:latin typeface="+mj-lt"/>
                <a:ea typeface="Times New Roman" panose="02020603050405020304" pitchFamily="18" charset="0"/>
              </a:rPr>
              <a:t>Category of the node is </a:t>
            </a:r>
            <a:r>
              <a:rPr lang="en-US" sz="1800" dirty="0">
                <a:solidFill>
                  <a:srgbClr val="C00000"/>
                </a:solidFill>
                <a:effectLst/>
                <a:latin typeface="+mj-lt"/>
                <a:ea typeface="Times New Roman" panose="02020603050405020304" pitchFamily="18" charset="0"/>
              </a:rPr>
              <a:t>unknown</a:t>
            </a:r>
            <a:endParaRPr lang="en-US" dirty="0">
              <a:solidFill>
                <a:srgbClr val="C00000"/>
              </a:solidFill>
              <a:latin typeface="+mj-lt"/>
              <a:ea typeface="Times New Roman" panose="02020603050405020304" pitchFamily="18" charset="0"/>
            </a:endParaRPr>
          </a:p>
          <a:p>
            <a:r>
              <a:rPr lang="en-US" sz="1800" dirty="0">
                <a:solidFill>
                  <a:srgbClr val="000000"/>
                </a:solidFill>
                <a:effectLst/>
                <a:latin typeface="+mj-lt"/>
                <a:ea typeface="Times New Roman" panose="02020603050405020304" pitchFamily="18" charset="0"/>
                <a:cs typeface="Times New Roman" panose="02020603050405020304" pitchFamily="18" charset="0"/>
              </a:rPr>
              <a:t>	339502544: 63</a:t>
            </a:r>
            <a:endParaRPr lang="en-US" dirty="0">
              <a:latin typeface="+mj-lt"/>
              <a:ea typeface="DengXian" panose="02010600030101010101" pitchFamily="2" charset="-122"/>
              <a:cs typeface="Times New Roman" panose="02020603050405020304" pitchFamily="18" charset="0"/>
            </a:endParaRPr>
          </a:p>
          <a:p>
            <a:r>
              <a:rPr lang="en-US" sz="1800" dirty="0">
                <a:solidFill>
                  <a:srgbClr val="000000"/>
                </a:solidFill>
                <a:effectLst/>
                <a:latin typeface="+mj-lt"/>
                <a:ea typeface="DengXian" panose="02010600030101010101" pitchFamily="2" charset="-122"/>
                <a:cs typeface="Times New Roman" panose="02020603050405020304" pitchFamily="18" charset="0"/>
              </a:rPr>
              <a:t>	</a:t>
            </a:r>
            <a:r>
              <a:rPr lang="en-US" sz="1800" dirty="0">
                <a:solidFill>
                  <a:srgbClr val="000000"/>
                </a:solidFill>
                <a:effectLst/>
                <a:latin typeface="+mj-lt"/>
                <a:ea typeface="Times New Roman" panose="02020603050405020304" pitchFamily="18" charset="0"/>
                <a:cs typeface="Times New Roman" panose="02020603050405020304" pitchFamily="18" charset="0"/>
              </a:rPr>
              <a:t>139273997: 59</a:t>
            </a:r>
            <a:endParaRPr lang="en-US" dirty="0">
              <a:latin typeface="+mj-lt"/>
              <a:ea typeface="DengXian" panose="02010600030101010101" pitchFamily="2" charset="-122"/>
              <a:cs typeface="Times New Roman" panose="02020603050405020304" pitchFamily="18" charset="0"/>
            </a:endParaRPr>
          </a:p>
          <a:p>
            <a:r>
              <a:rPr lang="en-US" sz="1800" dirty="0">
                <a:solidFill>
                  <a:srgbClr val="000000"/>
                </a:solidFill>
                <a:effectLst/>
                <a:latin typeface="+mj-lt"/>
                <a:ea typeface="DengXian" panose="02010600030101010101" pitchFamily="2" charset="-122"/>
                <a:cs typeface="Times New Roman" panose="02020603050405020304" pitchFamily="18" charset="0"/>
              </a:rPr>
              <a:t>	</a:t>
            </a:r>
            <a:r>
              <a:rPr lang="en-US" sz="1800" dirty="0">
                <a:solidFill>
                  <a:srgbClr val="000000"/>
                </a:solidFill>
                <a:effectLst/>
                <a:latin typeface="+mj-lt"/>
                <a:ea typeface="Times New Roman" panose="02020603050405020304" pitchFamily="18" charset="0"/>
                <a:cs typeface="Times New Roman" panose="02020603050405020304" pitchFamily="18" charset="0"/>
              </a:rPr>
              <a:t>355238405: 58</a:t>
            </a:r>
            <a:endParaRPr lang="en-US" dirty="0">
              <a:latin typeface="+mj-lt"/>
              <a:ea typeface="DengXian" panose="02010600030101010101" pitchFamily="2" charset="-122"/>
              <a:cs typeface="Times New Roman" panose="02020603050405020304" pitchFamily="18" charset="0"/>
            </a:endParaRPr>
          </a:p>
          <a:p>
            <a:r>
              <a:rPr lang="en-US" sz="1800" dirty="0">
                <a:solidFill>
                  <a:srgbClr val="000000"/>
                </a:solidFill>
                <a:effectLst/>
                <a:latin typeface="+mj-lt"/>
                <a:ea typeface="DengXian" panose="02010600030101010101" pitchFamily="2" charset="-122"/>
                <a:cs typeface="Times New Roman" panose="02020603050405020304" pitchFamily="18" charset="0"/>
              </a:rPr>
              <a:t>	</a:t>
            </a:r>
            <a:r>
              <a:rPr lang="en-US" sz="1800" dirty="0">
                <a:solidFill>
                  <a:srgbClr val="000000"/>
                </a:solidFill>
                <a:effectLst/>
                <a:latin typeface="+mj-lt"/>
                <a:ea typeface="Times New Roman" panose="02020603050405020304" pitchFamily="18" charset="0"/>
              </a:rPr>
              <a:t>73160850:   49</a:t>
            </a:r>
            <a:endParaRPr lang="en-US" dirty="0">
              <a:latin typeface="+mj-lt"/>
            </a:endParaRPr>
          </a:p>
        </p:txBody>
      </p:sp>
      <p:sp>
        <p:nvSpPr>
          <p:cNvPr id="62" name="Oval 61">
            <a:extLst>
              <a:ext uri="{FF2B5EF4-FFF2-40B4-BE49-F238E27FC236}">
                <a16:creationId xmlns:a16="http://schemas.microsoft.com/office/drawing/2014/main" id="{EA4A5B2A-14F9-4E27-8892-EF1E54EBA747}"/>
              </a:ext>
            </a:extLst>
          </p:cNvPr>
          <p:cNvSpPr/>
          <p:nvPr/>
        </p:nvSpPr>
        <p:spPr>
          <a:xfrm>
            <a:off x="1571625" y="2650103"/>
            <a:ext cx="762000" cy="23438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1691A71B-BBAA-4D26-832A-DC36487316F6}"/>
              </a:ext>
            </a:extLst>
          </p:cNvPr>
          <p:cNvSpPr/>
          <p:nvPr/>
        </p:nvSpPr>
        <p:spPr>
          <a:xfrm>
            <a:off x="3972356" y="4504972"/>
            <a:ext cx="762000" cy="3069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6" name="TextBox 4095">
            <a:extLst>
              <a:ext uri="{FF2B5EF4-FFF2-40B4-BE49-F238E27FC236}">
                <a16:creationId xmlns:a16="http://schemas.microsoft.com/office/drawing/2014/main" id="{8C865253-1448-42E9-B9F6-1691F7D997FD}"/>
              </a:ext>
            </a:extLst>
          </p:cNvPr>
          <p:cNvSpPr txBox="1"/>
          <p:nvPr/>
        </p:nvSpPr>
        <p:spPr>
          <a:xfrm>
            <a:off x="1236662" y="5022975"/>
            <a:ext cx="1600200" cy="430887"/>
          </a:xfrm>
          <a:prstGeom prst="rect">
            <a:avLst/>
          </a:prstGeom>
          <a:noFill/>
        </p:spPr>
        <p:txBody>
          <a:bodyPr wrap="square" rtlCol="0">
            <a:spAutoFit/>
          </a:bodyPr>
          <a:lstStyle/>
          <a:p>
            <a:r>
              <a:rPr lang="en-US" sz="1100" dirty="0"/>
              <a:t>Majority of degrees are less than 10</a:t>
            </a:r>
          </a:p>
        </p:txBody>
      </p:sp>
      <p:sp>
        <p:nvSpPr>
          <p:cNvPr id="4097" name="TextBox 4096">
            <a:extLst>
              <a:ext uri="{FF2B5EF4-FFF2-40B4-BE49-F238E27FC236}">
                <a16:creationId xmlns:a16="http://schemas.microsoft.com/office/drawing/2014/main" id="{A0ACA4FF-84F6-45AC-B77F-5387FAE6564B}"/>
              </a:ext>
            </a:extLst>
          </p:cNvPr>
          <p:cNvSpPr txBox="1"/>
          <p:nvPr/>
        </p:nvSpPr>
        <p:spPr>
          <a:xfrm>
            <a:off x="3657751" y="4944286"/>
            <a:ext cx="1597453" cy="430887"/>
          </a:xfrm>
          <a:prstGeom prst="rect">
            <a:avLst/>
          </a:prstGeom>
          <a:noFill/>
        </p:spPr>
        <p:txBody>
          <a:bodyPr wrap="square" rtlCol="0">
            <a:spAutoFit/>
          </a:bodyPr>
          <a:lstStyle/>
          <a:p>
            <a:r>
              <a:rPr lang="en-US" sz="1100" dirty="0"/>
              <a:t>Only 4 degrees larger than 50</a:t>
            </a:r>
          </a:p>
        </p:txBody>
      </p:sp>
      <p:sp>
        <p:nvSpPr>
          <p:cNvPr id="4099" name="TextBox 4098">
            <a:extLst>
              <a:ext uri="{FF2B5EF4-FFF2-40B4-BE49-F238E27FC236}">
                <a16:creationId xmlns:a16="http://schemas.microsoft.com/office/drawing/2014/main" id="{581199CF-F088-4A18-85EF-AD83E1171352}"/>
              </a:ext>
            </a:extLst>
          </p:cNvPr>
          <p:cNvSpPr txBox="1"/>
          <p:nvPr/>
        </p:nvSpPr>
        <p:spPr>
          <a:xfrm>
            <a:off x="1111397" y="3102760"/>
            <a:ext cx="346249" cy="1609446"/>
          </a:xfrm>
          <a:prstGeom prst="rect">
            <a:avLst/>
          </a:prstGeom>
          <a:noFill/>
        </p:spPr>
        <p:txBody>
          <a:bodyPr vert="eaVert" wrap="square" rtlCol="0">
            <a:spAutoFit/>
          </a:bodyPr>
          <a:lstStyle/>
          <a:p>
            <a:r>
              <a:rPr lang="en-US" sz="1050" dirty="0"/>
              <a:t>Frequencies of log degrees</a:t>
            </a:r>
          </a:p>
        </p:txBody>
      </p:sp>
      <p:sp>
        <p:nvSpPr>
          <p:cNvPr id="4100" name="TextBox 4099">
            <a:extLst>
              <a:ext uri="{FF2B5EF4-FFF2-40B4-BE49-F238E27FC236}">
                <a16:creationId xmlns:a16="http://schemas.microsoft.com/office/drawing/2014/main" id="{64D2AD8B-0F7F-4467-991D-13301486744F}"/>
              </a:ext>
            </a:extLst>
          </p:cNvPr>
          <p:cNvSpPr txBox="1"/>
          <p:nvPr/>
        </p:nvSpPr>
        <p:spPr>
          <a:xfrm>
            <a:off x="2766294" y="4837870"/>
            <a:ext cx="962025" cy="261610"/>
          </a:xfrm>
          <a:prstGeom prst="rect">
            <a:avLst/>
          </a:prstGeom>
          <a:noFill/>
        </p:spPr>
        <p:txBody>
          <a:bodyPr wrap="square" rtlCol="0">
            <a:spAutoFit/>
          </a:bodyPr>
          <a:lstStyle/>
          <a:p>
            <a:r>
              <a:rPr lang="en-US" sz="1050" dirty="0"/>
              <a:t>Degree</a:t>
            </a:r>
            <a:endParaRPr lang="en-US" sz="1100" dirty="0"/>
          </a:p>
        </p:txBody>
      </p:sp>
    </p:spTree>
    <p:extLst>
      <p:ext uri="{BB962C8B-B14F-4D97-AF65-F5344CB8AC3E}">
        <p14:creationId xmlns:p14="http://schemas.microsoft.com/office/powerpoint/2010/main" val="382465186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CA5B-E107-4699-94D0-EA431375214D}"/>
              </a:ext>
            </a:extLst>
          </p:cNvPr>
          <p:cNvSpPr>
            <a:spLocks noGrp="1"/>
          </p:cNvSpPr>
          <p:nvPr>
            <p:ph type="title"/>
          </p:nvPr>
        </p:nvSpPr>
        <p:spPr>
          <a:xfrm>
            <a:off x="1195187" y="734743"/>
            <a:ext cx="10593387" cy="933839"/>
          </a:xfrm>
        </p:spPr>
        <p:txBody>
          <a:bodyPr>
            <a:normAutofit fontScale="90000"/>
          </a:bodyPr>
          <a:lstStyle/>
          <a:p>
            <a:r>
              <a:rPr lang="en-US" dirty="0">
                <a:solidFill>
                  <a:srgbClr val="002060"/>
                </a:solidFill>
              </a:rPr>
              <a:t>Subgraph of actors with the largest degree in the illicit network</a:t>
            </a:r>
            <a:endParaRPr lang="en-US" sz="3200" dirty="0">
              <a:solidFill>
                <a:srgbClr val="002060"/>
              </a:solidFill>
            </a:endParaRPr>
          </a:p>
        </p:txBody>
      </p:sp>
      <p:pic>
        <p:nvPicPr>
          <p:cNvPr id="5122" name="Picture 2">
            <a:extLst>
              <a:ext uri="{FF2B5EF4-FFF2-40B4-BE49-F238E27FC236}">
                <a16:creationId xmlns:a16="http://schemas.microsoft.com/office/drawing/2014/main" id="{591CE35C-3D47-421E-91BC-3848C3946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2" y="2054227"/>
            <a:ext cx="4248150" cy="28765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272FF4F-6319-4745-A377-2E84B1B164EF}"/>
              </a:ext>
            </a:extLst>
          </p:cNvPr>
          <p:cNvSpPr txBox="1"/>
          <p:nvPr/>
        </p:nvSpPr>
        <p:spPr>
          <a:xfrm>
            <a:off x="3575562" y="2185988"/>
            <a:ext cx="1284954" cy="338554"/>
          </a:xfrm>
          <a:prstGeom prst="rect">
            <a:avLst/>
          </a:prstGeom>
          <a:noFill/>
        </p:spPr>
        <p:txBody>
          <a:bodyPr wrap="square" rtlCol="0">
            <a:spAutoFit/>
          </a:bodyPr>
          <a:lstStyle/>
          <a:p>
            <a:r>
              <a:rPr lang="en-US" altLang="zh-CN" sz="1600" dirty="0">
                <a:solidFill>
                  <a:srgbClr val="A50021"/>
                </a:solidFill>
              </a:rPr>
              <a:t>355174807</a:t>
            </a:r>
            <a:r>
              <a:rPr lang="en-US" altLang="zh-CN" sz="1600" dirty="0">
                <a:solidFill>
                  <a:schemeClr val="tx2"/>
                </a:solidFill>
              </a:rPr>
              <a:t> </a:t>
            </a:r>
            <a:endParaRPr lang="en-US" sz="1600" dirty="0">
              <a:solidFill>
                <a:schemeClr val="tx2"/>
              </a:solidFill>
            </a:endParaRPr>
          </a:p>
        </p:txBody>
      </p:sp>
      <p:cxnSp>
        <p:nvCxnSpPr>
          <p:cNvPr id="6" name="Straight Arrow Connector 5">
            <a:extLst>
              <a:ext uri="{FF2B5EF4-FFF2-40B4-BE49-F238E27FC236}">
                <a16:creationId xmlns:a16="http://schemas.microsoft.com/office/drawing/2014/main" id="{398D5AD2-01BA-47CF-829F-6B102C2AD2A6}"/>
              </a:ext>
            </a:extLst>
          </p:cNvPr>
          <p:cNvCxnSpPr/>
          <p:nvPr/>
        </p:nvCxnSpPr>
        <p:spPr>
          <a:xfrm flipH="1">
            <a:off x="3480620" y="2524542"/>
            <a:ext cx="678426" cy="104810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pic>
        <p:nvPicPr>
          <p:cNvPr id="9" name="Picture 8">
            <a:extLst>
              <a:ext uri="{FF2B5EF4-FFF2-40B4-BE49-F238E27FC236}">
                <a16:creationId xmlns:a16="http://schemas.microsoft.com/office/drawing/2014/main" id="{9B81DDDD-9494-4CD9-B455-99C0B7DEDF7D}"/>
              </a:ext>
            </a:extLst>
          </p:cNvPr>
          <p:cNvPicPr>
            <a:picLocks noChangeAspect="1"/>
          </p:cNvPicPr>
          <p:nvPr/>
        </p:nvPicPr>
        <p:blipFill>
          <a:blip r:embed="rId3"/>
          <a:stretch>
            <a:fillRect/>
          </a:stretch>
        </p:blipFill>
        <p:spPr>
          <a:xfrm>
            <a:off x="6015935" y="2212258"/>
            <a:ext cx="1543703" cy="2452841"/>
          </a:xfrm>
          <a:prstGeom prst="rect">
            <a:avLst/>
          </a:prstGeom>
        </p:spPr>
      </p:pic>
      <p:pic>
        <p:nvPicPr>
          <p:cNvPr id="40" name="Picture 39">
            <a:extLst>
              <a:ext uri="{FF2B5EF4-FFF2-40B4-BE49-F238E27FC236}">
                <a16:creationId xmlns:a16="http://schemas.microsoft.com/office/drawing/2014/main" id="{19B1A5AC-2B84-4938-A2E7-D614814A4543}"/>
              </a:ext>
            </a:extLst>
          </p:cNvPr>
          <p:cNvPicPr>
            <a:picLocks noChangeAspect="1"/>
          </p:cNvPicPr>
          <p:nvPr/>
        </p:nvPicPr>
        <p:blipFill>
          <a:blip r:embed="rId4"/>
          <a:stretch>
            <a:fillRect/>
          </a:stretch>
        </p:blipFill>
        <p:spPr>
          <a:xfrm>
            <a:off x="8371539" y="2117140"/>
            <a:ext cx="2600325" cy="476250"/>
          </a:xfrm>
          <a:prstGeom prst="rect">
            <a:avLst/>
          </a:prstGeom>
        </p:spPr>
      </p:pic>
      <p:pic>
        <p:nvPicPr>
          <p:cNvPr id="53" name="Picture 52">
            <a:extLst>
              <a:ext uri="{FF2B5EF4-FFF2-40B4-BE49-F238E27FC236}">
                <a16:creationId xmlns:a16="http://schemas.microsoft.com/office/drawing/2014/main" id="{AC34A92E-CD2D-44D9-8557-40370E96EFFC}"/>
              </a:ext>
            </a:extLst>
          </p:cNvPr>
          <p:cNvPicPr>
            <a:picLocks noChangeAspect="1"/>
          </p:cNvPicPr>
          <p:nvPr/>
        </p:nvPicPr>
        <p:blipFill>
          <a:blip r:embed="rId5"/>
          <a:stretch>
            <a:fillRect/>
          </a:stretch>
        </p:blipFill>
        <p:spPr>
          <a:xfrm>
            <a:off x="8371539" y="2987677"/>
            <a:ext cx="2619375" cy="504825"/>
          </a:xfrm>
          <a:prstGeom prst="rect">
            <a:avLst/>
          </a:prstGeom>
        </p:spPr>
      </p:pic>
      <p:pic>
        <p:nvPicPr>
          <p:cNvPr id="55" name="Picture 54">
            <a:extLst>
              <a:ext uri="{FF2B5EF4-FFF2-40B4-BE49-F238E27FC236}">
                <a16:creationId xmlns:a16="http://schemas.microsoft.com/office/drawing/2014/main" id="{FDF37424-DB9B-4449-AF4E-3E3B8D4CF063}"/>
              </a:ext>
            </a:extLst>
          </p:cNvPr>
          <p:cNvPicPr>
            <a:picLocks noChangeAspect="1"/>
          </p:cNvPicPr>
          <p:nvPr/>
        </p:nvPicPr>
        <p:blipFill>
          <a:blip r:embed="rId6"/>
          <a:stretch>
            <a:fillRect/>
          </a:stretch>
        </p:blipFill>
        <p:spPr>
          <a:xfrm>
            <a:off x="8667750" y="3840912"/>
            <a:ext cx="2247900" cy="666750"/>
          </a:xfrm>
          <a:prstGeom prst="rect">
            <a:avLst/>
          </a:prstGeom>
        </p:spPr>
      </p:pic>
      <p:sp>
        <p:nvSpPr>
          <p:cNvPr id="56" name="Arrow: Right 55">
            <a:extLst>
              <a:ext uri="{FF2B5EF4-FFF2-40B4-BE49-F238E27FC236}">
                <a16:creationId xmlns:a16="http://schemas.microsoft.com/office/drawing/2014/main" id="{19F39C4B-7510-44D1-A0FF-3F72E8F25B12}"/>
              </a:ext>
            </a:extLst>
          </p:cNvPr>
          <p:cNvSpPr/>
          <p:nvPr/>
        </p:nvSpPr>
        <p:spPr>
          <a:xfrm>
            <a:off x="7781925" y="2271713"/>
            <a:ext cx="457200" cy="25282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Arrow: Down 56">
            <a:extLst>
              <a:ext uri="{FF2B5EF4-FFF2-40B4-BE49-F238E27FC236}">
                <a16:creationId xmlns:a16="http://schemas.microsoft.com/office/drawing/2014/main" id="{BC5D5D1E-0331-42F5-960D-6924F57B100E}"/>
              </a:ext>
            </a:extLst>
          </p:cNvPr>
          <p:cNvSpPr/>
          <p:nvPr/>
        </p:nvSpPr>
        <p:spPr>
          <a:xfrm>
            <a:off x="9686925" y="2676525"/>
            <a:ext cx="209550" cy="256589"/>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9" name="Arrow: Down 58">
            <a:extLst>
              <a:ext uri="{FF2B5EF4-FFF2-40B4-BE49-F238E27FC236}">
                <a16:creationId xmlns:a16="http://schemas.microsoft.com/office/drawing/2014/main" id="{DCF8EEEC-53FB-47B7-B4E5-6C1BFDC00D35}"/>
              </a:ext>
            </a:extLst>
          </p:cNvPr>
          <p:cNvSpPr/>
          <p:nvPr/>
        </p:nvSpPr>
        <p:spPr>
          <a:xfrm>
            <a:off x="9686925" y="3533567"/>
            <a:ext cx="209550" cy="256589"/>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561B54DA-EDEE-4216-B843-31D9026FB547}"/>
              </a:ext>
            </a:extLst>
          </p:cNvPr>
          <p:cNvSpPr txBox="1"/>
          <p:nvPr/>
        </p:nvSpPr>
        <p:spPr>
          <a:xfrm>
            <a:off x="873126" y="5025067"/>
            <a:ext cx="10861674" cy="1169551"/>
          </a:xfrm>
          <a:prstGeom prst="rect">
            <a:avLst/>
          </a:prstGeom>
          <a:noFill/>
        </p:spPr>
        <p:txBody>
          <a:bodyPr wrap="square">
            <a:spAutoFit/>
          </a:bodyPr>
          <a:lstStyle/>
          <a:p>
            <a:pPr marL="285750" indent="-285750" algn="l">
              <a:buFont typeface="Arial" panose="020B0604020202020204" pitchFamily="34" charset="0"/>
              <a:buChar char="•"/>
            </a:pPr>
            <a:r>
              <a:rPr lang="en-US" sz="1400" i="0" dirty="0">
                <a:solidFill>
                  <a:srgbClr val="000000"/>
                </a:solidFill>
                <a:effectLst/>
                <a:latin typeface="Calibri" panose="020F0502020204030204" pitchFamily="34" charset="0"/>
                <a:cs typeface="Calibri" panose="020F0502020204030204" pitchFamily="34" charset="0"/>
              </a:rPr>
              <a:t>The actor (</a:t>
            </a:r>
            <a:r>
              <a:rPr lang="en-US" sz="1400" i="0" dirty="0">
                <a:solidFill>
                  <a:srgbClr val="C00000"/>
                </a:solidFill>
                <a:effectLst/>
                <a:latin typeface="Calibri" panose="020F0502020204030204" pitchFamily="34" charset="0"/>
                <a:cs typeface="Calibri" panose="020F0502020204030204" pitchFamily="34" charset="0"/>
              </a:rPr>
              <a:t>355174807</a:t>
            </a:r>
            <a:r>
              <a:rPr lang="en-US" sz="1400" i="0" dirty="0">
                <a:solidFill>
                  <a:srgbClr val="000000"/>
                </a:solidFill>
                <a:effectLst/>
                <a:latin typeface="Calibri" panose="020F0502020204030204" pitchFamily="34" charset="0"/>
                <a:cs typeface="Calibri" panose="020F0502020204030204" pitchFamily="34" charset="0"/>
              </a:rPr>
              <a:t>) has the largest degree(</a:t>
            </a:r>
            <a:r>
              <a:rPr lang="en-US" sz="1400" i="0" dirty="0">
                <a:solidFill>
                  <a:srgbClr val="C00000"/>
                </a:solidFill>
                <a:effectLst/>
                <a:latin typeface="Calibri" panose="020F0502020204030204" pitchFamily="34" charset="0"/>
                <a:cs typeface="Calibri" panose="020F0502020204030204" pitchFamily="34" charset="0"/>
              </a:rPr>
              <a:t>68</a:t>
            </a:r>
            <a:r>
              <a:rPr lang="en-US" sz="1400" i="0" dirty="0">
                <a:solidFill>
                  <a:srgbClr val="000000"/>
                </a:solidFill>
                <a:effectLst/>
                <a:latin typeface="Calibri" panose="020F0502020204030204" pitchFamily="34" charset="0"/>
                <a:cs typeface="Calibri" panose="020F0502020204030204" pitchFamily="34" charset="0"/>
              </a:rPr>
              <a:t>). It has </a:t>
            </a:r>
            <a:r>
              <a:rPr lang="en-US" sz="1400" i="0" dirty="0">
                <a:solidFill>
                  <a:srgbClr val="C00000"/>
                </a:solidFill>
                <a:effectLst/>
                <a:latin typeface="Calibri" panose="020F0502020204030204" pitchFamily="34" charset="0"/>
                <a:cs typeface="Calibri" panose="020F0502020204030204" pitchFamily="34" charset="0"/>
              </a:rPr>
              <a:t>142 in-degrees</a:t>
            </a:r>
            <a:r>
              <a:rPr lang="en-US" sz="1400" i="0" dirty="0">
                <a:solidFill>
                  <a:srgbClr val="000000"/>
                </a:solidFill>
                <a:effectLst/>
                <a:latin typeface="Calibri" panose="020F0502020204030204" pitchFamily="34" charset="0"/>
                <a:cs typeface="Calibri" panose="020F0502020204030204" pitchFamily="34" charset="0"/>
              </a:rPr>
              <a:t>, which means, there are 142 ties of transactions from other actors to 355174807. It has only </a:t>
            </a:r>
            <a:r>
              <a:rPr lang="en-US" sz="1400" i="0" dirty="0">
                <a:solidFill>
                  <a:srgbClr val="C00000"/>
                </a:solidFill>
                <a:effectLst/>
                <a:latin typeface="Calibri" panose="020F0502020204030204" pitchFamily="34" charset="0"/>
                <a:cs typeface="Calibri" panose="020F0502020204030204" pitchFamily="34" charset="0"/>
              </a:rPr>
              <a:t>one out-degree</a:t>
            </a:r>
            <a:r>
              <a:rPr lang="en-US" sz="1400" i="0" dirty="0">
                <a:solidFill>
                  <a:srgbClr val="000000"/>
                </a:solidFill>
                <a:effectLst/>
                <a:latin typeface="Calibri" panose="020F0502020204030204" pitchFamily="34" charset="0"/>
                <a:cs typeface="Calibri" panose="020F0502020204030204" pitchFamily="34" charset="0"/>
              </a:rPr>
              <a:t>, the actor of the out-degree is 355176021.</a:t>
            </a:r>
          </a:p>
          <a:p>
            <a:pPr marL="285750" indent="-285750" algn="l">
              <a:buFont typeface="Arial" panose="020B0604020202020204" pitchFamily="34" charset="0"/>
              <a:buChar char="•"/>
            </a:pPr>
            <a:r>
              <a:rPr lang="en-US" sz="1400" i="0" dirty="0">
                <a:solidFill>
                  <a:srgbClr val="000000"/>
                </a:solidFill>
                <a:effectLst/>
                <a:latin typeface="Calibri" panose="020F0502020204030204" pitchFamily="34" charset="0"/>
                <a:cs typeface="Calibri" panose="020F0502020204030204" pitchFamily="34" charset="0"/>
              </a:rPr>
              <a:t>The </a:t>
            </a:r>
            <a:r>
              <a:rPr lang="en-US" sz="1400" i="0" dirty="0">
                <a:solidFill>
                  <a:srgbClr val="C00000"/>
                </a:solidFill>
                <a:effectLst/>
                <a:latin typeface="Calibri" panose="020F0502020204030204" pitchFamily="34" charset="0"/>
                <a:cs typeface="Calibri" panose="020F0502020204030204" pitchFamily="34" charset="0"/>
              </a:rPr>
              <a:t>actor 355176021 </a:t>
            </a:r>
            <a:r>
              <a:rPr lang="en-US" sz="1400" i="0" dirty="0">
                <a:solidFill>
                  <a:srgbClr val="000000"/>
                </a:solidFill>
                <a:effectLst/>
                <a:latin typeface="Calibri" panose="020F0502020204030204" pitchFamily="34" charset="0"/>
                <a:cs typeface="Calibri" panose="020F0502020204030204" pitchFamily="34" charset="0"/>
              </a:rPr>
              <a:t>only has </a:t>
            </a:r>
            <a:r>
              <a:rPr lang="en-US" sz="1400" i="0" dirty="0">
                <a:solidFill>
                  <a:srgbClr val="C00000"/>
                </a:solidFill>
                <a:effectLst/>
                <a:latin typeface="Calibri" panose="020F0502020204030204" pitchFamily="34" charset="0"/>
                <a:cs typeface="Calibri" panose="020F0502020204030204" pitchFamily="34" charset="0"/>
              </a:rPr>
              <a:t>one out-degree </a:t>
            </a:r>
            <a:r>
              <a:rPr lang="en-US" sz="1400" i="0" dirty="0">
                <a:solidFill>
                  <a:srgbClr val="000000"/>
                </a:solidFill>
                <a:effectLst/>
                <a:latin typeface="Calibri" panose="020F0502020204030204" pitchFamily="34" charset="0"/>
                <a:cs typeface="Calibri" panose="020F0502020204030204" pitchFamily="34" charset="0"/>
              </a:rPr>
              <a:t>as well, the actor of the out-degree is </a:t>
            </a:r>
            <a:r>
              <a:rPr lang="en-US" sz="1400" i="0" dirty="0">
                <a:solidFill>
                  <a:srgbClr val="C00000"/>
                </a:solidFill>
                <a:effectLst/>
                <a:latin typeface="Calibri" panose="020F0502020204030204" pitchFamily="34" charset="0"/>
                <a:cs typeface="Calibri" panose="020F0502020204030204" pitchFamily="34" charset="0"/>
              </a:rPr>
              <a:t>355176026</a:t>
            </a:r>
            <a:r>
              <a:rPr lang="en-US" sz="1400" i="0" dirty="0">
                <a:solidFill>
                  <a:srgbClr val="000000"/>
                </a:solidFill>
                <a:effectLst/>
                <a:latin typeface="Calibri" panose="020F0502020204030204" pitchFamily="34" charset="0"/>
                <a:cs typeface="Calibri" panose="020F0502020204030204" pitchFamily="34" charset="0"/>
              </a:rPr>
              <a:t>. And this is the end of the subgraph, with no other transaction ties.</a:t>
            </a:r>
          </a:p>
          <a:p>
            <a:pPr marL="285750" indent="-285750" algn="l">
              <a:buFont typeface="Arial" panose="020B0604020202020204" pitchFamily="34" charset="0"/>
              <a:buChar char="•"/>
            </a:pPr>
            <a:r>
              <a:rPr lang="en-US" sz="1400" i="0" dirty="0">
                <a:solidFill>
                  <a:srgbClr val="000000"/>
                </a:solidFill>
                <a:effectLst/>
                <a:latin typeface="Calibri" panose="020F0502020204030204" pitchFamily="34" charset="0"/>
                <a:cs typeface="Calibri" panose="020F0502020204030204" pitchFamily="34" charset="0"/>
              </a:rPr>
              <a:t>The right order for the transactions ties is: </a:t>
            </a:r>
            <a:r>
              <a:rPr lang="en-US" sz="1400" i="0" dirty="0">
                <a:solidFill>
                  <a:srgbClr val="C00000"/>
                </a:solidFill>
                <a:effectLst/>
                <a:latin typeface="Calibri" panose="020F0502020204030204" pitchFamily="34" charset="0"/>
                <a:cs typeface="Calibri" panose="020F0502020204030204" pitchFamily="34" charset="0"/>
              </a:rPr>
              <a:t>142 nodes --&gt; 355174807 --&gt; 355176021 --&gt; 355176026.</a:t>
            </a:r>
          </a:p>
        </p:txBody>
      </p:sp>
      <p:sp>
        <p:nvSpPr>
          <p:cNvPr id="62" name="Oval 61">
            <a:extLst>
              <a:ext uri="{FF2B5EF4-FFF2-40B4-BE49-F238E27FC236}">
                <a16:creationId xmlns:a16="http://schemas.microsoft.com/office/drawing/2014/main" id="{7890AFE8-DE49-42F3-9B8C-AEF193A2F38E}"/>
              </a:ext>
            </a:extLst>
          </p:cNvPr>
          <p:cNvSpPr/>
          <p:nvPr/>
        </p:nvSpPr>
        <p:spPr>
          <a:xfrm>
            <a:off x="9995341" y="2288590"/>
            <a:ext cx="920309"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3038DE31-F717-47F9-BDEA-504908243415}"/>
              </a:ext>
            </a:extLst>
          </p:cNvPr>
          <p:cNvSpPr/>
          <p:nvPr/>
        </p:nvSpPr>
        <p:spPr>
          <a:xfrm>
            <a:off x="10010500" y="3187702"/>
            <a:ext cx="920309"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B9643112-862C-40BA-980A-1BB9FA0C500F}"/>
              </a:ext>
            </a:extLst>
          </p:cNvPr>
          <p:cNvSpPr/>
          <p:nvPr/>
        </p:nvSpPr>
        <p:spPr>
          <a:xfrm>
            <a:off x="6960739" y="2202579"/>
            <a:ext cx="579723" cy="245284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45E02237-F743-4EB1-A41C-9AFF236121F9}"/>
              </a:ext>
            </a:extLst>
          </p:cNvPr>
          <p:cNvSpPr txBox="1"/>
          <p:nvPr/>
        </p:nvSpPr>
        <p:spPr>
          <a:xfrm>
            <a:off x="6491881" y="1924378"/>
            <a:ext cx="1073944" cy="261610"/>
          </a:xfrm>
          <a:prstGeom prst="rect">
            <a:avLst/>
          </a:prstGeom>
          <a:noFill/>
        </p:spPr>
        <p:txBody>
          <a:bodyPr wrap="square">
            <a:spAutoFit/>
          </a:bodyPr>
          <a:lstStyle/>
          <a:p>
            <a:r>
              <a:rPr lang="en-US" sz="1100" b="1" dirty="0">
                <a:solidFill>
                  <a:srgbClr val="C00000"/>
                </a:solidFill>
              </a:rPr>
              <a:t>From         To</a:t>
            </a:r>
          </a:p>
        </p:txBody>
      </p:sp>
    </p:spTree>
    <p:extLst>
      <p:ext uri="{BB962C8B-B14F-4D97-AF65-F5344CB8AC3E}">
        <p14:creationId xmlns:p14="http://schemas.microsoft.com/office/powerpoint/2010/main" val="252345919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descr="Sphere of mesh and nodes">
            <a:extLst>
              <a:ext uri="{FF2B5EF4-FFF2-40B4-BE49-F238E27FC236}">
                <a16:creationId xmlns:a16="http://schemas.microsoft.com/office/drawing/2014/main" id="{600541E6-1B11-4C40-846B-30BDFE30CFA8}"/>
              </a:ext>
            </a:extLst>
          </p:cNvPr>
          <p:cNvPicPr>
            <a:picLocks noChangeAspect="1"/>
          </p:cNvPicPr>
          <p:nvPr/>
        </p:nvPicPr>
        <p:blipFill rotWithShape="1">
          <a:blip r:embed="rId2">
            <a:duotone>
              <a:schemeClr val="bg2">
                <a:shade val="45000"/>
                <a:satMod val="135000"/>
              </a:schemeClr>
              <a:prstClr val="white"/>
            </a:duotone>
            <a:alphaModFix amt="50000"/>
          </a:blip>
          <a:srcRect t="2676" r="-1" b="22321"/>
          <a:stretch/>
        </p:blipFill>
        <p:spPr>
          <a:xfrm>
            <a:off x="305" y="10"/>
            <a:ext cx="12191695" cy="6857990"/>
          </a:xfrm>
          <a:prstGeom prst="rect">
            <a:avLst/>
          </a:prstGeom>
        </p:spPr>
      </p:pic>
      <p:sp>
        <p:nvSpPr>
          <p:cNvPr id="2" name="Title 1">
            <a:extLst>
              <a:ext uri="{FF2B5EF4-FFF2-40B4-BE49-F238E27FC236}">
                <a16:creationId xmlns:a16="http://schemas.microsoft.com/office/drawing/2014/main" id="{CF53251E-D697-4954-BA99-EAD8AF9ADE2A}"/>
              </a:ext>
            </a:extLst>
          </p:cNvPr>
          <p:cNvSpPr>
            <a:spLocks noGrp="1"/>
          </p:cNvSpPr>
          <p:nvPr>
            <p:ph type="title"/>
          </p:nvPr>
        </p:nvSpPr>
        <p:spPr/>
        <p:txBody>
          <a:bodyPr>
            <a:normAutofit/>
          </a:bodyPr>
          <a:lstStyle/>
          <a:p>
            <a:r>
              <a:rPr lang="en-US" dirty="0">
                <a:solidFill>
                  <a:srgbClr val="002060"/>
                </a:solidFill>
              </a:rPr>
              <a:t>Licit Bitcoin network graphs</a:t>
            </a:r>
            <a:br>
              <a:rPr lang="en-US" dirty="0">
                <a:solidFill>
                  <a:srgbClr val="002060"/>
                </a:solidFill>
              </a:rPr>
            </a:br>
            <a:endParaRPr lang="en-US" dirty="0">
              <a:solidFill>
                <a:srgbClr val="002060"/>
              </a:solidFill>
            </a:endParaRPr>
          </a:p>
        </p:txBody>
      </p:sp>
      <p:sp>
        <p:nvSpPr>
          <p:cNvPr id="3" name="Content Placeholder 2">
            <a:extLst>
              <a:ext uri="{FF2B5EF4-FFF2-40B4-BE49-F238E27FC236}">
                <a16:creationId xmlns:a16="http://schemas.microsoft.com/office/drawing/2014/main" id="{B885F0F9-A880-47A8-814D-A063D945DAF2}"/>
              </a:ext>
            </a:extLst>
          </p:cNvPr>
          <p:cNvSpPr>
            <a:spLocks noGrp="1"/>
          </p:cNvSpPr>
          <p:nvPr>
            <p:ph idx="1"/>
          </p:nvPr>
        </p:nvSpPr>
        <p:spPr/>
        <p:txBody>
          <a:bodyPr>
            <a:normAutofit/>
          </a:bodyPr>
          <a:lstStyle/>
          <a:p>
            <a:pPr lvl="0"/>
            <a:r>
              <a:rPr lang="en-US" dirty="0"/>
              <a:t>Sample licit Bitcoin network graph</a:t>
            </a:r>
          </a:p>
          <a:p>
            <a:pPr lvl="0"/>
            <a:r>
              <a:rPr lang="en-US" dirty="0"/>
              <a:t>Subgraph of actors with the largest degree in the licit network.</a:t>
            </a:r>
          </a:p>
          <a:p>
            <a:endParaRPr lang="en-US" dirty="0"/>
          </a:p>
        </p:txBody>
      </p:sp>
    </p:spTree>
    <p:extLst>
      <p:ext uri="{BB962C8B-B14F-4D97-AF65-F5344CB8AC3E}">
        <p14:creationId xmlns:p14="http://schemas.microsoft.com/office/powerpoint/2010/main" val="3404962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986AE-63DE-4D96-A1C7-1E308D6ACFE9}"/>
              </a:ext>
            </a:extLst>
          </p:cNvPr>
          <p:cNvSpPr>
            <a:spLocks noGrp="1"/>
          </p:cNvSpPr>
          <p:nvPr>
            <p:ph type="title"/>
          </p:nvPr>
        </p:nvSpPr>
        <p:spPr/>
        <p:txBody>
          <a:bodyPr/>
          <a:lstStyle/>
          <a:p>
            <a:r>
              <a:rPr lang="en-US" dirty="0">
                <a:solidFill>
                  <a:srgbClr val="002060"/>
                </a:solidFill>
              </a:rPr>
              <a:t>sample licit Bitcoin network graph</a:t>
            </a:r>
            <a:endParaRPr lang="en-US" b="1" dirty="0">
              <a:solidFill>
                <a:srgbClr val="002060"/>
              </a:solidFill>
            </a:endParaRPr>
          </a:p>
        </p:txBody>
      </p:sp>
      <p:pic>
        <p:nvPicPr>
          <p:cNvPr id="5" name="Picture 4" descr="A picture containing dark&#10;&#10;Description automatically generated">
            <a:extLst>
              <a:ext uri="{FF2B5EF4-FFF2-40B4-BE49-F238E27FC236}">
                <a16:creationId xmlns:a16="http://schemas.microsoft.com/office/drawing/2014/main" id="{36D42007-A214-4BDF-8BA9-02911CB243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630" y="1875456"/>
            <a:ext cx="5880159" cy="4189452"/>
          </a:xfrm>
          <a:prstGeom prst="rect">
            <a:avLst/>
          </a:prstGeom>
        </p:spPr>
      </p:pic>
      <p:sp>
        <p:nvSpPr>
          <p:cNvPr id="6" name="Title 1">
            <a:extLst>
              <a:ext uri="{FF2B5EF4-FFF2-40B4-BE49-F238E27FC236}">
                <a16:creationId xmlns:a16="http://schemas.microsoft.com/office/drawing/2014/main" id="{FD578F7A-F761-4DC6-96EA-C43D40A0C6DC}"/>
              </a:ext>
            </a:extLst>
          </p:cNvPr>
          <p:cNvSpPr txBox="1">
            <a:spLocks/>
          </p:cNvSpPr>
          <p:nvPr/>
        </p:nvSpPr>
        <p:spPr>
          <a:xfrm>
            <a:off x="7062330" y="3975352"/>
            <a:ext cx="2895397" cy="589824"/>
          </a:xfrm>
          <a:prstGeom prst="rect">
            <a:avLst/>
          </a:prstGeom>
        </p:spPr>
        <p:txBody>
          <a:bodyPr vert="horz" lIns="91440" tIns="45720" rIns="91440" bIns="45720" rtlCol="0" anchor="t">
            <a:normAutofit fontScale="67500" lnSpcReduction="2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1600" b="1" dirty="0">
                <a:latin typeface="+mn-lt"/>
              </a:rPr>
              <a:t>Sample size of licit nodes = 1000</a:t>
            </a:r>
            <a:br>
              <a:rPr lang="en-US" sz="1600" b="1" dirty="0">
                <a:latin typeface="+mn-lt"/>
              </a:rPr>
            </a:br>
            <a:br>
              <a:rPr lang="en-US" sz="1600" b="1" dirty="0">
                <a:latin typeface="+mn-lt"/>
              </a:rPr>
            </a:br>
            <a:br>
              <a:rPr lang="en-US" sz="1600" b="1" dirty="0">
                <a:latin typeface="+mn-lt"/>
              </a:rPr>
            </a:br>
            <a:endParaRPr lang="en-US" sz="1600" b="1" dirty="0">
              <a:latin typeface="+mn-lt"/>
            </a:endParaRPr>
          </a:p>
        </p:txBody>
      </p:sp>
      <p:pic>
        <p:nvPicPr>
          <p:cNvPr id="7" name="Picture 6">
            <a:extLst>
              <a:ext uri="{FF2B5EF4-FFF2-40B4-BE49-F238E27FC236}">
                <a16:creationId xmlns:a16="http://schemas.microsoft.com/office/drawing/2014/main" id="{DD94D564-DB22-42A3-BBD4-81ACDCD60BB8}"/>
              </a:ext>
            </a:extLst>
          </p:cNvPr>
          <p:cNvPicPr>
            <a:picLocks noChangeAspect="1"/>
          </p:cNvPicPr>
          <p:nvPr/>
        </p:nvPicPr>
        <p:blipFill>
          <a:blip r:embed="rId3"/>
          <a:stretch>
            <a:fillRect/>
          </a:stretch>
        </p:blipFill>
        <p:spPr>
          <a:xfrm>
            <a:off x="1007630" y="1888456"/>
            <a:ext cx="1675638" cy="661625"/>
          </a:xfrm>
          <a:prstGeom prst="rect">
            <a:avLst/>
          </a:prstGeom>
        </p:spPr>
      </p:pic>
      <p:pic>
        <p:nvPicPr>
          <p:cNvPr id="9" name="Picture 8">
            <a:extLst>
              <a:ext uri="{FF2B5EF4-FFF2-40B4-BE49-F238E27FC236}">
                <a16:creationId xmlns:a16="http://schemas.microsoft.com/office/drawing/2014/main" id="{460A46F4-E7B5-48A3-9D9A-5025974D906B}"/>
              </a:ext>
            </a:extLst>
          </p:cNvPr>
          <p:cNvPicPr>
            <a:picLocks noChangeAspect="1"/>
          </p:cNvPicPr>
          <p:nvPr/>
        </p:nvPicPr>
        <p:blipFill>
          <a:blip r:embed="rId4"/>
          <a:stretch>
            <a:fillRect/>
          </a:stretch>
        </p:blipFill>
        <p:spPr>
          <a:xfrm>
            <a:off x="7631881" y="2550080"/>
            <a:ext cx="1924050" cy="895350"/>
          </a:xfrm>
          <a:prstGeom prst="rect">
            <a:avLst/>
          </a:prstGeom>
        </p:spPr>
      </p:pic>
      <p:sp>
        <p:nvSpPr>
          <p:cNvPr id="10" name="TextBox 9">
            <a:extLst>
              <a:ext uri="{FF2B5EF4-FFF2-40B4-BE49-F238E27FC236}">
                <a16:creationId xmlns:a16="http://schemas.microsoft.com/office/drawing/2014/main" id="{8C24AC7F-8FD8-4EB3-8208-0E7B51DD260E}"/>
              </a:ext>
            </a:extLst>
          </p:cNvPr>
          <p:cNvSpPr txBox="1"/>
          <p:nvPr/>
        </p:nvSpPr>
        <p:spPr>
          <a:xfrm>
            <a:off x="7459899" y="1948310"/>
            <a:ext cx="2797101" cy="584775"/>
          </a:xfrm>
          <a:prstGeom prst="rect">
            <a:avLst/>
          </a:prstGeom>
          <a:noFill/>
        </p:spPr>
        <p:txBody>
          <a:bodyPr wrap="square">
            <a:spAutoFit/>
          </a:bodyPr>
          <a:lstStyle/>
          <a:p>
            <a:r>
              <a:rPr lang="en-US" sz="1600" i="0" dirty="0">
                <a:effectLst/>
              </a:rPr>
              <a:t>The whole licit network has 50379 nodes, and 49827 edges.</a:t>
            </a:r>
            <a:endParaRPr lang="en-US" sz="1600" dirty="0"/>
          </a:p>
        </p:txBody>
      </p:sp>
      <p:pic>
        <p:nvPicPr>
          <p:cNvPr id="11" name="Picture 10">
            <a:extLst>
              <a:ext uri="{FF2B5EF4-FFF2-40B4-BE49-F238E27FC236}">
                <a16:creationId xmlns:a16="http://schemas.microsoft.com/office/drawing/2014/main" id="{20FF6C0D-6282-466E-A200-EF6837CB97E9}"/>
              </a:ext>
            </a:extLst>
          </p:cNvPr>
          <p:cNvPicPr>
            <a:picLocks noChangeAspect="1"/>
          </p:cNvPicPr>
          <p:nvPr/>
        </p:nvPicPr>
        <p:blipFill>
          <a:blip r:embed="rId3"/>
          <a:stretch>
            <a:fillRect/>
          </a:stretch>
        </p:blipFill>
        <p:spPr>
          <a:xfrm>
            <a:off x="7155046" y="4251170"/>
            <a:ext cx="2219325" cy="876300"/>
          </a:xfrm>
          <a:prstGeom prst="rect">
            <a:avLst/>
          </a:prstGeom>
        </p:spPr>
      </p:pic>
      <p:sp>
        <p:nvSpPr>
          <p:cNvPr id="12" name="TextBox 11">
            <a:extLst>
              <a:ext uri="{FF2B5EF4-FFF2-40B4-BE49-F238E27FC236}">
                <a16:creationId xmlns:a16="http://schemas.microsoft.com/office/drawing/2014/main" id="{FBF01DBF-B351-4E0C-A7B2-2CA15DAD8AB3}"/>
              </a:ext>
            </a:extLst>
          </p:cNvPr>
          <p:cNvSpPr txBox="1"/>
          <p:nvPr/>
        </p:nvSpPr>
        <p:spPr>
          <a:xfrm rot="5400000">
            <a:off x="209550" y="3785516"/>
            <a:ext cx="2314575" cy="369332"/>
          </a:xfrm>
          <a:prstGeom prst="rect">
            <a:avLst/>
          </a:prstGeom>
          <a:noFill/>
        </p:spPr>
        <p:txBody>
          <a:bodyPr wrap="square">
            <a:spAutoFit/>
          </a:bodyPr>
          <a:lstStyle/>
          <a:p>
            <a:r>
              <a:rPr lang="en-US" dirty="0">
                <a:solidFill>
                  <a:schemeClr val="bg1"/>
                </a:solidFill>
              </a:rPr>
              <a:t>Graph made by Gephi</a:t>
            </a:r>
          </a:p>
        </p:txBody>
      </p:sp>
      <p:sp>
        <p:nvSpPr>
          <p:cNvPr id="13" name="TextBox 12">
            <a:extLst>
              <a:ext uri="{FF2B5EF4-FFF2-40B4-BE49-F238E27FC236}">
                <a16:creationId xmlns:a16="http://schemas.microsoft.com/office/drawing/2014/main" id="{0C1DEFD8-5EC4-41BE-8061-03534B7D52C4}"/>
              </a:ext>
            </a:extLst>
          </p:cNvPr>
          <p:cNvSpPr txBox="1"/>
          <p:nvPr/>
        </p:nvSpPr>
        <p:spPr>
          <a:xfrm>
            <a:off x="3130476" y="5684149"/>
            <a:ext cx="3607344" cy="369332"/>
          </a:xfrm>
          <a:prstGeom prst="rect">
            <a:avLst/>
          </a:prstGeom>
          <a:noFill/>
        </p:spPr>
        <p:txBody>
          <a:bodyPr wrap="square">
            <a:spAutoFit/>
          </a:bodyPr>
          <a:lstStyle/>
          <a:p>
            <a:r>
              <a:rPr lang="en-US" sz="1800" b="1" dirty="0">
                <a:solidFill>
                  <a:schemeClr val="bg1"/>
                </a:solidFill>
              </a:rPr>
              <a:t>Sample licit Bitcoin network </a:t>
            </a:r>
            <a:endParaRPr lang="en-US" dirty="0">
              <a:solidFill>
                <a:schemeClr val="bg1"/>
              </a:solidFill>
            </a:endParaRPr>
          </a:p>
        </p:txBody>
      </p:sp>
      <p:sp>
        <p:nvSpPr>
          <p:cNvPr id="14" name="TextBox 13">
            <a:extLst>
              <a:ext uri="{FF2B5EF4-FFF2-40B4-BE49-F238E27FC236}">
                <a16:creationId xmlns:a16="http://schemas.microsoft.com/office/drawing/2014/main" id="{832F9AE1-F262-410D-AC01-C78F2250CC36}"/>
              </a:ext>
            </a:extLst>
          </p:cNvPr>
          <p:cNvSpPr txBox="1"/>
          <p:nvPr/>
        </p:nvSpPr>
        <p:spPr>
          <a:xfrm>
            <a:off x="9374371" y="4488429"/>
            <a:ext cx="2628140" cy="600164"/>
          </a:xfrm>
          <a:prstGeom prst="rect">
            <a:avLst/>
          </a:prstGeom>
          <a:noFill/>
        </p:spPr>
        <p:txBody>
          <a:bodyPr wrap="square">
            <a:spAutoFit/>
          </a:bodyPr>
          <a:lstStyle/>
          <a:p>
            <a:pPr marL="285750" indent="-285750">
              <a:buFont typeface="Arial" panose="020B0604020202020204" pitchFamily="34" charset="0"/>
              <a:buChar char="•"/>
            </a:pPr>
            <a:r>
              <a:rPr lang="en-US" sz="1100" dirty="0"/>
              <a:t>From licit nodes to licit nodes</a:t>
            </a:r>
          </a:p>
          <a:p>
            <a:pPr marL="285750" indent="-285750">
              <a:buFont typeface="Arial" panose="020B0604020202020204" pitchFamily="34" charset="0"/>
              <a:buChar char="•"/>
            </a:pPr>
            <a:r>
              <a:rPr lang="en-US" sz="1100" dirty="0"/>
              <a:t>From licit nodes to unknown nodes</a:t>
            </a:r>
          </a:p>
          <a:p>
            <a:pPr marL="285750" indent="-285750">
              <a:buFont typeface="Arial" panose="020B0604020202020204" pitchFamily="34" charset="0"/>
              <a:buChar char="•"/>
            </a:pPr>
            <a:r>
              <a:rPr lang="en-US" sz="1100" dirty="0"/>
              <a:t>From licit nodes to illicit nodes</a:t>
            </a:r>
          </a:p>
        </p:txBody>
      </p:sp>
    </p:spTree>
    <p:extLst>
      <p:ext uri="{BB962C8B-B14F-4D97-AF65-F5344CB8AC3E}">
        <p14:creationId xmlns:p14="http://schemas.microsoft.com/office/powerpoint/2010/main" val="1061978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1487-DC4A-48CC-9A34-24A1C8B040A9}"/>
              </a:ext>
            </a:extLst>
          </p:cNvPr>
          <p:cNvSpPr>
            <a:spLocks noGrp="1"/>
          </p:cNvSpPr>
          <p:nvPr>
            <p:ph type="title"/>
          </p:nvPr>
        </p:nvSpPr>
        <p:spPr/>
        <p:txBody>
          <a:bodyPr/>
          <a:lstStyle/>
          <a:p>
            <a:r>
              <a:rPr lang="en-US" dirty="0">
                <a:solidFill>
                  <a:srgbClr val="002060"/>
                </a:solidFill>
              </a:rPr>
              <a:t>whole licit Bitcoin network graph</a:t>
            </a:r>
          </a:p>
        </p:txBody>
      </p:sp>
      <p:sp>
        <p:nvSpPr>
          <p:cNvPr id="3" name="Content Placeholder 2">
            <a:extLst>
              <a:ext uri="{FF2B5EF4-FFF2-40B4-BE49-F238E27FC236}">
                <a16:creationId xmlns:a16="http://schemas.microsoft.com/office/drawing/2014/main" id="{E621AF77-7C9A-48E1-8457-0396738FD7CD}"/>
              </a:ext>
            </a:extLst>
          </p:cNvPr>
          <p:cNvSpPr>
            <a:spLocks noGrp="1"/>
          </p:cNvSpPr>
          <p:nvPr>
            <p:ph idx="1"/>
          </p:nvPr>
        </p:nvSpPr>
        <p:spPr>
          <a:xfrm>
            <a:off x="1762864" y="2157325"/>
            <a:ext cx="7483749" cy="881188"/>
          </a:xfrm>
        </p:spPr>
        <p:txBody>
          <a:bodyPr>
            <a:normAutofit/>
          </a:bodyPr>
          <a:lstStyle/>
          <a:p>
            <a:pPr marL="0" indent="0">
              <a:buNone/>
            </a:pPr>
            <a:r>
              <a:rPr lang="en-US" sz="1600" i="0" dirty="0">
                <a:solidFill>
                  <a:srgbClr val="000000"/>
                </a:solidFill>
                <a:effectLst/>
                <a:latin typeface="Helvetica Neue"/>
              </a:rPr>
              <a:t>For the whole licit bitcoin network, there are </a:t>
            </a:r>
            <a:r>
              <a:rPr lang="en-US" sz="1600" i="0" dirty="0">
                <a:solidFill>
                  <a:srgbClr val="A50021"/>
                </a:solidFill>
                <a:effectLst/>
                <a:latin typeface="Helvetica Neue"/>
              </a:rPr>
              <a:t>50379 actors</a:t>
            </a:r>
            <a:r>
              <a:rPr lang="en-US" sz="1600" i="0" dirty="0">
                <a:solidFill>
                  <a:srgbClr val="000000"/>
                </a:solidFill>
                <a:effectLst/>
                <a:latin typeface="Helvetica Neue"/>
              </a:rPr>
              <a:t>, and </a:t>
            </a:r>
            <a:r>
              <a:rPr lang="en-US" sz="1600" i="0" dirty="0">
                <a:solidFill>
                  <a:srgbClr val="A50021"/>
                </a:solidFill>
                <a:effectLst/>
                <a:latin typeface="Helvetica Neue"/>
              </a:rPr>
              <a:t>49827 ties.</a:t>
            </a:r>
          </a:p>
          <a:p>
            <a:pPr marL="0" indent="0">
              <a:buNone/>
            </a:pPr>
            <a:r>
              <a:rPr lang="en-US" sz="1600" i="0" dirty="0">
                <a:effectLst/>
                <a:latin typeface="Helvetica Neue"/>
              </a:rPr>
              <a:t>Degree analysis:</a:t>
            </a:r>
            <a:r>
              <a:rPr lang="en-US" sz="1600" dirty="0">
                <a:latin typeface="Helvetica Neue"/>
              </a:rPr>
              <a:t>	</a:t>
            </a:r>
            <a:endParaRPr lang="en-US" sz="1600" i="0" dirty="0">
              <a:effectLst/>
              <a:latin typeface="Helvetica Neue"/>
            </a:endParaRPr>
          </a:p>
          <a:p>
            <a:endParaRPr lang="en-US" dirty="0"/>
          </a:p>
        </p:txBody>
      </p:sp>
      <p:pic>
        <p:nvPicPr>
          <p:cNvPr id="7170" name="Picture 2">
            <a:extLst>
              <a:ext uri="{FF2B5EF4-FFF2-40B4-BE49-F238E27FC236}">
                <a16:creationId xmlns:a16="http://schemas.microsoft.com/office/drawing/2014/main" id="{2F4884D9-FDF9-488A-91A9-79546997DA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312" y="3216345"/>
            <a:ext cx="2974506" cy="19671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4979AA8-0A7F-415D-8F49-B742632A4E1B}"/>
              </a:ext>
            </a:extLst>
          </p:cNvPr>
          <p:cNvSpPr txBox="1"/>
          <p:nvPr/>
        </p:nvSpPr>
        <p:spPr>
          <a:xfrm>
            <a:off x="1278454" y="3451216"/>
            <a:ext cx="346249" cy="1553031"/>
          </a:xfrm>
          <a:prstGeom prst="rect">
            <a:avLst/>
          </a:prstGeom>
          <a:noFill/>
        </p:spPr>
        <p:txBody>
          <a:bodyPr vert="eaVert" wrap="square" rtlCol="0">
            <a:spAutoFit/>
          </a:bodyPr>
          <a:lstStyle/>
          <a:p>
            <a:r>
              <a:rPr lang="en-US" sz="1050" dirty="0"/>
              <a:t>Frequencies log of degrees</a:t>
            </a:r>
          </a:p>
        </p:txBody>
      </p:sp>
      <p:sp>
        <p:nvSpPr>
          <p:cNvPr id="10" name="TextBox 9">
            <a:extLst>
              <a:ext uri="{FF2B5EF4-FFF2-40B4-BE49-F238E27FC236}">
                <a16:creationId xmlns:a16="http://schemas.microsoft.com/office/drawing/2014/main" id="{F6D6D2B3-663D-4597-87B1-4BB3823ECF1E}"/>
              </a:ext>
            </a:extLst>
          </p:cNvPr>
          <p:cNvSpPr txBox="1"/>
          <p:nvPr/>
        </p:nvSpPr>
        <p:spPr>
          <a:xfrm>
            <a:off x="2793206" y="5183485"/>
            <a:ext cx="959644" cy="253916"/>
          </a:xfrm>
          <a:prstGeom prst="rect">
            <a:avLst/>
          </a:prstGeom>
          <a:noFill/>
        </p:spPr>
        <p:txBody>
          <a:bodyPr wrap="square">
            <a:spAutoFit/>
          </a:bodyPr>
          <a:lstStyle/>
          <a:p>
            <a:r>
              <a:rPr lang="en-US" sz="1050" dirty="0"/>
              <a:t>Degree</a:t>
            </a:r>
          </a:p>
        </p:txBody>
      </p:sp>
      <p:sp>
        <p:nvSpPr>
          <p:cNvPr id="9" name="Oval 8">
            <a:extLst>
              <a:ext uri="{FF2B5EF4-FFF2-40B4-BE49-F238E27FC236}">
                <a16:creationId xmlns:a16="http://schemas.microsoft.com/office/drawing/2014/main" id="{B5BA3376-EC95-4A09-ACD5-4ED078A597A9}"/>
              </a:ext>
            </a:extLst>
          </p:cNvPr>
          <p:cNvSpPr/>
          <p:nvPr/>
        </p:nvSpPr>
        <p:spPr>
          <a:xfrm>
            <a:off x="1863328" y="3277210"/>
            <a:ext cx="495300" cy="18566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824BE80-23DB-46F2-8319-20FCBF899D6F}"/>
              </a:ext>
            </a:extLst>
          </p:cNvPr>
          <p:cNvSpPr txBox="1"/>
          <p:nvPr/>
        </p:nvSpPr>
        <p:spPr>
          <a:xfrm>
            <a:off x="1547812" y="5418356"/>
            <a:ext cx="1245394" cy="400110"/>
          </a:xfrm>
          <a:prstGeom prst="rect">
            <a:avLst/>
          </a:prstGeom>
          <a:noFill/>
        </p:spPr>
        <p:txBody>
          <a:bodyPr wrap="square">
            <a:spAutoFit/>
          </a:bodyPr>
          <a:lstStyle/>
          <a:p>
            <a:r>
              <a:rPr lang="en-US" sz="1000" dirty="0"/>
              <a:t>Majority of degrees are less than 10</a:t>
            </a:r>
          </a:p>
        </p:txBody>
      </p:sp>
      <p:sp>
        <p:nvSpPr>
          <p:cNvPr id="12" name="Oval 11">
            <a:extLst>
              <a:ext uri="{FF2B5EF4-FFF2-40B4-BE49-F238E27FC236}">
                <a16:creationId xmlns:a16="http://schemas.microsoft.com/office/drawing/2014/main" id="{88523CD5-59FE-4802-AEEF-4961EEFF01DE}"/>
              </a:ext>
            </a:extLst>
          </p:cNvPr>
          <p:cNvSpPr/>
          <p:nvPr/>
        </p:nvSpPr>
        <p:spPr>
          <a:xfrm>
            <a:off x="4248150" y="4822423"/>
            <a:ext cx="190500" cy="3061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DA48F8B-2B1A-4DA9-BCD2-068B381572DE}"/>
              </a:ext>
            </a:extLst>
          </p:cNvPr>
          <p:cNvSpPr txBox="1"/>
          <p:nvPr/>
        </p:nvSpPr>
        <p:spPr>
          <a:xfrm>
            <a:off x="3979393" y="5310443"/>
            <a:ext cx="959644" cy="553998"/>
          </a:xfrm>
          <a:prstGeom prst="rect">
            <a:avLst/>
          </a:prstGeom>
          <a:noFill/>
        </p:spPr>
        <p:txBody>
          <a:bodyPr wrap="square">
            <a:spAutoFit/>
          </a:bodyPr>
          <a:lstStyle/>
          <a:p>
            <a:r>
              <a:rPr lang="en-US" sz="1000" dirty="0"/>
              <a:t>Only one degree larger than 400</a:t>
            </a:r>
          </a:p>
        </p:txBody>
      </p:sp>
      <p:sp>
        <p:nvSpPr>
          <p:cNvPr id="18" name="TextBox 17">
            <a:extLst>
              <a:ext uri="{FF2B5EF4-FFF2-40B4-BE49-F238E27FC236}">
                <a16:creationId xmlns:a16="http://schemas.microsoft.com/office/drawing/2014/main" id="{AB8CCF2E-E589-4B0F-A57D-0D50FE9E6789}"/>
              </a:ext>
            </a:extLst>
          </p:cNvPr>
          <p:cNvSpPr txBox="1"/>
          <p:nvPr/>
        </p:nvSpPr>
        <p:spPr>
          <a:xfrm>
            <a:off x="5504738" y="3277210"/>
            <a:ext cx="4096462" cy="1938992"/>
          </a:xfrm>
          <a:prstGeom prst="rect">
            <a:avLst/>
          </a:prstGeom>
          <a:noFill/>
        </p:spPr>
        <p:txBody>
          <a:bodyPr wrap="square">
            <a:spAutoFit/>
          </a:bodyPr>
          <a:lstStyle/>
          <a:p>
            <a:r>
              <a:rPr lang="en-US" sz="1600" b="1" dirty="0"/>
              <a:t>Top five actors with the largest degrees:</a:t>
            </a:r>
          </a:p>
          <a:p>
            <a:r>
              <a:rPr lang="en-US" sz="1400" dirty="0">
                <a:solidFill>
                  <a:srgbClr val="000000"/>
                </a:solidFill>
                <a:latin typeface="Courier New" panose="02070309020205020404" pitchFamily="49" charset="0"/>
                <a:ea typeface="Times New Roman" panose="02020603050405020304" pitchFamily="18" charset="0"/>
              </a:rPr>
              <a:t>	</a:t>
            </a:r>
          </a:p>
          <a:p>
            <a:r>
              <a:rPr lang="en-US" sz="1400" dirty="0">
                <a:solidFill>
                  <a:srgbClr val="000000"/>
                </a:solidFill>
                <a:effectLst/>
                <a:latin typeface="Courier New" panose="02070309020205020404" pitchFamily="49" charset="0"/>
                <a:ea typeface="Times New Roman" panose="02020603050405020304" pitchFamily="18" charset="0"/>
              </a:rPr>
              <a:t>	</a:t>
            </a:r>
            <a:r>
              <a:rPr lang="en-US" sz="1800" dirty="0">
                <a:solidFill>
                  <a:srgbClr val="C00000"/>
                </a:solidFill>
                <a:effectLst/>
                <a:latin typeface="Calibri" panose="020F0502020204030204" pitchFamily="34" charset="0"/>
                <a:ea typeface="DengXian" panose="02010600030101010101" pitchFamily="2" charset="-122"/>
                <a:cs typeface="Times New Roman" panose="02020603050405020304" pitchFamily="18" charset="0"/>
              </a:rPr>
              <a:t>2984918: 473 </a:t>
            </a:r>
            <a:r>
              <a:rPr lang="en-US" sz="1800" dirty="0">
                <a:effectLst/>
                <a:latin typeface="Calibri" panose="020F0502020204030204" pitchFamily="34" charset="0"/>
                <a:ea typeface="DengXian" panose="02010600030101010101" pitchFamily="2" charset="-122"/>
                <a:cs typeface="Times New Roman" panose="02020603050405020304" pitchFamily="18" charset="0"/>
              </a:rPr>
              <a:t>This is a </a:t>
            </a:r>
            <a:r>
              <a:rPr lang="en-US" sz="1800" dirty="0">
                <a:solidFill>
                  <a:srgbClr val="C00000"/>
                </a:solidFill>
                <a:effectLst/>
                <a:latin typeface="Calibri" panose="020F0502020204030204" pitchFamily="34" charset="0"/>
                <a:ea typeface="DengXian" panose="02010600030101010101" pitchFamily="2" charset="-122"/>
                <a:cs typeface="Times New Roman" panose="02020603050405020304" pitchFamily="18" charset="0"/>
              </a:rPr>
              <a:t>licit</a:t>
            </a:r>
            <a:r>
              <a:rPr lang="en-US" sz="1800" dirty="0">
                <a:effectLst/>
                <a:latin typeface="Calibri" panose="020F0502020204030204" pitchFamily="34" charset="0"/>
                <a:ea typeface="DengXian" panose="02010600030101010101" pitchFamily="2" charset="-122"/>
                <a:cs typeface="Times New Roman" panose="02020603050405020304" pitchFamily="18" charset="0"/>
              </a:rPr>
              <a:t> node</a:t>
            </a:r>
            <a:endParaRPr lang="en-US" sz="1400" dirty="0">
              <a:latin typeface="+mj-lt"/>
              <a:ea typeface="Times New Roman" panose="02020603050405020304" pitchFamily="18" charset="0"/>
            </a:endParaRPr>
          </a:p>
          <a:p>
            <a:r>
              <a:rPr lang="en-US" sz="1400" dirty="0">
                <a:solidFill>
                  <a:srgbClr val="000000"/>
                </a:solidFill>
                <a:effectLst/>
                <a:latin typeface="+mj-lt"/>
                <a:ea typeface="Times New Roman" panose="02020603050405020304" pitchFamily="18" charset="0"/>
                <a:cs typeface="Times New Roman" panose="02020603050405020304" pitchFamily="18" charset="0"/>
              </a:rPr>
              <a:t>	</a:t>
            </a:r>
            <a:r>
              <a:rPr lang="en-US"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89273:     289</a:t>
            </a:r>
            <a:endParaRPr lang="en-US" sz="1400" dirty="0">
              <a:latin typeface="+mj-lt"/>
              <a:ea typeface="DengXian" panose="02010600030101010101" pitchFamily="2" charset="-122"/>
              <a:cs typeface="Times New Roman" panose="02020603050405020304" pitchFamily="18" charset="0"/>
            </a:endParaRPr>
          </a:p>
          <a:p>
            <a:r>
              <a:rPr lang="en-US" sz="1400" dirty="0">
                <a:solidFill>
                  <a:srgbClr val="000000"/>
                </a:solidFill>
                <a:effectLst/>
                <a:latin typeface="+mj-lt"/>
                <a:ea typeface="DengXian" panose="02010600030101010101" pitchFamily="2" charset="-122"/>
                <a:cs typeface="Times New Roman" panose="02020603050405020304" pitchFamily="18" charset="0"/>
              </a:rPr>
              <a:t>	</a:t>
            </a:r>
            <a:r>
              <a:rPr lang="en-US"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3181:       113</a:t>
            </a:r>
            <a:endParaRPr lang="en-US" sz="1400" dirty="0">
              <a:latin typeface="+mj-lt"/>
              <a:ea typeface="DengXian" panose="02010600030101010101" pitchFamily="2" charset="-122"/>
              <a:cs typeface="Times New Roman" panose="02020603050405020304" pitchFamily="18" charset="0"/>
            </a:endParaRPr>
          </a:p>
          <a:p>
            <a:r>
              <a:rPr lang="en-US" sz="1400" dirty="0">
                <a:solidFill>
                  <a:srgbClr val="000000"/>
                </a:solidFill>
                <a:effectLst/>
                <a:latin typeface="+mj-lt"/>
                <a:ea typeface="DengXian" panose="02010600030101010101" pitchFamily="2" charset="-122"/>
                <a:cs typeface="Times New Roman" panose="02020603050405020304" pitchFamily="18" charset="0"/>
              </a:rPr>
              <a:t>	</a:t>
            </a:r>
            <a:r>
              <a:rPr lang="en-US"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7952:       100</a:t>
            </a:r>
            <a:endParaRPr lang="en-US" sz="1400" dirty="0">
              <a:latin typeface="+mj-lt"/>
              <a:ea typeface="DengXian" panose="02010600030101010101" pitchFamily="2" charset="-122"/>
              <a:cs typeface="Times New Roman" panose="02020603050405020304" pitchFamily="18" charset="0"/>
            </a:endParaRPr>
          </a:p>
          <a:p>
            <a:r>
              <a:rPr lang="en-US" sz="1400" dirty="0">
                <a:solidFill>
                  <a:srgbClr val="000000"/>
                </a:solidFill>
                <a:effectLst/>
                <a:latin typeface="+mj-lt"/>
                <a:ea typeface="DengXian" panose="02010600030101010101" pitchFamily="2" charset="-122"/>
                <a:cs typeface="Times New Roman" panose="02020603050405020304" pitchFamily="18" charset="0"/>
              </a:rPr>
              <a:t>	</a:t>
            </a:r>
            <a:r>
              <a:rPr lang="en-US"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565334:   91</a:t>
            </a:r>
            <a:endParaRPr lang="en-US" sz="1400" dirty="0">
              <a:latin typeface="+mj-lt"/>
            </a:endParaRPr>
          </a:p>
        </p:txBody>
      </p:sp>
      <p:sp>
        <p:nvSpPr>
          <p:cNvPr id="22" name="TextBox 21">
            <a:extLst>
              <a:ext uri="{FF2B5EF4-FFF2-40B4-BE49-F238E27FC236}">
                <a16:creationId xmlns:a16="http://schemas.microsoft.com/office/drawing/2014/main" id="{ECEDEBFC-ED9D-477A-802F-CA3EA1BAD8AB}"/>
              </a:ext>
            </a:extLst>
          </p:cNvPr>
          <p:cNvSpPr txBox="1"/>
          <p:nvPr/>
        </p:nvSpPr>
        <p:spPr>
          <a:xfrm>
            <a:off x="2426305" y="3290500"/>
            <a:ext cx="2139072" cy="276999"/>
          </a:xfrm>
          <a:prstGeom prst="rect">
            <a:avLst/>
          </a:prstGeom>
          <a:noFill/>
        </p:spPr>
        <p:txBody>
          <a:bodyPr wrap="square">
            <a:spAutoFit/>
          </a:bodyPr>
          <a:lstStyle/>
          <a:p>
            <a:r>
              <a:rPr lang="en-US" sz="1200" dirty="0"/>
              <a:t>Degrees of licit actors</a:t>
            </a:r>
          </a:p>
        </p:txBody>
      </p:sp>
    </p:spTree>
    <p:extLst>
      <p:ext uri="{BB962C8B-B14F-4D97-AF65-F5344CB8AC3E}">
        <p14:creationId xmlns:p14="http://schemas.microsoft.com/office/powerpoint/2010/main" val="614360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E35E1-47D7-44A4-87D3-F900C0A30D81}"/>
              </a:ext>
            </a:extLst>
          </p:cNvPr>
          <p:cNvSpPr>
            <a:spLocks noGrp="1"/>
          </p:cNvSpPr>
          <p:nvPr>
            <p:ph type="title"/>
          </p:nvPr>
        </p:nvSpPr>
        <p:spPr/>
        <p:txBody>
          <a:bodyPr>
            <a:normAutofit/>
          </a:bodyPr>
          <a:lstStyle/>
          <a:p>
            <a:r>
              <a:rPr lang="en-US" sz="2400" dirty="0">
                <a:solidFill>
                  <a:srgbClr val="002060"/>
                </a:solidFill>
              </a:rPr>
              <a:t>Subgraph of actors with the largest degree in the licit network</a:t>
            </a:r>
          </a:p>
        </p:txBody>
      </p:sp>
      <p:pic>
        <p:nvPicPr>
          <p:cNvPr id="8196" name="Picture 4">
            <a:extLst>
              <a:ext uri="{FF2B5EF4-FFF2-40B4-BE49-F238E27FC236}">
                <a16:creationId xmlns:a16="http://schemas.microsoft.com/office/drawing/2014/main" id="{77BC0B3E-1D8F-4143-B09E-6759EEC3A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9490" y="1958643"/>
            <a:ext cx="4248150" cy="28765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5E49DA7-AAC5-45A0-BA56-5D37F51B8032}"/>
              </a:ext>
            </a:extLst>
          </p:cNvPr>
          <p:cNvPicPr>
            <a:picLocks noChangeAspect="1"/>
          </p:cNvPicPr>
          <p:nvPr/>
        </p:nvPicPr>
        <p:blipFill>
          <a:blip r:embed="rId3"/>
          <a:stretch>
            <a:fillRect/>
          </a:stretch>
        </p:blipFill>
        <p:spPr>
          <a:xfrm>
            <a:off x="6031401" y="2158342"/>
            <a:ext cx="1700516" cy="2845905"/>
          </a:xfrm>
          <a:prstGeom prst="rect">
            <a:avLst/>
          </a:prstGeom>
        </p:spPr>
      </p:pic>
      <p:pic>
        <p:nvPicPr>
          <p:cNvPr id="9" name="Picture 8">
            <a:extLst>
              <a:ext uri="{FF2B5EF4-FFF2-40B4-BE49-F238E27FC236}">
                <a16:creationId xmlns:a16="http://schemas.microsoft.com/office/drawing/2014/main" id="{F785868D-5234-4D02-8A5A-A6A45304435F}"/>
              </a:ext>
            </a:extLst>
          </p:cNvPr>
          <p:cNvPicPr>
            <a:picLocks noChangeAspect="1"/>
          </p:cNvPicPr>
          <p:nvPr/>
        </p:nvPicPr>
        <p:blipFill>
          <a:blip r:embed="rId4"/>
          <a:stretch>
            <a:fillRect/>
          </a:stretch>
        </p:blipFill>
        <p:spPr>
          <a:xfrm>
            <a:off x="8597295" y="2336507"/>
            <a:ext cx="2333625" cy="628650"/>
          </a:xfrm>
          <a:prstGeom prst="rect">
            <a:avLst/>
          </a:prstGeom>
        </p:spPr>
      </p:pic>
      <p:pic>
        <p:nvPicPr>
          <p:cNvPr id="11" name="Picture 10">
            <a:extLst>
              <a:ext uri="{FF2B5EF4-FFF2-40B4-BE49-F238E27FC236}">
                <a16:creationId xmlns:a16="http://schemas.microsoft.com/office/drawing/2014/main" id="{7A061CBD-25A1-41F9-916E-8D7DBA68D8D1}"/>
              </a:ext>
            </a:extLst>
          </p:cNvPr>
          <p:cNvPicPr>
            <a:picLocks noChangeAspect="1"/>
          </p:cNvPicPr>
          <p:nvPr/>
        </p:nvPicPr>
        <p:blipFill>
          <a:blip r:embed="rId5"/>
          <a:stretch>
            <a:fillRect/>
          </a:stretch>
        </p:blipFill>
        <p:spPr>
          <a:xfrm>
            <a:off x="9040714" y="3807120"/>
            <a:ext cx="1952625" cy="873772"/>
          </a:xfrm>
          <a:prstGeom prst="rect">
            <a:avLst/>
          </a:prstGeom>
        </p:spPr>
      </p:pic>
      <p:sp>
        <p:nvSpPr>
          <p:cNvPr id="12" name="Arrow: Right 11">
            <a:extLst>
              <a:ext uri="{FF2B5EF4-FFF2-40B4-BE49-F238E27FC236}">
                <a16:creationId xmlns:a16="http://schemas.microsoft.com/office/drawing/2014/main" id="{D63F2C55-A076-4D00-910B-D572BA856D65}"/>
              </a:ext>
            </a:extLst>
          </p:cNvPr>
          <p:cNvSpPr/>
          <p:nvPr/>
        </p:nvSpPr>
        <p:spPr>
          <a:xfrm rot="10800000">
            <a:off x="7850221" y="2558374"/>
            <a:ext cx="486383" cy="25292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6175C02B-4EA1-45A5-94B3-1172140B2E6B}"/>
              </a:ext>
            </a:extLst>
          </p:cNvPr>
          <p:cNvSpPr/>
          <p:nvPr/>
        </p:nvSpPr>
        <p:spPr>
          <a:xfrm rot="16200000">
            <a:off x="9647375" y="3151091"/>
            <a:ext cx="486383" cy="25292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58EF6C9-BC49-44B7-A1FE-2E6C04527695}"/>
              </a:ext>
            </a:extLst>
          </p:cNvPr>
          <p:cNvSpPr/>
          <p:nvPr/>
        </p:nvSpPr>
        <p:spPr>
          <a:xfrm>
            <a:off x="9689052" y="3740444"/>
            <a:ext cx="920309"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6FC20E5-0274-40E6-9807-32AF4A65877F}"/>
              </a:ext>
            </a:extLst>
          </p:cNvPr>
          <p:cNvSpPr/>
          <p:nvPr/>
        </p:nvSpPr>
        <p:spPr>
          <a:xfrm>
            <a:off x="10073030" y="2619377"/>
            <a:ext cx="920309"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0E7EFC1-4660-4B05-B78E-F6B85D38BBB9}"/>
              </a:ext>
            </a:extLst>
          </p:cNvPr>
          <p:cNvSpPr/>
          <p:nvPr/>
        </p:nvSpPr>
        <p:spPr>
          <a:xfrm>
            <a:off x="6497352" y="2336507"/>
            <a:ext cx="579723" cy="26677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833AEC5-3F7A-4A4E-A175-EA5F32DE5134}"/>
              </a:ext>
            </a:extLst>
          </p:cNvPr>
          <p:cNvSpPr txBox="1"/>
          <p:nvPr/>
        </p:nvSpPr>
        <p:spPr>
          <a:xfrm>
            <a:off x="6638924" y="1881343"/>
            <a:ext cx="1211297" cy="276999"/>
          </a:xfrm>
          <a:prstGeom prst="rect">
            <a:avLst/>
          </a:prstGeom>
          <a:noFill/>
        </p:spPr>
        <p:txBody>
          <a:bodyPr wrap="square" rtlCol="0">
            <a:spAutoFit/>
          </a:bodyPr>
          <a:lstStyle/>
          <a:p>
            <a:r>
              <a:rPr lang="en-US" sz="1200" b="1" dirty="0">
                <a:solidFill>
                  <a:srgbClr val="C00000"/>
                </a:solidFill>
              </a:rPr>
              <a:t>From         To</a:t>
            </a:r>
          </a:p>
        </p:txBody>
      </p:sp>
      <p:sp>
        <p:nvSpPr>
          <p:cNvPr id="18" name="Oval 17">
            <a:extLst>
              <a:ext uri="{FF2B5EF4-FFF2-40B4-BE49-F238E27FC236}">
                <a16:creationId xmlns:a16="http://schemas.microsoft.com/office/drawing/2014/main" id="{AE28B086-A606-47DF-99BD-E14EC344EE55}"/>
              </a:ext>
            </a:extLst>
          </p:cNvPr>
          <p:cNvSpPr/>
          <p:nvPr/>
        </p:nvSpPr>
        <p:spPr>
          <a:xfrm>
            <a:off x="3467100" y="3257550"/>
            <a:ext cx="285750" cy="3524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a:extLst>
              <a:ext uri="{FF2B5EF4-FFF2-40B4-BE49-F238E27FC236}">
                <a16:creationId xmlns:a16="http://schemas.microsoft.com/office/drawing/2014/main" id="{B5EC190E-5943-41FF-A4FA-F20C4DF0AA80}"/>
              </a:ext>
            </a:extLst>
          </p:cNvPr>
          <p:cNvCxnSpPr>
            <a:cxnSpLocks/>
          </p:cNvCxnSpPr>
          <p:nvPr/>
        </p:nvCxnSpPr>
        <p:spPr>
          <a:xfrm>
            <a:off x="3705996" y="3559469"/>
            <a:ext cx="942975" cy="9525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1" name="TextBox 20">
            <a:extLst>
              <a:ext uri="{FF2B5EF4-FFF2-40B4-BE49-F238E27FC236}">
                <a16:creationId xmlns:a16="http://schemas.microsoft.com/office/drawing/2014/main" id="{A666C1C9-E251-47DC-A033-C28CBC2C9B75}"/>
              </a:ext>
            </a:extLst>
          </p:cNvPr>
          <p:cNvSpPr txBox="1"/>
          <p:nvPr/>
        </p:nvSpPr>
        <p:spPr>
          <a:xfrm>
            <a:off x="4456557" y="4535139"/>
            <a:ext cx="894579" cy="307777"/>
          </a:xfrm>
          <a:prstGeom prst="rect">
            <a:avLst/>
          </a:prstGeom>
          <a:noFill/>
        </p:spPr>
        <p:txBody>
          <a:bodyPr wrap="square" rtlCol="0">
            <a:spAutoFit/>
          </a:bodyPr>
          <a:lstStyle/>
          <a:p>
            <a:r>
              <a:rPr lang="en-US" sz="1400" dirty="0"/>
              <a:t>2984918</a:t>
            </a:r>
          </a:p>
        </p:txBody>
      </p:sp>
      <p:sp>
        <p:nvSpPr>
          <p:cNvPr id="3" name="TextBox 2">
            <a:extLst>
              <a:ext uri="{FF2B5EF4-FFF2-40B4-BE49-F238E27FC236}">
                <a16:creationId xmlns:a16="http://schemas.microsoft.com/office/drawing/2014/main" id="{4F29F5C2-D841-4836-9068-F28846BAB67B}"/>
              </a:ext>
            </a:extLst>
          </p:cNvPr>
          <p:cNvSpPr txBox="1"/>
          <p:nvPr/>
        </p:nvSpPr>
        <p:spPr>
          <a:xfrm>
            <a:off x="2052977" y="2016335"/>
            <a:ext cx="3241973" cy="276999"/>
          </a:xfrm>
          <a:prstGeom prst="rect">
            <a:avLst/>
          </a:prstGeom>
          <a:noFill/>
        </p:spPr>
        <p:txBody>
          <a:bodyPr wrap="square" rtlCol="0">
            <a:spAutoFit/>
          </a:bodyPr>
          <a:lstStyle/>
          <a:p>
            <a:r>
              <a:rPr lang="en-US" sz="1200" dirty="0"/>
              <a:t>Subgraph of the licit node with the largest degree</a:t>
            </a:r>
          </a:p>
        </p:txBody>
      </p:sp>
      <p:sp>
        <p:nvSpPr>
          <p:cNvPr id="4" name="TextBox 3">
            <a:extLst>
              <a:ext uri="{FF2B5EF4-FFF2-40B4-BE49-F238E27FC236}">
                <a16:creationId xmlns:a16="http://schemas.microsoft.com/office/drawing/2014/main" id="{FCDDF442-2064-4EDB-B331-C17CABBB1C6E}"/>
              </a:ext>
            </a:extLst>
          </p:cNvPr>
          <p:cNvSpPr txBox="1"/>
          <p:nvPr/>
        </p:nvSpPr>
        <p:spPr>
          <a:xfrm>
            <a:off x="1451579" y="5269832"/>
            <a:ext cx="8991832" cy="523220"/>
          </a:xfrm>
          <a:prstGeom prst="rect">
            <a:avLst/>
          </a:prstGeom>
          <a:noFill/>
        </p:spPr>
        <p:txBody>
          <a:bodyPr wrap="square" rtlCol="0">
            <a:spAutoFit/>
          </a:bodyPr>
          <a:lstStyle/>
          <a:p>
            <a:r>
              <a:rPr lang="en-US" sz="2800" dirty="0"/>
              <a:t>From </a:t>
            </a:r>
            <a:r>
              <a:rPr lang="en-US" sz="2800" dirty="0">
                <a:solidFill>
                  <a:srgbClr val="C00000"/>
                </a:solidFill>
              </a:rPr>
              <a:t>106651741</a:t>
            </a:r>
            <a:r>
              <a:rPr lang="en-US" sz="2800" dirty="0"/>
              <a:t>to </a:t>
            </a:r>
            <a:r>
              <a:rPr lang="en-US" sz="2800" dirty="0">
                <a:solidFill>
                  <a:srgbClr val="C00000"/>
                </a:solidFill>
              </a:rPr>
              <a:t>2984918</a:t>
            </a:r>
            <a:r>
              <a:rPr lang="en-US" sz="2800" dirty="0"/>
              <a:t> to 472 different actors. </a:t>
            </a:r>
          </a:p>
        </p:txBody>
      </p:sp>
    </p:spTree>
    <p:extLst>
      <p:ext uri="{BB962C8B-B14F-4D97-AF65-F5344CB8AC3E}">
        <p14:creationId xmlns:p14="http://schemas.microsoft.com/office/powerpoint/2010/main" val="3292674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F2B72-5B09-455E-803B-2D87C29E9BF5}"/>
              </a:ext>
            </a:extLst>
          </p:cNvPr>
          <p:cNvSpPr>
            <a:spLocks noGrp="1"/>
          </p:cNvSpPr>
          <p:nvPr>
            <p:ph type="title"/>
          </p:nvPr>
        </p:nvSpPr>
        <p:spPr/>
        <p:txBody>
          <a:bodyPr>
            <a:normAutofit/>
          </a:bodyPr>
          <a:lstStyle/>
          <a:p>
            <a:r>
              <a:rPr lang="en-US" dirty="0">
                <a:solidFill>
                  <a:srgbClr val="002060"/>
                </a:solidFill>
              </a:rPr>
              <a:t>Subgraph of actors with the largest degree in the whole network</a:t>
            </a:r>
          </a:p>
        </p:txBody>
      </p:sp>
      <p:sp>
        <p:nvSpPr>
          <p:cNvPr id="5" name="TextBox 4">
            <a:extLst>
              <a:ext uri="{FF2B5EF4-FFF2-40B4-BE49-F238E27FC236}">
                <a16:creationId xmlns:a16="http://schemas.microsoft.com/office/drawing/2014/main" id="{DA72733A-1A36-4E44-835F-1605F43EEB65}"/>
              </a:ext>
            </a:extLst>
          </p:cNvPr>
          <p:cNvSpPr txBox="1"/>
          <p:nvPr/>
        </p:nvSpPr>
        <p:spPr>
          <a:xfrm>
            <a:off x="1583531" y="2024747"/>
            <a:ext cx="8331994" cy="646331"/>
          </a:xfrm>
          <a:prstGeom prst="rect">
            <a:avLst/>
          </a:prstGeom>
          <a:noFill/>
        </p:spPr>
        <p:txBody>
          <a:bodyPr wrap="square">
            <a:spAutoFit/>
          </a:bodyPr>
          <a:lstStyle/>
          <a:p>
            <a:pPr marL="0" indent="0">
              <a:buNone/>
            </a:pPr>
            <a:r>
              <a:rPr lang="en-US" sz="1800" i="0" dirty="0">
                <a:solidFill>
                  <a:srgbClr val="000000"/>
                </a:solidFill>
                <a:effectLst/>
                <a:latin typeface="Helvetica Neue"/>
              </a:rPr>
              <a:t>For the whole licit bitcoin network, there are </a:t>
            </a:r>
            <a:r>
              <a:rPr lang="en-US" sz="1800" b="0" i="0" u="none" strike="noStrike" baseline="0" dirty="0">
                <a:solidFill>
                  <a:srgbClr val="C00000"/>
                </a:solidFill>
                <a:latin typeface="Calibri" panose="020F0502020204030204" pitchFamily="34" charset="0"/>
              </a:rPr>
              <a:t>203, 770 Actors</a:t>
            </a:r>
            <a:r>
              <a:rPr lang="en-US" sz="1800" i="0" dirty="0">
                <a:solidFill>
                  <a:srgbClr val="000000"/>
                </a:solidFill>
                <a:effectLst/>
                <a:latin typeface="Helvetica Neue"/>
              </a:rPr>
              <a:t>, and </a:t>
            </a:r>
            <a:r>
              <a:rPr lang="en-US" sz="1800" b="0" i="0" u="none" strike="noStrike" baseline="0" dirty="0">
                <a:solidFill>
                  <a:srgbClr val="C00000"/>
                </a:solidFill>
                <a:latin typeface="Calibri" panose="020F0502020204030204" pitchFamily="34" charset="0"/>
              </a:rPr>
              <a:t>234,357 ties</a:t>
            </a:r>
            <a:r>
              <a:rPr lang="en-US" sz="1800" i="0" dirty="0">
                <a:solidFill>
                  <a:srgbClr val="A50021"/>
                </a:solidFill>
                <a:effectLst/>
                <a:latin typeface="Helvetica Neue"/>
              </a:rPr>
              <a:t>.</a:t>
            </a:r>
          </a:p>
          <a:p>
            <a:pPr marL="0" indent="0">
              <a:buNone/>
            </a:pPr>
            <a:r>
              <a:rPr lang="en-US" sz="1800" i="0" dirty="0">
                <a:effectLst/>
                <a:latin typeface="Helvetica Neue"/>
              </a:rPr>
              <a:t>Degree analysis:</a:t>
            </a:r>
            <a:endParaRPr lang="en-US" sz="1800" i="0" dirty="0">
              <a:solidFill>
                <a:srgbClr val="A50021"/>
              </a:solidFill>
              <a:effectLst/>
              <a:latin typeface="Helvetica Neue"/>
            </a:endParaRPr>
          </a:p>
        </p:txBody>
      </p:sp>
      <p:pic>
        <p:nvPicPr>
          <p:cNvPr id="9218" name="Picture 2">
            <a:extLst>
              <a:ext uri="{FF2B5EF4-FFF2-40B4-BE49-F238E27FC236}">
                <a16:creationId xmlns:a16="http://schemas.microsoft.com/office/drawing/2014/main" id="{07D60580-D6CD-416E-B5D8-1F2F2310C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4234" y="2744833"/>
            <a:ext cx="3497694" cy="231314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974D7CF-7FCA-4F7E-8D9F-B959D6ED205B}"/>
              </a:ext>
            </a:extLst>
          </p:cNvPr>
          <p:cNvSpPr txBox="1"/>
          <p:nvPr/>
        </p:nvSpPr>
        <p:spPr>
          <a:xfrm>
            <a:off x="2796840" y="2981969"/>
            <a:ext cx="1848612" cy="276999"/>
          </a:xfrm>
          <a:prstGeom prst="rect">
            <a:avLst/>
          </a:prstGeom>
          <a:noFill/>
        </p:spPr>
        <p:txBody>
          <a:bodyPr wrap="square" rtlCol="0">
            <a:spAutoFit/>
          </a:bodyPr>
          <a:lstStyle/>
          <a:p>
            <a:r>
              <a:rPr lang="en-US" sz="1200" dirty="0"/>
              <a:t>Degrees of all actors</a:t>
            </a:r>
          </a:p>
        </p:txBody>
      </p:sp>
      <p:sp>
        <p:nvSpPr>
          <p:cNvPr id="9" name="Oval 8">
            <a:extLst>
              <a:ext uri="{FF2B5EF4-FFF2-40B4-BE49-F238E27FC236}">
                <a16:creationId xmlns:a16="http://schemas.microsoft.com/office/drawing/2014/main" id="{46CCF85F-D4E7-4EFA-9008-F8536E2B7C22}"/>
              </a:ext>
            </a:extLst>
          </p:cNvPr>
          <p:cNvSpPr/>
          <p:nvPr/>
        </p:nvSpPr>
        <p:spPr>
          <a:xfrm>
            <a:off x="2063365" y="2828792"/>
            <a:ext cx="762000" cy="23438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706B638-0664-451E-8CF2-261921EB1B3A}"/>
              </a:ext>
            </a:extLst>
          </p:cNvPr>
          <p:cNvSpPr/>
          <p:nvPr/>
        </p:nvSpPr>
        <p:spPr>
          <a:xfrm>
            <a:off x="3258034" y="4654932"/>
            <a:ext cx="1897494" cy="3069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02D6B79-6EC5-468E-B364-CC0F3E3B07CE}"/>
              </a:ext>
            </a:extLst>
          </p:cNvPr>
          <p:cNvSpPr txBox="1"/>
          <p:nvPr/>
        </p:nvSpPr>
        <p:spPr>
          <a:xfrm>
            <a:off x="1728402" y="5201664"/>
            <a:ext cx="1600200" cy="430887"/>
          </a:xfrm>
          <a:prstGeom prst="rect">
            <a:avLst/>
          </a:prstGeom>
          <a:noFill/>
        </p:spPr>
        <p:txBody>
          <a:bodyPr wrap="square" rtlCol="0">
            <a:spAutoFit/>
          </a:bodyPr>
          <a:lstStyle/>
          <a:p>
            <a:r>
              <a:rPr lang="en-US" sz="1100" dirty="0"/>
              <a:t>Majority of degrees are less than 100</a:t>
            </a:r>
          </a:p>
        </p:txBody>
      </p:sp>
      <p:sp>
        <p:nvSpPr>
          <p:cNvPr id="12" name="TextBox 11">
            <a:extLst>
              <a:ext uri="{FF2B5EF4-FFF2-40B4-BE49-F238E27FC236}">
                <a16:creationId xmlns:a16="http://schemas.microsoft.com/office/drawing/2014/main" id="{4ED0E7BC-910B-4CD0-B8CD-12C6CE5C3BED}"/>
              </a:ext>
            </a:extLst>
          </p:cNvPr>
          <p:cNvSpPr txBox="1"/>
          <p:nvPr/>
        </p:nvSpPr>
        <p:spPr>
          <a:xfrm>
            <a:off x="3721146" y="5193368"/>
            <a:ext cx="1597453" cy="430887"/>
          </a:xfrm>
          <a:prstGeom prst="rect">
            <a:avLst/>
          </a:prstGeom>
          <a:noFill/>
        </p:spPr>
        <p:txBody>
          <a:bodyPr wrap="square" rtlCol="0">
            <a:spAutoFit/>
          </a:bodyPr>
          <a:lstStyle/>
          <a:p>
            <a:r>
              <a:rPr lang="en-US" sz="1100" dirty="0"/>
              <a:t>Only 8 degrees larger than 200</a:t>
            </a:r>
          </a:p>
        </p:txBody>
      </p:sp>
      <p:sp>
        <p:nvSpPr>
          <p:cNvPr id="13" name="TextBox 12">
            <a:extLst>
              <a:ext uri="{FF2B5EF4-FFF2-40B4-BE49-F238E27FC236}">
                <a16:creationId xmlns:a16="http://schemas.microsoft.com/office/drawing/2014/main" id="{FC03387E-D0E9-47A9-A2CD-959DC5CEC71F}"/>
              </a:ext>
            </a:extLst>
          </p:cNvPr>
          <p:cNvSpPr txBox="1"/>
          <p:nvPr/>
        </p:nvSpPr>
        <p:spPr>
          <a:xfrm>
            <a:off x="1458101" y="3096681"/>
            <a:ext cx="346249" cy="1609446"/>
          </a:xfrm>
          <a:prstGeom prst="rect">
            <a:avLst/>
          </a:prstGeom>
          <a:noFill/>
        </p:spPr>
        <p:txBody>
          <a:bodyPr vert="eaVert" wrap="square" rtlCol="0">
            <a:spAutoFit/>
          </a:bodyPr>
          <a:lstStyle/>
          <a:p>
            <a:r>
              <a:rPr lang="en-US" sz="1050" dirty="0"/>
              <a:t>Frequencies of log degrees</a:t>
            </a:r>
          </a:p>
        </p:txBody>
      </p:sp>
      <p:sp>
        <p:nvSpPr>
          <p:cNvPr id="14" name="TextBox 13">
            <a:extLst>
              <a:ext uri="{FF2B5EF4-FFF2-40B4-BE49-F238E27FC236}">
                <a16:creationId xmlns:a16="http://schemas.microsoft.com/office/drawing/2014/main" id="{ACB5DED9-E91F-42F6-8E55-8F84069E3112}"/>
              </a:ext>
            </a:extLst>
          </p:cNvPr>
          <p:cNvSpPr txBox="1"/>
          <p:nvPr/>
        </p:nvSpPr>
        <p:spPr>
          <a:xfrm>
            <a:off x="3258034" y="5016559"/>
            <a:ext cx="962025" cy="261610"/>
          </a:xfrm>
          <a:prstGeom prst="rect">
            <a:avLst/>
          </a:prstGeom>
          <a:noFill/>
        </p:spPr>
        <p:txBody>
          <a:bodyPr wrap="square" rtlCol="0">
            <a:spAutoFit/>
          </a:bodyPr>
          <a:lstStyle/>
          <a:p>
            <a:r>
              <a:rPr lang="en-US" sz="1050" dirty="0"/>
              <a:t>Degree</a:t>
            </a:r>
            <a:endParaRPr lang="en-US" sz="1100" dirty="0"/>
          </a:p>
        </p:txBody>
      </p:sp>
      <p:sp>
        <p:nvSpPr>
          <p:cNvPr id="16" name="TextBox 15">
            <a:extLst>
              <a:ext uri="{FF2B5EF4-FFF2-40B4-BE49-F238E27FC236}">
                <a16:creationId xmlns:a16="http://schemas.microsoft.com/office/drawing/2014/main" id="{B70B6B0A-B828-46DF-B5CE-E15E0A8617B7}"/>
              </a:ext>
            </a:extLst>
          </p:cNvPr>
          <p:cNvSpPr txBox="1"/>
          <p:nvPr/>
        </p:nvSpPr>
        <p:spPr>
          <a:xfrm>
            <a:off x="5945068" y="2767135"/>
            <a:ext cx="4173794" cy="3416320"/>
          </a:xfrm>
          <a:prstGeom prst="rect">
            <a:avLst/>
          </a:prstGeom>
          <a:noFill/>
        </p:spPr>
        <p:txBody>
          <a:bodyPr wrap="square">
            <a:spAutoFit/>
          </a:bodyPr>
          <a:lstStyle/>
          <a:p>
            <a:r>
              <a:rPr lang="en-US" sz="1600" b="1" dirty="0"/>
              <a:t>Top actors with the largest degrees:</a:t>
            </a:r>
          </a:p>
          <a:p>
            <a:r>
              <a:rPr lang="en-US" sz="1400" dirty="0">
                <a:solidFill>
                  <a:srgbClr val="000000"/>
                </a:solidFill>
                <a:latin typeface="Courier New" panose="02070309020205020404" pitchFamily="49" charset="0"/>
                <a:ea typeface="Times New Roman" panose="02020603050405020304" pitchFamily="18" charset="0"/>
              </a:rPr>
              <a:t>	</a:t>
            </a:r>
          </a:p>
          <a:p>
            <a:r>
              <a:rPr lang="en-US" sz="1400" dirty="0">
                <a:solidFill>
                  <a:srgbClr val="000000"/>
                </a:solidFill>
                <a:effectLst/>
                <a:latin typeface="Courier New" panose="02070309020205020404" pitchFamily="49" charset="0"/>
                <a:ea typeface="Times New Roman" panose="02020603050405020304" pitchFamily="18" charset="0"/>
              </a:rPr>
              <a:t>	</a:t>
            </a:r>
            <a:r>
              <a:rPr lang="en-US" sz="1800" dirty="0">
                <a:solidFill>
                  <a:srgbClr val="C00000"/>
                </a:solidFill>
                <a:effectLst/>
                <a:latin typeface="Calibri" panose="020F0502020204030204" pitchFamily="34" charset="0"/>
                <a:ea typeface="DengXian" panose="02010600030101010101" pitchFamily="2" charset="-122"/>
                <a:cs typeface="Times New Roman" panose="02020603050405020304" pitchFamily="18" charset="0"/>
              </a:rPr>
              <a:t>2984918: 473</a:t>
            </a:r>
            <a:endParaRPr lang="en-US" sz="1400" dirty="0">
              <a:solidFill>
                <a:srgbClr val="C00000"/>
              </a:solidFill>
              <a:latin typeface="+mj-lt"/>
              <a:ea typeface="Times New Roman" panose="02020603050405020304" pitchFamily="18" charset="0"/>
            </a:endParaRPr>
          </a:p>
          <a:p>
            <a:r>
              <a:rPr lang="en-US" sz="1400" dirty="0">
                <a:solidFill>
                  <a:srgbClr val="000000"/>
                </a:solidFill>
                <a:effectLst/>
                <a:latin typeface="+mj-lt"/>
                <a:ea typeface="Times New Roman" panose="02020603050405020304" pitchFamily="18" charset="0"/>
                <a:cs typeface="Times New Roman" panose="02020603050405020304" pitchFamily="18" charset="0"/>
              </a:rPr>
              <a:t>	</a:t>
            </a:r>
            <a:r>
              <a:rPr lang="en-US"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89273:     289</a:t>
            </a:r>
            <a:endParaRPr lang="en-US" sz="1400" dirty="0">
              <a:latin typeface="+mj-lt"/>
              <a:ea typeface="DengXian" panose="02010600030101010101" pitchFamily="2" charset="-122"/>
              <a:cs typeface="Times New Roman" panose="02020603050405020304" pitchFamily="18" charset="0"/>
            </a:endParaRPr>
          </a:p>
          <a:p>
            <a:r>
              <a:rPr lang="en-US" sz="1400" dirty="0">
                <a:solidFill>
                  <a:srgbClr val="000000"/>
                </a:solidFill>
                <a:effectLst/>
                <a:latin typeface="+mj-lt"/>
                <a:ea typeface="DengXian" panose="02010600030101010101" pitchFamily="2" charset="-122"/>
                <a:cs typeface="Times New Roman" panose="02020603050405020304" pitchFamily="18" charset="0"/>
              </a:rPr>
              <a:t>	</a:t>
            </a:r>
            <a:r>
              <a:rPr lang="en-US"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43388675: 284</a:t>
            </a:r>
            <a:endParaRPr lang="en-US" sz="1400" dirty="0">
              <a:latin typeface="+mj-lt"/>
              <a:ea typeface="DengXian" panose="02010600030101010101" pitchFamily="2" charset="-122"/>
              <a:cs typeface="Times New Roman" panose="02020603050405020304" pitchFamily="18" charset="0"/>
            </a:endParaRPr>
          </a:p>
          <a:p>
            <a:r>
              <a:rPr lang="en-US" sz="1400" dirty="0">
                <a:solidFill>
                  <a:srgbClr val="000000"/>
                </a:solidFill>
                <a:effectLst/>
                <a:latin typeface="+mj-lt"/>
                <a:ea typeface="DengXian" panose="02010600030101010101" pitchFamily="2" charset="-122"/>
                <a:cs typeface="Times New Roman" panose="02020603050405020304" pitchFamily="18" charset="0"/>
              </a:rPr>
              <a:t>	</a:t>
            </a:r>
            <a:r>
              <a:rPr lang="en-US"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68705820: 247</a:t>
            </a:r>
            <a:endParaRPr lang="en-US" sz="1400" dirty="0">
              <a:latin typeface="+mj-lt"/>
              <a:ea typeface="DengXian" panose="02010600030101010101" pitchFamily="2" charset="-122"/>
              <a:cs typeface="Times New Roman" panose="02020603050405020304" pitchFamily="18" charset="0"/>
            </a:endParaRPr>
          </a:p>
          <a:p>
            <a:r>
              <a:rPr lang="en-US" sz="1400" dirty="0">
                <a:solidFill>
                  <a:srgbClr val="000000"/>
                </a:solidFill>
                <a:effectLst/>
                <a:latin typeface="+mj-lt"/>
                <a:ea typeface="DengXian" panose="02010600030101010101" pitchFamily="2" charset="-122"/>
                <a:cs typeface="Times New Roman" panose="02020603050405020304" pitchFamily="18" charset="0"/>
              </a:rPr>
              <a:t>	</a:t>
            </a:r>
            <a:r>
              <a:rPr lang="en-US"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30699343: 241</a:t>
            </a:r>
          </a:p>
          <a:p>
            <a:r>
              <a:rPr lang="en-US" dirty="0">
                <a:solidFill>
                  <a:srgbClr val="000000"/>
                </a:solidFill>
                <a:latin typeface="Calibri" panose="020F0502020204030204" pitchFamily="34" charset="0"/>
                <a:ea typeface="DengXian" panose="02010600030101010101" pitchFamily="2" charset="-122"/>
                <a:cs typeface="Times New Roman" panose="02020603050405020304" pitchFamily="18" charset="0"/>
              </a:rPr>
              <a:t>	</a:t>
            </a:r>
            <a:r>
              <a:rPr lang="en-US"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96576418: 239</a:t>
            </a:r>
          </a:p>
          <a:p>
            <a:r>
              <a:rPr lang="en-US" dirty="0">
                <a:solidFill>
                  <a:srgbClr val="000000"/>
                </a:solidFill>
                <a:latin typeface="Calibri" panose="020F0502020204030204" pitchFamily="34" charset="0"/>
                <a:ea typeface="DengXian" panose="02010600030101010101" pitchFamily="2" charset="-122"/>
                <a:cs typeface="Times New Roman" panose="02020603050405020304" pitchFamily="18" charset="0"/>
              </a:rPr>
              <a:t>	</a:t>
            </a:r>
            <a:r>
              <a:rPr lang="en-US"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225859042: 212</a:t>
            </a:r>
            <a:endParaRPr lang="en-US" dirty="0">
              <a:solidFill>
                <a:srgbClr val="000000"/>
              </a:solidFill>
              <a:latin typeface="Calibri" panose="020F0502020204030204" pitchFamily="34" charset="0"/>
              <a:ea typeface="DengXian" panose="02010600030101010101" pitchFamily="2" charset="-122"/>
              <a:cs typeface="Times New Roman" panose="02020603050405020304" pitchFamily="18" charset="0"/>
            </a:endParaRPr>
          </a:p>
          <a:p>
            <a:r>
              <a:rPr lang="en-US" dirty="0">
                <a:solidFill>
                  <a:srgbClr val="000000"/>
                </a:solidFill>
                <a:latin typeface="Calibri" panose="020F0502020204030204" pitchFamily="34" charset="0"/>
                <a:ea typeface="DengXian" panose="02010600030101010101" pitchFamily="2" charset="-122"/>
                <a:cs typeface="Times New Roman" panose="02020603050405020304" pitchFamily="18" charset="0"/>
              </a:rPr>
              <a:t>	</a:t>
            </a:r>
            <a:r>
              <a:rPr lang="en-US"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279187194: 211</a:t>
            </a:r>
            <a:endParaRPr lang="en-US" dirty="0">
              <a:solidFill>
                <a:srgbClr val="000000"/>
              </a:solidFill>
              <a:latin typeface="Calibri" panose="020F0502020204030204" pitchFamily="34" charset="0"/>
              <a:ea typeface="DengXian" panose="02010600030101010101" pitchFamily="2" charset="-122"/>
              <a:cs typeface="Times New Roman" panose="02020603050405020304" pitchFamily="18" charset="0"/>
            </a:endParaRPr>
          </a:p>
          <a:p>
            <a:endParaRPr lang="en-US" sz="1400" dirty="0">
              <a:solidFill>
                <a:srgbClr val="000000"/>
              </a:solidFill>
              <a:latin typeface="Calibri" panose="020F0502020204030204" pitchFamily="34" charset="0"/>
              <a:ea typeface="DengXian" panose="02010600030101010101" pitchFamily="2" charset="-122"/>
              <a:cs typeface="Times New Roman" panose="02020603050405020304" pitchFamily="18" charset="0"/>
            </a:endParaRPr>
          </a:p>
          <a:p>
            <a:endParaRPr lang="en-US" sz="1400" dirty="0">
              <a:solidFill>
                <a:srgbClr val="000000"/>
              </a:solidFill>
              <a:latin typeface="Calibri" panose="020F0502020204030204" pitchFamily="34" charset="0"/>
              <a:ea typeface="DengXian" panose="02010600030101010101" pitchFamily="2" charset="-122"/>
              <a:cs typeface="Times New Roman" panose="02020603050405020304" pitchFamily="18" charset="0"/>
            </a:endParaRPr>
          </a:p>
          <a:p>
            <a:endParaRPr lang="en-US" sz="1400" dirty="0">
              <a:latin typeface="+mj-lt"/>
            </a:endParaRPr>
          </a:p>
        </p:txBody>
      </p:sp>
    </p:spTree>
    <p:extLst>
      <p:ext uri="{BB962C8B-B14F-4D97-AF65-F5344CB8AC3E}">
        <p14:creationId xmlns:p14="http://schemas.microsoft.com/office/powerpoint/2010/main" val="1749657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A078F-6A98-458D-8922-380E966D69E2}"/>
              </a:ext>
            </a:extLst>
          </p:cNvPr>
          <p:cNvSpPr>
            <a:spLocks noGrp="1"/>
          </p:cNvSpPr>
          <p:nvPr>
            <p:ph type="title"/>
          </p:nvPr>
        </p:nvSpPr>
        <p:spPr>
          <a:xfrm>
            <a:off x="1216027" y="776815"/>
            <a:ext cx="5969508" cy="791635"/>
          </a:xfrm>
        </p:spPr>
        <p:txBody>
          <a:bodyPr>
            <a:normAutofit/>
          </a:bodyPr>
          <a:lstStyle/>
          <a:p>
            <a:r>
              <a:rPr lang="en-US" altLang="zh-CN" sz="3600" b="1" dirty="0">
                <a:solidFill>
                  <a:srgbClr val="002060"/>
                </a:solidFill>
              </a:rPr>
              <a:t>Outline</a:t>
            </a:r>
            <a:endParaRPr lang="en-US" sz="3600" b="1" dirty="0">
              <a:solidFill>
                <a:srgbClr val="002060"/>
              </a:solidFill>
            </a:endParaRPr>
          </a:p>
        </p:txBody>
      </p:sp>
      <p:sp>
        <p:nvSpPr>
          <p:cNvPr id="3" name="Content Placeholder 2">
            <a:extLst>
              <a:ext uri="{FF2B5EF4-FFF2-40B4-BE49-F238E27FC236}">
                <a16:creationId xmlns:a16="http://schemas.microsoft.com/office/drawing/2014/main" id="{0A06AE06-5684-485E-9A1F-9A7DCC45270D}"/>
              </a:ext>
            </a:extLst>
          </p:cNvPr>
          <p:cNvSpPr>
            <a:spLocks noGrp="1"/>
          </p:cNvSpPr>
          <p:nvPr>
            <p:ph idx="1"/>
          </p:nvPr>
        </p:nvSpPr>
        <p:spPr>
          <a:xfrm>
            <a:off x="1216027" y="1928813"/>
            <a:ext cx="9840911" cy="3541714"/>
          </a:xfrm>
        </p:spPr>
        <p:txBody>
          <a:bodyPr anchor="t">
            <a:normAutofit/>
          </a:bodyPr>
          <a:lstStyle/>
          <a:p>
            <a:r>
              <a:rPr lang="en-US" dirty="0"/>
              <a:t> </a:t>
            </a:r>
            <a:r>
              <a:rPr lang="en-US" altLang="zh-CN" dirty="0"/>
              <a:t>Introduction</a:t>
            </a:r>
          </a:p>
          <a:p>
            <a:r>
              <a:rPr lang="en-US" dirty="0"/>
              <a:t> Data collection and explanation</a:t>
            </a:r>
          </a:p>
          <a:p>
            <a:r>
              <a:rPr lang="en-US" dirty="0"/>
              <a:t> Network analysis  ---- methods use</a:t>
            </a:r>
            <a:r>
              <a:rPr lang="en-US" altLang="zh-CN" dirty="0"/>
              <a:t>d</a:t>
            </a:r>
            <a:endParaRPr lang="en-US" dirty="0"/>
          </a:p>
          <a:p>
            <a:r>
              <a:rPr lang="en-US" dirty="0"/>
              <a:t> Results and findings</a:t>
            </a:r>
          </a:p>
          <a:p>
            <a:r>
              <a:rPr lang="en-US" dirty="0"/>
              <a:t> Limitations and f</a:t>
            </a:r>
            <a:r>
              <a:rPr lang="en-US" altLang="zh-CN" dirty="0"/>
              <a:t>uture work</a:t>
            </a:r>
            <a:endParaRPr lang="en-US" dirty="0"/>
          </a:p>
          <a:p>
            <a:pPr marL="0" indent="0">
              <a:buNone/>
            </a:pPr>
            <a:r>
              <a:rPr lang="en-US" dirty="0"/>
              <a:t>	</a:t>
            </a:r>
          </a:p>
        </p:txBody>
      </p:sp>
    </p:spTree>
    <p:extLst>
      <p:ext uri="{BB962C8B-B14F-4D97-AF65-F5344CB8AC3E}">
        <p14:creationId xmlns:p14="http://schemas.microsoft.com/office/powerpoint/2010/main" val="3493657719"/>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0E3DF-99BB-4056-87F1-C250B24A1759}"/>
              </a:ext>
            </a:extLst>
          </p:cNvPr>
          <p:cNvSpPr>
            <a:spLocks noGrp="1"/>
          </p:cNvSpPr>
          <p:nvPr>
            <p:ph type="title"/>
          </p:nvPr>
        </p:nvSpPr>
        <p:spPr>
          <a:xfrm>
            <a:off x="998535" y="854420"/>
            <a:ext cx="9603275" cy="640823"/>
          </a:xfrm>
        </p:spPr>
        <p:txBody>
          <a:bodyPr>
            <a:normAutofit/>
          </a:bodyPr>
          <a:lstStyle/>
          <a:p>
            <a:r>
              <a:rPr lang="en-US" b="1" i="0" u="none" strike="noStrike" baseline="0" dirty="0">
                <a:solidFill>
                  <a:srgbClr val="002060"/>
                </a:solidFill>
                <a:latin typeface="Calibri-Bold"/>
              </a:rPr>
              <a:t>Centrality Analysis</a:t>
            </a:r>
            <a:endParaRPr lang="en-US" sz="4800" dirty="0">
              <a:solidFill>
                <a:srgbClr val="002060"/>
              </a:solidFill>
            </a:endParaRPr>
          </a:p>
        </p:txBody>
      </p:sp>
      <p:graphicFrame>
        <p:nvGraphicFramePr>
          <p:cNvPr id="4" name="Table 4">
            <a:extLst>
              <a:ext uri="{FF2B5EF4-FFF2-40B4-BE49-F238E27FC236}">
                <a16:creationId xmlns:a16="http://schemas.microsoft.com/office/drawing/2014/main" id="{A4EAC251-6AED-4C02-BBDB-6F9E3F5E00FE}"/>
              </a:ext>
            </a:extLst>
          </p:cNvPr>
          <p:cNvGraphicFramePr>
            <a:graphicFrameLocks noGrp="1"/>
          </p:cNvGraphicFramePr>
          <p:nvPr>
            <p:extLst>
              <p:ext uri="{D42A27DB-BD31-4B8C-83A1-F6EECF244321}">
                <p14:modId xmlns:p14="http://schemas.microsoft.com/office/powerpoint/2010/main" val="2695141368"/>
              </p:ext>
            </p:extLst>
          </p:nvPr>
        </p:nvGraphicFramePr>
        <p:xfrm>
          <a:off x="998535" y="2117008"/>
          <a:ext cx="10357724" cy="3566160"/>
        </p:xfrm>
        <a:graphic>
          <a:graphicData uri="http://schemas.openxmlformats.org/drawingml/2006/table">
            <a:tbl>
              <a:tblPr firstRow="1" bandRow="1">
                <a:tableStyleId>{5C22544A-7EE6-4342-B048-85BDC9FD1C3A}</a:tableStyleId>
              </a:tblPr>
              <a:tblGrid>
                <a:gridCol w="3177147">
                  <a:extLst>
                    <a:ext uri="{9D8B030D-6E8A-4147-A177-3AD203B41FA5}">
                      <a16:colId xmlns:a16="http://schemas.microsoft.com/office/drawing/2014/main" val="987629568"/>
                    </a:ext>
                  </a:extLst>
                </a:gridCol>
                <a:gridCol w="3401326">
                  <a:extLst>
                    <a:ext uri="{9D8B030D-6E8A-4147-A177-3AD203B41FA5}">
                      <a16:colId xmlns:a16="http://schemas.microsoft.com/office/drawing/2014/main" val="2386570923"/>
                    </a:ext>
                  </a:extLst>
                </a:gridCol>
                <a:gridCol w="3779251">
                  <a:extLst>
                    <a:ext uri="{9D8B030D-6E8A-4147-A177-3AD203B41FA5}">
                      <a16:colId xmlns:a16="http://schemas.microsoft.com/office/drawing/2014/main" val="2541399578"/>
                    </a:ext>
                  </a:extLst>
                </a:gridCol>
              </a:tblGrid>
              <a:tr h="415164">
                <a:tc>
                  <a:txBody>
                    <a:bodyPr/>
                    <a:lstStyle/>
                    <a:p>
                      <a:r>
                        <a:rPr lang="en-US" sz="2400" dirty="0" err="1"/>
                        <a:t>degree_centrality</a:t>
                      </a:r>
                      <a:endParaRPr lang="en-US" sz="2400" dirty="0"/>
                    </a:p>
                  </a:txBody>
                  <a:tcPr/>
                </a:tc>
                <a:tc>
                  <a:txBody>
                    <a:bodyPr/>
                    <a:lstStyle/>
                    <a:p>
                      <a:r>
                        <a:rPr lang="en-US" sz="2400" dirty="0" err="1"/>
                        <a:t>closeness_centrality</a:t>
                      </a:r>
                      <a:endParaRPr lang="en-US" sz="2400" dirty="0"/>
                    </a:p>
                  </a:txBody>
                  <a:tcPr/>
                </a:tc>
                <a:tc>
                  <a:txBody>
                    <a:bodyPr/>
                    <a:lstStyle/>
                    <a:p>
                      <a:r>
                        <a:rPr lang="en-US" sz="2400" dirty="0" err="1"/>
                        <a:t>betweenness_centrality</a:t>
                      </a:r>
                      <a:endParaRPr lang="en-US" sz="2400" dirty="0"/>
                    </a:p>
                  </a:txBody>
                  <a:tcPr/>
                </a:tc>
                <a:extLst>
                  <a:ext uri="{0D108BD9-81ED-4DB2-BD59-A6C34878D82A}">
                    <a16:rowId xmlns:a16="http://schemas.microsoft.com/office/drawing/2014/main" val="1310435244"/>
                  </a:ext>
                </a:extLst>
              </a:tr>
              <a:tr h="3072215">
                <a:tc>
                  <a:txBody>
                    <a:bodyPr/>
                    <a:lstStyle/>
                    <a:p>
                      <a:pPr marL="342900" indent="-342900">
                        <a:buFont typeface="+mj-lt"/>
                        <a:buAutoNum type="arabicPeriod"/>
                      </a:pPr>
                      <a:r>
                        <a:rPr lang="en-US" sz="1800" kern="1200" dirty="0">
                          <a:solidFill>
                            <a:srgbClr val="C00000"/>
                          </a:solidFill>
                          <a:effectLst/>
                          <a:latin typeface="+mn-lt"/>
                          <a:ea typeface="+mn-ea"/>
                          <a:cs typeface="+mn-cs"/>
                        </a:rPr>
                        <a:t>2984918 (Licit)</a:t>
                      </a:r>
                      <a:r>
                        <a:rPr lang="en-US" sz="1800" kern="1200" dirty="0">
                          <a:solidFill>
                            <a:schemeClr val="dk1"/>
                          </a:solidFill>
                          <a:effectLst/>
                          <a:latin typeface="+mn-lt"/>
                          <a:ea typeface="+mn-ea"/>
                          <a:cs typeface="+mn-cs"/>
                        </a:rPr>
                        <a:t>: 0.0023212673236229437</a:t>
                      </a:r>
                    </a:p>
                    <a:p>
                      <a:pPr marL="342900" indent="-342900">
                        <a:buFont typeface="+mj-lt"/>
                        <a:buAutoNum type="arabicPeriod"/>
                      </a:pPr>
                      <a:r>
                        <a:rPr lang="en-US" sz="1800" kern="1200" dirty="0">
                          <a:solidFill>
                            <a:schemeClr val="dk1"/>
                          </a:solidFill>
                          <a:effectLst/>
                          <a:latin typeface="+mn-lt"/>
                          <a:ea typeface="+mn-ea"/>
                          <a:cs typeface="+mn-cs"/>
                        </a:rPr>
                        <a:t>89273: 0.0014182796121078873</a:t>
                      </a:r>
                    </a:p>
                    <a:p>
                      <a:pPr marL="342900" indent="-342900">
                        <a:buFont typeface="+mj-lt"/>
                        <a:buAutoNum type="arabicPeriod"/>
                      </a:pPr>
                      <a:r>
                        <a:rPr lang="en-US" sz="1800" kern="1200" dirty="0">
                          <a:solidFill>
                            <a:schemeClr val="dk1"/>
                          </a:solidFill>
                          <a:effectLst/>
                          <a:latin typeface="+mn-lt"/>
                          <a:ea typeface="+mn-ea"/>
                          <a:cs typeface="+mn-cs"/>
                        </a:rPr>
                        <a:t>43388675: 0.0013937419025558478</a:t>
                      </a:r>
                    </a:p>
                    <a:p>
                      <a:pPr marL="342900" indent="-342900">
                        <a:buFont typeface="+mj-lt"/>
                        <a:buAutoNum type="arabicPeriod"/>
                      </a:pPr>
                      <a:r>
                        <a:rPr lang="en-US" sz="1800" kern="1200" dirty="0">
                          <a:solidFill>
                            <a:schemeClr val="dk1"/>
                          </a:solidFill>
                          <a:effectLst/>
                          <a:latin typeface="+mn-lt"/>
                          <a:ea typeface="+mn-ea"/>
                          <a:cs typeface="+mn-cs"/>
                        </a:rPr>
                        <a:t>68705820: 0.0012121628518707548</a:t>
                      </a:r>
                    </a:p>
                    <a:p>
                      <a:pPr marL="342900" indent="-342900">
                        <a:buFont typeface="+mj-lt"/>
                        <a:buAutoNum type="arabicPeriod"/>
                      </a:pPr>
                      <a:r>
                        <a:rPr lang="en-US" sz="1800" kern="1200" dirty="0">
                          <a:solidFill>
                            <a:schemeClr val="dk1"/>
                          </a:solidFill>
                          <a:effectLst/>
                          <a:latin typeface="+mn-lt"/>
                          <a:ea typeface="+mn-ea"/>
                          <a:cs typeface="+mn-cs"/>
                        </a:rPr>
                        <a:t>30699343: 0.0011827176004083075</a:t>
                      </a:r>
                      <a:endParaRPr lang="en-US" dirty="0"/>
                    </a:p>
                    <a:p>
                      <a:endParaRPr lang="en-US" dirty="0"/>
                    </a:p>
                  </a:txBody>
                  <a:tcPr/>
                </a:tc>
                <a:tc>
                  <a:txBody>
                    <a:bodyPr/>
                    <a:lstStyle/>
                    <a:p>
                      <a:pPr marL="342900" indent="-342900">
                        <a:buFont typeface="+mj-lt"/>
                        <a:buAutoNum type="arabicPeriod"/>
                      </a:pPr>
                      <a:r>
                        <a:rPr lang="en-US" sz="1800" kern="1200" dirty="0">
                          <a:solidFill>
                            <a:srgbClr val="C00000"/>
                          </a:solidFill>
                          <a:effectLst/>
                          <a:latin typeface="+mn-lt"/>
                          <a:ea typeface="+mn-ea"/>
                          <a:cs typeface="+mn-cs"/>
                        </a:rPr>
                        <a:t>73279924 (Licit)</a:t>
                      </a:r>
                      <a:r>
                        <a:rPr lang="en-US" sz="1800" kern="1200" dirty="0">
                          <a:solidFill>
                            <a:schemeClr val="dk1"/>
                          </a:solidFill>
                          <a:effectLst/>
                          <a:latin typeface="+mn-lt"/>
                          <a:ea typeface="+mn-ea"/>
                          <a:cs typeface="+mn-cs"/>
                        </a:rPr>
                        <a:t>: 0.0013435982296480303</a:t>
                      </a:r>
                    </a:p>
                    <a:p>
                      <a:pPr marL="342900" indent="-342900">
                        <a:buFont typeface="+mj-lt"/>
                        <a:buAutoNum type="arabicPeriod"/>
                      </a:pPr>
                      <a:r>
                        <a:rPr lang="en-US" sz="1800" kern="1200" dirty="0">
                          <a:solidFill>
                            <a:schemeClr val="dk1"/>
                          </a:solidFill>
                          <a:effectLst/>
                          <a:latin typeface="+mn-lt"/>
                          <a:ea typeface="+mn-ea"/>
                          <a:cs typeface="+mn-cs"/>
                        </a:rPr>
                        <a:t>45555339: 0.0012489702030842088</a:t>
                      </a:r>
                    </a:p>
                    <a:p>
                      <a:pPr marL="342900" indent="-342900">
                        <a:buFont typeface="+mj-lt"/>
                        <a:buAutoNum type="arabicPeriod"/>
                      </a:pPr>
                      <a:r>
                        <a:rPr lang="en-US" sz="1800" kern="1200" dirty="0">
                          <a:solidFill>
                            <a:schemeClr val="dk1"/>
                          </a:solidFill>
                          <a:effectLst/>
                          <a:latin typeface="+mn-lt"/>
                          <a:ea typeface="+mn-ea"/>
                          <a:cs typeface="+mn-cs"/>
                        </a:rPr>
                        <a:t>73405590: 0.0012259299803948512</a:t>
                      </a:r>
                    </a:p>
                    <a:p>
                      <a:pPr marL="342900" indent="-342900">
                        <a:buFont typeface="+mj-lt"/>
                        <a:buAutoNum type="arabicPeriod"/>
                      </a:pPr>
                      <a:r>
                        <a:rPr lang="en-US" sz="1800" kern="1200" dirty="0">
                          <a:solidFill>
                            <a:schemeClr val="dk1"/>
                          </a:solidFill>
                          <a:effectLst/>
                          <a:latin typeface="+mn-lt"/>
                          <a:ea typeface="+mn-ea"/>
                          <a:cs typeface="+mn-cs"/>
                        </a:rPr>
                        <a:t>70245040: 0.001193706135152973</a:t>
                      </a:r>
                    </a:p>
                    <a:p>
                      <a:pPr marL="342900" indent="-342900">
                        <a:buFont typeface="+mj-lt"/>
                        <a:buAutoNum type="arabicPeriod"/>
                      </a:pPr>
                      <a:r>
                        <a:rPr lang="en-US" sz="1800" kern="1200" dirty="0">
                          <a:solidFill>
                            <a:schemeClr val="dk1"/>
                          </a:solidFill>
                          <a:effectLst/>
                          <a:latin typeface="+mn-lt"/>
                          <a:ea typeface="+mn-ea"/>
                          <a:cs typeface="+mn-cs"/>
                        </a:rPr>
                        <a:t>96576418: 0.0011007844566372977</a:t>
                      </a:r>
                      <a:endParaRPr lang="en-US" dirty="0"/>
                    </a:p>
                  </a:txBody>
                  <a:tcPr/>
                </a:tc>
                <a:tc>
                  <a:txBody>
                    <a:bodyPr/>
                    <a:lstStyle/>
                    <a:p>
                      <a:pPr marL="0" indent="0">
                        <a:buFont typeface="+mj-lt"/>
                        <a:buNone/>
                      </a:pPr>
                      <a:r>
                        <a:rPr lang="en-US" sz="1800" kern="1200" dirty="0">
                          <a:solidFill>
                            <a:schemeClr val="dk1"/>
                          </a:solidFill>
                          <a:effectLst/>
                          <a:latin typeface="+mn-lt"/>
                          <a:ea typeface="+mn-ea"/>
                          <a:cs typeface="+mn-cs"/>
                        </a:rPr>
                        <a:t>1.    </a:t>
                      </a:r>
                      <a:r>
                        <a:rPr lang="en-US" sz="1800" kern="1200" dirty="0">
                          <a:solidFill>
                            <a:srgbClr val="C00000"/>
                          </a:solidFill>
                          <a:effectLst/>
                          <a:latin typeface="+mn-lt"/>
                          <a:ea typeface="+mn-ea"/>
                          <a:cs typeface="+mn-cs"/>
                        </a:rPr>
                        <a:t>245736770</a:t>
                      </a:r>
                      <a:r>
                        <a:rPr lang="en-US" sz="1800" kern="1200" dirty="0">
                          <a:solidFill>
                            <a:schemeClr val="dk1"/>
                          </a:solidFill>
                          <a:effectLst/>
                          <a:latin typeface="+mn-lt"/>
                          <a:ea typeface="+mn-ea"/>
                          <a:cs typeface="+mn-cs"/>
                        </a:rPr>
                        <a:t> </a:t>
                      </a:r>
                      <a:r>
                        <a:rPr lang="en-US" sz="1800" kern="1200" dirty="0">
                          <a:solidFill>
                            <a:srgbClr val="C00000"/>
                          </a:solidFill>
                          <a:effectLst/>
                          <a:latin typeface="+mn-lt"/>
                          <a:ea typeface="+mn-ea"/>
                          <a:cs typeface="+mn-cs"/>
                        </a:rPr>
                        <a:t>(unknown): </a:t>
                      </a:r>
                    </a:p>
                    <a:p>
                      <a:pPr marL="0" indent="0">
                        <a:buFont typeface="+mj-lt"/>
                        <a:buNone/>
                      </a:pPr>
                      <a:r>
                        <a:rPr lang="en-US" sz="1800" kern="1200" dirty="0">
                          <a:solidFill>
                            <a:schemeClr val="dk1"/>
                          </a:solidFill>
                          <a:effectLst/>
                          <a:latin typeface="+mn-lt"/>
                          <a:ea typeface="+mn-ea"/>
                          <a:cs typeface="+mn-cs"/>
                        </a:rPr>
                        <a:t>      9.37776499093078e-06</a:t>
                      </a:r>
                    </a:p>
                    <a:p>
                      <a:pPr marL="342900" indent="-342900">
                        <a:buFont typeface="+mj-lt"/>
                        <a:buAutoNum type="arabicPeriod" startAt="2"/>
                      </a:pPr>
                      <a:r>
                        <a:rPr lang="en-US" sz="1800" kern="1200" dirty="0">
                          <a:solidFill>
                            <a:schemeClr val="dk1"/>
                          </a:solidFill>
                          <a:effectLst/>
                          <a:latin typeface="+mn-lt"/>
                          <a:ea typeface="+mn-ea"/>
                          <a:cs typeface="+mn-cs"/>
                        </a:rPr>
                        <a:t>245736765:</a:t>
                      </a:r>
                    </a:p>
                    <a:p>
                      <a:pPr marL="0" indent="0">
                        <a:buFont typeface="+mj-lt"/>
                        <a:buNone/>
                      </a:pPr>
                      <a:r>
                        <a:rPr lang="en-US" sz="1800" kern="1200" dirty="0">
                          <a:solidFill>
                            <a:schemeClr val="dk1"/>
                          </a:solidFill>
                          <a:effectLst/>
                          <a:latin typeface="+mn-lt"/>
                          <a:ea typeface="+mn-ea"/>
                          <a:cs typeface="+mn-cs"/>
                        </a:rPr>
                        <a:t>      9.377740906844984e-06</a:t>
                      </a:r>
                    </a:p>
                    <a:p>
                      <a:pPr marL="0" indent="0">
                        <a:buFont typeface="+mj-lt"/>
                        <a:buNone/>
                      </a:pPr>
                      <a:r>
                        <a:rPr lang="en-US" dirty="0"/>
                        <a:t>3.    </a:t>
                      </a:r>
                      <a:r>
                        <a:rPr lang="en-US" sz="1800" kern="1200" dirty="0">
                          <a:solidFill>
                            <a:schemeClr val="dk1"/>
                          </a:solidFill>
                          <a:effectLst/>
                          <a:latin typeface="+mn-lt"/>
                          <a:ea typeface="+mn-ea"/>
                          <a:cs typeface="+mn-cs"/>
                        </a:rPr>
                        <a:t>245736776: </a:t>
                      </a:r>
                    </a:p>
                    <a:p>
                      <a:pPr marL="0" indent="0">
                        <a:buFont typeface="+mj-lt"/>
                        <a:buNone/>
                      </a:pPr>
                      <a:r>
                        <a:rPr lang="en-US" sz="1800" kern="1200" dirty="0">
                          <a:solidFill>
                            <a:schemeClr val="dk1"/>
                          </a:solidFill>
                          <a:effectLst/>
                          <a:latin typeface="+mn-lt"/>
                          <a:ea typeface="+mn-ea"/>
                          <a:cs typeface="+mn-cs"/>
                        </a:rPr>
                        <a:t>      9.377740906844984e-06</a:t>
                      </a:r>
                    </a:p>
                    <a:p>
                      <a:pPr marL="342900" indent="-342900">
                        <a:buFont typeface="+mj-lt"/>
                        <a:buAutoNum type="arabicPeriod" startAt="4"/>
                      </a:pPr>
                      <a:r>
                        <a:rPr lang="en-US" sz="1800" kern="1200" dirty="0">
                          <a:solidFill>
                            <a:schemeClr val="dk1"/>
                          </a:solidFill>
                          <a:effectLst/>
                          <a:latin typeface="+mn-lt"/>
                          <a:ea typeface="+mn-ea"/>
                          <a:cs typeface="+mn-cs"/>
                        </a:rPr>
                        <a:t>245736761:</a:t>
                      </a:r>
                    </a:p>
                    <a:p>
                      <a:pPr marL="0" indent="0">
                        <a:buFont typeface="+mj-lt"/>
                        <a:buNone/>
                      </a:pPr>
                      <a:r>
                        <a:rPr lang="en-US" sz="1800" kern="1200" dirty="0">
                          <a:solidFill>
                            <a:schemeClr val="dk1"/>
                          </a:solidFill>
                          <a:effectLst/>
                          <a:latin typeface="+mn-lt"/>
                          <a:ea typeface="+mn-ea"/>
                          <a:cs typeface="+mn-cs"/>
                        </a:rPr>
                        <a:t>      9.377668654587596e-06</a:t>
                      </a:r>
                    </a:p>
                    <a:p>
                      <a:pPr marL="342900" indent="-342900">
                        <a:buFont typeface="+mj-lt"/>
                        <a:buAutoNum type="arabicPeriod" startAt="5"/>
                      </a:pPr>
                      <a:r>
                        <a:rPr lang="en-US" sz="1800" kern="1200" dirty="0">
                          <a:solidFill>
                            <a:schemeClr val="dk1"/>
                          </a:solidFill>
                          <a:effectLst/>
                          <a:latin typeface="+mn-lt"/>
                          <a:ea typeface="+mn-ea"/>
                          <a:cs typeface="+mn-cs"/>
                        </a:rPr>
                        <a:t>245736986:</a:t>
                      </a:r>
                    </a:p>
                    <a:p>
                      <a:pPr marL="0" indent="0">
                        <a:buFont typeface="+mj-lt"/>
                        <a:buNone/>
                      </a:pPr>
                      <a:r>
                        <a:rPr lang="en-US" sz="1800" kern="1200" dirty="0">
                          <a:solidFill>
                            <a:schemeClr val="dk1"/>
                          </a:solidFill>
                          <a:effectLst/>
                          <a:latin typeface="+mn-lt"/>
                          <a:ea typeface="+mn-ea"/>
                          <a:cs typeface="+mn-cs"/>
                        </a:rPr>
                        <a:t>      9.377668654587596e-06</a:t>
                      </a:r>
                      <a:endParaRPr lang="en-US" dirty="0"/>
                    </a:p>
                  </a:txBody>
                  <a:tcPr/>
                </a:tc>
                <a:extLst>
                  <a:ext uri="{0D108BD9-81ED-4DB2-BD59-A6C34878D82A}">
                    <a16:rowId xmlns:a16="http://schemas.microsoft.com/office/drawing/2014/main" val="4059691281"/>
                  </a:ext>
                </a:extLst>
              </a:tr>
            </a:tbl>
          </a:graphicData>
        </a:graphic>
      </p:graphicFrame>
    </p:spTree>
    <p:extLst>
      <p:ext uri="{BB962C8B-B14F-4D97-AF65-F5344CB8AC3E}">
        <p14:creationId xmlns:p14="http://schemas.microsoft.com/office/powerpoint/2010/main" val="399823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325-2C19-45A0-9BC1-6FA938E9C9BC}"/>
              </a:ext>
            </a:extLst>
          </p:cNvPr>
          <p:cNvSpPr>
            <a:spLocks noGrp="1"/>
          </p:cNvSpPr>
          <p:nvPr>
            <p:ph type="title"/>
          </p:nvPr>
        </p:nvSpPr>
        <p:spPr>
          <a:xfrm>
            <a:off x="1451579" y="804519"/>
            <a:ext cx="9603275" cy="1049235"/>
          </a:xfrm>
        </p:spPr>
        <p:txBody>
          <a:bodyPr>
            <a:normAutofit/>
          </a:bodyPr>
          <a:lstStyle/>
          <a:p>
            <a:r>
              <a:rPr lang="en-US" b="1" i="0" u="none" strike="noStrike" baseline="0" dirty="0">
                <a:solidFill>
                  <a:srgbClr val="002060"/>
                </a:solidFill>
                <a:latin typeface="Calibri-Bold"/>
              </a:rPr>
              <a:t>Centrality Analysis</a:t>
            </a:r>
            <a:endParaRPr lang="en-US" dirty="0">
              <a:solidFill>
                <a:srgbClr val="002060"/>
              </a:solidFill>
            </a:endParaRPr>
          </a:p>
        </p:txBody>
      </p:sp>
      <p:sp>
        <p:nvSpPr>
          <p:cNvPr id="3" name="Content Placeholder 2">
            <a:extLst>
              <a:ext uri="{FF2B5EF4-FFF2-40B4-BE49-F238E27FC236}">
                <a16:creationId xmlns:a16="http://schemas.microsoft.com/office/drawing/2014/main" id="{9B25CD07-E2A5-486C-BE60-B9A22567386C}"/>
              </a:ext>
            </a:extLst>
          </p:cNvPr>
          <p:cNvSpPr>
            <a:spLocks noGrp="1"/>
          </p:cNvSpPr>
          <p:nvPr>
            <p:ph idx="1"/>
          </p:nvPr>
        </p:nvSpPr>
        <p:spPr>
          <a:xfrm>
            <a:off x="1451579" y="2015734"/>
            <a:ext cx="6195784" cy="3450613"/>
          </a:xfrm>
        </p:spPr>
        <p:txBody>
          <a:bodyPr>
            <a:normAutofit/>
          </a:bodyPr>
          <a:lstStyle/>
          <a:p>
            <a:pPr>
              <a:lnSpc>
                <a:spcPct val="110000"/>
              </a:lnSpc>
            </a:pPr>
            <a:r>
              <a:rPr lang="en-US" dirty="0">
                <a:solidFill>
                  <a:schemeClr val="accent1"/>
                </a:solidFill>
              </a:rPr>
              <a:t>Degree centrality</a:t>
            </a:r>
            <a:r>
              <a:rPr lang="en-US" dirty="0"/>
              <a:t>: </a:t>
            </a:r>
            <a:r>
              <a:rPr lang="en-US" kern="1200" dirty="0">
                <a:solidFill>
                  <a:srgbClr val="002060"/>
                </a:solidFill>
                <a:effectLst/>
                <a:latin typeface="+mn-lt"/>
                <a:ea typeface="+mn-ea"/>
                <a:cs typeface="+mn-cs"/>
              </a:rPr>
              <a:t>2984918</a:t>
            </a:r>
            <a:r>
              <a:rPr lang="en-US" kern="1200" dirty="0">
                <a:effectLst/>
                <a:latin typeface="+mn-lt"/>
                <a:ea typeface="+mn-ea"/>
                <a:cs typeface="+mn-cs"/>
              </a:rPr>
              <a:t>. This actor has the largest number of links to others. This actor is in the ‘Licit’ class.</a:t>
            </a:r>
            <a:endParaRPr lang="en-US" dirty="0"/>
          </a:p>
          <a:p>
            <a:pPr>
              <a:lnSpc>
                <a:spcPct val="110000"/>
              </a:lnSpc>
            </a:pPr>
            <a:r>
              <a:rPr lang="en-US" dirty="0">
                <a:solidFill>
                  <a:schemeClr val="accent1"/>
                </a:solidFill>
              </a:rPr>
              <a:t>Closeness centrality</a:t>
            </a:r>
            <a:r>
              <a:rPr lang="en-US" dirty="0"/>
              <a:t>: </a:t>
            </a:r>
            <a:r>
              <a:rPr lang="en-US" kern="1200" dirty="0">
                <a:solidFill>
                  <a:srgbClr val="002060"/>
                </a:solidFill>
                <a:effectLst/>
                <a:latin typeface="+mn-lt"/>
                <a:ea typeface="+mn-ea"/>
                <a:cs typeface="+mn-cs"/>
              </a:rPr>
              <a:t>73279924</a:t>
            </a:r>
            <a:r>
              <a:rPr lang="en-US" kern="1200" dirty="0">
                <a:effectLst/>
                <a:latin typeface="+mn-lt"/>
                <a:ea typeface="+mn-ea"/>
                <a:cs typeface="+mn-cs"/>
              </a:rPr>
              <a:t>. This actor can quickly interact with other actors. This actor is in the ‘Licit’ class.</a:t>
            </a:r>
            <a:endParaRPr lang="en-US" dirty="0"/>
          </a:p>
          <a:p>
            <a:pPr>
              <a:lnSpc>
                <a:spcPct val="110000"/>
              </a:lnSpc>
            </a:pPr>
            <a:r>
              <a:rPr lang="en-US" dirty="0">
                <a:solidFill>
                  <a:schemeClr val="accent1"/>
                </a:solidFill>
              </a:rPr>
              <a:t>Betweenness centrality</a:t>
            </a:r>
            <a:r>
              <a:rPr lang="en-US" dirty="0"/>
              <a:t>: </a:t>
            </a:r>
            <a:r>
              <a:rPr lang="en-US" kern="1200" dirty="0">
                <a:solidFill>
                  <a:srgbClr val="002060"/>
                </a:solidFill>
                <a:effectLst/>
                <a:latin typeface="+mn-lt"/>
                <a:ea typeface="+mn-ea"/>
                <a:cs typeface="+mn-cs"/>
              </a:rPr>
              <a:t>245736770</a:t>
            </a:r>
            <a:r>
              <a:rPr lang="en-US" kern="1200" dirty="0">
                <a:effectLst/>
                <a:latin typeface="+mn-lt"/>
                <a:ea typeface="+mn-ea"/>
                <a:cs typeface="+mn-cs"/>
              </a:rPr>
              <a:t>. The ties are important in the network. This actor is in the ‘unknown’ class.</a:t>
            </a:r>
            <a:endParaRPr lang="en-US" dirty="0"/>
          </a:p>
          <a:p>
            <a:pPr>
              <a:lnSpc>
                <a:spcPct val="110000"/>
              </a:lnSpc>
            </a:pPr>
            <a:endParaRPr lang="en-US" dirty="0"/>
          </a:p>
          <a:p>
            <a:pPr>
              <a:lnSpc>
                <a:spcPct val="110000"/>
              </a:lnSpc>
            </a:pPr>
            <a:endParaRPr lang="en-US" dirty="0"/>
          </a:p>
        </p:txBody>
      </p:sp>
      <p:pic>
        <p:nvPicPr>
          <p:cNvPr id="20" name="Graphic 6" descr="Link">
            <a:extLst>
              <a:ext uri="{FF2B5EF4-FFF2-40B4-BE49-F238E27FC236}">
                <a16:creationId xmlns:a16="http://schemas.microsoft.com/office/drawing/2014/main" id="{42C642B8-0E46-4CBB-A00E-A3D560CAFA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8756" y="2277991"/>
            <a:ext cx="2926098" cy="2926098"/>
          </a:xfrm>
          <a:prstGeom prst="rect">
            <a:avLst/>
          </a:prstGeom>
        </p:spPr>
      </p:pic>
    </p:spTree>
    <p:extLst>
      <p:ext uri="{BB962C8B-B14F-4D97-AF65-F5344CB8AC3E}">
        <p14:creationId xmlns:p14="http://schemas.microsoft.com/office/powerpoint/2010/main" val="669344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08F7D-BEE1-4C50-9CE4-C61ABD4B15E2}"/>
              </a:ext>
            </a:extLst>
          </p:cNvPr>
          <p:cNvSpPr>
            <a:spLocks noGrp="1"/>
          </p:cNvSpPr>
          <p:nvPr>
            <p:ph type="title"/>
          </p:nvPr>
        </p:nvSpPr>
        <p:spPr/>
        <p:txBody>
          <a:bodyPr/>
          <a:lstStyle/>
          <a:p>
            <a:r>
              <a:rPr kumimoji="0" lang="en-US" altLang="en-US" sz="3200" b="0" i="0" u="none" strike="noStrike" cap="none" normalizeH="0" baseline="0" dirty="0">
                <a:ln>
                  <a:noFill/>
                </a:ln>
                <a:solidFill>
                  <a:srgbClr val="000000"/>
                </a:solidFill>
                <a:effectLst/>
                <a:latin typeface="Calibri" panose="020F0502020204030204" pitchFamily="34" charset="0"/>
                <a:ea typeface="Times" panose="02020603050405020304" pitchFamily="18" charset="0"/>
                <a:cs typeface="Times New Roman" panose="02020603050405020304" pitchFamily="18" charset="0"/>
              </a:rPr>
              <a:t>Centralities for licit and illicit nodes in the Bitcoin network</a:t>
            </a:r>
            <a:endParaRPr lang="en-US" dirty="0"/>
          </a:p>
        </p:txBody>
      </p:sp>
      <p:graphicFrame>
        <p:nvGraphicFramePr>
          <p:cNvPr id="4" name="Table 3">
            <a:extLst>
              <a:ext uri="{FF2B5EF4-FFF2-40B4-BE49-F238E27FC236}">
                <a16:creationId xmlns:a16="http://schemas.microsoft.com/office/drawing/2014/main" id="{FBAD4755-8C09-40ED-8EAF-50A61657BED3}"/>
              </a:ext>
            </a:extLst>
          </p:cNvPr>
          <p:cNvGraphicFramePr>
            <a:graphicFrameLocks noGrp="1"/>
          </p:cNvGraphicFramePr>
          <p:nvPr>
            <p:extLst>
              <p:ext uri="{D42A27DB-BD31-4B8C-83A1-F6EECF244321}">
                <p14:modId xmlns:p14="http://schemas.microsoft.com/office/powerpoint/2010/main" val="3834891939"/>
              </p:ext>
            </p:extLst>
          </p:nvPr>
        </p:nvGraphicFramePr>
        <p:xfrm>
          <a:off x="1588168" y="2298032"/>
          <a:ext cx="8963527" cy="2706216"/>
        </p:xfrm>
        <a:graphic>
          <a:graphicData uri="http://schemas.openxmlformats.org/drawingml/2006/table">
            <a:tbl>
              <a:tblPr firstRow="1" firstCol="1" bandRow="1">
                <a:tableStyleId>{5C22544A-7EE6-4342-B048-85BDC9FD1C3A}</a:tableStyleId>
              </a:tblPr>
              <a:tblGrid>
                <a:gridCol w="1246917">
                  <a:extLst>
                    <a:ext uri="{9D8B030D-6E8A-4147-A177-3AD203B41FA5}">
                      <a16:colId xmlns:a16="http://schemas.microsoft.com/office/drawing/2014/main" val="214649975"/>
                    </a:ext>
                  </a:extLst>
                </a:gridCol>
                <a:gridCol w="1246917">
                  <a:extLst>
                    <a:ext uri="{9D8B030D-6E8A-4147-A177-3AD203B41FA5}">
                      <a16:colId xmlns:a16="http://schemas.microsoft.com/office/drawing/2014/main" val="2476504180"/>
                    </a:ext>
                  </a:extLst>
                </a:gridCol>
                <a:gridCol w="1246917">
                  <a:extLst>
                    <a:ext uri="{9D8B030D-6E8A-4147-A177-3AD203B41FA5}">
                      <a16:colId xmlns:a16="http://schemas.microsoft.com/office/drawing/2014/main" val="2136865867"/>
                    </a:ext>
                  </a:extLst>
                </a:gridCol>
                <a:gridCol w="1364471">
                  <a:extLst>
                    <a:ext uri="{9D8B030D-6E8A-4147-A177-3AD203B41FA5}">
                      <a16:colId xmlns:a16="http://schemas.microsoft.com/office/drawing/2014/main" val="3610732019"/>
                    </a:ext>
                  </a:extLst>
                </a:gridCol>
                <a:gridCol w="1246917">
                  <a:extLst>
                    <a:ext uri="{9D8B030D-6E8A-4147-A177-3AD203B41FA5}">
                      <a16:colId xmlns:a16="http://schemas.microsoft.com/office/drawing/2014/main" val="3277894497"/>
                    </a:ext>
                  </a:extLst>
                </a:gridCol>
                <a:gridCol w="1246917">
                  <a:extLst>
                    <a:ext uri="{9D8B030D-6E8A-4147-A177-3AD203B41FA5}">
                      <a16:colId xmlns:a16="http://schemas.microsoft.com/office/drawing/2014/main" val="3742123945"/>
                    </a:ext>
                  </a:extLst>
                </a:gridCol>
                <a:gridCol w="1364471">
                  <a:extLst>
                    <a:ext uri="{9D8B030D-6E8A-4147-A177-3AD203B41FA5}">
                      <a16:colId xmlns:a16="http://schemas.microsoft.com/office/drawing/2014/main" val="2958198195"/>
                    </a:ext>
                  </a:extLst>
                </a:gridCol>
              </a:tblGrid>
              <a:tr h="240429">
                <a:tc>
                  <a:txBody>
                    <a:bodyPr/>
                    <a:lstStyle/>
                    <a:p>
                      <a:pPr marL="0" marR="0" algn="ctr">
                        <a:lnSpc>
                          <a:spcPct val="107000"/>
                        </a:lnSpc>
                        <a:spcBef>
                          <a:spcPts val="0"/>
                        </a:spcBef>
                        <a:spcAft>
                          <a:spcPts val="0"/>
                        </a:spcAft>
                      </a:pPr>
                      <a:r>
                        <a:rPr lang="en-US" sz="1000">
                          <a:effectLst/>
                        </a:rPr>
                        <a:t>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gridSpan="3">
                  <a:txBody>
                    <a:bodyPr/>
                    <a:lstStyle/>
                    <a:p>
                      <a:pPr marL="0" marR="0" algn="ctr">
                        <a:lnSpc>
                          <a:spcPct val="107000"/>
                        </a:lnSpc>
                        <a:spcBef>
                          <a:spcPts val="0"/>
                        </a:spcBef>
                        <a:spcAft>
                          <a:spcPts val="0"/>
                        </a:spcAft>
                      </a:pPr>
                      <a:r>
                        <a:rPr lang="en-US" sz="1000">
                          <a:effectLst/>
                        </a:rPr>
                        <a:t>All licit nodes</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gridSpan="3">
                  <a:txBody>
                    <a:bodyPr/>
                    <a:lstStyle/>
                    <a:p>
                      <a:pPr marL="0" marR="0" algn="ctr">
                        <a:lnSpc>
                          <a:spcPct val="107000"/>
                        </a:lnSpc>
                        <a:spcBef>
                          <a:spcPts val="0"/>
                        </a:spcBef>
                        <a:spcAft>
                          <a:spcPts val="0"/>
                        </a:spcAft>
                      </a:pPr>
                      <a:r>
                        <a:rPr lang="en-US" sz="1000">
                          <a:effectLst/>
                        </a:rPr>
                        <a:t>All illicit nodes</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27322495"/>
                  </a:ext>
                </a:extLst>
              </a:tr>
              <a:tr h="745887">
                <a:tc>
                  <a:txBody>
                    <a:bodyPr/>
                    <a:lstStyle/>
                    <a:p>
                      <a:pPr marL="0" marR="0" algn="ctr">
                        <a:lnSpc>
                          <a:spcPct val="107000"/>
                        </a:lnSpc>
                        <a:spcBef>
                          <a:spcPts val="0"/>
                        </a:spcBef>
                        <a:spcAft>
                          <a:spcPts val="0"/>
                        </a:spcAft>
                      </a:pPr>
                      <a:r>
                        <a:rPr lang="en-US" sz="1000">
                          <a:effectLst/>
                        </a:rPr>
                        <a:t>Statistic</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000">
                          <a:effectLst/>
                        </a:rPr>
                        <a:t>Degree Centrality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000">
                          <a:effectLst/>
                        </a:rPr>
                        <a:t>Closeness Centrality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000">
                          <a:effectLst/>
                        </a:rPr>
                        <a:t>Betweenness Centrality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000">
                          <a:effectLst/>
                        </a:rPr>
                        <a:t>Degree Centrality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000">
                          <a:effectLst/>
                        </a:rPr>
                        <a:t>Closeness Centrality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000">
                          <a:effectLst/>
                        </a:rPr>
                        <a:t>Betweenness Centrality (%)</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94250930"/>
                  </a:ext>
                </a:extLst>
              </a:tr>
              <a:tr h="240429">
                <a:tc>
                  <a:txBody>
                    <a:bodyPr/>
                    <a:lstStyle/>
                    <a:p>
                      <a:pPr marL="0" marR="0" algn="ctr">
                        <a:lnSpc>
                          <a:spcPct val="107000"/>
                        </a:lnSpc>
                        <a:spcBef>
                          <a:spcPts val="0"/>
                        </a:spcBef>
                        <a:spcAft>
                          <a:spcPts val="0"/>
                        </a:spcAft>
                      </a:pPr>
                      <a:r>
                        <a:rPr lang="en-US" sz="1000">
                          <a:effectLst/>
                        </a:rPr>
                        <a:t>Max</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000">
                          <a:effectLst/>
                        </a:rPr>
                        <a:t>0.9389</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000">
                          <a:effectLst/>
                        </a:rPr>
                        <a:t>0.1625</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000">
                          <a:effectLst/>
                        </a:rPr>
                        <a:t>2.0842 e-6</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000">
                          <a:effectLst/>
                        </a:rPr>
                        <a:t>1.7055</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000">
                          <a:effectLst/>
                        </a:rPr>
                        <a:t>1.6548</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000">
                          <a:effectLst/>
                        </a:rPr>
                        <a:t>0.13</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2434820"/>
                  </a:ext>
                </a:extLst>
              </a:tr>
              <a:tr h="493157">
                <a:tc>
                  <a:txBody>
                    <a:bodyPr/>
                    <a:lstStyle/>
                    <a:p>
                      <a:pPr marL="0" marR="0" algn="ctr">
                        <a:lnSpc>
                          <a:spcPct val="107000"/>
                        </a:lnSpc>
                        <a:spcBef>
                          <a:spcPts val="0"/>
                        </a:spcBef>
                        <a:spcAft>
                          <a:spcPts val="0"/>
                        </a:spcAft>
                      </a:pPr>
                      <a:r>
                        <a:rPr lang="en-US" sz="1000">
                          <a:effectLst/>
                        </a:rPr>
                        <a:t>25</a:t>
                      </a:r>
                      <a:r>
                        <a:rPr lang="en-US" sz="1000" baseline="30000">
                          <a:effectLst/>
                        </a:rPr>
                        <a:t>th</a:t>
                      </a:r>
                      <a:r>
                        <a:rPr lang="en-US" sz="1000">
                          <a:effectLst/>
                        </a:rPr>
                        <a:t> percentile</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000">
                          <a:effectLst/>
                        </a:rPr>
                        <a:t>1.9850 e-5</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000">
                          <a:effectLst/>
                        </a:rPr>
                        <a:t>0.0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000">
                          <a:effectLst/>
                        </a:rPr>
                        <a:t>0.0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r>
                        <a:rPr lang="en-US" sz="1100">
                          <a:effectLst/>
                        </a:rPr>
                        <a:t>0.0251</a:t>
                      </a:r>
                      <a:endParaRPr lang="en-US" sz="1100">
                        <a:effectLst/>
                        <a:latin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000">
                          <a:effectLst/>
                        </a:rPr>
                        <a:t>0.0502</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000">
                          <a:effectLst/>
                        </a:rPr>
                        <a:t>0.0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0896183"/>
                  </a:ext>
                </a:extLst>
              </a:tr>
              <a:tr h="493157">
                <a:tc>
                  <a:txBody>
                    <a:bodyPr/>
                    <a:lstStyle/>
                    <a:p>
                      <a:pPr marL="0" marR="0" algn="ctr">
                        <a:lnSpc>
                          <a:spcPct val="107000"/>
                        </a:lnSpc>
                        <a:spcBef>
                          <a:spcPts val="0"/>
                        </a:spcBef>
                        <a:spcAft>
                          <a:spcPts val="0"/>
                        </a:spcAft>
                      </a:pPr>
                      <a:r>
                        <a:rPr lang="en-US" sz="1000">
                          <a:effectLst/>
                        </a:rPr>
                        <a:t>Median (50th)</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000">
                          <a:effectLst/>
                        </a:rPr>
                        <a:t>1.9850 e-5</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000">
                          <a:effectLst/>
                        </a:rPr>
                        <a:t>1.9850 e-5</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000">
                          <a:effectLst/>
                        </a:rPr>
                        <a:t>0.0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000">
                          <a:effectLst/>
                        </a:rPr>
                        <a:t>0.0251</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000">
                          <a:effectLst/>
                        </a:rPr>
                        <a:t>0.0976</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000">
                          <a:effectLst/>
                        </a:rPr>
                        <a:t>0.0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7592288"/>
                  </a:ext>
                </a:extLst>
              </a:tr>
              <a:tr h="493157">
                <a:tc>
                  <a:txBody>
                    <a:bodyPr/>
                    <a:lstStyle/>
                    <a:p>
                      <a:pPr marL="0" marR="0" algn="ctr">
                        <a:lnSpc>
                          <a:spcPct val="107000"/>
                        </a:lnSpc>
                        <a:spcBef>
                          <a:spcPts val="0"/>
                        </a:spcBef>
                        <a:spcAft>
                          <a:spcPts val="0"/>
                        </a:spcAft>
                      </a:pPr>
                      <a:r>
                        <a:rPr lang="en-US" sz="1000">
                          <a:effectLst/>
                        </a:rPr>
                        <a:t>75</a:t>
                      </a:r>
                      <a:r>
                        <a:rPr lang="en-US" sz="1000" baseline="30000">
                          <a:effectLst/>
                        </a:rPr>
                        <a:t>th</a:t>
                      </a:r>
                      <a:r>
                        <a:rPr lang="en-US" sz="1000">
                          <a:effectLst/>
                        </a:rPr>
                        <a:t> percentile</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000">
                          <a:effectLst/>
                        </a:rPr>
                        <a:t>3.9700 e-5</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000">
                          <a:effectLst/>
                        </a:rPr>
                        <a:t>3.9700 e-5</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000">
                          <a:effectLst/>
                        </a:rPr>
                        <a:t>3.9703 e-10</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000">
                          <a:effectLst/>
                        </a:rPr>
                        <a:t>0.0502</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000">
                          <a:effectLst/>
                        </a:rPr>
                        <a:t>0.2272</a:t>
                      </a:r>
                      <a:endParaRPr lang="en-US"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000" dirty="0">
                          <a:effectLst/>
                        </a:rPr>
                        <a:t>5.3485 e-7</a:t>
                      </a:r>
                      <a:endParaRPr lang="en-US"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80868716"/>
                  </a:ext>
                </a:extLst>
              </a:tr>
            </a:tbl>
          </a:graphicData>
        </a:graphic>
      </p:graphicFrame>
    </p:spTree>
    <p:extLst>
      <p:ext uri="{BB962C8B-B14F-4D97-AF65-F5344CB8AC3E}">
        <p14:creationId xmlns:p14="http://schemas.microsoft.com/office/powerpoint/2010/main" val="3862279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253B5F-8540-4043-8F2E-713BAFE52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AF0D79-4A1A-4F27-B9F0-CF252C4AC9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636753"/>
            <a:ext cx="8631630" cy="5572810"/>
          </a:xfrm>
          <a:prstGeom prst="rect">
            <a:avLst/>
          </a:prstGeom>
          <a:solidFill>
            <a:srgbClr val="000001">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45ED44-DDC0-4EC1-BDEF-783BBF5BD5F9}"/>
              </a:ext>
            </a:extLst>
          </p:cNvPr>
          <p:cNvSpPr>
            <a:spLocks noGrp="1"/>
          </p:cNvSpPr>
          <p:nvPr>
            <p:ph type="title"/>
          </p:nvPr>
        </p:nvSpPr>
        <p:spPr>
          <a:xfrm>
            <a:off x="1304017" y="969280"/>
            <a:ext cx="6815731" cy="1049235"/>
          </a:xfrm>
        </p:spPr>
        <p:txBody>
          <a:bodyPr anchor="b">
            <a:normAutofit/>
          </a:bodyPr>
          <a:lstStyle/>
          <a:p>
            <a:r>
              <a:rPr lang="en-US" dirty="0">
                <a:solidFill>
                  <a:srgbClr val="FFFFFE"/>
                </a:solidFill>
              </a:rPr>
              <a:t>Limitations and Future work</a:t>
            </a:r>
          </a:p>
        </p:txBody>
      </p:sp>
      <p:cxnSp>
        <p:nvCxnSpPr>
          <p:cNvPr id="12" name="Straight Connector 11">
            <a:extLst>
              <a:ext uri="{FF2B5EF4-FFF2-40B4-BE49-F238E27FC236}">
                <a16:creationId xmlns:a16="http://schemas.microsoft.com/office/drawing/2014/main" id="{8E83266B-97F8-4AB9-818F-3A70E8D858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5097" y="2161976"/>
            <a:ext cx="649224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 name="Content Placeholder 2">
            <a:extLst>
              <a:ext uri="{FF2B5EF4-FFF2-40B4-BE49-F238E27FC236}">
                <a16:creationId xmlns:a16="http://schemas.microsoft.com/office/drawing/2014/main" id="{5FBCA074-912D-4F81-B6FE-D19CBEA403AD}"/>
              </a:ext>
            </a:extLst>
          </p:cNvPr>
          <p:cNvSpPr>
            <a:spLocks noGrp="1"/>
          </p:cNvSpPr>
          <p:nvPr>
            <p:ph idx="1"/>
          </p:nvPr>
        </p:nvSpPr>
        <p:spPr>
          <a:xfrm>
            <a:off x="1304017" y="2351042"/>
            <a:ext cx="6815731" cy="3563729"/>
          </a:xfrm>
        </p:spPr>
        <p:txBody>
          <a:bodyPr>
            <a:normAutofit fontScale="92500"/>
          </a:bodyPr>
          <a:lstStyle/>
          <a:p>
            <a:pPr>
              <a:lnSpc>
                <a:spcPct val="110000"/>
              </a:lnSpc>
            </a:pPr>
            <a:r>
              <a:rPr lang="en-US" sz="1400" dirty="0">
                <a:solidFill>
                  <a:srgbClr val="FFFFFE"/>
                </a:solidFill>
              </a:rPr>
              <a:t> Because the Bitcoin network is peer-to-peer exchange, most of the time, the two connected actors are in a so-called block, they have no connections with others. So, it is not good for the geodesic's analysis. And it is meaningless to do the density analysis in the whole network. </a:t>
            </a:r>
            <a:r>
              <a:rPr lang="en-US" sz="1400" i="1" dirty="0">
                <a:solidFill>
                  <a:srgbClr val="FFFFFE"/>
                </a:solidFill>
              </a:rPr>
              <a:t>However, it is possible to do the geodesic's analysis and density analysis in the subgroups of the network. </a:t>
            </a:r>
          </a:p>
          <a:p>
            <a:pPr>
              <a:lnSpc>
                <a:spcPct val="110000"/>
              </a:lnSpc>
            </a:pPr>
            <a:endParaRPr lang="en-US" sz="1400" dirty="0">
              <a:solidFill>
                <a:srgbClr val="FFFFFE"/>
              </a:solidFill>
            </a:endParaRPr>
          </a:p>
          <a:p>
            <a:pPr>
              <a:lnSpc>
                <a:spcPct val="110000"/>
              </a:lnSpc>
            </a:pPr>
            <a:r>
              <a:rPr lang="en-US" sz="1400" dirty="0">
                <a:solidFill>
                  <a:srgbClr val="FFFFFE"/>
                </a:solidFill>
              </a:rPr>
              <a:t> We are not doing the </a:t>
            </a:r>
            <a:r>
              <a:rPr lang="en-US" altLang="zh-CN" sz="1400" dirty="0">
                <a:solidFill>
                  <a:srgbClr val="FFFFFE"/>
                </a:solidFill>
              </a:rPr>
              <a:t>‘unknown’ class network analysis. </a:t>
            </a:r>
            <a:r>
              <a:rPr lang="en-US" altLang="zh-CN" sz="1400" i="1" dirty="0">
                <a:solidFill>
                  <a:srgbClr val="FFFFFE"/>
                </a:solidFill>
              </a:rPr>
              <a:t>There might be some interesting findings in the “unknown” network analysis.</a:t>
            </a:r>
          </a:p>
          <a:p>
            <a:pPr>
              <a:lnSpc>
                <a:spcPct val="110000"/>
              </a:lnSpc>
            </a:pPr>
            <a:endParaRPr lang="en-US" altLang="zh-CN" sz="1400" dirty="0">
              <a:solidFill>
                <a:srgbClr val="FFFFFE"/>
              </a:solidFill>
            </a:endParaRPr>
          </a:p>
          <a:p>
            <a:pPr>
              <a:lnSpc>
                <a:spcPct val="110000"/>
              </a:lnSpc>
            </a:pPr>
            <a:r>
              <a:rPr lang="en-US" sz="1400" dirty="0">
                <a:solidFill>
                  <a:srgbClr val="FFFFFE"/>
                </a:solidFill>
              </a:rPr>
              <a:t> The licit, illicit, and unknown classes are not opposing. For example, in the licit network graph, the ‘source’ actors are all licit actors, however, the ‘target’ actors include licit, illicit and unknown actors. </a:t>
            </a:r>
            <a:r>
              <a:rPr lang="en-US" sz="1400" i="1" dirty="0">
                <a:solidFill>
                  <a:srgbClr val="FFFFFE"/>
                </a:solidFill>
              </a:rPr>
              <a:t>In the future work, we can find how these three classes interact with each other.</a:t>
            </a:r>
          </a:p>
          <a:p>
            <a:pPr marL="0" indent="0">
              <a:lnSpc>
                <a:spcPct val="110000"/>
              </a:lnSpc>
              <a:buNone/>
            </a:pPr>
            <a:r>
              <a:rPr lang="en-US" sz="1400" dirty="0">
                <a:solidFill>
                  <a:srgbClr val="FFFFFE"/>
                </a:solidFill>
              </a:rPr>
              <a:t>    </a:t>
            </a:r>
          </a:p>
        </p:txBody>
      </p:sp>
    </p:spTree>
    <p:extLst>
      <p:ext uri="{BB962C8B-B14F-4D97-AF65-F5344CB8AC3E}">
        <p14:creationId xmlns:p14="http://schemas.microsoft.com/office/powerpoint/2010/main" val="1612091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D5C7C-758E-42A8-A58B-188699D7CD97}"/>
              </a:ext>
            </a:extLst>
          </p:cNvPr>
          <p:cNvSpPr>
            <a:spLocks noGrp="1"/>
          </p:cNvSpPr>
          <p:nvPr>
            <p:ph type="title"/>
          </p:nvPr>
        </p:nvSpPr>
        <p:spPr>
          <a:xfrm>
            <a:off x="1203929" y="2904382"/>
            <a:ext cx="9603275" cy="1049235"/>
          </a:xfrm>
        </p:spPr>
        <p:txBody>
          <a:bodyPr/>
          <a:lstStyle/>
          <a:p>
            <a:pPr algn="ctr"/>
            <a:r>
              <a:rPr lang="en-US" dirty="0">
                <a:solidFill>
                  <a:srgbClr val="002060"/>
                </a:solidFill>
              </a:rPr>
              <a:t>Thank you!</a:t>
            </a:r>
          </a:p>
        </p:txBody>
      </p:sp>
    </p:spTree>
    <p:extLst>
      <p:ext uri="{BB962C8B-B14F-4D97-AF65-F5344CB8AC3E}">
        <p14:creationId xmlns:p14="http://schemas.microsoft.com/office/powerpoint/2010/main" val="3083370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1" y="748240"/>
            <a:ext cx="9906000" cy="1117073"/>
          </a:xfrm>
        </p:spPr>
        <p:txBody>
          <a:bodyPr>
            <a:normAutofit/>
          </a:bodyPr>
          <a:lstStyle/>
          <a:p>
            <a:r>
              <a:rPr lang="en-US" b="1" dirty="0">
                <a:solidFill>
                  <a:srgbClr val="002060"/>
                </a:solidFill>
              </a:rPr>
              <a:t>Introduction</a:t>
            </a:r>
          </a:p>
        </p:txBody>
      </p:sp>
      <p:sp>
        <p:nvSpPr>
          <p:cNvPr id="3" name="Content Placeholder 2"/>
          <p:cNvSpPr>
            <a:spLocks noGrp="1"/>
          </p:cNvSpPr>
          <p:nvPr>
            <p:ph idx="1"/>
          </p:nvPr>
        </p:nvSpPr>
        <p:spPr>
          <a:xfrm>
            <a:off x="1206500" y="2249487"/>
            <a:ext cx="9840911" cy="3541714"/>
          </a:xfrm>
        </p:spPr>
        <p:txBody>
          <a:bodyPr vert="horz" lIns="91440" tIns="45720" rIns="91440" bIns="45720" rtlCol="0" anchor="t">
            <a:normAutofit/>
          </a:bodyPr>
          <a:lstStyle/>
          <a:p>
            <a:pPr marL="0" indent="0" fontAlgn="base">
              <a:buNone/>
            </a:pPr>
            <a:r>
              <a:rPr lang="en-US" sz="2400" dirty="0"/>
              <a:t>Our Goal:</a:t>
            </a:r>
            <a:endParaRPr lang="en-US" dirty="0"/>
          </a:p>
          <a:p>
            <a:pPr fontAlgn="base"/>
            <a:r>
              <a:rPr lang="en-US" dirty="0"/>
              <a:t>We want to do a Bitcoin network analysis based on the </a:t>
            </a:r>
            <a:r>
              <a:rPr lang="en-US" dirty="0">
                <a:solidFill>
                  <a:srgbClr val="A50021"/>
                </a:solidFill>
              </a:rPr>
              <a:t>Bitcoin </a:t>
            </a:r>
            <a:r>
              <a:rPr lang="en-US" altLang="zh-CN" dirty="0">
                <a:solidFill>
                  <a:srgbClr val="A50021"/>
                </a:solidFill>
              </a:rPr>
              <a:t>actors</a:t>
            </a:r>
            <a:r>
              <a:rPr lang="en-US" dirty="0">
                <a:solidFill>
                  <a:srgbClr val="A50021"/>
                </a:solidFill>
              </a:rPr>
              <a:t> </a:t>
            </a:r>
            <a:r>
              <a:rPr lang="en-US" dirty="0"/>
              <a:t>and </a:t>
            </a:r>
            <a:r>
              <a:rPr lang="en-US" dirty="0">
                <a:solidFill>
                  <a:srgbClr val="A50021"/>
                </a:solidFill>
              </a:rPr>
              <a:t>connections. </a:t>
            </a:r>
          </a:p>
          <a:p>
            <a:pPr fontAlgn="base"/>
            <a:r>
              <a:rPr lang="en-US" dirty="0"/>
              <a:t>We will discuss the background of Bitcoin, data collection, data explanation, network analysis, the methodologies used, and our findings.</a:t>
            </a:r>
          </a:p>
          <a:p>
            <a:endParaRPr lang="en-US" dirty="0"/>
          </a:p>
        </p:txBody>
      </p:sp>
    </p:spTree>
    <p:extLst>
      <p:ext uri="{BB962C8B-B14F-4D97-AF65-F5344CB8AC3E}">
        <p14:creationId xmlns:p14="http://schemas.microsoft.com/office/powerpoint/2010/main" val="329440381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B1E19-3C79-48E1-8C7F-9BEA22DBAA41}"/>
              </a:ext>
            </a:extLst>
          </p:cNvPr>
          <p:cNvSpPr>
            <a:spLocks noGrp="1"/>
          </p:cNvSpPr>
          <p:nvPr>
            <p:ph type="title"/>
          </p:nvPr>
        </p:nvSpPr>
        <p:spPr>
          <a:xfrm>
            <a:off x="1054100" y="589489"/>
            <a:ext cx="9906000" cy="1117073"/>
          </a:xfrm>
        </p:spPr>
        <p:txBody>
          <a:bodyPr>
            <a:normAutofit/>
          </a:bodyPr>
          <a:lstStyle/>
          <a:p>
            <a:r>
              <a:rPr lang="en-US" b="1" dirty="0">
                <a:solidFill>
                  <a:srgbClr val="002060"/>
                </a:solidFill>
              </a:rPr>
              <a:t>Introduction</a:t>
            </a:r>
          </a:p>
        </p:txBody>
      </p:sp>
      <p:sp>
        <p:nvSpPr>
          <p:cNvPr id="3" name="Content Placeholder 2">
            <a:extLst>
              <a:ext uri="{FF2B5EF4-FFF2-40B4-BE49-F238E27FC236}">
                <a16:creationId xmlns:a16="http://schemas.microsoft.com/office/drawing/2014/main" id="{38FF79CD-7D69-4D01-936F-A7D65FBBA6D7}"/>
              </a:ext>
            </a:extLst>
          </p:cNvPr>
          <p:cNvSpPr>
            <a:spLocks noGrp="1"/>
          </p:cNvSpPr>
          <p:nvPr>
            <p:ph idx="1"/>
          </p:nvPr>
        </p:nvSpPr>
        <p:spPr>
          <a:xfrm>
            <a:off x="1119189" y="1257299"/>
            <a:ext cx="9840911" cy="5159376"/>
          </a:xfrm>
        </p:spPr>
        <p:txBody>
          <a:bodyPr vert="horz" lIns="91440" tIns="45720" rIns="91440" bIns="45720" rtlCol="0" anchor="t">
            <a:normAutofit/>
          </a:bodyPr>
          <a:lstStyle/>
          <a:p>
            <a:pPr marL="0" indent="0">
              <a:buNone/>
            </a:pPr>
            <a:r>
              <a:rPr lang="en-US" sz="2400" dirty="0"/>
              <a:t>Background:</a:t>
            </a:r>
            <a:endParaRPr lang="en-US" dirty="0">
              <a:ea typeface="+mn-lt"/>
              <a:cs typeface="+mn-lt"/>
            </a:endParaRPr>
          </a:p>
          <a:p>
            <a:r>
              <a:rPr lang="en-US" dirty="0">
                <a:ea typeface="+mn-lt"/>
                <a:cs typeface="+mn-lt"/>
              </a:rPr>
              <a:t>Bitcoin is the first and most widely recognized cryptocurrency (Forbes, 2021), and began use in 2009. </a:t>
            </a:r>
          </a:p>
          <a:p>
            <a:r>
              <a:rPr lang="en-US" dirty="0">
                <a:ea typeface="+mn-lt"/>
                <a:cs typeface="+mn-lt"/>
              </a:rPr>
              <a:t>It is a form of digital currency that exists </a:t>
            </a:r>
            <a:r>
              <a:rPr lang="en-US" dirty="0">
                <a:solidFill>
                  <a:srgbClr val="A50021"/>
                </a:solidFill>
                <a:ea typeface="+mn-lt"/>
                <a:cs typeface="+mn-lt"/>
              </a:rPr>
              <a:t>independently</a:t>
            </a:r>
            <a:r>
              <a:rPr lang="en-US" dirty="0">
                <a:ea typeface="+mn-lt"/>
                <a:cs typeface="+mn-lt"/>
              </a:rPr>
              <a:t> of any government, state, or financial institution. </a:t>
            </a:r>
          </a:p>
          <a:p>
            <a:r>
              <a:rPr lang="en-US" dirty="0">
                <a:ea typeface="+mn-lt"/>
                <a:cs typeface="+mn-lt"/>
              </a:rPr>
              <a:t>Bitcoin enables </a:t>
            </a:r>
            <a:r>
              <a:rPr lang="en-US" dirty="0">
                <a:solidFill>
                  <a:srgbClr val="A50021"/>
                </a:solidFill>
                <a:ea typeface="+mn-lt"/>
                <a:cs typeface="+mn-lt"/>
              </a:rPr>
              <a:t>peer-to-peer exchange </a:t>
            </a:r>
            <a:r>
              <a:rPr lang="en-US" dirty="0">
                <a:ea typeface="+mn-lt"/>
                <a:cs typeface="+mn-lt"/>
              </a:rPr>
              <a:t>of value in the digital world using a </a:t>
            </a:r>
            <a:r>
              <a:rPr lang="en-US" dirty="0">
                <a:solidFill>
                  <a:srgbClr val="A50021"/>
                </a:solidFill>
              </a:rPr>
              <a:t>decentralized system</a:t>
            </a:r>
            <a:r>
              <a:rPr lang="en-US" dirty="0">
                <a:ea typeface="+mn-lt"/>
                <a:cs typeface="+mn-lt"/>
              </a:rPr>
              <a:t>. </a:t>
            </a:r>
            <a:r>
              <a:rPr lang="en-US" altLang="zh-CN" dirty="0"/>
              <a:t>I</a:t>
            </a:r>
            <a:r>
              <a:rPr lang="en-US" dirty="0"/>
              <a:t>t is more </a:t>
            </a:r>
            <a:r>
              <a:rPr lang="en-US" dirty="0">
                <a:solidFill>
                  <a:srgbClr val="A50021"/>
                </a:solidFill>
              </a:rPr>
              <a:t>unrestrained</a:t>
            </a:r>
            <a:r>
              <a:rPr lang="en-US" dirty="0"/>
              <a:t> and more </a:t>
            </a:r>
            <a:r>
              <a:rPr lang="en-US" dirty="0">
                <a:solidFill>
                  <a:srgbClr val="A50021"/>
                </a:solidFill>
              </a:rPr>
              <a:t>private</a:t>
            </a:r>
            <a:r>
              <a:rPr lang="en-US" dirty="0"/>
              <a:t> for transactions.  </a:t>
            </a:r>
          </a:p>
          <a:p>
            <a:r>
              <a:rPr lang="en-US" dirty="0"/>
              <a:t> The </a:t>
            </a:r>
            <a:r>
              <a:rPr lang="en-US" b="0" i="0" dirty="0">
                <a:solidFill>
                  <a:srgbClr val="202122"/>
                </a:solidFill>
                <a:effectLst/>
                <a:latin typeface="Tw Cen MT(body)"/>
              </a:rPr>
              <a:t>funds are not tied to real-world entities but rather </a:t>
            </a:r>
            <a:r>
              <a:rPr lang="en-US" b="0" i="0" dirty="0">
                <a:solidFill>
                  <a:srgbClr val="A50021"/>
                </a:solidFill>
                <a:effectLst/>
                <a:latin typeface="Tw Cen MT(body)"/>
              </a:rPr>
              <a:t>bitcoin addresses</a:t>
            </a:r>
            <a:r>
              <a:rPr lang="en-US" b="0" i="0" dirty="0">
                <a:solidFill>
                  <a:srgbClr val="202122"/>
                </a:solidFill>
                <a:effectLst/>
                <a:latin typeface="Tw Cen MT(body)"/>
              </a:rPr>
              <a:t>,  all </a:t>
            </a:r>
            <a:r>
              <a:rPr lang="en-US" b="0" i="0" dirty="0">
                <a:solidFill>
                  <a:srgbClr val="A50021"/>
                </a:solidFill>
                <a:effectLst/>
                <a:latin typeface="Tw Cen MT(body)"/>
              </a:rPr>
              <a:t>transactions</a:t>
            </a:r>
            <a:r>
              <a:rPr lang="en-US" b="0" i="0" dirty="0">
                <a:solidFill>
                  <a:srgbClr val="202122"/>
                </a:solidFill>
                <a:effectLst/>
                <a:latin typeface="Tw Cen MT(body)"/>
              </a:rPr>
              <a:t> on the blockchain are </a:t>
            </a:r>
            <a:r>
              <a:rPr lang="en-US" b="0" i="0" dirty="0">
                <a:solidFill>
                  <a:srgbClr val="A50021"/>
                </a:solidFill>
                <a:effectLst/>
                <a:latin typeface="Tw Cen MT(body)"/>
              </a:rPr>
              <a:t>public</a:t>
            </a:r>
            <a:r>
              <a:rPr lang="en-US" b="0" i="0" dirty="0">
                <a:solidFill>
                  <a:srgbClr val="202122"/>
                </a:solidFill>
                <a:effectLst/>
                <a:latin typeface="Tw Cen MT(body)"/>
              </a:rPr>
              <a:t>.</a:t>
            </a:r>
            <a:endParaRPr lang="en-US" dirty="0">
              <a:latin typeface="Tw Cen MT(body)"/>
            </a:endParaRPr>
          </a:p>
          <a:p>
            <a:pPr marL="0" indent="0">
              <a:buNone/>
            </a:pPr>
            <a:endParaRPr lang="en-US" dirty="0">
              <a:ea typeface="+mn-lt"/>
              <a:cs typeface="+mn-lt"/>
            </a:endParaRPr>
          </a:p>
          <a:p>
            <a:endParaRPr lang="en-US" dirty="0">
              <a:ea typeface="+mn-lt"/>
              <a:cs typeface="+mn-lt"/>
            </a:endParaRPr>
          </a:p>
          <a:p>
            <a:endParaRPr lang="en-US" dirty="0">
              <a:ea typeface="+mn-lt"/>
              <a:cs typeface="+mn-lt"/>
            </a:endParaRPr>
          </a:p>
        </p:txBody>
      </p:sp>
    </p:spTree>
    <p:extLst>
      <p:ext uri="{BB962C8B-B14F-4D97-AF65-F5344CB8AC3E}">
        <p14:creationId xmlns:p14="http://schemas.microsoft.com/office/powerpoint/2010/main" val="161892705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0B1E67-63AD-4709-8314-65EDC215EB10}"/>
              </a:ext>
            </a:extLst>
          </p:cNvPr>
          <p:cNvPicPr>
            <a:picLocks noChangeAspect="1"/>
          </p:cNvPicPr>
          <p:nvPr/>
        </p:nvPicPr>
        <p:blipFill>
          <a:blip r:embed="rId4"/>
          <a:stretch>
            <a:fillRect/>
          </a:stretch>
        </p:blipFill>
        <p:spPr>
          <a:xfrm>
            <a:off x="1026053" y="2431356"/>
            <a:ext cx="7185456" cy="3179563"/>
          </a:xfrm>
          <a:prstGeom prst="rect">
            <a:avLst/>
          </a:prstGeom>
        </p:spPr>
      </p:pic>
      <p:sp>
        <p:nvSpPr>
          <p:cNvPr id="6" name="Oval 5">
            <a:extLst>
              <a:ext uri="{FF2B5EF4-FFF2-40B4-BE49-F238E27FC236}">
                <a16:creationId xmlns:a16="http://schemas.microsoft.com/office/drawing/2014/main" id="{CC218707-E971-4F7C-A6FC-6BFE564B263C}"/>
              </a:ext>
            </a:extLst>
          </p:cNvPr>
          <p:cNvSpPr/>
          <p:nvPr/>
        </p:nvSpPr>
        <p:spPr>
          <a:xfrm>
            <a:off x="2469812" y="2522636"/>
            <a:ext cx="806788" cy="243909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3A2585E-F15B-4ED0-992F-DAA95AB43A2D}"/>
              </a:ext>
            </a:extLst>
          </p:cNvPr>
          <p:cNvSpPr txBox="1"/>
          <p:nvPr/>
        </p:nvSpPr>
        <p:spPr>
          <a:xfrm>
            <a:off x="1477036" y="1782168"/>
            <a:ext cx="3599127" cy="369332"/>
          </a:xfrm>
          <a:prstGeom prst="rect">
            <a:avLst/>
          </a:prstGeom>
          <a:noFill/>
        </p:spPr>
        <p:txBody>
          <a:bodyPr wrap="square" rtlCol="0">
            <a:spAutoFit/>
          </a:bodyPr>
          <a:lstStyle/>
          <a:p>
            <a:r>
              <a:rPr lang="en-US" b="1" dirty="0"/>
              <a:t>Sample Bitcoin actors/address </a:t>
            </a:r>
          </a:p>
        </p:txBody>
      </p:sp>
      <p:sp>
        <p:nvSpPr>
          <p:cNvPr id="8" name="Arrow: Down 7">
            <a:extLst>
              <a:ext uri="{FF2B5EF4-FFF2-40B4-BE49-F238E27FC236}">
                <a16:creationId xmlns:a16="http://schemas.microsoft.com/office/drawing/2014/main" id="{1B57D8FA-9DC4-4E40-BFC6-FECFE554C887}"/>
              </a:ext>
            </a:extLst>
          </p:cNvPr>
          <p:cNvSpPr/>
          <p:nvPr/>
        </p:nvSpPr>
        <p:spPr>
          <a:xfrm>
            <a:off x="2781300" y="2151500"/>
            <a:ext cx="195364" cy="275570"/>
          </a:xfrm>
          <a:prstGeom prst="downArrow">
            <a:avLst/>
          </a:prstGeom>
          <a:solidFill>
            <a:schemeClr val="bg2"/>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9EE7567-2725-4D8A-922A-2589287EF78D}"/>
              </a:ext>
            </a:extLst>
          </p:cNvPr>
          <p:cNvSpPr txBox="1"/>
          <p:nvPr/>
        </p:nvSpPr>
        <p:spPr>
          <a:xfrm>
            <a:off x="1026053" y="951698"/>
            <a:ext cx="5905500" cy="523220"/>
          </a:xfrm>
          <a:prstGeom prst="rect">
            <a:avLst/>
          </a:prstGeom>
          <a:noFill/>
        </p:spPr>
        <p:txBody>
          <a:bodyPr wrap="square" rtlCol="0">
            <a:spAutoFit/>
          </a:bodyPr>
          <a:lstStyle/>
          <a:p>
            <a:r>
              <a:rPr lang="en-US" sz="2800" b="1" dirty="0">
                <a:solidFill>
                  <a:srgbClr val="002060"/>
                </a:solidFill>
              </a:rPr>
              <a:t>What the bitcoin actors look like?</a:t>
            </a:r>
          </a:p>
        </p:txBody>
      </p:sp>
    </p:spTree>
    <p:extLst>
      <p:ext uri="{BB962C8B-B14F-4D97-AF65-F5344CB8AC3E}">
        <p14:creationId xmlns:p14="http://schemas.microsoft.com/office/powerpoint/2010/main" val="297837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9317" y="375534"/>
            <a:ext cx="9906000" cy="1117073"/>
          </a:xfrm>
        </p:spPr>
        <p:txBody>
          <a:bodyPr>
            <a:normAutofit/>
          </a:bodyPr>
          <a:lstStyle/>
          <a:p>
            <a:r>
              <a:rPr lang="en-US" b="1" dirty="0">
                <a:solidFill>
                  <a:srgbClr val="002060"/>
                </a:solidFill>
              </a:rPr>
              <a:t>Data Collection and explanation</a:t>
            </a:r>
          </a:p>
        </p:txBody>
      </p:sp>
      <p:sp>
        <p:nvSpPr>
          <p:cNvPr id="3" name="Content Placeholder 2"/>
          <p:cNvSpPr>
            <a:spLocks noGrp="1"/>
          </p:cNvSpPr>
          <p:nvPr>
            <p:ph idx="1"/>
          </p:nvPr>
        </p:nvSpPr>
        <p:spPr>
          <a:xfrm>
            <a:off x="1116014" y="1107480"/>
            <a:ext cx="9840911" cy="1781176"/>
          </a:xfrm>
        </p:spPr>
        <p:txBody>
          <a:bodyPr anchor="t">
            <a:normAutofit/>
          </a:bodyPr>
          <a:lstStyle/>
          <a:p>
            <a:r>
              <a:rPr lang="en-US" dirty="0"/>
              <a:t>We downloaded the cleaned Bitcoin dataset from Kaggle</a:t>
            </a:r>
          </a:p>
          <a:p>
            <a:pPr marL="0" indent="0">
              <a:buNone/>
            </a:pPr>
            <a:r>
              <a:rPr lang="en-US" sz="1200" b="0" i="0" u="none" strike="noStrike" baseline="0" dirty="0">
                <a:solidFill>
                  <a:srgbClr val="000000"/>
                </a:solidFill>
                <a:latin typeface="+mj-lt"/>
              </a:rPr>
              <a:t>	</a:t>
            </a:r>
            <a:r>
              <a:rPr lang="nn-NO" sz="1200" b="0" i="0" u="none" strike="noStrike" baseline="0" dirty="0">
                <a:solidFill>
                  <a:srgbClr val="000000"/>
                </a:solidFill>
                <a:latin typeface="+mj-lt"/>
              </a:rPr>
              <a:t>Elliptic Data Set, Elliptic, </a:t>
            </a:r>
            <a:r>
              <a:rPr lang="nn-NO" sz="1200" b="0" i="0" u="none" strike="noStrike" baseline="0" dirty="0">
                <a:solidFill>
                  <a:schemeClr val="tx2"/>
                </a:solidFill>
                <a:latin typeface="+mj-lt"/>
                <a:hlinkClick r:id="rId2"/>
              </a:rPr>
              <a:t>www.elliptic.co</a:t>
            </a:r>
            <a:r>
              <a:rPr lang="nn-NO" sz="1200" b="0" i="0" u="none" strike="noStrike" baseline="0" dirty="0">
                <a:solidFill>
                  <a:schemeClr val="tx2"/>
                </a:solidFill>
                <a:latin typeface="+mj-lt"/>
              </a:rPr>
              <a:t>.  </a:t>
            </a:r>
            <a:r>
              <a:rPr lang="en-US" sz="1200" b="0" i="0" u="none" strike="noStrike" baseline="0" dirty="0">
                <a:solidFill>
                  <a:schemeClr val="tx2"/>
                </a:solidFill>
                <a:latin typeface="+mj-lt"/>
                <a:hlinkClick r:id="rId3">
                  <a:extLst>
                    <a:ext uri="{A12FA001-AC4F-418D-AE19-62706E023703}">
                      <ahyp:hlinkClr xmlns:ahyp="http://schemas.microsoft.com/office/drawing/2018/hyperlinkcolor" val="tx"/>
                    </a:ext>
                  </a:extLst>
                </a:hlinkClick>
              </a:rPr>
              <a:t>https://www.kaggle.com/ellipticco/elliptic-data-set/discussion</a:t>
            </a:r>
            <a:endParaRPr lang="en-US" sz="1200" b="0" i="0" u="none" strike="noStrike" baseline="0" dirty="0">
              <a:solidFill>
                <a:schemeClr val="tx2"/>
              </a:solidFill>
              <a:latin typeface="+mj-lt"/>
            </a:endParaRPr>
          </a:p>
          <a:p>
            <a:r>
              <a:rPr lang="en-US" dirty="0">
                <a:latin typeface="+mj-lt"/>
              </a:rPr>
              <a:t>     Sample Data Set</a:t>
            </a:r>
            <a:endParaRPr lang="en-US" b="0" i="0" u="none" strike="noStrike" baseline="0" dirty="0">
              <a:latin typeface="+mj-lt"/>
            </a:endParaRPr>
          </a:p>
          <a:p>
            <a:pPr marL="0" indent="0" algn="l">
              <a:buNone/>
            </a:pPr>
            <a:endParaRPr lang="en-US" sz="1600" dirty="0"/>
          </a:p>
        </p:txBody>
      </p:sp>
      <p:pic>
        <p:nvPicPr>
          <p:cNvPr id="6" name="Picture 5">
            <a:extLst>
              <a:ext uri="{FF2B5EF4-FFF2-40B4-BE49-F238E27FC236}">
                <a16:creationId xmlns:a16="http://schemas.microsoft.com/office/drawing/2014/main" id="{E173B5AE-06D0-4DFD-859A-6E6A43252DA4}"/>
              </a:ext>
            </a:extLst>
          </p:cNvPr>
          <p:cNvPicPr>
            <a:picLocks noChangeAspect="1"/>
          </p:cNvPicPr>
          <p:nvPr/>
        </p:nvPicPr>
        <p:blipFill>
          <a:blip r:embed="rId4"/>
          <a:stretch>
            <a:fillRect/>
          </a:stretch>
        </p:blipFill>
        <p:spPr>
          <a:xfrm>
            <a:off x="1446786" y="3092404"/>
            <a:ext cx="2179162" cy="2643085"/>
          </a:xfrm>
          <a:prstGeom prst="rect">
            <a:avLst/>
          </a:prstGeom>
        </p:spPr>
      </p:pic>
      <p:sp>
        <p:nvSpPr>
          <p:cNvPr id="7" name="TextBox 6">
            <a:extLst>
              <a:ext uri="{FF2B5EF4-FFF2-40B4-BE49-F238E27FC236}">
                <a16:creationId xmlns:a16="http://schemas.microsoft.com/office/drawing/2014/main" id="{6883FC9D-E338-4539-80EE-1FE230EE2D6D}"/>
              </a:ext>
            </a:extLst>
          </p:cNvPr>
          <p:cNvSpPr txBox="1"/>
          <p:nvPr/>
        </p:nvSpPr>
        <p:spPr>
          <a:xfrm>
            <a:off x="1543050" y="2521670"/>
            <a:ext cx="1009650" cy="646331"/>
          </a:xfrm>
          <a:prstGeom prst="rect">
            <a:avLst/>
          </a:prstGeom>
          <a:noFill/>
        </p:spPr>
        <p:txBody>
          <a:bodyPr wrap="square" rtlCol="0">
            <a:spAutoFit/>
          </a:bodyPr>
          <a:lstStyle/>
          <a:p>
            <a:pPr algn="ctr"/>
            <a:r>
              <a:rPr lang="en-US" dirty="0">
                <a:solidFill>
                  <a:schemeClr val="tx2"/>
                </a:solidFill>
              </a:rPr>
              <a:t>Actors</a:t>
            </a:r>
          </a:p>
          <a:p>
            <a:pPr algn="ctr"/>
            <a:r>
              <a:rPr lang="en-US" dirty="0">
                <a:solidFill>
                  <a:schemeClr val="tx2"/>
                </a:solidFill>
              </a:rPr>
              <a:t>From</a:t>
            </a:r>
          </a:p>
        </p:txBody>
      </p:sp>
      <p:sp>
        <p:nvSpPr>
          <p:cNvPr id="52" name="TextBox 51">
            <a:extLst>
              <a:ext uri="{FF2B5EF4-FFF2-40B4-BE49-F238E27FC236}">
                <a16:creationId xmlns:a16="http://schemas.microsoft.com/office/drawing/2014/main" id="{759FE52D-9599-46B9-BE70-3DE4B93DE6D4}"/>
              </a:ext>
            </a:extLst>
          </p:cNvPr>
          <p:cNvSpPr txBox="1"/>
          <p:nvPr/>
        </p:nvSpPr>
        <p:spPr>
          <a:xfrm>
            <a:off x="2651124" y="2521671"/>
            <a:ext cx="849410" cy="646331"/>
          </a:xfrm>
          <a:prstGeom prst="rect">
            <a:avLst/>
          </a:prstGeom>
          <a:noFill/>
        </p:spPr>
        <p:txBody>
          <a:bodyPr wrap="square">
            <a:spAutoFit/>
          </a:bodyPr>
          <a:lstStyle/>
          <a:p>
            <a:pPr algn="ctr"/>
            <a:r>
              <a:rPr lang="en-US" dirty="0">
                <a:solidFill>
                  <a:schemeClr val="tx2"/>
                </a:solidFill>
              </a:rPr>
              <a:t>Actors</a:t>
            </a:r>
          </a:p>
          <a:p>
            <a:pPr algn="ctr"/>
            <a:r>
              <a:rPr lang="en-US" dirty="0">
                <a:solidFill>
                  <a:schemeClr val="tx2"/>
                </a:solidFill>
              </a:rPr>
              <a:t>To</a:t>
            </a:r>
          </a:p>
        </p:txBody>
      </p:sp>
      <p:sp>
        <p:nvSpPr>
          <p:cNvPr id="11" name="Rectangle: Rounded Corners 10">
            <a:extLst>
              <a:ext uri="{FF2B5EF4-FFF2-40B4-BE49-F238E27FC236}">
                <a16:creationId xmlns:a16="http://schemas.microsoft.com/office/drawing/2014/main" id="{C2C471B3-5736-40A2-96C1-AB50DF2044BF}"/>
              </a:ext>
            </a:extLst>
          </p:cNvPr>
          <p:cNvSpPr/>
          <p:nvPr/>
        </p:nvSpPr>
        <p:spPr>
          <a:xfrm>
            <a:off x="1676400" y="3439223"/>
            <a:ext cx="1949548" cy="17570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7B63769D-B1D3-46C5-A3E3-30384513CA75}"/>
              </a:ext>
            </a:extLst>
          </p:cNvPr>
          <p:cNvCxnSpPr>
            <a:cxnSpLocks/>
            <a:stCxn id="11" idx="3"/>
          </p:cNvCxnSpPr>
          <p:nvPr/>
        </p:nvCxnSpPr>
        <p:spPr>
          <a:xfrm>
            <a:off x="3625948" y="3527078"/>
            <a:ext cx="374552"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55" name="TextBox 54">
            <a:extLst>
              <a:ext uri="{FF2B5EF4-FFF2-40B4-BE49-F238E27FC236}">
                <a16:creationId xmlns:a16="http://schemas.microsoft.com/office/drawing/2014/main" id="{4BC53C66-E2EC-4D29-93BF-E6777D52481C}"/>
              </a:ext>
            </a:extLst>
          </p:cNvPr>
          <p:cNvSpPr txBox="1"/>
          <p:nvPr/>
        </p:nvSpPr>
        <p:spPr>
          <a:xfrm>
            <a:off x="4018805" y="3342411"/>
            <a:ext cx="2352675" cy="369332"/>
          </a:xfrm>
          <a:prstGeom prst="rect">
            <a:avLst/>
          </a:prstGeom>
          <a:noFill/>
        </p:spPr>
        <p:txBody>
          <a:bodyPr wrap="square" rtlCol="0">
            <a:spAutoFit/>
          </a:bodyPr>
          <a:lstStyle/>
          <a:p>
            <a:r>
              <a:rPr lang="en-US" dirty="0"/>
              <a:t>Each transaction is a </a:t>
            </a:r>
            <a:r>
              <a:rPr lang="en-US" dirty="0">
                <a:solidFill>
                  <a:schemeClr val="tx2"/>
                </a:solidFill>
              </a:rPr>
              <a:t>tie</a:t>
            </a:r>
          </a:p>
        </p:txBody>
      </p:sp>
      <p:pic>
        <p:nvPicPr>
          <p:cNvPr id="57" name="Picture 56">
            <a:extLst>
              <a:ext uri="{FF2B5EF4-FFF2-40B4-BE49-F238E27FC236}">
                <a16:creationId xmlns:a16="http://schemas.microsoft.com/office/drawing/2014/main" id="{015F0664-3F91-478D-891B-DB4F5E1F477D}"/>
              </a:ext>
            </a:extLst>
          </p:cNvPr>
          <p:cNvPicPr>
            <a:picLocks noChangeAspect="1"/>
          </p:cNvPicPr>
          <p:nvPr/>
        </p:nvPicPr>
        <p:blipFill>
          <a:blip r:embed="rId5"/>
          <a:stretch>
            <a:fillRect/>
          </a:stretch>
        </p:blipFill>
        <p:spPr>
          <a:xfrm>
            <a:off x="6690805" y="3126486"/>
            <a:ext cx="2179163" cy="2643084"/>
          </a:xfrm>
          <a:prstGeom prst="rect">
            <a:avLst/>
          </a:prstGeom>
        </p:spPr>
      </p:pic>
      <p:sp>
        <p:nvSpPr>
          <p:cNvPr id="58" name="TextBox 57">
            <a:extLst>
              <a:ext uri="{FF2B5EF4-FFF2-40B4-BE49-F238E27FC236}">
                <a16:creationId xmlns:a16="http://schemas.microsoft.com/office/drawing/2014/main" id="{B3F6065A-FD12-4B43-A6E2-DEF004B2DA99}"/>
              </a:ext>
            </a:extLst>
          </p:cNvPr>
          <p:cNvSpPr txBox="1"/>
          <p:nvPr/>
        </p:nvSpPr>
        <p:spPr>
          <a:xfrm>
            <a:off x="6784516" y="2645473"/>
            <a:ext cx="995870" cy="369332"/>
          </a:xfrm>
          <a:prstGeom prst="rect">
            <a:avLst/>
          </a:prstGeom>
          <a:noFill/>
        </p:spPr>
        <p:txBody>
          <a:bodyPr wrap="square" rtlCol="0">
            <a:spAutoFit/>
          </a:bodyPr>
          <a:lstStyle/>
          <a:p>
            <a:r>
              <a:rPr lang="en-US" dirty="0">
                <a:solidFill>
                  <a:schemeClr val="tx2"/>
                </a:solidFill>
              </a:rPr>
              <a:t>Actors</a:t>
            </a:r>
          </a:p>
        </p:txBody>
      </p:sp>
      <p:sp>
        <p:nvSpPr>
          <p:cNvPr id="60" name="TextBox 59">
            <a:extLst>
              <a:ext uri="{FF2B5EF4-FFF2-40B4-BE49-F238E27FC236}">
                <a16:creationId xmlns:a16="http://schemas.microsoft.com/office/drawing/2014/main" id="{CB4BA1D0-938E-4D44-B810-8A34FE9C2AF3}"/>
              </a:ext>
            </a:extLst>
          </p:cNvPr>
          <p:cNvSpPr txBox="1"/>
          <p:nvPr/>
        </p:nvSpPr>
        <p:spPr>
          <a:xfrm>
            <a:off x="7489921" y="2624610"/>
            <a:ext cx="1496964" cy="369332"/>
          </a:xfrm>
          <a:prstGeom prst="rect">
            <a:avLst/>
          </a:prstGeom>
          <a:noFill/>
        </p:spPr>
        <p:txBody>
          <a:bodyPr wrap="square">
            <a:spAutoFit/>
          </a:bodyPr>
          <a:lstStyle/>
          <a:p>
            <a:r>
              <a:rPr lang="en-US" dirty="0">
                <a:solidFill>
                  <a:schemeClr val="tx2"/>
                </a:solidFill>
              </a:rPr>
              <a:t>Classifications</a:t>
            </a:r>
          </a:p>
        </p:txBody>
      </p:sp>
      <p:graphicFrame>
        <p:nvGraphicFramePr>
          <p:cNvPr id="63" name="Diagram 62">
            <a:extLst>
              <a:ext uri="{FF2B5EF4-FFF2-40B4-BE49-F238E27FC236}">
                <a16:creationId xmlns:a16="http://schemas.microsoft.com/office/drawing/2014/main" id="{E8B7C38F-C797-4F84-BA44-B43E16DFF97D}"/>
              </a:ext>
            </a:extLst>
          </p:cNvPr>
          <p:cNvGraphicFramePr/>
          <p:nvPr>
            <p:extLst>
              <p:ext uri="{D42A27DB-BD31-4B8C-83A1-F6EECF244321}">
                <p14:modId xmlns:p14="http://schemas.microsoft.com/office/powerpoint/2010/main" val="1851371729"/>
              </p:ext>
            </p:extLst>
          </p:nvPr>
        </p:nvGraphicFramePr>
        <p:xfrm>
          <a:off x="9168654" y="3767835"/>
          <a:ext cx="1716596" cy="149386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64" name="TextBox 63">
            <a:extLst>
              <a:ext uri="{FF2B5EF4-FFF2-40B4-BE49-F238E27FC236}">
                <a16:creationId xmlns:a16="http://schemas.microsoft.com/office/drawing/2014/main" id="{719A3823-D53B-40C6-A53C-B3C6A6F1AA5D}"/>
              </a:ext>
            </a:extLst>
          </p:cNvPr>
          <p:cNvSpPr txBox="1"/>
          <p:nvPr/>
        </p:nvSpPr>
        <p:spPr>
          <a:xfrm>
            <a:off x="9251508" y="3872888"/>
            <a:ext cx="286496" cy="369332"/>
          </a:xfrm>
          <a:prstGeom prst="rect">
            <a:avLst/>
          </a:prstGeom>
          <a:noFill/>
        </p:spPr>
        <p:txBody>
          <a:bodyPr wrap="square" rtlCol="0">
            <a:spAutoFit/>
          </a:bodyPr>
          <a:lstStyle/>
          <a:p>
            <a:r>
              <a:rPr lang="en-US" dirty="0"/>
              <a:t>1</a:t>
            </a:r>
          </a:p>
        </p:txBody>
      </p:sp>
      <p:sp>
        <p:nvSpPr>
          <p:cNvPr id="66" name="TextBox 65">
            <a:extLst>
              <a:ext uri="{FF2B5EF4-FFF2-40B4-BE49-F238E27FC236}">
                <a16:creationId xmlns:a16="http://schemas.microsoft.com/office/drawing/2014/main" id="{C8816A3D-8193-4666-9540-E340535AC13C}"/>
              </a:ext>
            </a:extLst>
          </p:cNvPr>
          <p:cNvSpPr txBox="1"/>
          <p:nvPr/>
        </p:nvSpPr>
        <p:spPr>
          <a:xfrm>
            <a:off x="9334883" y="4349946"/>
            <a:ext cx="274637" cy="369332"/>
          </a:xfrm>
          <a:prstGeom prst="rect">
            <a:avLst/>
          </a:prstGeom>
          <a:noFill/>
        </p:spPr>
        <p:txBody>
          <a:bodyPr wrap="square">
            <a:spAutoFit/>
          </a:bodyPr>
          <a:lstStyle/>
          <a:p>
            <a:r>
              <a:rPr lang="en-US" dirty="0"/>
              <a:t>2</a:t>
            </a:r>
          </a:p>
        </p:txBody>
      </p:sp>
      <p:sp>
        <p:nvSpPr>
          <p:cNvPr id="68" name="TextBox 67">
            <a:extLst>
              <a:ext uri="{FF2B5EF4-FFF2-40B4-BE49-F238E27FC236}">
                <a16:creationId xmlns:a16="http://schemas.microsoft.com/office/drawing/2014/main" id="{D60F0617-5040-4642-B80D-168760C9F87A}"/>
              </a:ext>
            </a:extLst>
          </p:cNvPr>
          <p:cNvSpPr txBox="1"/>
          <p:nvPr/>
        </p:nvSpPr>
        <p:spPr>
          <a:xfrm>
            <a:off x="8981951" y="4816786"/>
            <a:ext cx="980500" cy="276999"/>
          </a:xfrm>
          <a:prstGeom prst="rect">
            <a:avLst/>
          </a:prstGeom>
          <a:noFill/>
        </p:spPr>
        <p:txBody>
          <a:bodyPr wrap="square">
            <a:spAutoFit/>
          </a:bodyPr>
          <a:lstStyle/>
          <a:p>
            <a:r>
              <a:rPr lang="en-US" sz="1200" dirty="0"/>
              <a:t>unknown</a:t>
            </a:r>
          </a:p>
        </p:txBody>
      </p:sp>
    </p:spTree>
    <p:extLst>
      <p:ext uri="{BB962C8B-B14F-4D97-AF65-F5344CB8AC3E}">
        <p14:creationId xmlns:p14="http://schemas.microsoft.com/office/powerpoint/2010/main" val="28880318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1" y="748240"/>
            <a:ext cx="9906000" cy="1117073"/>
          </a:xfrm>
        </p:spPr>
        <p:txBody>
          <a:bodyPr>
            <a:normAutofit/>
          </a:bodyPr>
          <a:lstStyle/>
          <a:p>
            <a:r>
              <a:rPr lang="en-US" b="1" dirty="0">
                <a:solidFill>
                  <a:srgbClr val="002060"/>
                </a:solidFill>
              </a:rPr>
              <a:t>Data collection, Cont.</a:t>
            </a:r>
          </a:p>
        </p:txBody>
      </p:sp>
      <p:pic>
        <p:nvPicPr>
          <p:cNvPr id="1026" name="Picture 2">
            <a:extLst>
              <a:ext uri="{FF2B5EF4-FFF2-40B4-BE49-F238E27FC236}">
                <a16:creationId xmlns:a16="http://schemas.microsoft.com/office/drawing/2014/main" id="{63BE507C-7FAC-44FB-8514-0D1E5511F6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3133" y="2245942"/>
            <a:ext cx="390525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EA1B91C-3451-4328-B028-CB91FC42E1CF}"/>
              </a:ext>
            </a:extLst>
          </p:cNvPr>
          <p:cNvPicPr>
            <a:picLocks noChangeAspect="1"/>
          </p:cNvPicPr>
          <p:nvPr/>
        </p:nvPicPr>
        <p:blipFill>
          <a:blip r:embed="rId3"/>
          <a:stretch>
            <a:fillRect/>
          </a:stretch>
        </p:blipFill>
        <p:spPr>
          <a:xfrm>
            <a:off x="1807216" y="2278029"/>
            <a:ext cx="2095338" cy="2203484"/>
          </a:xfrm>
          <a:prstGeom prst="rect">
            <a:avLst/>
          </a:prstGeom>
        </p:spPr>
      </p:pic>
      <p:sp>
        <p:nvSpPr>
          <p:cNvPr id="52" name="TextBox 51">
            <a:extLst>
              <a:ext uri="{FF2B5EF4-FFF2-40B4-BE49-F238E27FC236}">
                <a16:creationId xmlns:a16="http://schemas.microsoft.com/office/drawing/2014/main" id="{81E2E461-4BE6-43A1-985E-169E09D8A1D8}"/>
              </a:ext>
            </a:extLst>
          </p:cNvPr>
          <p:cNvSpPr txBox="1"/>
          <p:nvPr/>
        </p:nvSpPr>
        <p:spPr>
          <a:xfrm>
            <a:off x="1807216" y="4894229"/>
            <a:ext cx="2095338" cy="923330"/>
          </a:xfrm>
          <a:prstGeom prst="rect">
            <a:avLst/>
          </a:prstGeom>
          <a:noFill/>
        </p:spPr>
        <p:txBody>
          <a:bodyPr wrap="square">
            <a:spAutoFit/>
          </a:bodyPr>
          <a:lstStyle/>
          <a:p>
            <a:r>
              <a:rPr lang="en-US" sz="1800" b="0" i="0" u="none" strike="noStrike" baseline="0" dirty="0">
                <a:latin typeface="Calibri" panose="020F0502020204030204" pitchFamily="34" charset="0"/>
              </a:rPr>
              <a:t>Total data: </a:t>
            </a:r>
          </a:p>
          <a:p>
            <a:r>
              <a:rPr lang="en-US" sz="1800" b="0" i="0" u="none" strike="noStrike" baseline="0" dirty="0">
                <a:latin typeface="Calibri" panose="020F0502020204030204" pitchFamily="34" charset="0"/>
              </a:rPr>
              <a:t>	203, 770 Actors</a:t>
            </a:r>
          </a:p>
          <a:p>
            <a:r>
              <a:rPr lang="en-US" sz="1800" b="0" i="0" u="none" strike="noStrike" baseline="0" dirty="0">
                <a:latin typeface="Calibri" panose="020F0502020204030204" pitchFamily="34" charset="0"/>
              </a:rPr>
              <a:t>	234,357 ties</a:t>
            </a:r>
            <a:endParaRPr lang="en-US" dirty="0"/>
          </a:p>
        </p:txBody>
      </p:sp>
      <p:sp>
        <p:nvSpPr>
          <p:cNvPr id="7" name="Oval 6">
            <a:extLst>
              <a:ext uri="{FF2B5EF4-FFF2-40B4-BE49-F238E27FC236}">
                <a16:creationId xmlns:a16="http://schemas.microsoft.com/office/drawing/2014/main" id="{FCA1924A-E1C7-406B-8B26-F403AC9E8E84}"/>
              </a:ext>
            </a:extLst>
          </p:cNvPr>
          <p:cNvSpPr/>
          <p:nvPr/>
        </p:nvSpPr>
        <p:spPr>
          <a:xfrm>
            <a:off x="2124075" y="3150023"/>
            <a:ext cx="1597504" cy="915988"/>
          </a:xfrm>
          <a:prstGeom prst="ellipse">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5393188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1" y="748240"/>
            <a:ext cx="9906000" cy="1117073"/>
          </a:xfrm>
        </p:spPr>
        <p:txBody>
          <a:bodyPr>
            <a:normAutofit fontScale="90000"/>
          </a:bodyPr>
          <a:lstStyle/>
          <a:p>
            <a:pPr fontAlgn="base"/>
            <a:r>
              <a:rPr lang="en-US" sz="2200" dirty="0"/>
              <a:t> </a:t>
            </a:r>
            <a:br>
              <a:rPr lang="en-US" sz="2200" dirty="0"/>
            </a:br>
            <a:r>
              <a:rPr lang="en-US" sz="3600" b="1" dirty="0">
                <a:solidFill>
                  <a:srgbClr val="002060"/>
                </a:solidFill>
              </a:rPr>
              <a:t>Methodology </a:t>
            </a:r>
            <a:br>
              <a:rPr lang="en-US" sz="2200" dirty="0"/>
            </a:br>
            <a:endParaRPr lang="en-US" sz="2200" dirty="0"/>
          </a:p>
        </p:txBody>
      </p:sp>
      <p:sp>
        <p:nvSpPr>
          <p:cNvPr id="3" name="Content Placeholder 2"/>
          <p:cNvSpPr>
            <a:spLocks noGrp="1"/>
          </p:cNvSpPr>
          <p:nvPr>
            <p:ph idx="1"/>
          </p:nvPr>
        </p:nvSpPr>
        <p:spPr>
          <a:xfrm>
            <a:off x="1282700" y="2020887"/>
            <a:ext cx="9840911" cy="2122488"/>
          </a:xfrm>
        </p:spPr>
        <p:txBody>
          <a:bodyPr vert="horz" lIns="91440" tIns="45720" rIns="91440" bIns="45720" rtlCol="0" anchor="t">
            <a:normAutofit/>
          </a:bodyPr>
          <a:lstStyle/>
          <a:p>
            <a:pPr marL="0" indent="0" fontAlgn="base">
              <a:lnSpc>
                <a:spcPct val="110000"/>
              </a:lnSpc>
              <a:buNone/>
            </a:pPr>
            <a:r>
              <a:rPr lang="en-US" sz="2200" dirty="0"/>
              <a:t>Our network analysis include methodologies as follows:</a:t>
            </a:r>
          </a:p>
          <a:p>
            <a:pPr fontAlgn="base">
              <a:lnSpc>
                <a:spcPct val="110000"/>
              </a:lnSpc>
            </a:pPr>
            <a:r>
              <a:rPr lang="en-US" sz="2200"/>
              <a:t>We </a:t>
            </a:r>
            <a:r>
              <a:rPr lang="en-US" sz="2200" dirty="0"/>
              <a:t>do the bitcoin network graph analysis</a:t>
            </a:r>
          </a:p>
          <a:p>
            <a:pPr fontAlgn="base">
              <a:lnSpc>
                <a:spcPct val="110000"/>
              </a:lnSpc>
            </a:pPr>
            <a:r>
              <a:rPr lang="en-US" sz="2200" dirty="0"/>
              <a:t> The degree analysis under Licit and Illicit network.</a:t>
            </a:r>
          </a:p>
          <a:p>
            <a:pPr fontAlgn="base">
              <a:lnSpc>
                <a:spcPct val="110000"/>
              </a:lnSpc>
            </a:pPr>
            <a:r>
              <a:rPr lang="en-US" sz="2200" dirty="0"/>
              <a:t> The centrality analysis for the whole bitcoin network.</a:t>
            </a:r>
          </a:p>
          <a:p>
            <a:pPr>
              <a:lnSpc>
                <a:spcPct val="110000"/>
              </a:lnSpc>
            </a:pPr>
            <a:endParaRPr lang="en-US" sz="2200" dirty="0"/>
          </a:p>
        </p:txBody>
      </p:sp>
    </p:spTree>
    <p:extLst>
      <p:ext uri="{BB962C8B-B14F-4D97-AF65-F5344CB8AC3E}">
        <p14:creationId xmlns:p14="http://schemas.microsoft.com/office/powerpoint/2010/main" val="26331433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85764-655C-4C9A-897C-A509F1F76AD1}"/>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b="1" dirty="0">
                <a:solidFill>
                  <a:srgbClr val="002060"/>
                </a:solidFill>
              </a:rPr>
              <a:t>Bitcoin network graphs</a:t>
            </a:r>
          </a:p>
        </p:txBody>
      </p:sp>
      <p:sp>
        <p:nvSpPr>
          <p:cNvPr id="206" name="TextBox 205">
            <a:extLst>
              <a:ext uri="{FF2B5EF4-FFF2-40B4-BE49-F238E27FC236}">
                <a16:creationId xmlns:a16="http://schemas.microsoft.com/office/drawing/2014/main" id="{F258F936-4253-4E17-AA1F-983CAB17E558}"/>
              </a:ext>
            </a:extLst>
          </p:cNvPr>
          <p:cNvSpPr txBox="1"/>
          <p:nvPr/>
        </p:nvSpPr>
        <p:spPr>
          <a:xfrm>
            <a:off x="1451579" y="2015734"/>
            <a:ext cx="7351953" cy="3450613"/>
          </a:xfrm>
          <a:prstGeom prst="rect">
            <a:avLst/>
          </a:prstGeom>
        </p:spPr>
        <p:txBody>
          <a:bodyPr vert="horz" lIns="91440" tIns="45720" rIns="91440" bIns="45720" rtlCol="0" anchor="t">
            <a:normAutofit/>
          </a:bodyPr>
          <a:lstStyle/>
          <a:p>
            <a:pPr lvl="0" defTabSz="914400">
              <a:lnSpc>
                <a:spcPct val="120000"/>
              </a:lnSpc>
              <a:spcAft>
                <a:spcPts val="600"/>
              </a:spcAft>
              <a:buClr>
                <a:schemeClr val="accent1"/>
              </a:buClr>
              <a:buSzPct val="100000"/>
            </a:pPr>
            <a:r>
              <a:rPr lang="en-US" dirty="0"/>
              <a:t>We will show the Bitcoin network graphs as follows:</a:t>
            </a:r>
          </a:p>
        </p:txBody>
      </p:sp>
      <p:graphicFrame>
        <p:nvGraphicFramePr>
          <p:cNvPr id="209" name="TextBox 206">
            <a:extLst>
              <a:ext uri="{FF2B5EF4-FFF2-40B4-BE49-F238E27FC236}">
                <a16:creationId xmlns:a16="http://schemas.microsoft.com/office/drawing/2014/main" id="{9145EFDD-5888-40EB-A120-C71F6A5DF661}"/>
              </a:ext>
            </a:extLst>
          </p:cNvPr>
          <p:cNvGraphicFramePr/>
          <p:nvPr>
            <p:extLst>
              <p:ext uri="{D42A27DB-BD31-4B8C-83A1-F6EECF244321}">
                <p14:modId xmlns:p14="http://schemas.microsoft.com/office/powerpoint/2010/main" val="3014544758"/>
              </p:ext>
            </p:extLst>
          </p:nvPr>
        </p:nvGraphicFramePr>
        <p:xfrm>
          <a:off x="1520825" y="2566194"/>
          <a:ext cx="8832850" cy="32316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727289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7C288C51658E1469740B82172D16FC4" ma:contentTypeVersion="4" ma:contentTypeDescription="Create a new document." ma:contentTypeScope="" ma:versionID="e07468cd06c35e9c14492d0649f70492">
  <xsd:schema xmlns:xsd="http://www.w3.org/2001/XMLSchema" xmlns:xs="http://www.w3.org/2001/XMLSchema" xmlns:p="http://schemas.microsoft.com/office/2006/metadata/properties" xmlns:ns2="261da51a-a8b5-4eba-ac6c-31877b196c72" targetNamespace="http://schemas.microsoft.com/office/2006/metadata/properties" ma:root="true" ma:fieldsID="442cc9a22a686cf94113cbe20d81fab0" ns2:_="">
    <xsd:import namespace="261da51a-a8b5-4eba-ac6c-31877b196c7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1da51a-a8b5-4eba-ac6c-31877b196c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599496-91FA-40DC-9B7A-F682E31C943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F553AEA-C185-490C-ABBB-C42A3983C420}">
  <ds:schemaRefs>
    <ds:schemaRef ds:uri="http://schemas.microsoft.com/sharepoint/v3/contenttype/forms"/>
  </ds:schemaRefs>
</ds:datastoreItem>
</file>

<file path=customXml/itemProps3.xml><?xml version="1.0" encoding="utf-8"?>
<ds:datastoreItem xmlns:ds="http://schemas.openxmlformats.org/officeDocument/2006/customXml" ds:itemID="{A698C8EB-5109-426D-9AE0-B35935E1C563}">
  <ds:schemaRefs>
    <ds:schemaRef ds:uri="261da51a-a8b5-4eba-ac6c-31877b196c7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Gallery</Template>
  <TotalTime>3968</TotalTime>
  <Words>1306</Words>
  <Application>Microsoft Office PowerPoint</Application>
  <PresentationFormat>Widescreen</PresentationFormat>
  <Paragraphs>217</Paragraphs>
  <Slides>24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Calibri-Bold</vt:lpstr>
      <vt:lpstr>Helvetica Neue</vt:lpstr>
      <vt:lpstr>Tw Cen MT(body)</vt:lpstr>
      <vt:lpstr>Arial</vt:lpstr>
      <vt:lpstr>Calibri</vt:lpstr>
      <vt:lpstr>Courier New</vt:lpstr>
      <vt:lpstr>Gill Sans MT</vt:lpstr>
      <vt:lpstr>Gallery</vt:lpstr>
      <vt:lpstr>Bitcoin Network Analysis </vt:lpstr>
      <vt:lpstr>Outline</vt:lpstr>
      <vt:lpstr>Introduction</vt:lpstr>
      <vt:lpstr>Introduction</vt:lpstr>
      <vt:lpstr>PowerPoint Presentation</vt:lpstr>
      <vt:lpstr>Data Collection and explanation</vt:lpstr>
      <vt:lpstr>Data collection, Cont.</vt:lpstr>
      <vt:lpstr>  Methodology  </vt:lpstr>
      <vt:lpstr>Bitcoin network graphs</vt:lpstr>
      <vt:lpstr>Illicit Bitcoin network graphs </vt:lpstr>
      <vt:lpstr>Whole ilicit Bitcoin network graph</vt:lpstr>
      <vt:lpstr>PowerPoint Presentation</vt:lpstr>
      <vt:lpstr>PowerPoint Presentation</vt:lpstr>
      <vt:lpstr>Subgraph of actors with the largest degree in the illicit network</vt:lpstr>
      <vt:lpstr>Licit Bitcoin network graphs </vt:lpstr>
      <vt:lpstr>sample licit Bitcoin network graph</vt:lpstr>
      <vt:lpstr>whole licit Bitcoin network graph</vt:lpstr>
      <vt:lpstr>Subgraph of actors with the largest degree in the licit network</vt:lpstr>
      <vt:lpstr>Subgraph of actors with the largest degree in the whole network</vt:lpstr>
      <vt:lpstr>Centrality Analysis</vt:lpstr>
      <vt:lpstr>Centrality Analysis</vt:lpstr>
      <vt:lpstr>Centralities for licit and illicit nodes in the Bitcoin network</vt:lpstr>
      <vt:lpstr>Limitations and Future work</vt:lpstr>
      <vt:lpstr>Thank you!</vt:lpstr>
    </vt:vector>
  </TitlesOfParts>
  <Company>Penn Medicine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Melo, Julissa</dc:creator>
  <cp:lastModifiedBy>Maopin Yan</cp:lastModifiedBy>
  <cp:revision>65</cp:revision>
  <dcterms:created xsi:type="dcterms:W3CDTF">2021-05-24T13:36:27Z</dcterms:created>
  <dcterms:modified xsi:type="dcterms:W3CDTF">2021-10-11T18:58:12Z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0x01010087C288C51658E1469740B82172D16FC4</vt:lpwstr>
  </property>
</Properties>
</file>