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7" r:id="rId2"/>
    <p:sldId id="258" r:id="rId3"/>
    <p:sldId id="259" r:id="rId4"/>
    <p:sldId id="265" r:id="rId5"/>
    <p:sldId id="267" r:id="rId6"/>
    <p:sldId id="321" r:id="rId7"/>
    <p:sldId id="322" r:id="rId8"/>
    <p:sldId id="281" r:id="rId9"/>
    <p:sldId id="323" r:id="rId10"/>
    <p:sldId id="324" r:id="rId11"/>
    <p:sldId id="305" r:id="rId12"/>
    <p:sldId id="326" r:id="rId13"/>
    <p:sldId id="307" r:id="rId14"/>
    <p:sldId id="306" r:id="rId15"/>
    <p:sldId id="342" r:id="rId16"/>
    <p:sldId id="325" r:id="rId17"/>
    <p:sldId id="330" r:id="rId18"/>
    <p:sldId id="333" r:id="rId19"/>
    <p:sldId id="308" r:id="rId20"/>
    <p:sldId id="328" r:id="rId21"/>
    <p:sldId id="310" r:id="rId22"/>
    <p:sldId id="335" r:id="rId23"/>
    <p:sldId id="332" r:id="rId24"/>
    <p:sldId id="343" r:id="rId25"/>
    <p:sldId id="286" r:id="rId26"/>
    <p:sldId id="287" r:id="rId27"/>
    <p:sldId id="295" r:id="rId28"/>
    <p:sldId id="296" r:id="rId29"/>
    <p:sldId id="289" r:id="rId30"/>
    <p:sldId id="316" r:id="rId31"/>
    <p:sldId id="302" r:id="rId32"/>
    <p:sldId id="336" r:id="rId33"/>
    <p:sldId id="341" r:id="rId34"/>
    <p:sldId id="340" r:id="rId35"/>
    <p:sldId id="347" r:id="rId36"/>
    <p:sldId id="303" r:id="rId37"/>
    <p:sldId id="304" r:id="rId38"/>
    <p:sldId id="345" r:id="rId39"/>
    <p:sldId id="346" r:id="rId40"/>
    <p:sldId id="337" r:id="rId41"/>
    <p:sldId id="338" r:id="rId42"/>
    <p:sldId id="344" r:id="rId43"/>
    <p:sldId id="278" r:id="rId44"/>
    <p:sldId id="280" r:id="rId4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Feuille_de_calcul_Microsoft_Excel1.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Halem\Downloads\Courbe%20de%20taux%20au%2007062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'ZC1'!$N$3</c:f>
              <c:strCache>
                <c:ptCount val="1"/>
                <c:pt idx="0">
                  <c:v>Taux ZC</c:v>
                </c:pt>
              </c:strCache>
            </c:strRef>
          </c:tx>
          <c:spPr>
            <a:ln w="28575" cap="rnd">
              <a:solidFill>
                <a:schemeClr val="accent1"/>
              </a:solidFill>
              <a:round/>
            </a:ln>
            <a:effectLst/>
          </c:spPr>
          <c:marker>
            <c:symbol val="none"/>
          </c:marker>
          <c:cat>
            <c:numRef>
              <c:f>'ZC1'!$L$4:$L$36</c:f>
              <c:numCache>
                <c:formatCode>General</c:formatCode>
                <c:ptCount val="33"/>
                <c:pt idx="0">
                  <c:v>0.25</c:v>
                </c:pt>
                <c:pt idx="1">
                  <c:v>0.5</c:v>
                </c:pt>
                <c:pt idx="2">
                  <c:v>0.75</c:v>
                </c:pt>
                <c:pt idx="3">
                  <c:v>1</c:v>
                </c:pt>
                <c:pt idx="4">
                  <c:v>2</c:v>
                </c:pt>
                <c:pt idx="5">
                  <c:v>3</c:v>
                </c:pt>
                <c:pt idx="6">
                  <c:v>4</c:v>
                </c:pt>
                <c:pt idx="7">
                  <c:v>5</c:v>
                </c:pt>
                <c:pt idx="8">
                  <c:v>6</c:v>
                </c:pt>
                <c:pt idx="9">
                  <c:v>7</c:v>
                </c:pt>
                <c:pt idx="10">
                  <c:v>8</c:v>
                </c:pt>
                <c:pt idx="11">
                  <c:v>9</c:v>
                </c:pt>
                <c:pt idx="12">
                  <c:v>10</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pt idx="28">
                  <c:v>26</c:v>
                </c:pt>
                <c:pt idx="29">
                  <c:v>27</c:v>
                </c:pt>
                <c:pt idx="30">
                  <c:v>28</c:v>
                </c:pt>
                <c:pt idx="31">
                  <c:v>29</c:v>
                </c:pt>
                <c:pt idx="32">
                  <c:v>30</c:v>
                </c:pt>
              </c:numCache>
            </c:numRef>
          </c:cat>
          <c:val>
            <c:numRef>
              <c:f>'ZC1'!$N$4:$N$36</c:f>
              <c:numCache>
                <c:formatCode>0.00%</c:formatCode>
                <c:ptCount val="33"/>
                <c:pt idx="0">
                  <c:v>1.4045462498191335E-2</c:v>
                </c:pt>
                <c:pt idx="1">
                  <c:v>1.4871101543197493E-2</c:v>
                </c:pt>
                <c:pt idx="2">
                  <c:v>1.53141222204737E-2</c:v>
                </c:pt>
                <c:pt idx="3">
                  <c:v>1.5584799074405237E-2</c:v>
                </c:pt>
                <c:pt idx="4">
                  <c:v>1.6221313079273214E-2</c:v>
                </c:pt>
                <c:pt idx="5">
                  <c:v>1.6763418504864847E-2</c:v>
                </c:pt>
                <c:pt idx="6">
                  <c:v>1.6799172356218195E-2</c:v>
                </c:pt>
                <c:pt idx="7">
                  <c:v>1.683631288280818E-2</c:v>
                </c:pt>
                <c:pt idx="8">
                  <c:v>1.6900854929003062E-2</c:v>
                </c:pt>
                <c:pt idx="9">
                  <c:v>1.6968622808111178E-2</c:v>
                </c:pt>
                <c:pt idx="10">
                  <c:v>1.7036963233347358E-2</c:v>
                </c:pt>
                <c:pt idx="11">
                  <c:v>1.7665674923392993E-2</c:v>
                </c:pt>
                <c:pt idx="12">
                  <c:v>1.8023778546816693E-2</c:v>
                </c:pt>
                <c:pt idx="13">
                  <c:v>1.833389513833894E-2</c:v>
                </c:pt>
                <c:pt idx="14">
                  <c:v>1.8646710077883544E-2</c:v>
                </c:pt>
                <c:pt idx="15">
                  <c:v>1.944954249694808E-2</c:v>
                </c:pt>
                <c:pt idx="16">
                  <c:v>2.0840458854239685E-2</c:v>
                </c:pt>
                <c:pt idx="17">
                  <c:v>2.2256265130194741E-2</c:v>
                </c:pt>
                <c:pt idx="18">
                  <c:v>2.3292266702675146E-2</c:v>
                </c:pt>
                <c:pt idx="19">
                  <c:v>2.4350161620450894E-2</c:v>
                </c:pt>
                <c:pt idx="20">
                  <c:v>2.4749314886703289E-2</c:v>
                </c:pt>
                <c:pt idx="21">
                  <c:v>2.4847592887262238E-2</c:v>
                </c:pt>
                <c:pt idx="22">
                  <c:v>2.4951360464531946E-2</c:v>
                </c:pt>
                <c:pt idx="23">
                  <c:v>2.5060122781187522E-2</c:v>
                </c:pt>
                <c:pt idx="24">
                  <c:v>2.5173488936956367E-2</c:v>
                </c:pt>
                <c:pt idx="25">
                  <c:v>2.5291150200809298E-2</c:v>
                </c:pt>
                <c:pt idx="26">
                  <c:v>2.541286374994467E-2</c:v>
                </c:pt>
                <c:pt idx="27">
                  <c:v>2.5538440379110794E-2</c:v>
                </c:pt>
                <c:pt idx="28">
                  <c:v>2.5667735117329338E-2</c:v>
                </c:pt>
                <c:pt idx="29">
                  <c:v>2.5800640004802977E-2</c:v>
                </c:pt>
                <c:pt idx="30">
                  <c:v>2.5937078497091814E-2</c:v>
                </c:pt>
                <c:pt idx="31">
                  <c:v>2.6414919780384016E-2</c:v>
                </c:pt>
                <c:pt idx="32">
                  <c:v>2.6903403728635977E-2</c:v>
                </c:pt>
              </c:numCache>
            </c:numRef>
          </c:val>
          <c:smooth val="0"/>
        </c:ser>
        <c:ser>
          <c:idx val="1"/>
          <c:order val="1"/>
          <c:tx>
            <c:strRef>
              <c:f>'ZC1'!$M$3</c:f>
              <c:strCache>
                <c:ptCount val="1"/>
                <c:pt idx="0">
                  <c:v>Taux actuariel</c:v>
                </c:pt>
              </c:strCache>
            </c:strRef>
          </c:tx>
          <c:spPr>
            <a:ln w="28575" cap="rnd">
              <a:solidFill>
                <a:schemeClr val="accent2"/>
              </a:solidFill>
              <a:round/>
            </a:ln>
            <a:effectLst/>
          </c:spPr>
          <c:marker>
            <c:symbol val="none"/>
          </c:marker>
          <c:cat>
            <c:numRef>
              <c:f>'ZC1'!$L$4:$L$36</c:f>
              <c:numCache>
                <c:formatCode>General</c:formatCode>
                <c:ptCount val="33"/>
                <c:pt idx="0">
                  <c:v>0.25</c:v>
                </c:pt>
                <c:pt idx="1">
                  <c:v>0.5</c:v>
                </c:pt>
                <c:pt idx="2">
                  <c:v>0.75</c:v>
                </c:pt>
                <c:pt idx="3">
                  <c:v>1</c:v>
                </c:pt>
                <c:pt idx="4">
                  <c:v>2</c:v>
                </c:pt>
                <c:pt idx="5">
                  <c:v>3</c:v>
                </c:pt>
                <c:pt idx="6">
                  <c:v>4</c:v>
                </c:pt>
                <c:pt idx="7">
                  <c:v>5</c:v>
                </c:pt>
                <c:pt idx="8">
                  <c:v>6</c:v>
                </c:pt>
                <c:pt idx="9">
                  <c:v>7</c:v>
                </c:pt>
                <c:pt idx="10">
                  <c:v>8</c:v>
                </c:pt>
                <c:pt idx="11">
                  <c:v>9</c:v>
                </c:pt>
                <c:pt idx="12">
                  <c:v>10</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pt idx="28">
                  <c:v>26</c:v>
                </c:pt>
                <c:pt idx="29">
                  <c:v>27</c:v>
                </c:pt>
                <c:pt idx="30">
                  <c:v>28</c:v>
                </c:pt>
                <c:pt idx="31">
                  <c:v>29</c:v>
                </c:pt>
                <c:pt idx="32">
                  <c:v>30</c:v>
                </c:pt>
              </c:numCache>
            </c:numRef>
          </c:cat>
          <c:val>
            <c:numRef>
              <c:f>'ZC1'!$M$4:$M$36</c:f>
              <c:numCache>
                <c:formatCode>0.00%</c:formatCode>
                <c:ptCount val="33"/>
                <c:pt idx="0">
                  <c:v>1.4045462498191335E-2</c:v>
                </c:pt>
                <c:pt idx="1">
                  <c:v>1.4871101543197493E-2</c:v>
                </c:pt>
                <c:pt idx="2">
                  <c:v>1.53141222204737E-2</c:v>
                </c:pt>
                <c:pt idx="3">
                  <c:v>1.5584799074405237E-2</c:v>
                </c:pt>
                <c:pt idx="4">
                  <c:v>1.6216190476190478E-2</c:v>
                </c:pt>
                <c:pt idx="5">
                  <c:v>1.6750872274143302E-2</c:v>
                </c:pt>
                <c:pt idx="6">
                  <c:v>1.6788774662512981E-2</c:v>
                </c:pt>
                <c:pt idx="7">
                  <c:v>1.6826677050882661E-2</c:v>
                </c:pt>
                <c:pt idx="8">
                  <c:v>1.6890054102795312E-2</c:v>
                </c:pt>
                <c:pt idx="9">
                  <c:v>1.6955879170423807E-2</c:v>
                </c:pt>
                <c:pt idx="10">
                  <c:v>1.7021704238052299E-2</c:v>
                </c:pt>
                <c:pt idx="11">
                  <c:v>1.7608406593406595E-2</c:v>
                </c:pt>
                <c:pt idx="12">
                  <c:v>1.7942706299911269E-2</c:v>
                </c:pt>
                <c:pt idx="13">
                  <c:v>1.8230949423247558E-2</c:v>
                </c:pt>
                <c:pt idx="14">
                  <c:v>1.8519192546583851E-2</c:v>
                </c:pt>
                <c:pt idx="15">
                  <c:v>1.9236703296703295E-2</c:v>
                </c:pt>
                <c:pt idx="16">
                  <c:v>2.0449788359788359E-2</c:v>
                </c:pt>
                <c:pt idx="17">
                  <c:v>2.1658612903225807E-2</c:v>
                </c:pt>
                <c:pt idx="18">
                  <c:v>2.2533827956989248E-2</c:v>
                </c:pt>
                <c:pt idx="19">
                  <c:v>2.3409043010752688E-2</c:v>
                </c:pt>
                <c:pt idx="20">
                  <c:v>2.375931330472103E-2</c:v>
                </c:pt>
                <c:pt idx="21">
                  <c:v>2.3874191702432046E-2</c:v>
                </c:pt>
                <c:pt idx="22">
                  <c:v>2.3989070100143062E-2</c:v>
                </c:pt>
                <c:pt idx="23">
                  <c:v>2.4103948497854077E-2</c:v>
                </c:pt>
                <c:pt idx="24">
                  <c:v>2.4218826895565093E-2</c:v>
                </c:pt>
                <c:pt idx="25">
                  <c:v>2.4333705293276109E-2</c:v>
                </c:pt>
                <c:pt idx="26">
                  <c:v>2.4448583690987125E-2</c:v>
                </c:pt>
                <c:pt idx="27">
                  <c:v>2.456346208869814E-2</c:v>
                </c:pt>
                <c:pt idx="28">
                  <c:v>2.4678340486409156E-2</c:v>
                </c:pt>
                <c:pt idx="29">
                  <c:v>2.4793218884120172E-2</c:v>
                </c:pt>
                <c:pt idx="30">
                  <c:v>2.4908097281831187E-2</c:v>
                </c:pt>
                <c:pt idx="31">
                  <c:v>2.5242686170212768E-2</c:v>
                </c:pt>
                <c:pt idx="32">
                  <c:v>2.5577275058594348E-2</c:v>
                </c:pt>
              </c:numCache>
            </c:numRef>
          </c:val>
          <c:smooth val="0"/>
        </c:ser>
        <c:dLbls>
          <c:showLegendKey val="0"/>
          <c:showVal val="0"/>
          <c:showCatName val="0"/>
          <c:showSerName val="0"/>
          <c:showPercent val="0"/>
          <c:showBubbleSize val="0"/>
        </c:dLbls>
        <c:smooth val="0"/>
        <c:axId val="-1819382688"/>
        <c:axId val="-2059373712"/>
      </c:lineChart>
      <c:catAx>
        <c:axId val="-1819382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59373712"/>
        <c:crosses val="autoZero"/>
        <c:auto val="1"/>
        <c:lblAlgn val="ctr"/>
        <c:lblOffset val="100"/>
        <c:noMultiLvlLbl val="0"/>
      </c:catAx>
      <c:valAx>
        <c:axId val="-20593737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81938268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baseline="0"/>
              <a:t>Les taux</a:t>
            </a:r>
            <a:endParaRPr lang="fr-F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lineChart>
        <c:grouping val="standard"/>
        <c:varyColors val="0"/>
        <c:ser>
          <c:idx val="0"/>
          <c:order val="0"/>
          <c:tx>
            <c:v>Taux1</c:v>
          </c:tx>
          <c:spPr>
            <a:ln w="19050" cap="rnd">
              <a:solidFill>
                <a:schemeClr val="accent1"/>
              </a:solidFill>
              <a:round/>
            </a:ln>
            <a:effectLst/>
          </c:spPr>
          <c:marker>
            <c:symbol val="none"/>
          </c:marker>
          <c:cat>
            <c:numRef>
              <c:f>Feuil2!$C$4:$C$14</c:f>
              <c:numCache>
                <c:formatCode>_-* #\ ##0.000\ _ _F_-;\-* #\ ##0.000\ _ _F_-;_-* "-"??\ _ _F_-;_-@_-</c:formatCode>
                <c:ptCount val="11"/>
                <c:pt idx="0">
                  <c:v>0.11506849315068493</c:v>
                </c:pt>
                <c:pt idx="1">
                  <c:v>0.24931506849315069</c:v>
                </c:pt>
                <c:pt idx="2">
                  <c:v>0.49863013698630138</c:v>
                </c:pt>
                <c:pt idx="3">
                  <c:v>0.99726027397260275</c:v>
                </c:pt>
                <c:pt idx="4" formatCode="_-* #\ ##0.00\ _ _F_-;\-* #\ ##0.00\ _ _F_-;_-* &quot;-&quot;??\ _ _F_-;_-@_-">
                  <c:v>1</c:v>
                </c:pt>
                <c:pt idx="5" formatCode="_-* #\ ##0\ _ _F_-;\-* #\ ##0\ _ _F_-;_-* &quot;-&quot;??\ _ _F_-;_-@_-">
                  <c:v>2.0027397260273974</c:v>
                </c:pt>
                <c:pt idx="6" formatCode="_-* #\ ##0\ _ _F_-;\-* #\ ##0\ _ _F_-;_-* &quot;-&quot;??\ _ _F_-;_-@_-">
                  <c:v>5.0027397260273974</c:v>
                </c:pt>
                <c:pt idx="7" formatCode="_-* #\ ##0\ _ _F_-;\-* #\ ##0\ _ _F_-;_-* &quot;-&quot;??\ _ _F_-;_-@_-">
                  <c:v>10.008219178082191</c:v>
                </c:pt>
                <c:pt idx="8" formatCode="_-* #\ ##0\ _ _F_-;\-* #\ ##0\ _ _F_-;_-* &quot;-&quot;??\ _ _F_-;_-@_-">
                  <c:v>15.010958904109589</c:v>
                </c:pt>
                <c:pt idx="9" formatCode="_-* #\ ##0\ _ _F_-;\-* #\ ##0\ _ _F_-;_-* &quot;-&quot;??\ _ _F_-;_-@_-">
                  <c:v>20.013698630136986</c:v>
                </c:pt>
                <c:pt idx="10" formatCode="_-* #\ ##0\ _ _F_-;\-* #\ ##0\ _ _F_-;_-* &quot;-&quot;??\ _ _F_-;_-@_-">
                  <c:v>30.019178082191782</c:v>
                </c:pt>
              </c:numCache>
            </c:numRef>
          </c:cat>
          <c:val>
            <c:numRef>
              <c:f>Feuil2!$E$4:$E$14</c:f>
              <c:numCache>
                <c:formatCode>0.000%</c:formatCode>
                <c:ptCount val="11"/>
                <c:pt idx="0">
                  <c:v>1.3639999999999999E-2</c:v>
                </c:pt>
                <c:pt idx="1">
                  <c:v>1.4030000000000001E-2</c:v>
                </c:pt>
                <c:pt idx="2">
                  <c:v>1.4069999999999999E-2</c:v>
                </c:pt>
                <c:pt idx="3">
                  <c:v>1.541E-2</c:v>
                </c:pt>
                <c:pt idx="4">
                  <c:v>1.5630000000000002E-2</c:v>
                </c:pt>
                <c:pt idx="5">
                  <c:v>1.687E-2</c:v>
                </c:pt>
                <c:pt idx="6">
                  <c:v>1.9689999999999999E-2</c:v>
                </c:pt>
                <c:pt idx="7">
                  <c:v>2.3220000000000001E-2</c:v>
                </c:pt>
                <c:pt idx="8">
                  <c:v>2.6079999999999999E-2</c:v>
                </c:pt>
                <c:pt idx="9">
                  <c:v>2.8299999999999999E-2</c:v>
                </c:pt>
                <c:pt idx="10">
                  <c:v>3.2739999999999998E-2</c:v>
                </c:pt>
              </c:numCache>
            </c:numRef>
          </c:val>
          <c:smooth val="0"/>
        </c:ser>
        <c:ser>
          <c:idx val="1"/>
          <c:order val="1"/>
          <c:tx>
            <c:strRef>
              <c:f>Feuil2!$E$3</c:f>
              <c:strCache>
                <c:ptCount val="1"/>
                <c:pt idx="0">
                  <c:v>Taux2</c:v>
                </c:pt>
              </c:strCache>
            </c:strRef>
          </c:tx>
          <c:spPr>
            <a:ln w="19050" cap="rnd">
              <a:solidFill>
                <a:schemeClr val="accent2"/>
              </a:solidFill>
              <a:round/>
            </a:ln>
            <a:effectLst/>
          </c:spPr>
          <c:marker>
            <c:symbol val="none"/>
          </c:marker>
          <c:val>
            <c:numRef>
              <c:f>Feuil2!$D$4:$D$14</c:f>
              <c:numCache>
                <c:formatCode>0.000%</c:formatCode>
                <c:ptCount val="11"/>
                <c:pt idx="0">
                  <c:v>1.3639999999999999E-2</c:v>
                </c:pt>
                <c:pt idx="1">
                  <c:v>1.389E-2</c:v>
                </c:pt>
                <c:pt idx="2">
                  <c:v>1.44E-2</c:v>
                </c:pt>
                <c:pt idx="3">
                  <c:v>1.5350000000000001E-2</c:v>
                </c:pt>
                <c:pt idx="4">
                  <c:v>1.5559999999999999E-2</c:v>
                </c:pt>
                <c:pt idx="5">
                  <c:v>1.685E-2</c:v>
                </c:pt>
                <c:pt idx="6">
                  <c:v>1.9570000000000001E-2</c:v>
                </c:pt>
                <c:pt idx="7">
                  <c:v>2.3220000000000001E-2</c:v>
                </c:pt>
                <c:pt idx="8">
                  <c:v>2.6089999999999999E-2</c:v>
                </c:pt>
                <c:pt idx="9">
                  <c:v>2.8299999999999999E-2</c:v>
                </c:pt>
                <c:pt idx="10">
                  <c:v>3.2739999999999998E-2</c:v>
                </c:pt>
              </c:numCache>
            </c:numRef>
          </c:val>
          <c:smooth val="0"/>
        </c:ser>
        <c:dLbls>
          <c:showLegendKey val="0"/>
          <c:showVal val="0"/>
          <c:showCatName val="0"/>
          <c:showSerName val="0"/>
          <c:showPercent val="0"/>
          <c:showBubbleSize val="0"/>
        </c:dLbls>
        <c:smooth val="0"/>
        <c:axId val="-1819391936"/>
        <c:axId val="-1819391392"/>
      </c:lineChart>
      <c:catAx>
        <c:axId val="-1819391936"/>
        <c:scaling>
          <c:orientation val="minMax"/>
        </c:scaling>
        <c:delete val="0"/>
        <c:axPos val="b"/>
        <c:majorGridlines>
          <c:spPr>
            <a:ln w="9525" cap="flat" cmpd="sng" algn="ctr">
              <a:solidFill>
                <a:schemeClr val="tx1">
                  <a:lumMod val="15000"/>
                  <a:lumOff val="85000"/>
                </a:schemeClr>
              </a:solidFill>
              <a:round/>
            </a:ln>
            <a:effectLst/>
          </c:spPr>
        </c:majorGridlines>
        <c:numFmt formatCode="_-* #\ ##0.000\ _ _F_-;\-* #\ ##0.000\ _ _F_-;_-* &quot;-&quot;??\ _ _F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819391392"/>
        <c:crosses val="autoZero"/>
        <c:auto val="1"/>
        <c:lblAlgn val="ctr"/>
        <c:lblOffset val="100"/>
        <c:noMultiLvlLbl val="0"/>
      </c:catAx>
      <c:valAx>
        <c:axId val="-1819391392"/>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8193919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5D347E-06E0-400B-A852-E6CF106EA99D}" type="datetimeFigureOut">
              <a:rPr lang="fr-FR" smtClean="0"/>
              <a:t>16/06/2021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4A4FB-4BEB-45E9-B303-CC5CCC7A93BE}" type="slidenum">
              <a:rPr lang="fr-FR" smtClean="0"/>
              <a:t>‹N°›</a:t>
            </a:fld>
            <a:endParaRPr lang="fr-FR"/>
          </a:p>
        </p:txBody>
      </p:sp>
    </p:spTree>
    <p:extLst>
      <p:ext uri="{BB962C8B-B14F-4D97-AF65-F5344CB8AC3E}">
        <p14:creationId xmlns:p14="http://schemas.microsoft.com/office/powerpoint/2010/main" val="3899685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8C8671-5482-494A-921B-67CA4873AA19}" type="slidenum">
              <a:rPr lang="fr-FR"/>
              <a:pPr/>
              <a:t>1</a:t>
            </a:fld>
            <a:endParaRPr lang="fr-FR" dirty="0"/>
          </a:p>
        </p:txBody>
      </p:sp>
      <p:sp>
        <p:nvSpPr>
          <p:cNvPr id="24578" name="Rectangle 2"/>
          <p:cNvSpPr>
            <a:spLocks noGrp="1" noRot="1" noChangeAspect="1" noChangeArrowheads="1" noTextEdit="1"/>
          </p:cNvSpPr>
          <p:nvPr>
            <p:ph type="sldImg"/>
          </p:nvPr>
        </p:nvSpPr>
        <p:spPr>
          <a:xfrm>
            <a:off x="406400" y="696913"/>
            <a:ext cx="6197600" cy="3486150"/>
          </a:xfrm>
          <a:ln/>
        </p:spPr>
      </p:sp>
      <p:sp>
        <p:nvSpPr>
          <p:cNvPr id="24579" name="Rectangle 3"/>
          <p:cNvSpPr>
            <a:spLocks noGrp="1" noChangeArrowheads="1"/>
          </p:cNvSpPr>
          <p:nvPr>
            <p:ph type="body" idx="1"/>
          </p:nvPr>
        </p:nvSpPr>
        <p:spPr/>
        <p:txBody>
          <a:bodyPr/>
          <a:lstStyle/>
          <a:p>
            <a:endParaRPr lang="fr-FR" dirty="0"/>
          </a:p>
        </p:txBody>
      </p:sp>
    </p:spTree>
    <p:extLst>
      <p:ext uri="{BB962C8B-B14F-4D97-AF65-F5344CB8AC3E}">
        <p14:creationId xmlns:p14="http://schemas.microsoft.com/office/powerpoint/2010/main" val="1225094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A95D874A-E941-4BBA-AEF5-DB672AE4D166}" type="datetimeFigureOut">
              <a:rPr lang="fr-FR" smtClean="0"/>
              <a:t>16/06/2021</a:t>
            </a:fld>
            <a:endParaRPr lang="fr-FR"/>
          </a:p>
        </p:txBody>
      </p:sp>
      <p:sp>
        <p:nvSpPr>
          <p:cNvPr id="5" name="Footer Placeholder 4"/>
          <p:cNvSpPr>
            <a:spLocks noGrp="1"/>
          </p:cNvSpPr>
          <p:nvPr>
            <p:ph type="ftr" sz="quarter" idx="11"/>
          </p:nvPr>
        </p:nvSpPr>
        <p:spPr>
          <a:xfrm>
            <a:off x="5332412" y="5883275"/>
            <a:ext cx="4324044" cy="365125"/>
          </a:xfrm>
        </p:spPr>
        <p:txBody>
          <a:bodyPr/>
          <a:lstStyle/>
          <a:p>
            <a:endParaRPr lang="fr-FR"/>
          </a:p>
        </p:txBody>
      </p:sp>
      <p:sp>
        <p:nvSpPr>
          <p:cNvPr id="6" name="Slide Number Placeholder 5"/>
          <p:cNvSpPr>
            <a:spLocks noGrp="1"/>
          </p:cNvSpPr>
          <p:nvPr>
            <p:ph type="sldNum" sz="quarter" idx="12"/>
          </p:nvPr>
        </p:nvSpPr>
        <p:spPr/>
        <p:txBody>
          <a:bodyPr/>
          <a:lstStyle/>
          <a:p>
            <a:fld id="{B334B37A-535C-4655-873B-BB0F10239BA4}" type="slidenum">
              <a:rPr lang="fr-FR" smtClean="0"/>
              <a:t>‹N°›</a:t>
            </a:fld>
            <a:endParaRPr lang="fr-FR"/>
          </a:p>
        </p:txBody>
      </p:sp>
    </p:spTree>
    <p:extLst>
      <p:ext uri="{BB962C8B-B14F-4D97-AF65-F5344CB8AC3E}">
        <p14:creationId xmlns:p14="http://schemas.microsoft.com/office/powerpoint/2010/main" val="151280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95D874A-E941-4BBA-AEF5-DB672AE4D166}" type="datetimeFigureOut">
              <a:rPr lang="fr-FR" smtClean="0"/>
              <a:t>16/06/2021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34B37A-535C-4655-873B-BB0F10239BA4}" type="slidenum">
              <a:rPr lang="fr-FR" smtClean="0"/>
              <a:t>‹N°›</a:t>
            </a:fld>
            <a:endParaRPr lang="fr-FR"/>
          </a:p>
        </p:txBody>
      </p:sp>
    </p:spTree>
    <p:extLst>
      <p:ext uri="{BB962C8B-B14F-4D97-AF65-F5344CB8AC3E}">
        <p14:creationId xmlns:p14="http://schemas.microsoft.com/office/powerpoint/2010/main" val="247906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95D874A-E941-4BBA-AEF5-DB672AE4D166}" type="datetimeFigureOut">
              <a:rPr lang="fr-FR" smtClean="0"/>
              <a:t>16/06/2021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34B37A-535C-4655-873B-BB0F10239BA4}" type="slidenum">
              <a:rPr lang="fr-FR" smtClean="0"/>
              <a:t>‹N°›</a:t>
            </a:fld>
            <a:endParaRPr lang="fr-FR"/>
          </a:p>
        </p:txBody>
      </p:sp>
    </p:spTree>
    <p:extLst>
      <p:ext uri="{BB962C8B-B14F-4D97-AF65-F5344CB8AC3E}">
        <p14:creationId xmlns:p14="http://schemas.microsoft.com/office/powerpoint/2010/main" val="333864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95D874A-E941-4BBA-AEF5-DB672AE4D166}" type="datetimeFigureOut">
              <a:rPr lang="fr-FR" smtClean="0"/>
              <a:t>16/06/2021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34B37A-535C-4655-873B-BB0F10239BA4}" type="slidenum">
              <a:rPr lang="fr-FR" smtClean="0"/>
              <a:t>‹N°›</a:t>
            </a:fld>
            <a:endParaRPr lang="fr-FR"/>
          </a:p>
        </p:txBody>
      </p:sp>
    </p:spTree>
    <p:extLst>
      <p:ext uri="{BB962C8B-B14F-4D97-AF65-F5344CB8AC3E}">
        <p14:creationId xmlns:p14="http://schemas.microsoft.com/office/powerpoint/2010/main" val="1534115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95D874A-E941-4BBA-AEF5-DB672AE4D166}" type="datetimeFigureOut">
              <a:rPr lang="fr-FR" smtClean="0"/>
              <a:t>16/06/2021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34B37A-535C-4655-873B-BB0F10239BA4}" type="slidenum">
              <a:rPr lang="fr-FR" smtClean="0"/>
              <a:t>‹N°›</a:t>
            </a:fld>
            <a:endParaRPr lang="fr-FR"/>
          </a:p>
        </p:txBody>
      </p:sp>
    </p:spTree>
    <p:extLst>
      <p:ext uri="{BB962C8B-B14F-4D97-AF65-F5344CB8AC3E}">
        <p14:creationId xmlns:p14="http://schemas.microsoft.com/office/powerpoint/2010/main" val="1334181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95D874A-E941-4BBA-AEF5-DB672AE4D166}" type="datetimeFigureOut">
              <a:rPr lang="fr-FR" smtClean="0"/>
              <a:t>16/06/2021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34B37A-535C-4655-873B-BB0F10239BA4}" type="slidenum">
              <a:rPr lang="fr-FR" smtClean="0"/>
              <a:t>‹N°›</a:t>
            </a:fld>
            <a:endParaRPr lang="fr-FR"/>
          </a:p>
        </p:txBody>
      </p:sp>
    </p:spTree>
    <p:extLst>
      <p:ext uri="{BB962C8B-B14F-4D97-AF65-F5344CB8AC3E}">
        <p14:creationId xmlns:p14="http://schemas.microsoft.com/office/powerpoint/2010/main" val="196631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95D874A-E941-4BBA-AEF5-DB672AE4D166}" type="datetimeFigureOut">
              <a:rPr lang="fr-FR" smtClean="0"/>
              <a:t>16/06/2021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34B37A-535C-4655-873B-BB0F10239BA4}" type="slidenum">
              <a:rPr lang="fr-FR" smtClean="0"/>
              <a:t>‹N°›</a:t>
            </a:fld>
            <a:endParaRPr lang="fr-FR"/>
          </a:p>
        </p:txBody>
      </p:sp>
    </p:spTree>
    <p:extLst>
      <p:ext uri="{BB962C8B-B14F-4D97-AF65-F5344CB8AC3E}">
        <p14:creationId xmlns:p14="http://schemas.microsoft.com/office/powerpoint/2010/main" val="707931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95D874A-E941-4BBA-AEF5-DB672AE4D166}" type="datetimeFigureOut">
              <a:rPr lang="fr-FR" smtClean="0"/>
              <a:t>16/06/2021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34B37A-535C-4655-873B-BB0F10239BA4}" type="slidenum">
              <a:rPr lang="fr-FR" smtClean="0"/>
              <a:t>‹N°›</a:t>
            </a:fld>
            <a:endParaRPr lang="fr-FR"/>
          </a:p>
        </p:txBody>
      </p:sp>
    </p:spTree>
    <p:extLst>
      <p:ext uri="{BB962C8B-B14F-4D97-AF65-F5344CB8AC3E}">
        <p14:creationId xmlns:p14="http://schemas.microsoft.com/office/powerpoint/2010/main" val="2664445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95D874A-E941-4BBA-AEF5-DB672AE4D166}" type="datetimeFigureOut">
              <a:rPr lang="fr-FR" smtClean="0"/>
              <a:t>16/06/2021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34B37A-535C-4655-873B-BB0F10239BA4}" type="slidenum">
              <a:rPr lang="fr-FR" smtClean="0"/>
              <a:t>‹N°›</a:t>
            </a:fld>
            <a:endParaRPr lang="fr-FR"/>
          </a:p>
        </p:txBody>
      </p:sp>
    </p:spTree>
    <p:extLst>
      <p:ext uri="{BB962C8B-B14F-4D97-AF65-F5344CB8AC3E}">
        <p14:creationId xmlns:p14="http://schemas.microsoft.com/office/powerpoint/2010/main" val="376656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95D874A-E941-4BBA-AEF5-DB672AE4D166}" type="datetimeFigureOut">
              <a:rPr lang="fr-FR" smtClean="0"/>
              <a:t>16/06/2021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951856" y="5867131"/>
            <a:ext cx="551167" cy="365125"/>
          </a:xfrm>
        </p:spPr>
        <p:txBody>
          <a:bodyPr/>
          <a:lstStyle/>
          <a:p>
            <a:fld id="{B334B37A-535C-4655-873B-BB0F10239BA4}" type="slidenum">
              <a:rPr lang="fr-FR" smtClean="0"/>
              <a:t>‹N°›</a:t>
            </a:fld>
            <a:endParaRPr lang="fr-FR"/>
          </a:p>
        </p:txBody>
      </p:sp>
    </p:spTree>
    <p:extLst>
      <p:ext uri="{BB962C8B-B14F-4D97-AF65-F5344CB8AC3E}">
        <p14:creationId xmlns:p14="http://schemas.microsoft.com/office/powerpoint/2010/main" val="338725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95D874A-E941-4BBA-AEF5-DB672AE4D166}" type="datetimeFigureOut">
              <a:rPr lang="fr-FR" smtClean="0"/>
              <a:t>16/06/2021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34B37A-535C-4655-873B-BB0F10239BA4}" type="slidenum">
              <a:rPr lang="fr-FR" smtClean="0"/>
              <a:t>‹N°›</a:t>
            </a:fld>
            <a:endParaRPr lang="fr-FR"/>
          </a:p>
        </p:txBody>
      </p:sp>
    </p:spTree>
    <p:extLst>
      <p:ext uri="{BB962C8B-B14F-4D97-AF65-F5344CB8AC3E}">
        <p14:creationId xmlns:p14="http://schemas.microsoft.com/office/powerpoint/2010/main" val="644433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95D874A-E941-4BBA-AEF5-DB672AE4D166}" type="datetimeFigureOut">
              <a:rPr lang="fr-FR" smtClean="0"/>
              <a:t>16/06/2021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34B37A-535C-4655-873B-BB0F10239BA4}" type="slidenum">
              <a:rPr lang="fr-FR" smtClean="0"/>
              <a:t>‹N°›</a:t>
            </a:fld>
            <a:endParaRPr lang="fr-FR"/>
          </a:p>
        </p:txBody>
      </p:sp>
    </p:spTree>
    <p:extLst>
      <p:ext uri="{BB962C8B-B14F-4D97-AF65-F5344CB8AC3E}">
        <p14:creationId xmlns:p14="http://schemas.microsoft.com/office/powerpoint/2010/main" val="424813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95D874A-E941-4BBA-AEF5-DB672AE4D166}" type="datetimeFigureOut">
              <a:rPr lang="fr-FR" smtClean="0"/>
              <a:t>16/06/2021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334B37A-535C-4655-873B-BB0F10239BA4}" type="slidenum">
              <a:rPr lang="fr-FR" smtClean="0"/>
              <a:t>‹N°›</a:t>
            </a:fld>
            <a:endParaRPr lang="fr-FR"/>
          </a:p>
        </p:txBody>
      </p:sp>
    </p:spTree>
    <p:extLst>
      <p:ext uri="{BB962C8B-B14F-4D97-AF65-F5344CB8AC3E}">
        <p14:creationId xmlns:p14="http://schemas.microsoft.com/office/powerpoint/2010/main" val="305358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95D874A-E941-4BBA-AEF5-DB672AE4D166}" type="datetimeFigureOut">
              <a:rPr lang="fr-FR" smtClean="0"/>
              <a:t>16/06/2021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334B37A-535C-4655-873B-BB0F10239BA4}" type="slidenum">
              <a:rPr lang="fr-FR" smtClean="0"/>
              <a:t>‹N°›</a:t>
            </a:fld>
            <a:endParaRPr lang="fr-FR"/>
          </a:p>
        </p:txBody>
      </p:sp>
    </p:spTree>
    <p:extLst>
      <p:ext uri="{BB962C8B-B14F-4D97-AF65-F5344CB8AC3E}">
        <p14:creationId xmlns:p14="http://schemas.microsoft.com/office/powerpoint/2010/main" val="3582031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D874A-E941-4BBA-AEF5-DB672AE4D166}" type="datetimeFigureOut">
              <a:rPr lang="fr-FR" smtClean="0"/>
              <a:t>16/06/2021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334B37A-535C-4655-873B-BB0F10239BA4}" type="slidenum">
              <a:rPr lang="fr-FR" smtClean="0"/>
              <a:t>‹N°›</a:t>
            </a:fld>
            <a:endParaRPr lang="fr-FR"/>
          </a:p>
        </p:txBody>
      </p:sp>
    </p:spTree>
    <p:extLst>
      <p:ext uri="{BB962C8B-B14F-4D97-AF65-F5344CB8AC3E}">
        <p14:creationId xmlns:p14="http://schemas.microsoft.com/office/powerpoint/2010/main" val="3103436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95D874A-E941-4BBA-AEF5-DB672AE4D166}" type="datetimeFigureOut">
              <a:rPr lang="fr-FR" smtClean="0"/>
              <a:t>16/06/2021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34B37A-535C-4655-873B-BB0F10239BA4}" type="slidenum">
              <a:rPr lang="fr-FR" smtClean="0"/>
              <a:t>‹N°›</a:t>
            </a:fld>
            <a:endParaRPr lang="fr-FR"/>
          </a:p>
        </p:txBody>
      </p:sp>
    </p:spTree>
    <p:extLst>
      <p:ext uri="{BB962C8B-B14F-4D97-AF65-F5344CB8AC3E}">
        <p14:creationId xmlns:p14="http://schemas.microsoft.com/office/powerpoint/2010/main" val="3070852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95D874A-E941-4BBA-AEF5-DB672AE4D166}" type="datetimeFigureOut">
              <a:rPr lang="fr-FR" smtClean="0"/>
              <a:t>16/06/2021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34B37A-535C-4655-873B-BB0F10239BA4}" type="slidenum">
              <a:rPr lang="fr-FR" smtClean="0"/>
              <a:t>‹N°›</a:t>
            </a:fld>
            <a:endParaRPr lang="fr-FR"/>
          </a:p>
        </p:txBody>
      </p:sp>
    </p:spTree>
    <p:extLst>
      <p:ext uri="{BB962C8B-B14F-4D97-AF65-F5344CB8AC3E}">
        <p14:creationId xmlns:p14="http://schemas.microsoft.com/office/powerpoint/2010/main" val="2423622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5D874A-E941-4BBA-AEF5-DB672AE4D166}" type="datetimeFigureOut">
              <a:rPr lang="fr-FR" smtClean="0"/>
              <a:t>16/06/2021</a:t>
            </a:fld>
            <a:endParaRPr lang="fr-F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34B37A-535C-4655-873B-BB0F10239BA4}" type="slidenum">
              <a:rPr lang="fr-FR" smtClean="0"/>
              <a:t>‹N°›</a:t>
            </a:fld>
            <a:endParaRPr lang="fr-FR"/>
          </a:p>
        </p:txBody>
      </p:sp>
    </p:spTree>
    <p:extLst>
      <p:ext uri="{BB962C8B-B14F-4D97-AF65-F5344CB8AC3E}">
        <p14:creationId xmlns:p14="http://schemas.microsoft.com/office/powerpoint/2010/main" val="1798070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package" Target="../embeddings/Feuille_de_calcul_Microsoft_Excel2.xlsx"/><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3188899" y="2344959"/>
            <a:ext cx="7188678" cy="1666324"/>
          </a:xfrm>
        </p:spPr>
        <p:txBody>
          <a:bodyPr>
            <a:noAutofit/>
          </a:bodyPr>
          <a:lstStyle/>
          <a:p>
            <a:pPr algn="ctr">
              <a:lnSpc>
                <a:spcPct val="150000"/>
              </a:lnSpc>
            </a:pPr>
            <a:r>
              <a:rPr lang="fr-FR" sz="2800" b="1" dirty="0"/>
              <a:t>Valorisation et analyse </a:t>
            </a:r>
            <a:r>
              <a:rPr lang="fr-FR" sz="2800" b="1" dirty="0" smtClean="0"/>
              <a:t>de performance </a:t>
            </a:r>
            <a:r>
              <a:rPr lang="fr-FR" sz="2800" b="1" dirty="0"/>
              <a:t>d’un portefeuille obligataire et de change</a:t>
            </a:r>
            <a:endParaRPr lang="fr-FR" sz="2800" dirty="0"/>
          </a:p>
          <a:p>
            <a:pPr>
              <a:lnSpc>
                <a:spcPct val="150000"/>
              </a:lnSpc>
            </a:pPr>
            <a:endParaRPr lang="fr-FR" sz="2800" b="1" dirty="0">
              <a:solidFill>
                <a:srgbClr val="7030A0"/>
              </a:solidFill>
              <a:latin typeface="Baskerville Old Face" panose="02020602080505020303" pitchFamily="18" charset="0"/>
            </a:endParaRPr>
          </a:p>
        </p:txBody>
      </p:sp>
      <p:grpSp>
        <p:nvGrpSpPr>
          <p:cNvPr id="5" name="Groupe 4">
            <a:extLst>
              <a:ext uri="{FF2B5EF4-FFF2-40B4-BE49-F238E27FC236}">
                <a16:creationId xmlns="" xmlns:a16="http://schemas.microsoft.com/office/drawing/2014/main" id="{273BF042-5832-405A-8724-EF8502699E98}"/>
              </a:ext>
            </a:extLst>
          </p:cNvPr>
          <p:cNvGrpSpPr>
            <a:grpSpLocks/>
          </p:cNvGrpSpPr>
          <p:nvPr/>
        </p:nvGrpSpPr>
        <p:grpSpPr bwMode="auto">
          <a:xfrm>
            <a:off x="8256240" y="13455"/>
            <a:ext cx="3731894" cy="1763395"/>
            <a:chOff x="2917" y="3097"/>
            <a:chExt cx="6244" cy="3096"/>
          </a:xfrm>
        </p:grpSpPr>
        <p:pic>
          <p:nvPicPr>
            <p:cNvPr id="6" name="Image 5" descr="Description : C:\Users\Bouchra\Desktop\Bouchra\INSEA_logo.png">
              <a:extLst>
                <a:ext uri="{FF2B5EF4-FFF2-40B4-BE49-F238E27FC236}">
                  <a16:creationId xmlns="" xmlns:a16="http://schemas.microsoft.com/office/drawing/2014/main" id="{F099EE3A-114B-41A6-8DC5-EF273494D2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3" y="3097"/>
              <a:ext cx="1903" cy="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23">
              <a:extLst>
                <a:ext uri="{FF2B5EF4-FFF2-40B4-BE49-F238E27FC236}">
                  <a16:creationId xmlns="" xmlns:a16="http://schemas.microsoft.com/office/drawing/2014/main" id="{3C62133C-189C-4248-A41D-807FDBECA5C6}"/>
                </a:ext>
              </a:extLst>
            </p:cNvPr>
            <p:cNvSpPr txBox="1">
              <a:spLocks noChangeArrowheads="1"/>
            </p:cNvSpPr>
            <p:nvPr/>
          </p:nvSpPr>
          <p:spPr bwMode="auto">
            <a:xfrm>
              <a:off x="2917" y="4861"/>
              <a:ext cx="6244" cy="1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fr-FR" sz="1400" b="1" dirty="0">
                  <a:solidFill>
                    <a:srgbClr val="16B20A"/>
                  </a:solidFill>
                  <a:effectLst/>
                  <a:latin typeface="Times New Roman" panose="02020603050405020304" pitchFamily="18" charset="0"/>
                  <a:ea typeface="Times New Roman" panose="02020603050405020304" pitchFamily="18" charset="0"/>
                </a:rPr>
                <a:t>I</a:t>
              </a:r>
              <a:r>
                <a:rPr lang="fr-FR" sz="1400" dirty="0">
                  <a:effectLst/>
                  <a:latin typeface="Times New Roman" panose="02020603050405020304" pitchFamily="18" charset="0"/>
                  <a:ea typeface="Times New Roman" panose="02020603050405020304" pitchFamily="18" charset="0"/>
                </a:rPr>
                <a:t>nstitut</a:t>
              </a:r>
              <a:r>
                <a:rPr lang="fr-FR" sz="1400" b="1" dirty="0">
                  <a:effectLst/>
                  <a:latin typeface="Times New Roman" panose="02020603050405020304" pitchFamily="18" charset="0"/>
                  <a:ea typeface="Times New Roman" panose="02020603050405020304" pitchFamily="18" charset="0"/>
                </a:rPr>
                <a:t> </a:t>
              </a:r>
              <a:r>
                <a:rPr lang="fr-FR" sz="1400" b="1" dirty="0">
                  <a:solidFill>
                    <a:srgbClr val="16B20A"/>
                  </a:solidFill>
                  <a:effectLst/>
                  <a:latin typeface="Times New Roman" panose="02020603050405020304" pitchFamily="18" charset="0"/>
                  <a:ea typeface="Times New Roman" panose="02020603050405020304" pitchFamily="18" charset="0"/>
                </a:rPr>
                <a:t>N</a:t>
              </a:r>
              <a:r>
                <a:rPr lang="fr-FR" sz="1400" dirty="0">
                  <a:effectLst/>
                  <a:latin typeface="Times New Roman" panose="02020603050405020304" pitchFamily="18" charset="0"/>
                  <a:ea typeface="Times New Roman" panose="02020603050405020304" pitchFamily="18" charset="0"/>
                </a:rPr>
                <a:t>ational de </a:t>
              </a:r>
              <a:r>
                <a:rPr lang="fr-FR" sz="1400" b="1" dirty="0">
                  <a:solidFill>
                    <a:srgbClr val="16B20A"/>
                  </a:solidFill>
                  <a:effectLst/>
                  <a:latin typeface="Times New Roman" panose="02020603050405020304" pitchFamily="18" charset="0"/>
                  <a:ea typeface="Times New Roman" panose="02020603050405020304" pitchFamily="18" charset="0"/>
                </a:rPr>
                <a:t>S</a:t>
              </a:r>
              <a:r>
                <a:rPr lang="fr-FR" sz="1400" dirty="0">
                  <a:effectLst/>
                  <a:latin typeface="Times New Roman" panose="02020603050405020304" pitchFamily="18" charset="0"/>
                  <a:ea typeface="Times New Roman" panose="02020603050405020304" pitchFamily="18" charset="0"/>
                </a:rPr>
                <a:t>tatistique</a:t>
              </a:r>
              <a:endParaRPr lang="fr-FR" sz="1000" dirty="0">
                <a:effectLst/>
                <a:latin typeface="Times New Roman" panose="02020603050405020304" pitchFamily="18" charset="0"/>
                <a:ea typeface="Times New Roman" panose="02020603050405020304" pitchFamily="18" charset="0"/>
              </a:endParaRPr>
            </a:p>
            <a:p>
              <a:pPr algn="ctr">
                <a:lnSpc>
                  <a:spcPct val="150000"/>
                </a:lnSpc>
                <a:spcAft>
                  <a:spcPts val="0"/>
                </a:spcAft>
              </a:pPr>
              <a:r>
                <a:rPr lang="fr-FR" sz="1400" dirty="0">
                  <a:effectLst/>
                  <a:latin typeface="Times New Roman" panose="02020603050405020304" pitchFamily="18" charset="0"/>
                  <a:ea typeface="Times New Roman" panose="02020603050405020304" pitchFamily="18" charset="0"/>
                </a:rPr>
                <a:t>et d’</a:t>
              </a:r>
              <a:r>
                <a:rPr lang="fr-FR" sz="1400" b="1" dirty="0">
                  <a:solidFill>
                    <a:srgbClr val="16B20A"/>
                  </a:solidFill>
                  <a:effectLst/>
                  <a:latin typeface="Times New Roman" panose="02020603050405020304" pitchFamily="18" charset="0"/>
                  <a:ea typeface="Times New Roman" panose="02020603050405020304" pitchFamily="18" charset="0"/>
                </a:rPr>
                <a:t>E</a:t>
              </a:r>
              <a:r>
                <a:rPr lang="fr-FR" sz="1400" dirty="0">
                  <a:effectLst/>
                  <a:latin typeface="Times New Roman" panose="02020603050405020304" pitchFamily="18" charset="0"/>
                  <a:ea typeface="Times New Roman" panose="02020603050405020304" pitchFamily="18" charset="0"/>
                </a:rPr>
                <a:t>conomie</a:t>
              </a:r>
              <a:r>
                <a:rPr lang="fr-FR" sz="1400" b="1" dirty="0">
                  <a:effectLst/>
                  <a:latin typeface="Times New Roman" panose="02020603050405020304" pitchFamily="18" charset="0"/>
                  <a:ea typeface="Times New Roman" panose="02020603050405020304" pitchFamily="18" charset="0"/>
                </a:rPr>
                <a:t> </a:t>
              </a:r>
              <a:r>
                <a:rPr lang="fr-FR" sz="1400" b="1" dirty="0">
                  <a:solidFill>
                    <a:srgbClr val="16B20A"/>
                  </a:solidFill>
                  <a:effectLst/>
                  <a:latin typeface="Times New Roman" panose="02020603050405020304" pitchFamily="18" charset="0"/>
                  <a:ea typeface="Times New Roman" panose="02020603050405020304" pitchFamily="18" charset="0"/>
                </a:rPr>
                <a:t>A</a:t>
              </a:r>
              <a:r>
                <a:rPr lang="fr-FR" sz="1400" dirty="0">
                  <a:effectLst/>
                  <a:latin typeface="Times New Roman" panose="02020603050405020304" pitchFamily="18" charset="0"/>
                  <a:ea typeface="Times New Roman" panose="02020603050405020304" pitchFamily="18" charset="0"/>
                </a:rPr>
                <a:t>ppliquée</a:t>
              </a:r>
              <a:endParaRPr lang="fr-FR" sz="1000" dirty="0">
                <a:effectLst/>
                <a:latin typeface="Times New Roman" panose="02020603050405020304" pitchFamily="18" charset="0"/>
                <a:ea typeface="Times New Roman" panose="02020603050405020304" pitchFamily="18" charset="0"/>
              </a:endParaRPr>
            </a:p>
            <a:p>
              <a:pPr algn="ctr">
                <a:spcAft>
                  <a:spcPts val="0"/>
                </a:spcAft>
              </a:pPr>
              <a:r>
                <a:rPr lang="fr-FR" sz="1000" dirty="0">
                  <a:effectLst/>
                  <a:latin typeface="Times New Roman" panose="02020603050405020304" pitchFamily="18" charset="0"/>
                  <a:ea typeface="Times New Roman" panose="02020603050405020304" pitchFamily="18" charset="0"/>
                </a:rPr>
                <a:t> </a:t>
              </a:r>
            </a:p>
          </p:txBody>
        </p:sp>
      </p:grpSp>
      <p:sp>
        <p:nvSpPr>
          <p:cNvPr id="2" name="ZoneTexte 1">
            <a:extLst>
              <a:ext uri="{FF2B5EF4-FFF2-40B4-BE49-F238E27FC236}">
                <a16:creationId xmlns="" xmlns:a16="http://schemas.microsoft.com/office/drawing/2014/main" id="{11014571-3F70-4D7B-88D9-136B4B3170A0}"/>
              </a:ext>
            </a:extLst>
          </p:cNvPr>
          <p:cNvSpPr txBox="1"/>
          <p:nvPr/>
        </p:nvSpPr>
        <p:spPr>
          <a:xfrm>
            <a:off x="100608" y="5589240"/>
            <a:ext cx="3456384" cy="923330"/>
          </a:xfrm>
          <a:prstGeom prst="rect">
            <a:avLst/>
          </a:prstGeom>
          <a:noFill/>
        </p:spPr>
        <p:txBody>
          <a:bodyPr wrap="square" rtlCol="0">
            <a:spAutoFit/>
          </a:bodyPr>
          <a:lstStyle/>
          <a:p>
            <a:r>
              <a:rPr lang="fr-FR" u="sng" dirty="0"/>
              <a:t>Préparé par</a:t>
            </a:r>
            <a:r>
              <a:rPr lang="fr-FR" dirty="0"/>
              <a:t> :</a:t>
            </a:r>
          </a:p>
          <a:p>
            <a:endParaRPr lang="fr-FR" dirty="0"/>
          </a:p>
          <a:p>
            <a:r>
              <a:rPr lang="fr-FR" dirty="0"/>
              <a:t>M. </a:t>
            </a:r>
            <a:r>
              <a:rPr lang="fr-FR" dirty="0" smtClean="0"/>
              <a:t>MATCHE </a:t>
            </a:r>
            <a:r>
              <a:rPr lang="fr-FR" dirty="0" err="1" smtClean="0"/>
              <a:t>Kwamivi</a:t>
            </a:r>
            <a:r>
              <a:rPr lang="fr-FR" dirty="0" smtClean="0"/>
              <a:t> Rémi</a:t>
            </a:r>
            <a:endParaRPr lang="fr-FR" dirty="0"/>
          </a:p>
        </p:txBody>
      </p:sp>
      <p:sp>
        <p:nvSpPr>
          <p:cNvPr id="10" name="ZoneTexte 9">
            <a:extLst>
              <a:ext uri="{FF2B5EF4-FFF2-40B4-BE49-F238E27FC236}">
                <a16:creationId xmlns="" xmlns:a16="http://schemas.microsoft.com/office/drawing/2014/main" id="{9F3565C6-F3DE-4765-B5C0-64DE8F0B4DD2}"/>
              </a:ext>
            </a:extLst>
          </p:cNvPr>
          <p:cNvSpPr txBox="1"/>
          <p:nvPr/>
        </p:nvSpPr>
        <p:spPr>
          <a:xfrm>
            <a:off x="8911087" y="5589240"/>
            <a:ext cx="2939292" cy="931647"/>
          </a:xfrm>
          <a:prstGeom prst="rect">
            <a:avLst/>
          </a:prstGeom>
          <a:noFill/>
        </p:spPr>
        <p:txBody>
          <a:bodyPr wrap="square" rtlCol="0">
            <a:spAutoFit/>
          </a:bodyPr>
          <a:lstStyle/>
          <a:p>
            <a:r>
              <a:rPr lang="fr-FR" u="sng" dirty="0"/>
              <a:t>Sous la direction de</a:t>
            </a:r>
            <a:r>
              <a:rPr lang="fr-FR" dirty="0"/>
              <a:t> :</a:t>
            </a:r>
          </a:p>
          <a:p>
            <a:endParaRPr lang="fr-FR" dirty="0"/>
          </a:p>
          <a:p>
            <a:r>
              <a:rPr lang="fr-FR" dirty="0" smtClean="0"/>
              <a:t>M. </a:t>
            </a:r>
            <a:r>
              <a:rPr lang="fr-FR" dirty="0" err="1" smtClean="0"/>
              <a:t>Marouane</a:t>
            </a:r>
            <a:r>
              <a:rPr lang="fr-FR" dirty="0" smtClean="0"/>
              <a:t> SADEK</a:t>
            </a:r>
            <a:endParaRPr lang="fr-FR" dirty="0"/>
          </a:p>
        </p:txBody>
      </p:sp>
      <p:pic>
        <p:nvPicPr>
          <p:cNvPr id="3" name="Imag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608" y="107373"/>
            <a:ext cx="2932981" cy="1945150"/>
          </a:xfrm>
          <a:prstGeom prst="rect">
            <a:avLst/>
          </a:prstGeom>
        </p:spPr>
      </p:pic>
    </p:spTree>
    <p:extLst>
      <p:ext uri="{BB962C8B-B14F-4D97-AF65-F5344CB8AC3E}">
        <p14:creationId xmlns:p14="http://schemas.microsoft.com/office/powerpoint/2010/main" val="2488821357"/>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smtClean="0">
                <a:solidFill>
                  <a:srgbClr val="0070C0"/>
                </a:solidFill>
                <a:latin typeface="Baskerville Old Face" panose="02020602080505020303" pitchFamily="18" charset="0"/>
              </a:rPr>
              <a:t>Caractéristiques d’une obligation</a:t>
            </a:r>
            <a:endParaRPr lang="fr-FR" sz="3600" dirty="0">
              <a:solidFill>
                <a:srgbClr val="0070C0"/>
              </a:solidFill>
              <a:latin typeface="Baskerville Old Face" panose="02020602080505020303" pitchFamily="18" charset="0"/>
            </a:endParaRPr>
          </a:p>
        </p:txBody>
      </p:sp>
      <p:sp>
        <p:nvSpPr>
          <p:cNvPr id="3" name="Espace réservé du contenu 2"/>
          <p:cNvSpPr>
            <a:spLocks noGrp="1"/>
          </p:cNvSpPr>
          <p:nvPr>
            <p:ph idx="1"/>
          </p:nvPr>
        </p:nvSpPr>
        <p:spPr>
          <a:xfrm>
            <a:off x="1449237" y="1380226"/>
            <a:ext cx="9766539" cy="3916392"/>
          </a:xfrm>
        </p:spPr>
        <p:txBody>
          <a:bodyPr>
            <a:noAutofit/>
          </a:bodyPr>
          <a:lstStyle/>
          <a:p>
            <a:pPr marL="0" indent="0" algn="just">
              <a:lnSpc>
                <a:spcPct val="150000"/>
              </a:lnSpc>
              <a:buNone/>
            </a:pPr>
            <a:endParaRPr lang="fr-FR" sz="20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fr-FR"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fr-FR"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fr-FR" sz="2000" dirty="0" smtClean="0">
                <a:latin typeface="Times New Roman" panose="02020603050405020304" pitchFamily="18" charset="0"/>
                <a:cs typeface="Times New Roman" panose="02020603050405020304" pitchFamily="18" charset="0"/>
              </a:rPr>
              <a:t> Maturité initiale</a:t>
            </a:r>
            <a:endParaRPr lang="fr-FR" sz="2000" dirty="0">
              <a:latin typeface="Times New Roman" panose="02020603050405020304" pitchFamily="18" charset="0"/>
              <a:cs typeface="Times New Roman" panose="02020603050405020304" pitchFamily="18" charset="0"/>
            </a:endParaRPr>
          </a:p>
          <a:p>
            <a:pPr marL="0" indent="0" algn="just">
              <a:lnSpc>
                <a:spcPct val="150000"/>
              </a:lnSpc>
              <a:buNone/>
            </a:pPr>
            <a:r>
              <a:rPr lang="fr-FR" sz="2000" dirty="0">
                <a:latin typeface="Times New Roman" panose="02020603050405020304" pitchFamily="18" charset="0"/>
                <a:cs typeface="Times New Roman" panose="02020603050405020304" pitchFamily="18" charset="0"/>
              </a:rPr>
              <a:t> Maturité </a:t>
            </a:r>
            <a:r>
              <a:rPr lang="fr-FR" sz="2000" dirty="0" smtClean="0">
                <a:latin typeface="Times New Roman" panose="02020603050405020304" pitchFamily="18" charset="0"/>
                <a:cs typeface="Times New Roman" panose="02020603050405020304" pitchFamily="18" charset="0"/>
              </a:rPr>
              <a:t>résiduelle</a:t>
            </a:r>
            <a:endParaRPr lang="fr-FR" sz="2000" dirty="0">
              <a:latin typeface="Times New Roman" panose="02020603050405020304" pitchFamily="18" charset="0"/>
              <a:cs typeface="Times New Roman" panose="02020603050405020304" pitchFamily="18" charset="0"/>
            </a:endParaRPr>
          </a:p>
          <a:p>
            <a:pPr marL="0" indent="0" algn="just">
              <a:lnSpc>
                <a:spcPct val="150000"/>
              </a:lnSpc>
              <a:buNone/>
            </a:pPr>
            <a:r>
              <a:rPr lang="fr-FR" sz="2000" dirty="0">
                <a:latin typeface="Times New Roman" panose="02020603050405020304" pitchFamily="18" charset="0"/>
                <a:cs typeface="Times New Roman" panose="02020603050405020304" pitchFamily="18" charset="0"/>
              </a:rPr>
              <a:t> </a:t>
            </a:r>
            <a:r>
              <a:rPr lang="fr-FR" sz="2000" dirty="0" smtClean="0">
                <a:latin typeface="Times New Roman" panose="02020603050405020304" pitchFamily="18" charset="0"/>
                <a:cs typeface="Times New Roman" panose="02020603050405020304" pitchFamily="18" charset="0"/>
              </a:rPr>
              <a:t>Prix pied coupon (prix </a:t>
            </a:r>
            <a:r>
              <a:rPr lang="fr-FR" sz="2000" dirty="0" err="1" smtClean="0">
                <a:latin typeface="Times New Roman" panose="02020603050405020304" pitchFamily="18" charset="0"/>
                <a:cs typeface="Times New Roman" panose="02020603050405020304" pitchFamily="18" charset="0"/>
              </a:rPr>
              <a:t>dirty</a:t>
            </a:r>
            <a:r>
              <a:rPr lang="fr-FR" sz="2000" dirty="0" smtClean="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a:p>
            <a:pPr marL="0" indent="0" algn="just">
              <a:lnSpc>
                <a:spcPct val="150000"/>
              </a:lnSpc>
              <a:buNone/>
            </a:pPr>
            <a:r>
              <a:rPr lang="fr-FR" sz="2000" dirty="0">
                <a:latin typeface="Times New Roman" panose="02020603050405020304" pitchFamily="18" charset="0"/>
                <a:cs typeface="Times New Roman" panose="02020603050405020304" pitchFamily="18" charset="0"/>
              </a:rPr>
              <a:t> </a:t>
            </a:r>
            <a:r>
              <a:rPr lang="fr-FR" sz="2000" dirty="0" smtClean="0">
                <a:latin typeface="Times New Roman" panose="02020603050405020304" pitchFamily="18" charset="0"/>
                <a:cs typeface="Times New Roman" panose="02020603050405020304" pitchFamily="18" charset="0"/>
              </a:rPr>
              <a:t>Le prix clean</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 </a:t>
            </a:r>
            <a:r>
              <a:rPr lang="fr-FR" sz="2000" dirty="0" smtClean="0">
                <a:latin typeface="Times New Roman" panose="02020603050405020304" pitchFamily="18" charset="0"/>
                <a:cs typeface="Times New Roman" panose="02020603050405020304" pitchFamily="18" charset="0"/>
              </a:rPr>
              <a:t>Coupon couru</a:t>
            </a:r>
          </a:p>
          <a:p>
            <a:pPr marL="0" indent="0" algn="just">
              <a:lnSpc>
                <a:spcPct val="150000"/>
              </a:lnSpc>
              <a:buNone/>
            </a:pPr>
            <a:endParaRPr lang="fr-FR"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fr-FR" sz="20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fr-FR"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fr-FR" sz="2000" dirty="0">
              <a:latin typeface="Times New Roman" panose="02020603050405020304" pitchFamily="18" charset="0"/>
              <a:cs typeface="Times New Roman" panose="02020603050405020304" pitchFamily="18" charset="0"/>
            </a:endParaRPr>
          </a:p>
        </p:txBody>
      </p:sp>
      <p:pic>
        <p:nvPicPr>
          <p:cNvPr id="4" name="Image 3"/>
          <p:cNvPicPr/>
          <p:nvPr/>
        </p:nvPicPr>
        <p:blipFill>
          <a:blip r:embed="rId2"/>
          <a:stretch>
            <a:fillRect/>
          </a:stretch>
        </p:blipFill>
        <p:spPr>
          <a:xfrm>
            <a:off x="5113451" y="1820174"/>
            <a:ext cx="5760720" cy="2691442"/>
          </a:xfrm>
          <a:prstGeom prst="rect">
            <a:avLst/>
          </a:prstGeom>
        </p:spPr>
      </p:pic>
    </p:spTree>
    <p:extLst>
      <p:ext uri="{BB962C8B-B14F-4D97-AF65-F5344CB8AC3E}">
        <p14:creationId xmlns:p14="http://schemas.microsoft.com/office/powerpoint/2010/main" val="1388831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smtClean="0">
                <a:solidFill>
                  <a:srgbClr val="0070C0"/>
                </a:solidFill>
                <a:latin typeface="Baskerville Old Face" panose="02020602080505020303" pitchFamily="18" charset="0"/>
              </a:rPr>
              <a:t>La </a:t>
            </a:r>
            <a:r>
              <a:rPr lang="fr-FR" sz="3600" dirty="0">
                <a:solidFill>
                  <a:srgbClr val="0070C0"/>
                </a:solidFill>
                <a:latin typeface="Baskerville Old Face" panose="02020602080505020303" pitchFamily="18" charset="0"/>
              </a:rPr>
              <a:t>courbe des taux </a:t>
            </a:r>
          </a:p>
        </p:txBody>
      </p:sp>
      <p:sp>
        <p:nvSpPr>
          <p:cNvPr id="3" name="Espace réservé du contenu 2"/>
          <p:cNvSpPr>
            <a:spLocks noGrp="1"/>
          </p:cNvSpPr>
          <p:nvPr>
            <p:ph idx="1"/>
          </p:nvPr>
        </p:nvSpPr>
        <p:spPr>
          <a:xfrm>
            <a:off x="1414731" y="1958196"/>
            <a:ext cx="9766539" cy="3117864"/>
          </a:xfrm>
        </p:spPr>
        <p:txBody>
          <a:bodyPr>
            <a:noAutofit/>
          </a:bodyPr>
          <a:lstStyle/>
          <a:p>
            <a:pPr marL="0" indent="0" algn="just">
              <a:lnSpc>
                <a:spcPct val="150000"/>
              </a:lnSpc>
              <a:buNone/>
            </a:pPr>
            <a:r>
              <a:rPr lang="fr-FR" sz="2000" dirty="0">
                <a:latin typeface="Times New Roman" panose="02020603050405020304" pitchFamily="18" charset="0"/>
                <a:cs typeface="Times New Roman" panose="02020603050405020304" pitchFamily="18" charset="0"/>
              </a:rPr>
              <a:t>La courbe des taux d’intérêt ou de rendement (en anglais </a:t>
            </a:r>
            <a:r>
              <a:rPr lang="fr-FR" sz="2000" dirty="0" err="1">
                <a:latin typeface="Times New Roman" panose="02020603050405020304" pitchFamily="18" charset="0"/>
                <a:cs typeface="Times New Roman" panose="02020603050405020304" pitchFamily="18" charset="0"/>
              </a:rPr>
              <a:t>yield</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curve</a:t>
            </a:r>
            <a:r>
              <a:rPr lang="fr-FR" sz="2000" dirty="0">
                <a:latin typeface="Times New Roman" panose="02020603050405020304" pitchFamily="18" charset="0"/>
                <a:cs typeface="Times New Roman" panose="02020603050405020304" pitchFamily="18" charset="0"/>
              </a:rPr>
              <a:t>) permet de donner une vision globale sur l’évolution des taux d’intérêts pour différentes échéances et se définit comme la fonction qui pour un titre, à une maturité T donnée associe le taux d’intérêt correspondant à la maturité T à une date t donnée</a:t>
            </a:r>
          </a:p>
        </p:txBody>
      </p:sp>
    </p:spTree>
    <p:extLst>
      <p:ext uri="{BB962C8B-B14F-4D97-AF65-F5344CB8AC3E}">
        <p14:creationId xmlns:p14="http://schemas.microsoft.com/office/powerpoint/2010/main" val="3241560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a:solidFill>
                  <a:srgbClr val="0070C0"/>
                </a:solidFill>
                <a:latin typeface="Baskerville Old Face" panose="02020602080505020303" pitchFamily="18" charset="0"/>
              </a:rPr>
              <a:t>Les facteurs de déformation de la courbe des taux</a:t>
            </a:r>
          </a:p>
        </p:txBody>
      </p:sp>
      <p:sp>
        <p:nvSpPr>
          <p:cNvPr id="3" name="Espace réservé du contenu 2"/>
          <p:cNvSpPr>
            <a:spLocks noGrp="1"/>
          </p:cNvSpPr>
          <p:nvPr>
            <p:ph idx="1"/>
          </p:nvPr>
        </p:nvSpPr>
        <p:spPr>
          <a:xfrm>
            <a:off x="1440610" y="1388853"/>
            <a:ext cx="9766539" cy="4687871"/>
          </a:xfrm>
        </p:spPr>
        <p:txBody>
          <a:bodyPr>
            <a:noAutofit/>
          </a:bodyPr>
          <a:lstStyle/>
          <a:p>
            <a:pPr marL="0" indent="0" algn="just">
              <a:lnSpc>
                <a:spcPct val="150000"/>
              </a:lnSpc>
              <a:buNone/>
            </a:pPr>
            <a:r>
              <a:rPr lang="fr-FR" sz="2000" dirty="0">
                <a:latin typeface="Times New Roman" panose="02020603050405020304" pitchFamily="18" charset="0"/>
                <a:cs typeface="Times New Roman" panose="02020603050405020304" pitchFamily="18" charset="0"/>
              </a:rPr>
              <a:t>On distingue trois facteurs responsables de la déformation de la courbe des taux : </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 Le facteur de niveau : Il provoque les déformations parallèles de la courbe des taux</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 Le facteur de pente : Celui-ci provoque les mouvements d’aplatissement ou de pentification de la courbe des taux </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 Le facteur de courbure : Il est responsable des changements de concavité de la courbe des taux </a:t>
            </a:r>
          </a:p>
          <a:p>
            <a:pPr marL="0" indent="0" algn="just">
              <a:lnSpc>
                <a:spcPct val="150000"/>
              </a:lnSpc>
              <a:buNone/>
            </a:pP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910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a:solidFill>
                  <a:srgbClr val="0070C0"/>
                </a:solidFill>
                <a:latin typeface="Baskerville Old Face" panose="02020602080505020303" pitchFamily="18" charset="0"/>
              </a:rPr>
              <a:t>Construction de la courbe zéro-coupon</a:t>
            </a:r>
          </a:p>
        </p:txBody>
      </p:sp>
      <p:sp>
        <p:nvSpPr>
          <p:cNvPr id="3" name="Espace réservé du contenu 2"/>
          <p:cNvSpPr>
            <a:spLocks noGrp="1"/>
          </p:cNvSpPr>
          <p:nvPr>
            <p:ph idx="1"/>
          </p:nvPr>
        </p:nvSpPr>
        <p:spPr>
          <a:xfrm>
            <a:off x="1559943" y="2061714"/>
            <a:ext cx="9766539" cy="3143743"/>
          </a:xfrm>
        </p:spPr>
        <p:txBody>
          <a:bodyPr>
            <a:noAutofit/>
          </a:bodyPr>
          <a:lstStyle/>
          <a:p>
            <a:pPr marL="0" indent="0" algn="just">
              <a:lnSpc>
                <a:spcPct val="150000"/>
              </a:lnSpc>
              <a:buNone/>
            </a:pPr>
            <a:r>
              <a:rPr lang="fr-FR" sz="2000" dirty="0">
                <a:latin typeface="Times New Roman" panose="02020603050405020304" pitchFamily="18" charset="0"/>
                <a:cs typeface="Times New Roman" panose="02020603050405020304" pitchFamily="18" charset="0"/>
              </a:rPr>
              <a:t>	Transformation en taux </a:t>
            </a:r>
            <a:r>
              <a:rPr lang="fr-FR" sz="2000" dirty="0" smtClean="0">
                <a:latin typeface="Times New Roman" panose="02020603050405020304" pitchFamily="18" charset="0"/>
                <a:cs typeface="Times New Roman" panose="02020603050405020304" pitchFamily="18" charset="0"/>
              </a:rPr>
              <a:t>actuariels</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	</a:t>
            </a:r>
            <a:r>
              <a:rPr lang="fr-FR" sz="2000" dirty="0" smtClean="0">
                <a:latin typeface="Times New Roman" panose="02020603050405020304" pitchFamily="18" charset="0"/>
                <a:cs typeface="Times New Roman" panose="02020603050405020304" pitchFamily="18" charset="0"/>
              </a:rPr>
              <a:t>Interpolation</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	Méthode de </a:t>
            </a:r>
            <a:r>
              <a:rPr lang="fr-FR" sz="2000" dirty="0" err="1">
                <a:latin typeface="Times New Roman" panose="02020603050405020304" pitchFamily="18" charset="0"/>
                <a:cs typeface="Times New Roman" panose="02020603050405020304" pitchFamily="18" charset="0"/>
              </a:rPr>
              <a:t>boostrap</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791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a:solidFill>
                  <a:srgbClr val="0070C0"/>
                </a:solidFill>
                <a:latin typeface="Baskerville Old Face" panose="02020602080505020303" pitchFamily="18" charset="0"/>
              </a:rPr>
              <a:t>Construction de la courbe zéro-coupon</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379720581"/>
              </p:ext>
            </p:extLst>
          </p:nvPr>
        </p:nvGraphicFramePr>
        <p:xfrm>
          <a:off x="1440611" y="2078966"/>
          <a:ext cx="9767139" cy="3997984"/>
        </p:xfrm>
        <a:graphic>
          <a:graphicData uri="http://schemas.openxmlformats.org/drawingml/2006/chart">
            <c:chart xmlns:c="http://schemas.openxmlformats.org/drawingml/2006/chart" xmlns:r="http://schemas.openxmlformats.org/officeDocument/2006/relationships" r:id="rId2"/>
          </a:graphicData>
        </a:graphic>
      </p:graphicFrame>
      <p:sp>
        <p:nvSpPr>
          <p:cNvPr id="3" name="ZoneTexte 2"/>
          <p:cNvSpPr txBox="1"/>
          <p:nvPr/>
        </p:nvSpPr>
        <p:spPr>
          <a:xfrm>
            <a:off x="4209691" y="1293962"/>
            <a:ext cx="3329796" cy="369332"/>
          </a:xfrm>
          <a:prstGeom prst="rect">
            <a:avLst/>
          </a:prstGeom>
          <a:noFill/>
        </p:spPr>
        <p:txBody>
          <a:bodyPr wrap="square" rtlCol="0">
            <a:spAutoFit/>
          </a:bodyPr>
          <a:lstStyle/>
          <a:p>
            <a:r>
              <a:rPr lang="fr-FR" dirty="0" smtClean="0"/>
              <a:t>Courbe de taux au 05-05-21</a:t>
            </a:r>
            <a:endParaRPr lang="fr-FR" dirty="0"/>
          </a:p>
        </p:txBody>
      </p:sp>
    </p:spTree>
    <p:extLst>
      <p:ext uri="{BB962C8B-B14F-4D97-AF65-F5344CB8AC3E}">
        <p14:creationId xmlns:p14="http://schemas.microsoft.com/office/powerpoint/2010/main" val="1161720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smtClean="0">
                <a:solidFill>
                  <a:srgbClr val="0070C0"/>
                </a:solidFill>
                <a:latin typeface="Baskerville Old Face" panose="02020602080505020303" pitchFamily="18" charset="0"/>
              </a:rPr>
              <a:t>Formules de valorisation du BDT</a:t>
            </a:r>
            <a:endParaRPr lang="fr-FR" sz="3600" dirty="0">
              <a:solidFill>
                <a:srgbClr val="0070C0"/>
              </a:solidFill>
              <a:latin typeface="Baskerville Old Face" panose="02020602080505020303" pitchFamily="18" charset="0"/>
            </a:endParaRP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440610" y="1388853"/>
                <a:ext cx="9766539" cy="4687871"/>
              </a:xfrm>
            </p:spPr>
            <p:txBody>
              <a:bodyPr>
                <a:noAutofit/>
              </a:bodyPr>
              <a:lstStyle/>
              <a:p>
                <a:pPr marL="0" indent="0" algn="just">
                  <a:lnSpc>
                    <a:spcPct val="150000"/>
                  </a:lnSpc>
                  <a:buNone/>
                </a:pPr>
                <a:endParaRPr lang="fr-FR" sz="14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fr-FR"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fr-FR" sz="1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fr-FR" sz="1400" dirty="0" smtClean="0">
                    <a:solidFill>
                      <a:srgbClr val="7030A0"/>
                    </a:solidFill>
                    <a:latin typeface="Times New Roman" panose="02020603050405020304" pitchFamily="18" charset="0"/>
                    <a:cs typeface="Times New Roman" panose="02020603050405020304" pitchFamily="18" charset="0"/>
                  </a:rPr>
                  <a:t>Evaluation des titres de créances de maturité initiale inférieure ou égale à 1 an:</a:t>
                </a:r>
              </a:p>
              <a:p>
                <a:pPr marL="0" marR="1270" indent="0" algn="just">
                  <a:lnSpc>
                    <a:spcPct val="150000"/>
                  </a:lnSpc>
                  <a:spcAft>
                    <a:spcPts val="540"/>
                  </a:spcAft>
                  <a:buNone/>
                </a:pPr>
                <a14:m>
                  <m:oMathPara xmlns:m="http://schemas.openxmlformats.org/officeDocument/2006/math">
                    <m:oMathParaPr>
                      <m:jc m:val="centerGroup"/>
                    </m:oMathParaPr>
                    <m:oMath xmlns:m="http://schemas.openxmlformats.org/officeDocument/2006/math">
                      <m:r>
                        <a:rPr lang="fr-FR" sz="1400" i="1">
                          <a:solidFill>
                            <a:srgbClr val="000000"/>
                          </a:solidFill>
                          <a:latin typeface="Cambria Math" panose="02040503050406030204" pitchFamily="18" charset="0"/>
                          <a:ea typeface="Times New Roman" panose="02020603050405020304" pitchFamily="18" charset="0"/>
                        </a:rPr>
                        <m:t>𝑃</m:t>
                      </m:r>
                      <m:r>
                        <a:rPr lang="fr-FR" sz="1400" i="1">
                          <a:solidFill>
                            <a:srgbClr val="000000"/>
                          </a:solidFill>
                          <a:latin typeface="Cambria Math" panose="02040503050406030204" pitchFamily="18" charset="0"/>
                          <a:ea typeface="Times New Roman" panose="02020603050405020304" pitchFamily="18" charset="0"/>
                        </a:rPr>
                        <m:t>=</m:t>
                      </m:r>
                      <m:r>
                        <a:rPr lang="fr-FR" sz="1400" i="1">
                          <a:solidFill>
                            <a:srgbClr val="000000"/>
                          </a:solidFill>
                          <a:latin typeface="Cambria Math" panose="02040503050406030204" pitchFamily="18" charset="0"/>
                          <a:ea typeface="Times New Roman" panose="02020603050405020304" pitchFamily="18" charset="0"/>
                        </a:rPr>
                        <m:t>𝑁</m:t>
                      </m:r>
                      <m:r>
                        <a:rPr lang="fr-FR" sz="1400" i="1">
                          <a:solidFill>
                            <a:srgbClr val="000000"/>
                          </a:solidFill>
                          <a:latin typeface="Cambria Math" panose="02040503050406030204" pitchFamily="18" charset="0"/>
                          <a:ea typeface="Times New Roman" panose="02020603050405020304" pitchFamily="18" charset="0"/>
                        </a:rPr>
                        <m:t>∗</m:t>
                      </m:r>
                      <m:f>
                        <m:fPr>
                          <m:ctrlPr>
                            <a:rPr lang="fr-FR" sz="1400" i="1">
                              <a:solidFill>
                                <a:srgbClr val="000000"/>
                              </a:solidFill>
                              <a:latin typeface="Cambria Math" panose="02040503050406030204" pitchFamily="18" charset="0"/>
                              <a:ea typeface="Times New Roman" panose="02020603050405020304" pitchFamily="18" charset="0"/>
                            </a:rPr>
                          </m:ctrlPr>
                        </m:fPr>
                        <m:num>
                          <m:r>
                            <a:rPr lang="fr-FR" sz="1400" i="1">
                              <a:solidFill>
                                <a:srgbClr val="000000"/>
                              </a:solidFill>
                              <a:latin typeface="Cambria Math" panose="02040503050406030204" pitchFamily="18" charset="0"/>
                              <a:ea typeface="Times New Roman" panose="02020603050405020304" pitchFamily="18" charset="0"/>
                            </a:rPr>
                            <m:t>1+</m:t>
                          </m:r>
                          <m:r>
                            <a:rPr lang="fr-FR" sz="1400" i="1">
                              <a:solidFill>
                                <a:srgbClr val="000000"/>
                              </a:solidFill>
                              <a:latin typeface="Cambria Math" panose="02040503050406030204" pitchFamily="18" charset="0"/>
                              <a:ea typeface="Times New Roman" panose="02020603050405020304" pitchFamily="18" charset="0"/>
                            </a:rPr>
                            <m:t>𝑇𝑓</m:t>
                          </m:r>
                          <m:f>
                            <m:fPr>
                              <m:ctrlPr>
                                <a:rPr lang="fr-FR" sz="1400" i="1">
                                  <a:solidFill>
                                    <a:srgbClr val="000000"/>
                                  </a:solidFill>
                                  <a:latin typeface="Cambria Math" panose="02040503050406030204" pitchFamily="18" charset="0"/>
                                  <a:ea typeface="Times New Roman" panose="02020603050405020304" pitchFamily="18" charset="0"/>
                                </a:rPr>
                              </m:ctrlPr>
                            </m:fPr>
                            <m:num>
                              <m:r>
                                <a:rPr lang="fr-FR" sz="1400" i="1">
                                  <a:solidFill>
                                    <a:srgbClr val="000000"/>
                                  </a:solidFill>
                                  <a:latin typeface="Cambria Math" panose="02040503050406030204" pitchFamily="18" charset="0"/>
                                  <a:ea typeface="Times New Roman" panose="02020603050405020304" pitchFamily="18" charset="0"/>
                                </a:rPr>
                                <m:t>𝑀𝑖</m:t>
                              </m:r>
                            </m:num>
                            <m:den>
                              <m:r>
                                <a:rPr lang="fr-FR" sz="1400" i="1">
                                  <a:solidFill>
                                    <a:srgbClr val="000000"/>
                                  </a:solidFill>
                                  <a:latin typeface="Cambria Math" panose="02040503050406030204" pitchFamily="18" charset="0"/>
                                  <a:ea typeface="Times New Roman" panose="02020603050405020304" pitchFamily="18" charset="0"/>
                                </a:rPr>
                                <m:t>360</m:t>
                              </m:r>
                            </m:den>
                          </m:f>
                        </m:num>
                        <m:den>
                          <m:r>
                            <a:rPr lang="fr-FR" sz="1400" i="1">
                              <a:solidFill>
                                <a:srgbClr val="000000"/>
                              </a:solidFill>
                              <a:latin typeface="Cambria Math" panose="02040503050406030204" pitchFamily="18" charset="0"/>
                              <a:ea typeface="Times New Roman" panose="02020603050405020304" pitchFamily="18" charset="0"/>
                            </a:rPr>
                            <m:t>1+</m:t>
                          </m:r>
                          <m:r>
                            <a:rPr lang="fr-FR" sz="1400" i="1">
                              <a:solidFill>
                                <a:srgbClr val="000000"/>
                              </a:solidFill>
                              <a:latin typeface="Cambria Math" panose="02040503050406030204" pitchFamily="18" charset="0"/>
                              <a:ea typeface="Times New Roman" panose="02020603050405020304" pitchFamily="18" charset="0"/>
                            </a:rPr>
                            <m:t>𝑇𝑟</m:t>
                          </m:r>
                          <m:f>
                            <m:fPr>
                              <m:ctrlPr>
                                <a:rPr lang="fr-FR" sz="1400" i="1">
                                  <a:solidFill>
                                    <a:srgbClr val="000000"/>
                                  </a:solidFill>
                                  <a:latin typeface="Cambria Math" panose="02040503050406030204" pitchFamily="18" charset="0"/>
                                  <a:ea typeface="Times New Roman" panose="02020603050405020304" pitchFamily="18" charset="0"/>
                                </a:rPr>
                              </m:ctrlPr>
                            </m:fPr>
                            <m:num>
                              <m:r>
                                <a:rPr lang="fr-FR" sz="1400" i="1">
                                  <a:solidFill>
                                    <a:srgbClr val="000000"/>
                                  </a:solidFill>
                                  <a:latin typeface="Cambria Math" panose="02040503050406030204" pitchFamily="18" charset="0"/>
                                  <a:ea typeface="Times New Roman" panose="02020603050405020304" pitchFamily="18" charset="0"/>
                                </a:rPr>
                                <m:t>𝑀𝑟</m:t>
                              </m:r>
                            </m:num>
                            <m:den>
                              <m:r>
                                <a:rPr lang="fr-FR" sz="1400" i="1">
                                  <a:solidFill>
                                    <a:srgbClr val="000000"/>
                                  </a:solidFill>
                                  <a:latin typeface="Cambria Math" panose="02040503050406030204" pitchFamily="18" charset="0"/>
                                  <a:ea typeface="Times New Roman" panose="02020603050405020304" pitchFamily="18" charset="0"/>
                                </a:rPr>
                                <m:t>360</m:t>
                              </m:r>
                            </m:den>
                          </m:f>
                        </m:den>
                      </m:f>
                    </m:oMath>
                  </m:oMathPara>
                </a14:m>
                <a:endParaRPr lang="fr-FR" sz="1400" dirty="0">
                  <a:solidFill>
                    <a:srgbClr val="000000"/>
                  </a:solidFill>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v"/>
                </a:pPr>
                <a:r>
                  <a:rPr lang="fr-FR" sz="1400" dirty="0">
                    <a:solidFill>
                      <a:srgbClr val="7030A0"/>
                    </a:solidFill>
                    <a:latin typeface="Times New Roman" panose="02020603050405020304" pitchFamily="18" charset="0"/>
                    <a:cs typeface="Times New Roman" panose="02020603050405020304" pitchFamily="18" charset="0"/>
                  </a:rPr>
                  <a:t>Evaluation des titres de créance de maturité initiale supérieure à 1 </a:t>
                </a:r>
                <a:r>
                  <a:rPr lang="fr-FR" sz="1400" dirty="0" smtClean="0">
                    <a:solidFill>
                      <a:srgbClr val="7030A0"/>
                    </a:solidFill>
                    <a:latin typeface="Times New Roman" panose="02020603050405020304" pitchFamily="18" charset="0"/>
                    <a:cs typeface="Times New Roman" panose="02020603050405020304" pitchFamily="18" charset="0"/>
                  </a:rPr>
                  <a:t>an</a:t>
                </a:r>
              </a:p>
              <a:p>
                <a:pPr marL="1184910" marR="1270" lvl="0" algn="just">
                  <a:lnSpc>
                    <a:spcPct val="150000"/>
                  </a:lnSpc>
                  <a:spcBef>
                    <a:spcPts val="200"/>
                  </a:spcBef>
                  <a:spcAft>
                    <a:spcPts val="0"/>
                  </a:spcAft>
                  <a:buClr>
                    <a:srgbClr val="30ACEC">
                      <a:lumMod val="75000"/>
                    </a:srgbClr>
                  </a:buClr>
                  <a:buFont typeface="Wingdings" panose="05000000000000000000" pitchFamily="2" charset="2"/>
                  <a:buChar char="Ø"/>
                </a:pPr>
                <a:r>
                  <a:rPr lang="fr-FR" sz="1400" b="1" i="1" dirty="0" smtClean="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Titres </a:t>
                </a:r>
                <a:r>
                  <a:rPr lang="fr-FR" sz="1400" b="1" i="1"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de créances de maturité résiduelle </a:t>
                </a:r>
                <a:r>
                  <a:rPr lang="fr-FR" sz="1400" b="1" i="1" dirty="0" smtClean="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inferieure </a:t>
                </a:r>
                <a:r>
                  <a:rPr lang="fr-FR" sz="1400" b="1" i="1"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à 1 an </a:t>
                </a:r>
                <a:r>
                  <a:rPr lang="fr-FR" sz="1400" b="1" i="1" dirty="0" smtClean="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1400" dirty="0" smtClean="0">
                  <a:latin typeface="Times New Roman" panose="02020603050405020304" pitchFamily="18" charset="0"/>
                  <a:cs typeface="Times New Roman" panose="02020603050405020304" pitchFamily="18" charset="0"/>
                </a:endParaRPr>
              </a:p>
              <a:p>
                <a:pPr marL="0" marR="1270" indent="0" algn="ctr">
                  <a:lnSpc>
                    <a:spcPct val="150000"/>
                  </a:lnSpc>
                  <a:spcAft>
                    <a:spcPts val="540"/>
                  </a:spcAft>
                  <a:buNone/>
                </a:pPr>
                <a14:m>
                  <m:oMath xmlns:m="http://schemas.openxmlformats.org/officeDocument/2006/math">
                    <m:r>
                      <a:rPr lang="fr-FR" sz="1400" b="0" i="1" smtClean="0">
                        <a:solidFill>
                          <a:srgbClr val="000000"/>
                        </a:solidFill>
                        <a:latin typeface="Cambria Math" panose="02040503050406030204" pitchFamily="18" charset="0"/>
                        <a:ea typeface="Times New Roman" panose="02020603050405020304" pitchFamily="18" charset="0"/>
                      </a:rPr>
                      <m:t>                            </m:t>
                    </m:r>
                    <m:r>
                      <a:rPr lang="fr-FR" sz="1400" i="1">
                        <a:solidFill>
                          <a:srgbClr val="000000"/>
                        </a:solidFill>
                        <a:latin typeface="Cambria Math" panose="02040503050406030204" pitchFamily="18" charset="0"/>
                        <a:ea typeface="Times New Roman" panose="02020603050405020304" pitchFamily="18" charset="0"/>
                      </a:rPr>
                      <m:t>𝑃</m:t>
                    </m:r>
                    <m:r>
                      <a:rPr lang="fr-FR" sz="1400" i="1">
                        <a:solidFill>
                          <a:srgbClr val="000000"/>
                        </a:solidFill>
                        <a:latin typeface="Cambria Math" panose="02040503050406030204" pitchFamily="18" charset="0"/>
                        <a:ea typeface="Times New Roman" panose="02020603050405020304" pitchFamily="18" charset="0"/>
                      </a:rPr>
                      <m:t>=</m:t>
                    </m:r>
                    <m:r>
                      <a:rPr lang="fr-FR" sz="1400" i="1">
                        <a:solidFill>
                          <a:srgbClr val="000000"/>
                        </a:solidFill>
                        <a:latin typeface="Cambria Math" panose="02040503050406030204" pitchFamily="18" charset="0"/>
                        <a:ea typeface="Times New Roman" panose="02020603050405020304" pitchFamily="18" charset="0"/>
                      </a:rPr>
                      <m:t>𝑁</m:t>
                    </m:r>
                    <m:r>
                      <a:rPr lang="fr-FR" sz="1400" i="1">
                        <a:solidFill>
                          <a:srgbClr val="000000"/>
                        </a:solidFill>
                        <a:latin typeface="Cambria Math" panose="02040503050406030204" pitchFamily="18" charset="0"/>
                        <a:ea typeface="Times New Roman" panose="02020603050405020304" pitchFamily="18" charset="0"/>
                      </a:rPr>
                      <m:t>∗</m:t>
                    </m:r>
                    <m:f>
                      <m:fPr>
                        <m:ctrlPr>
                          <a:rPr lang="fr-FR" sz="1400" i="1">
                            <a:solidFill>
                              <a:srgbClr val="000000"/>
                            </a:solidFill>
                            <a:latin typeface="Cambria Math" panose="02040503050406030204" pitchFamily="18" charset="0"/>
                            <a:ea typeface="Times New Roman" panose="02020603050405020304" pitchFamily="18" charset="0"/>
                          </a:rPr>
                        </m:ctrlPr>
                      </m:fPr>
                      <m:num>
                        <m:r>
                          <a:rPr lang="fr-FR" sz="1400" i="1">
                            <a:solidFill>
                              <a:srgbClr val="000000"/>
                            </a:solidFill>
                            <a:latin typeface="Cambria Math" panose="02040503050406030204" pitchFamily="18" charset="0"/>
                            <a:ea typeface="Times New Roman" panose="02020603050405020304" pitchFamily="18" charset="0"/>
                          </a:rPr>
                          <m:t>1+</m:t>
                        </m:r>
                        <m:r>
                          <a:rPr lang="fr-FR" sz="1400" i="1">
                            <a:solidFill>
                              <a:srgbClr val="000000"/>
                            </a:solidFill>
                            <a:latin typeface="Cambria Math" panose="02040503050406030204" pitchFamily="18" charset="0"/>
                            <a:ea typeface="Times New Roman" panose="02020603050405020304" pitchFamily="18" charset="0"/>
                          </a:rPr>
                          <m:t>𝑇𝑓</m:t>
                        </m:r>
                      </m:num>
                      <m:den>
                        <m:r>
                          <a:rPr lang="fr-FR" sz="1400" i="1">
                            <a:solidFill>
                              <a:srgbClr val="000000"/>
                            </a:solidFill>
                            <a:latin typeface="Cambria Math" panose="02040503050406030204" pitchFamily="18" charset="0"/>
                            <a:ea typeface="Times New Roman" panose="02020603050405020304" pitchFamily="18" charset="0"/>
                          </a:rPr>
                          <m:t>1+</m:t>
                        </m:r>
                        <m:r>
                          <a:rPr lang="fr-FR" sz="1400" i="1">
                            <a:solidFill>
                              <a:srgbClr val="000000"/>
                            </a:solidFill>
                            <a:latin typeface="Cambria Math" panose="02040503050406030204" pitchFamily="18" charset="0"/>
                            <a:ea typeface="Times New Roman" panose="02020603050405020304" pitchFamily="18" charset="0"/>
                          </a:rPr>
                          <m:t>𝑇𝑟</m:t>
                        </m:r>
                        <m:f>
                          <m:fPr>
                            <m:ctrlPr>
                              <a:rPr lang="fr-FR" sz="1400" i="1">
                                <a:solidFill>
                                  <a:srgbClr val="000000"/>
                                </a:solidFill>
                                <a:latin typeface="Cambria Math" panose="02040503050406030204" pitchFamily="18" charset="0"/>
                                <a:ea typeface="Times New Roman" panose="02020603050405020304" pitchFamily="18" charset="0"/>
                              </a:rPr>
                            </m:ctrlPr>
                          </m:fPr>
                          <m:num>
                            <m:r>
                              <a:rPr lang="fr-FR" sz="1400" i="1">
                                <a:solidFill>
                                  <a:srgbClr val="000000"/>
                                </a:solidFill>
                                <a:latin typeface="Cambria Math" panose="02040503050406030204" pitchFamily="18" charset="0"/>
                                <a:ea typeface="Times New Roman" panose="02020603050405020304" pitchFamily="18" charset="0"/>
                              </a:rPr>
                              <m:t>𝑀𝑟</m:t>
                            </m:r>
                          </m:num>
                          <m:den>
                            <m:r>
                              <a:rPr lang="fr-FR" sz="1400" i="1">
                                <a:solidFill>
                                  <a:srgbClr val="000000"/>
                                </a:solidFill>
                                <a:latin typeface="Cambria Math" panose="02040503050406030204" pitchFamily="18" charset="0"/>
                                <a:ea typeface="Times New Roman" panose="02020603050405020304" pitchFamily="18" charset="0"/>
                              </a:rPr>
                              <m:t>360</m:t>
                            </m:r>
                          </m:den>
                        </m:f>
                      </m:den>
                    </m:f>
                    <m:r>
                      <a:rPr lang="fr-FR" sz="1400" b="0" i="0" smtClean="0">
                        <a:solidFill>
                          <a:srgbClr val="000000"/>
                        </a:solidFill>
                        <a:latin typeface="Cambria Math" panose="02040503050406030204" pitchFamily="18" charset="0"/>
                        <a:ea typeface="Times New Roman" panose="02020603050405020304" pitchFamily="18" charset="0"/>
                      </a:rPr>
                      <m:t>     (</m:t>
                    </m:r>
                    <m:r>
                      <m:rPr>
                        <m:sty m:val="p"/>
                      </m:rPr>
                      <a:rPr lang="fr-FR" sz="1400" b="0" i="0" smtClean="0">
                        <a:solidFill>
                          <a:srgbClr val="000000"/>
                        </a:solidFill>
                        <a:latin typeface="Cambria Math" panose="02040503050406030204" pitchFamily="18" charset="0"/>
                        <a:ea typeface="Times New Roman" panose="02020603050405020304" pitchFamily="18" charset="0"/>
                      </a:rPr>
                      <m:t>lignes</m:t>
                    </m:r>
                    <m:r>
                      <a:rPr lang="fr-FR" sz="1400" b="0" i="0" smtClean="0">
                        <a:solidFill>
                          <a:srgbClr val="000000"/>
                        </a:solidFill>
                        <a:latin typeface="Cambria Math" panose="02040503050406030204" pitchFamily="18" charset="0"/>
                        <a:ea typeface="Times New Roman" panose="02020603050405020304" pitchFamily="18" charset="0"/>
                      </a:rPr>
                      <m:t> </m:t>
                    </m:r>
                    <m:r>
                      <m:rPr>
                        <m:sty m:val="p"/>
                      </m:rPr>
                      <a:rPr lang="fr-FR" sz="1400" b="0" i="0" smtClean="0">
                        <a:solidFill>
                          <a:srgbClr val="000000"/>
                        </a:solidFill>
                        <a:latin typeface="Cambria Math" panose="02040503050406030204" pitchFamily="18" charset="0"/>
                        <a:ea typeface="Times New Roman" panose="02020603050405020304" pitchFamily="18" charset="0"/>
                      </a:rPr>
                      <m:t>normales</m:t>
                    </m:r>
                    <m:r>
                      <a:rPr lang="fr-FR" sz="1400" b="0" i="0" smtClean="0">
                        <a:solidFill>
                          <a:srgbClr val="000000"/>
                        </a:solidFill>
                        <a:latin typeface="Cambria Math" panose="02040503050406030204" pitchFamily="18" charset="0"/>
                        <a:ea typeface="Times New Roman" panose="02020603050405020304" pitchFamily="18" charset="0"/>
                      </a:rPr>
                      <m:t>)   </m:t>
                    </m:r>
                    <m:r>
                      <m:rPr>
                        <m:sty m:val="p"/>
                      </m:rPr>
                      <a:rPr lang="fr-FR" sz="1400" b="0" i="0" smtClean="0">
                        <a:solidFill>
                          <a:srgbClr val="000000"/>
                        </a:solidFill>
                        <a:latin typeface="Cambria Math" panose="02040503050406030204" pitchFamily="18" charset="0"/>
                        <a:ea typeface="Times New Roman" panose="02020603050405020304" pitchFamily="18" charset="0"/>
                      </a:rPr>
                      <m:t>ou</m:t>
                    </m:r>
                    <m:r>
                      <a:rPr lang="fr-FR" sz="1400" b="0" i="0" smtClean="0">
                        <a:solidFill>
                          <a:srgbClr val="000000"/>
                        </a:solidFill>
                        <a:latin typeface="Cambria Math" panose="02040503050406030204" pitchFamily="18" charset="0"/>
                        <a:ea typeface="Times New Roman" panose="02020603050405020304" pitchFamily="18" charset="0"/>
                      </a:rPr>
                      <m:t>               </m:t>
                    </m:r>
                    <m:r>
                      <a:rPr lang="fr-FR" sz="1400" i="1">
                        <a:solidFill>
                          <a:srgbClr val="000000"/>
                        </a:solidFill>
                        <a:latin typeface="Cambria Math" panose="02040503050406030204" pitchFamily="18" charset="0"/>
                        <a:ea typeface="Times New Roman" panose="02020603050405020304" pitchFamily="18" charset="0"/>
                      </a:rPr>
                      <m:t>𝑃</m:t>
                    </m:r>
                    <m:r>
                      <a:rPr lang="fr-FR" sz="1400" i="1">
                        <a:solidFill>
                          <a:srgbClr val="000000"/>
                        </a:solidFill>
                        <a:latin typeface="Cambria Math" panose="02040503050406030204" pitchFamily="18" charset="0"/>
                        <a:ea typeface="Times New Roman" panose="02020603050405020304" pitchFamily="18" charset="0"/>
                      </a:rPr>
                      <m:t>=</m:t>
                    </m:r>
                    <m:r>
                      <a:rPr lang="fr-FR" sz="1400" i="1">
                        <a:solidFill>
                          <a:srgbClr val="000000"/>
                        </a:solidFill>
                        <a:latin typeface="Cambria Math" panose="02040503050406030204" pitchFamily="18" charset="0"/>
                        <a:ea typeface="Times New Roman" panose="02020603050405020304" pitchFamily="18" charset="0"/>
                      </a:rPr>
                      <m:t>𝑁</m:t>
                    </m:r>
                    <m:r>
                      <a:rPr lang="fr-FR" sz="1400" i="1">
                        <a:solidFill>
                          <a:srgbClr val="000000"/>
                        </a:solidFill>
                        <a:latin typeface="Cambria Math" panose="02040503050406030204" pitchFamily="18" charset="0"/>
                        <a:ea typeface="Times New Roman" panose="02020603050405020304" pitchFamily="18" charset="0"/>
                      </a:rPr>
                      <m:t>∗</m:t>
                    </m:r>
                    <m:f>
                      <m:fPr>
                        <m:ctrlPr>
                          <a:rPr lang="fr-FR" sz="1400" i="1">
                            <a:solidFill>
                              <a:srgbClr val="000000"/>
                            </a:solidFill>
                            <a:latin typeface="Cambria Math" panose="02040503050406030204" pitchFamily="18" charset="0"/>
                            <a:ea typeface="Times New Roman" panose="02020603050405020304" pitchFamily="18" charset="0"/>
                          </a:rPr>
                        </m:ctrlPr>
                      </m:fPr>
                      <m:num>
                        <m:r>
                          <a:rPr lang="fr-FR" sz="1400" i="1">
                            <a:solidFill>
                              <a:srgbClr val="000000"/>
                            </a:solidFill>
                            <a:latin typeface="Cambria Math" panose="02040503050406030204" pitchFamily="18" charset="0"/>
                            <a:ea typeface="Times New Roman" panose="02020603050405020304" pitchFamily="18" charset="0"/>
                          </a:rPr>
                          <m:t>1+</m:t>
                        </m:r>
                        <m:r>
                          <a:rPr lang="fr-FR" sz="1400" i="1">
                            <a:solidFill>
                              <a:srgbClr val="000000"/>
                            </a:solidFill>
                            <a:latin typeface="Cambria Math" panose="02040503050406030204" pitchFamily="18" charset="0"/>
                            <a:ea typeface="Times New Roman" panose="02020603050405020304" pitchFamily="18" charset="0"/>
                          </a:rPr>
                          <m:t>𝑇𝑓</m:t>
                        </m:r>
                        <m:f>
                          <m:fPr>
                            <m:ctrlPr>
                              <a:rPr lang="fr-FR" sz="1400" i="1">
                                <a:solidFill>
                                  <a:srgbClr val="000000"/>
                                </a:solidFill>
                                <a:latin typeface="Cambria Math" panose="02040503050406030204" pitchFamily="18" charset="0"/>
                                <a:ea typeface="Times New Roman" panose="02020603050405020304" pitchFamily="18" charset="0"/>
                              </a:rPr>
                            </m:ctrlPr>
                          </m:fPr>
                          <m:num>
                            <m:r>
                              <a:rPr lang="fr-FR" sz="1400" i="1">
                                <a:solidFill>
                                  <a:srgbClr val="000000"/>
                                </a:solidFill>
                                <a:latin typeface="Cambria Math" panose="02040503050406030204" pitchFamily="18" charset="0"/>
                                <a:ea typeface="Times New Roman" panose="02020603050405020304" pitchFamily="18" charset="0"/>
                              </a:rPr>
                              <m:t>𝑀𝑖</m:t>
                            </m:r>
                          </m:num>
                          <m:den>
                            <m:r>
                              <a:rPr lang="fr-FR" sz="1400" i="1">
                                <a:solidFill>
                                  <a:srgbClr val="000000"/>
                                </a:solidFill>
                                <a:latin typeface="Cambria Math" panose="02040503050406030204" pitchFamily="18" charset="0"/>
                                <a:ea typeface="Times New Roman" panose="02020603050405020304" pitchFamily="18" charset="0"/>
                              </a:rPr>
                              <m:t>𝐴</m:t>
                            </m:r>
                          </m:den>
                        </m:f>
                      </m:num>
                      <m:den>
                        <m:r>
                          <a:rPr lang="fr-FR" sz="1400" i="1">
                            <a:solidFill>
                              <a:srgbClr val="000000"/>
                            </a:solidFill>
                            <a:latin typeface="Cambria Math" panose="02040503050406030204" pitchFamily="18" charset="0"/>
                            <a:ea typeface="Times New Roman" panose="02020603050405020304" pitchFamily="18" charset="0"/>
                          </a:rPr>
                          <m:t>1+</m:t>
                        </m:r>
                        <m:r>
                          <a:rPr lang="fr-FR" sz="1400" i="1">
                            <a:solidFill>
                              <a:srgbClr val="000000"/>
                            </a:solidFill>
                            <a:latin typeface="Cambria Math" panose="02040503050406030204" pitchFamily="18" charset="0"/>
                            <a:ea typeface="Times New Roman" panose="02020603050405020304" pitchFamily="18" charset="0"/>
                          </a:rPr>
                          <m:t>𝑇𝑟</m:t>
                        </m:r>
                        <m:f>
                          <m:fPr>
                            <m:ctrlPr>
                              <a:rPr lang="fr-FR" sz="1400" i="1">
                                <a:solidFill>
                                  <a:srgbClr val="000000"/>
                                </a:solidFill>
                                <a:latin typeface="Cambria Math" panose="02040503050406030204" pitchFamily="18" charset="0"/>
                                <a:ea typeface="Times New Roman" panose="02020603050405020304" pitchFamily="18" charset="0"/>
                              </a:rPr>
                            </m:ctrlPr>
                          </m:fPr>
                          <m:num>
                            <m:r>
                              <a:rPr lang="fr-FR" sz="1400" i="1">
                                <a:solidFill>
                                  <a:srgbClr val="000000"/>
                                </a:solidFill>
                                <a:latin typeface="Cambria Math" panose="02040503050406030204" pitchFamily="18" charset="0"/>
                                <a:ea typeface="Times New Roman" panose="02020603050405020304" pitchFamily="18" charset="0"/>
                              </a:rPr>
                              <m:t>𝑀𝑟</m:t>
                            </m:r>
                          </m:num>
                          <m:den>
                            <m:r>
                              <a:rPr lang="fr-FR" sz="1400" i="1">
                                <a:solidFill>
                                  <a:srgbClr val="000000"/>
                                </a:solidFill>
                                <a:latin typeface="Cambria Math" panose="02040503050406030204" pitchFamily="18" charset="0"/>
                                <a:ea typeface="Times New Roman" panose="02020603050405020304" pitchFamily="18" charset="0"/>
                              </a:rPr>
                              <m:t>360</m:t>
                            </m:r>
                          </m:den>
                        </m:f>
                      </m:den>
                    </m:f>
                    <m:r>
                      <a:rPr lang="fr-FR" sz="1400" b="0" i="1">
                        <a:solidFill>
                          <a:srgbClr val="000000"/>
                        </a:solidFill>
                        <a:latin typeface="Cambria Math" panose="02040503050406030204" pitchFamily="18" charset="0"/>
                        <a:ea typeface="Times New Roman" panose="02020603050405020304" pitchFamily="18" charset="0"/>
                      </a:rPr>
                      <m:t>   </m:t>
                    </m:r>
                  </m:oMath>
                </a14:m>
                <a:r>
                  <a:rPr lang="fr-FR" sz="1400" dirty="0" smtClean="0">
                    <a:solidFill>
                      <a:srgbClr val="000000"/>
                    </a:solidFill>
                    <a:latin typeface="Times New Roman" panose="02020603050405020304" pitchFamily="18" charset="0"/>
                    <a:ea typeface="Times New Roman" panose="02020603050405020304" pitchFamily="18" charset="0"/>
                  </a:rPr>
                  <a:t>  (</a:t>
                </a:r>
                <a:r>
                  <a:rPr lang="fr-FR" sz="1400" dirty="0">
                    <a:solidFill>
                      <a:srgbClr val="000000"/>
                    </a:solidFill>
                    <a:latin typeface="Times New Roman" panose="02020603050405020304" pitchFamily="18" charset="0"/>
                    <a:ea typeface="Times New Roman" panose="02020603050405020304" pitchFamily="18" charset="0"/>
                  </a:rPr>
                  <a:t>Dans le cas des lignes </a:t>
                </a:r>
                <a:r>
                  <a:rPr lang="fr-FR" sz="1400" dirty="0" smtClean="0">
                    <a:solidFill>
                      <a:srgbClr val="000000"/>
                    </a:solidFill>
                    <a:latin typeface="Times New Roman" panose="02020603050405020304" pitchFamily="18" charset="0"/>
                    <a:ea typeface="Times New Roman" panose="02020603050405020304" pitchFamily="18" charset="0"/>
                  </a:rPr>
                  <a:t>atypiques)</a:t>
                </a:r>
              </a:p>
              <a:p>
                <a:pPr marL="1184910" marR="1270" algn="just">
                  <a:lnSpc>
                    <a:spcPct val="150000"/>
                  </a:lnSpc>
                  <a:spcBef>
                    <a:spcPts val="200"/>
                  </a:spcBef>
                  <a:spcAft>
                    <a:spcPts val="0"/>
                  </a:spcAft>
                  <a:buFont typeface="Wingdings" panose="05000000000000000000" pitchFamily="2" charset="2"/>
                  <a:buChar char="Ø"/>
                </a:pPr>
                <a:r>
                  <a:rPr lang="fr-FR" sz="1400" b="1" i="1"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Titres de créances de maturité résiduelle supérieure à 1 an :</a:t>
                </a:r>
                <a:endParaRPr lang="fr-FR" sz="1600" b="1" i="1"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1270" indent="0" algn="just">
                  <a:lnSpc>
                    <a:spcPct val="150000"/>
                  </a:lnSpc>
                  <a:spcAft>
                    <a:spcPts val="540"/>
                  </a:spcAft>
                  <a:buNone/>
                </a:pPr>
                <a14:m>
                  <m:oMathPara xmlns:m="http://schemas.openxmlformats.org/officeDocument/2006/math">
                    <m:oMathParaPr>
                      <m:jc m:val="centerGroup"/>
                    </m:oMathParaPr>
                    <m:oMath xmlns:m="http://schemas.openxmlformats.org/officeDocument/2006/math">
                      <m:r>
                        <a:rPr lang="fr-FR" sz="1400" i="1">
                          <a:solidFill>
                            <a:srgbClr val="000000"/>
                          </a:solidFill>
                          <a:latin typeface="Cambria Math" panose="02040503050406030204" pitchFamily="18" charset="0"/>
                          <a:ea typeface="Times New Roman" panose="02020603050405020304" pitchFamily="18" charset="0"/>
                        </a:rPr>
                        <m:t>𝑃</m:t>
                      </m:r>
                      <m:r>
                        <a:rPr lang="fr-FR" sz="1400" i="1">
                          <a:solidFill>
                            <a:srgbClr val="000000"/>
                          </a:solidFill>
                          <a:latin typeface="Cambria Math" panose="02040503050406030204" pitchFamily="18" charset="0"/>
                          <a:ea typeface="Times New Roman" panose="02020603050405020304" pitchFamily="18" charset="0"/>
                        </a:rPr>
                        <m:t>=</m:t>
                      </m:r>
                      <m:f>
                        <m:fPr>
                          <m:ctrlPr>
                            <a:rPr lang="fr-FR" sz="1400" i="1">
                              <a:solidFill>
                                <a:srgbClr val="000000"/>
                              </a:solidFill>
                              <a:latin typeface="Cambria Math" panose="02040503050406030204" pitchFamily="18" charset="0"/>
                              <a:ea typeface="Times New Roman" panose="02020603050405020304" pitchFamily="18" charset="0"/>
                            </a:rPr>
                          </m:ctrlPr>
                        </m:fPr>
                        <m:num>
                          <m:r>
                            <a:rPr lang="fr-FR" sz="1400" i="1">
                              <a:solidFill>
                                <a:srgbClr val="000000"/>
                              </a:solidFill>
                              <a:latin typeface="Cambria Math" panose="02040503050406030204" pitchFamily="18" charset="0"/>
                              <a:ea typeface="Times New Roman" panose="02020603050405020304" pitchFamily="18" charset="0"/>
                            </a:rPr>
                            <m:t>1</m:t>
                          </m:r>
                        </m:num>
                        <m:den>
                          <m:sSup>
                            <m:sSupPr>
                              <m:ctrlPr>
                                <a:rPr lang="fr-FR" sz="1400" i="1">
                                  <a:solidFill>
                                    <a:srgbClr val="000000"/>
                                  </a:solidFill>
                                  <a:latin typeface="Cambria Math" panose="02040503050406030204" pitchFamily="18" charset="0"/>
                                  <a:ea typeface="Times New Roman" panose="02020603050405020304" pitchFamily="18" charset="0"/>
                                </a:rPr>
                              </m:ctrlPr>
                            </m:sSupPr>
                            <m:e>
                              <m:r>
                                <a:rPr lang="fr-FR" sz="1400" i="1">
                                  <a:solidFill>
                                    <a:srgbClr val="000000"/>
                                  </a:solidFill>
                                  <a:latin typeface="Cambria Math" panose="02040503050406030204" pitchFamily="18" charset="0"/>
                                  <a:ea typeface="Times New Roman" panose="02020603050405020304" pitchFamily="18" charset="0"/>
                                </a:rPr>
                                <m:t>(1+</m:t>
                              </m:r>
                              <m:r>
                                <a:rPr lang="fr-FR" sz="1400" i="1">
                                  <a:solidFill>
                                    <a:srgbClr val="000000"/>
                                  </a:solidFill>
                                  <a:latin typeface="Cambria Math" panose="02040503050406030204" pitchFamily="18" charset="0"/>
                                  <a:ea typeface="Times New Roman" panose="02020603050405020304" pitchFamily="18" charset="0"/>
                                </a:rPr>
                                <m:t>𝑇𝑟</m:t>
                              </m:r>
                              <m:r>
                                <a:rPr lang="fr-FR" sz="1400" i="1">
                                  <a:solidFill>
                                    <a:srgbClr val="000000"/>
                                  </a:solidFill>
                                  <a:latin typeface="Cambria Math" panose="02040503050406030204" pitchFamily="18" charset="0"/>
                                  <a:ea typeface="Times New Roman" panose="02020603050405020304" pitchFamily="18" charset="0"/>
                                </a:rPr>
                                <m:t>)</m:t>
                              </m:r>
                            </m:e>
                            <m:sup>
                              <m:f>
                                <m:fPr>
                                  <m:ctrlPr>
                                    <a:rPr lang="fr-FR" sz="1400" i="1">
                                      <a:solidFill>
                                        <a:srgbClr val="000000"/>
                                      </a:solidFill>
                                      <a:latin typeface="Cambria Math" panose="02040503050406030204" pitchFamily="18" charset="0"/>
                                      <a:ea typeface="Times New Roman" panose="02020603050405020304" pitchFamily="18" charset="0"/>
                                    </a:rPr>
                                  </m:ctrlPr>
                                </m:fPr>
                                <m:num>
                                  <m:r>
                                    <a:rPr lang="fr-FR" sz="1400" i="1">
                                      <a:solidFill>
                                        <a:srgbClr val="000000"/>
                                      </a:solidFill>
                                      <a:latin typeface="Cambria Math" panose="02040503050406030204" pitchFamily="18" charset="0"/>
                                      <a:ea typeface="Times New Roman" panose="02020603050405020304" pitchFamily="18" charset="0"/>
                                    </a:rPr>
                                    <m:t>𝑛𝑗</m:t>
                                  </m:r>
                                </m:num>
                                <m:den>
                                  <m:r>
                                    <a:rPr lang="fr-FR" sz="1400" i="1">
                                      <a:solidFill>
                                        <a:srgbClr val="000000"/>
                                      </a:solidFill>
                                      <a:latin typeface="Cambria Math" panose="02040503050406030204" pitchFamily="18" charset="0"/>
                                      <a:ea typeface="Times New Roman" panose="02020603050405020304" pitchFamily="18" charset="0"/>
                                    </a:rPr>
                                    <m:t>𝐴</m:t>
                                  </m:r>
                                </m:den>
                              </m:f>
                            </m:sup>
                          </m:sSup>
                        </m:den>
                      </m:f>
                      <m:r>
                        <a:rPr lang="fr-FR" sz="1400" i="1">
                          <a:solidFill>
                            <a:srgbClr val="000000"/>
                          </a:solidFill>
                          <a:latin typeface="Cambria Math" panose="02040503050406030204" pitchFamily="18" charset="0"/>
                          <a:ea typeface="Times New Roman" panose="02020603050405020304" pitchFamily="18" charset="0"/>
                        </a:rPr>
                        <m:t>∗</m:t>
                      </m:r>
                      <m:nary>
                        <m:naryPr>
                          <m:chr m:val="∑"/>
                          <m:limLoc m:val="undOvr"/>
                          <m:ctrlPr>
                            <a:rPr lang="fr-FR" sz="1400" i="1">
                              <a:solidFill>
                                <a:srgbClr val="000000"/>
                              </a:solidFill>
                              <a:latin typeface="Cambria Math" panose="02040503050406030204" pitchFamily="18" charset="0"/>
                              <a:ea typeface="Times New Roman" panose="02020603050405020304" pitchFamily="18" charset="0"/>
                            </a:rPr>
                          </m:ctrlPr>
                        </m:naryPr>
                        <m:sub>
                          <m:r>
                            <a:rPr lang="fr-FR" sz="1400" i="1">
                              <a:solidFill>
                                <a:srgbClr val="000000"/>
                              </a:solidFill>
                              <a:latin typeface="Cambria Math" panose="02040503050406030204" pitchFamily="18" charset="0"/>
                              <a:ea typeface="Times New Roman" panose="02020603050405020304" pitchFamily="18" charset="0"/>
                            </a:rPr>
                            <m:t>𝑖</m:t>
                          </m:r>
                          <m:r>
                            <a:rPr lang="fr-FR" sz="1400" i="1">
                              <a:solidFill>
                                <a:srgbClr val="000000"/>
                              </a:solidFill>
                              <a:latin typeface="Cambria Math" panose="02040503050406030204" pitchFamily="18" charset="0"/>
                              <a:ea typeface="Times New Roman" panose="02020603050405020304" pitchFamily="18" charset="0"/>
                            </a:rPr>
                            <m:t>=1</m:t>
                          </m:r>
                        </m:sub>
                        <m:sup>
                          <m:r>
                            <a:rPr lang="fr-FR" sz="1400" i="1">
                              <a:solidFill>
                                <a:srgbClr val="000000"/>
                              </a:solidFill>
                              <a:latin typeface="Cambria Math" panose="02040503050406030204" pitchFamily="18" charset="0"/>
                              <a:ea typeface="Times New Roman" panose="02020603050405020304" pitchFamily="18" charset="0"/>
                            </a:rPr>
                            <m:t>𝑛</m:t>
                          </m:r>
                        </m:sup>
                        <m:e>
                          <m:f>
                            <m:fPr>
                              <m:ctrlPr>
                                <a:rPr lang="fr-FR" sz="1400" i="1">
                                  <a:solidFill>
                                    <a:srgbClr val="000000"/>
                                  </a:solidFill>
                                  <a:latin typeface="Cambria Math" panose="02040503050406030204" pitchFamily="18" charset="0"/>
                                  <a:ea typeface="Times New Roman" panose="02020603050405020304" pitchFamily="18" charset="0"/>
                                </a:rPr>
                              </m:ctrlPr>
                            </m:fPr>
                            <m:num>
                              <m:sSub>
                                <m:sSubPr>
                                  <m:ctrlPr>
                                    <a:rPr lang="fr-FR" sz="1400" i="1">
                                      <a:solidFill>
                                        <a:srgbClr val="000000"/>
                                      </a:solidFill>
                                      <a:latin typeface="Cambria Math" panose="02040503050406030204" pitchFamily="18" charset="0"/>
                                      <a:ea typeface="Times New Roman" panose="02020603050405020304" pitchFamily="18" charset="0"/>
                                    </a:rPr>
                                  </m:ctrlPr>
                                </m:sSubPr>
                                <m:e>
                                  <m:r>
                                    <a:rPr lang="fr-FR" sz="1400" i="1">
                                      <a:solidFill>
                                        <a:srgbClr val="000000"/>
                                      </a:solidFill>
                                      <a:latin typeface="Cambria Math" panose="02040503050406030204" pitchFamily="18" charset="0"/>
                                      <a:ea typeface="Times New Roman" panose="02020603050405020304" pitchFamily="18" charset="0"/>
                                    </a:rPr>
                                    <m:t>𝐹</m:t>
                                  </m:r>
                                </m:e>
                                <m:sub>
                                  <m:r>
                                    <a:rPr lang="fr-FR" sz="1400" i="1">
                                      <a:solidFill>
                                        <a:srgbClr val="000000"/>
                                      </a:solidFill>
                                      <a:latin typeface="Cambria Math" panose="02040503050406030204" pitchFamily="18" charset="0"/>
                                      <a:ea typeface="Times New Roman" panose="02020603050405020304" pitchFamily="18" charset="0"/>
                                    </a:rPr>
                                    <m:t>𝑖</m:t>
                                  </m:r>
                                </m:sub>
                              </m:sSub>
                            </m:num>
                            <m:den>
                              <m:sSup>
                                <m:sSupPr>
                                  <m:ctrlPr>
                                    <a:rPr lang="fr-FR" sz="1400" i="1">
                                      <a:solidFill>
                                        <a:srgbClr val="000000"/>
                                      </a:solidFill>
                                      <a:latin typeface="Cambria Math" panose="02040503050406030204" pitchFamily="18" charset="0"/>
                                      <a:ea typeface="Times New Roman" panose="02020603050405020304" pitchFamily="18" charset="0"/>
                                    </a:rPr>
                                  </m:ctrlPr>
                                </m:sSupPr>
                                <m:e>
                                  <m:r>
                                    <a:rPr lang="fr-FR" sz="1400" i="1">
                                      <a:solidFill>
                                        <a:srgbClr val="000000"/>
                                      </a:solidFill>
                                      <a:latin typeface="Cambria Math" panose="02040503050406030204" pitchFamily="18" charset="0"/>
                                      <a:ea typeface="Times New Roman" panose="02020603050405020304" pitchFamily="18" charset="0"/>
                                    </a:rPr>
                                    <m:t>(1+</m:t>
                                  </m:r>
                                  <m:r>
                                    <a:rPr lang="fr-FR" sz="1400" i="1">
                                      <a:solidFill>
                                        <a:srgbClr val="000000"/>
                                      </a:solidFill>
                                      <a:latin typeface="Cambria Math" panose="02040503050406030204" pitchFamily="18" charset="0"/>
                                      <a:ea typeface="Times New Roman" panose="02020603050405020304" pitchFamily="18" charset="0"/>
                                    </a:rPr>
                                    <m:t>𝑇𝑟</m:t>
                                  </m:r>
                                  <m:r>
                                    <a:rPr lang="fr-FR" sz="1400" i="1">
                                      <a:solidFill>
                                        <a:srgbClr val="000000"/>
                                      </a:solidFill>
                                      <a:latin typeface="Cambria Math" panose="02040503050406030204" pitchFamily="18" charset="0"/>
                                      <a:ea typeface="Times New Roman" panose="02020603050405020304" pitchFamily="18" charset="0"/>
                                    </a:rPr>
                                    <m:t>)</m:t>
                                  </m:r>
                                </m:e>
                                <m:sup>
                                  <m:r>
                                    <a:rPr lang="fr-FR" sz="1400" i="1">
                                      <a:solidFill>
                                        <a:srgbClr val="000000"/>
                                      </a:solidFill>
                                      <a:latin typeface="Cambria Math" panose="02040503050406030204" pitchFamily="18" charset="0"/>
                                      <a:ea typeface="Times New Roman" panose="02020603050405020304" pitchFamily="18" charset="0"/>
                                    </a:rPr>
                                    <m:t>𝑖</m:t>
                                  </m:r>
                                  <m:r>
                                    <a:rPr lang="fr-FR" sz="1400" i="1">
                                      <a:solidFill>
                                        <a:srgbClr val="000000"/>
                                      </a:solidFill>
                                      <a:latin typeface="Cambria Math" panose="02040503050406030204" pitchFamily="18" charset="0"/>
                                      <a:ea typeface="Times New Roman" panose="02020603050405020304" pitchFamily="18" charset="0"/>
                                    </a:rPr>
                                    <m:t>−1</m:t>
                                  </m:r>
                                </m:sup>
                              </m:sSup>
                            </m:den>
                          </m:f>
                        </m:e>
                      </m:nary>
                    </m:oMath>
                  </m:oMathPara>
                </a14:m>
                <a:endParaRPr lang="fr-FR" sz="1400" dirty="0">
                  <a:solidFill>
                    <a:srgbClr val="000000"/>
                  </a:solidFill>
                  <a:latin typeface="Times New Roman" panose="02020603050405020304" pitchFamily="18" charset="0"/>
                  <a:ea typeface="Times New Roman" panose="02020603050405020304" pitchFamily="18" charset="0"/>
                </a:endParaRPr>
              </a:p>
              <a:p>
                <a:pPr marL="0" marR="1270" indent="0" algn="just">
                  <a:lnSpc>
                    <a:spcPct val="150000"/>
                  </a:lnSpc>
                  <a:spcAft>
                    <a:spcPts val="540"/>
                  </a:spcAft>
                  <a:buNone/>
                </a:pPr>
                <a:endParaRPr lang="fr-FR" sz="1400" dirty="0" smtClean="0">
                  <a:solidFill>
                    <a:srgbClr val="000000"/>
                  </a:solidFill>
                  <a:latin typeface="Times New Roman" panose="02020603050405020304" pitchFamily="18" charset="0"/>
                  <a:ea typeface="Times New Roman" panose="02020603050405020304" pitchFamily="18" charset="0"/>
                </a:endParaRPr>
              </a:p>
              <a:p>
                <a:pPr marL="6350" marR="1270" indent="-6350" algn="just">
                  <a:lnSpc>
                    <a:spcPct val="150000"/>
                  </a:lnSpc>
                  <a:spcAft>
                    <a:spcPts val="540"/>
                  </a:spcAft>
                </a:pPr>
                <a:endParaRPr lang="fr-FR" sz="1400" dirty="0">
                  <a:solidFill>
                    <a:srgbClr val="000000"/>
                  </a:solidFill>
                  <a:latin typeface="Times New Roman" panose="02020603050405020304" pitchFamily="18" charset="0"/>
                  <a:ea typeface="Times New Roman" panose="02020603050405020304" pitchFamily="18" charset="0"/>
                </a:endParaRPr>
              </a:p>
              <a:p>
                <a:pPr marL="0" indent="0" algn="just">
                  <a:lnSpc>
                    <a:spcPct val="150000"/>
                  </a:lnSpc>
                  <a:buNone/>
                </a:pPr>
                <a:endParaRPr lang="fr-FR" sz="1400" dirty="0">
                  <a:latin typeface="Times New Roman" panose="02020603050405020304" pitchFamily="18" charset="0"/>
                  <a:cs typeface="Times New Roman" panose="02020603050405020304" pitchFamily="18" charset="0"/>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440610" y="1388853"/>
                <a:ext cx="9766539" cy="4687871"/>
              </a:xfrm>
              <a:blipFill rotWithShape="0">
                <a:blip r:embed="rId2"/>
                <a:stretch>
                  <a:fillRect l="-562"/>
                </a:stretch>
              </a:blipFill>
            </p:spPr>
            <p:txBody>
              <a:bodyPr/>
              <a:lstStyle/>
              <a:p>
                <a:r>
                  <a:rPr lang="fr-FR">
                    <a:noFill/>
                  </a:rPr>
                  <a:t> </a:t>
                </a:r>
              </a:p>
            </p:txBody>
          </p:sp>
        </mc:Fallback>
      </mc:AlternateContent>
    </p:spTree>
    <p:extLst>
      <p:ext uri="{BB962C8B-B14F-4D97-AF65-F5344CB8AC3E}">
        <p14:creationId xmlns:p14="http://schemas.microsoft.com/office/powerpoint/2010/main" val="4098126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smtClean="0">
                <a:solidFill>
                  <a:srgbClr val="0070C0"/>
                </a:solidFill>
                <a:latin typeface="Baskerville Old Face" panose="02020602080505020303" pitchFamily="18" charset="0"/>
              </a:rPr>
              <a:t>Application : Valorisation des BDT</a:t>
            </a:r>
            <a:endParaRPr lang="fr-FR" sz="3600" dirty="0">
              <a:solidFill>
                <a:srgbClr val="0070C0"/>
              </a:solidFill>
              <a:latin typeface="Baskerville Old Face" panose="02020602080505020303" pitchFamily="18" charset="0"/>
            </a:endParaRPr>
          </a:p>
        </p:txBody>
      </p:sp>
      <p:pic>
        <p:nvPicPr>
          <p:cNvPr id="7" name="Image 6"/>
          <p:cNvPicPr>
            <a:picLocks noChangeAspect="1"/>
          </p:cNvPicPr>
          <p:nvPr/>
        </p:nvPicPr>
        <p:blipFill>
          <a:blip r:embed="rId2"/>
          <a:stretch>
            <a:fillRect/>
          </a:stretch>
        </p:blipFill>
        <p:spPr>
          <a:xfrm>
            <a:off x="1287941" y="2158760"/>
            <a:ext cx="10582275" cy="2421866"/>
          </a:xfrm>
          <a:prstGeom prst="rect">
            <a:avLst/>
          </a:prstGeom>
        </p:spPr>
      </p:pic>
    </p:spTree>
    <p:extLst>
      <p:ext uri="{BB962C8B-B14F-4D97-AF65-F5344CB8AC3E}">
        <p14:creationId xmlns:p14="http://schemas.microsoft.com/office/powerpoint/2010/main" val="13890724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smtClean="0">
                <a:solidFill>
                  <a:srgbClr val="0070C0"/>
                </a:solidFill>
                <a:latin typeface="Baskerville Old Face" panose="02020602080505020303" pitchFamily="18" charset="0"/>
              </a:rPr>
              <a:t>Mesure </a:t>
            </a:r>
            <a:r>
              <a:rPr lang="fr-FR" sz="3600" dirty="0">
                <a:solidFill>
                  <a:srgbClr val="0070C0"/>
                </a:solidFill>
                <a:latin typeface="Baskerville Old Face" panose="02020602080505020303" pitchFamily="18" charset="0"/>
              </a:rPr>
              <a:t>du risque de taux</a:t>
            </a:r>
          </a:p>
        </p:txBody>
      </p:sp>
      <p:sp>
        <p:nvSpPr>
          <p:cNvPr id="3" name="Espace réservé du contenu 2"/>
          <p:cNvSpPr>
            <a:spLocks noGrp="1"/>
          </p:cNvSpPr>
          <p:nvPr>
            <p:ph idx="1"/>
          </p:nvPr>
        </p:nvSpPr>
        <p:spPr>
          <a:xfrm>
            <a:off x="1406104" y="1233577"/>
            <a:ext cx="9766539" cy="4687871"/>
          </a:xfrm>
        </p:spPr>
        <p:txBody>
          <a:bodyPr>
            <a:noAutofit/>
          </a:bodyPr>
          <a:lstStyle/>
          <a:p>
            <a:pPr marL="0" indent="0" algn="just">
              <a:lnSpc>
                <a:spcPct val="150000"/>
              </a:lnSpc>
              <a:buNone/>
            </a:pPr>
            <a:endParaRPr lang="fr-FR"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fr-FR" sz="2000" dirty="0" smtClean="0">
                <a:latin typeface="Times New Roman" panose="02020603050405020304" pitchFamily="18" charset="0"/>
                <a:cs typeface="Times New Roman" panose="02020603050405020304" pitchFamily="18" charset="0"/>
              </a:rPr>
              <a:t>-</a:t>
            </a:r>
            <a:r>
              <a:rPr lang="fr-FR" sz="2000" dirty="0">
                <a:latin typeface="Times New Roman" panose="02020603050405020304" pitchFamily="18" charset="0"/>
                <a:cs typeface="Times New Roman" panose="02020603050405020304" pitchFamily="18" charset="0"/>
              </a:rPr>
              <a:t>Duration: </a:t>
            </a:r>
            <a:r>
              <a:rPr lang="fr-FR" sz="2000" dirty="0" smtClean="0">
                <a:latin typeface="Times New Roman" panose="02020603050405020304" pitchFamily="18" charset="0"/>
                <a:cs typeface="Times New Roman" panose="02020603050405020304" pitchFamily="18" charset="0"/>
              </a:rPr>
              <a:t>C’est </a:t>
            </a:r>
            <a:r>
              <a:rPr lang="fr-FR" sz="2000" dirty="0">
                <a:latin typeface="Times New Roman" panose="02020603050405020304" pitchFamily="18" charset="0"/>
                <a:cs typeface="Times New Roman" panose="02020603050405020304" pitchFamily="18" charset="0"/>
              </a:rPr>
              <a:t>la moyenne pondérée de la valeur actuelle des paiements de l'obligation. </a:t>
            </a:r>
            <a:r>
              <a:rPr lang="fr-FR" sz="2000" dirty="0" smtClean="0">
                <a:latin typeface="Times New Roman" panose="02020603050405020304" pitchFamily="18" charset="0"/>
                <a:cs typeface="Times New Roman" panose="02020603050405020304" pitchFamily="18" charset="0"/>
              </a:rPr>
              <a:t>Il est </a:t>
            </a:r>
            <a:r>
              <a:rPr lang="fr-FR" sz="2000" dirty="0">
                <a:latin typeface="Times New Roman" panose="02020603050405020304" pitchFamily="18" charset="0"/>
                <a:cs typeface="Times New Roman" panose="02020603050405020304" pitchFamily="18" charset="0"/>
              </a:rPr>
              <a:t>définie comme le temps moyen nécessaire pour recevoir tous les flux de trésorerie d'une obligation</a:t>
            </a:r>
            <a:r>
              <a:rPr lang="fr-FR" sz="20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fr-FR" sz="2000" dirty="0" smtClean="0">
                <a:latin typeface="Times New Roman" panose="02020603050405020304" pitchFamily="18" charset="0"/>
                <a:cs typeface="Times New Roman" panose="02020603050405020304" pitchFamily="18" charset="0"/>
              </a:rPr>
              <a:t>-La </a:t>
            </a:r>
            <a:r>
              <a:rPr lang="fr-FR" sz="2000" dirty="0">
                <a:latin typeface="Times New Roman" panose="02020603050405020304" pitchFamily="18" charset="0"/>
                <a:cs typeface="Times New Roman" panose="02020603050405020304" pitchFamily="18" charset="0"/>
              </a:rPr>
              <a:t>sensibilité d’une </a:t>
            </a:r>
            <a:r>
              <a:rPr lang="fr-FR" sz="2000" dirty="0" smtClean="0">
                <a:latin typeface="Times New Roman" panose="02020603050405020304" pitchFamily="18" charset="0"/>
                <a:cs typeface="Times New Roman" panose="02020603050405020304" pitchFamily="18" charset="0"/>
              </a:rPr>
              <a:t>obligation: </a:t>
            </a:r>
            <a:r>
              <a:rPr lang="fr-FR" sz="2000" dirty="0">
                <a:latin typeface="Times New Roman" panose="02020603050405020304" pitchFamily="18" charset="0"/>
                <a:cs typeface="Times New Roman" panose="02020603050405020304" pitchFamily="18" charset="0"/>
              </a:rPr>
              <a:t>est, en pourcentage, le potentiel de hausse ou de baisse de son cours pour une variation de 1% des taux d’intérêts, à la baisse ou à la hausse. Une obligation ayant une sensibilité de 4 verra ainsi sa valeur augmenter de 4% en cas de baisse des taux d’intérêts et diminuer de 4% en cas de hausse</a:t>
            </a:r>
            <a:r>
              <a:rPr lang="fr-FR" sz="20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fr-FR" sz="2000" dirty="0" smtClean="0">
                <a:latin typeface="Times New Roman" panose="02020603050405020304" pitchFamily="18" charset="0"/>
                <a:cs typeface="Times New Roman" panose="02020603050405020304" pitchFamily="18" charset="0"/>
              </a:rPr>
              <a:t>-</a:t>
            </a:r>
            <a:r>
              <a:rPr lang="fr-FR" sz="2000" dirty="0">
                <a:latin typeface="Times New Roman" panose="02020603050405020304" pitchFamily="18" charset="0"/>
                <a:cs typeface="Times New Roman" panose="02020603050405020304" pitchFamily="18" charset="0"/>
              </a:rPr>
              <a:t>La convexité:  La convexité corrige l'erreur que la duration produit dans l’anticipation des variations de prix compte tenu des mouvements importants des taux d'intérêt. En tant que tel, la convexité mesure également le taux de variation de la duration, ce qui permet de tenant compte de la relation dynamique entre les prix et les taux.</a:t>
            </a:r>
          </a:p>
        </p:txBody>
      </p:sp>
    </p:spTree>
    <p:extLst>
      <p:ext uri="{BB962C8B-B14F-4D97-AF65-F5344CB8AC3E}">
        <p14:creationId xmlns:p14="http://schemas.microsoft.com/office/powerpoint/2010/main" val="1227963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smtClean="0">
                <a:solidFill>
                  <a:srgbClr val="0070C0"/>
                </a:solidFill>
                <a:latin typeface="Baskerville Old Face" panose="02020602080505020303" pitchFamily="18" charset="0"/>
              </a:rPr>
              <a:t>Application : Mesure de risque</a:t>
            </a:r>
            <a:endParaRPr lang="fr-FR" sz="3600" dirty="0">
              <a:solidFill>
                <a:srgbClr val="0070C0"/>
              </a:solidFill>
              <a:latin typeface="Baskerville Old Face" panose="02020602080505020303" pitchFamily="18" charset="0"/>
            </a:endParaRPr>
          </a:p>
        </p:txBody>
      </p:sp>
      <p:pic>
        <p:nvPicPr>
          <p:cNvPr id="4" name="Espace réservé du contenu 3"/>
          <p:cNvPicPr>
            <a:picLocks noGrp="1" noChangeAspect="1"/>
          </p:cNvPicPr>
          <p:nvPr>
            <p:ph idx="1"/>
          </p:nvPr>
        </p:nvPicPr>
        <p:blipFill>
          <a:blip r:embed="rId2"/>
          <a:stretch>
            <a:fillRect/>
          </a:stretch>
        </p:blipFill>
        <p:spPr>
          <a:xfrm>
            <a:off x="2303252" y="2544792"/>
            <a:ext cx="8126083" cy="2080389"/>
          </a:xfrm>
          <a:prstGeom prst="rect">
            <a:avLst/>
          </a:prstGeom>
        </p:spPr>
      </p:pic>
    </p:spTree>
    <p:extLst>
      <p:ext uri="{BB962C8B-B14F-4D97-AF65-F5344CB8AC3E}">
        <p14:creationId xmlns:p14="http://schemas.microsoft.com/office/powerpoint/2010/main" val="14918562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smtClean="0">
                <a:solidFill>
                  <a:srgbClr val="0070C0"/>
                </a:solidFill>
                <a:latin typeface="Baskerville Old Face" panose="02020602080505020303" pitchFamily="18" charset="0"/>
              </a:rPr>
              <a:t>Présentation </a:t>
            </a:r>
            <a:r>
              <a:rPr lang="fr-FR" sz="3600" dirty="0">
                <a:solidFill>
                  <a:srgbClr val="0070C0"/>
                </a:solidFill>
                <a:latin typeface="Baskerville Old Face" panose="02020602080505020303" pitchFamily="18" charset="0"/>
              </a:rPr>
              <a:t>des options </a:t>
            </a:r>
          </a:p>
        </p:txBody>
      </p:sp>
      <p:sp>
        <p:nvSpPr>
          <p:cNvPr id="3" name="Espace réservé du contenu 2"/>
          <p:cNvSpPr>
            <a:spLocks noGrp="1"/>
          </p:cNvSpPr>
          <p:nvPr>
            <p:ph idx="1"/>
          </p:nvPr>
        </p:nvSpPr>
        <p:spPr>
          <a:xfrm>
            <a:off x="1440610" y="1388853"/>
            <a:ext cx="9766539" cy="4687871"/>
          </a:xfrm>
        </p:spPr>
        <p:txBody>
          <a:bodyPr>
            <a:noAutofit/>
          </a:bodyPr>
          <a:lstStyle/>
          <a:p>
            <a:pPr marL="0" indent="0" algn="just">
              <a:lnSpc>
                <a:spcPct val="150000"/>
              </a:lnSpc>
              <a:buNone/>
            </a:pPr>
            <a:r>
              <a:rPr lang="fr-FR" sz="2000" dirty="0">
                <a:latin typeface="Times New Roman" panose="02020603050405020304" pitchFamily="18" charset="0"/>
                <a:cs typeface="Times New Roman" panose="02020603050405020304" pitchFamily="18" charset="0"/>
              </a:rPr>
              <a:t>Une option est un produit dérivé qui donne le droit, et non l'obligation, soit d'acheter soit de vendre, une quantité donné d'un actif financier appelé actif sous-jacent, à un prix précis à l'avance (prix d'exercice), et à une échéance convenue</a:t>
            </a:r>
            <a:r>
              <a:rPr lang="fr-FR" sz="20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On distingue deux types d’options à savoir les options vanilles et les options exotiques. </a:t>
            </a:r>
            <a:endParaRPr lang="fr-FR"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fr-FR" sz="2000" dirty="0">
                <a:latin typeface="Times New Roman" panose="02020603050405020304" pitchFamily="18" charset="0"/>
                <a:cs typeface="Times New Roman" panose="02020603050405020304" pitchFamily="18" charset="0"/>
              </a:rPr>
              <a:t>En pratique, les options vanilles sont réparties entre options européennes et américaines</a:t>
            </a:r>
            <a:r>
              <a:rPr lang="fr-FR" sz="2000" dirty="0" smtClean="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a:p>
            <a:pPr marL="0" indent="0" algn="just">
              <a:lnSpc>
                <a:spcPct val="150000"/>
              </a:lnSpc>
              <a:buNone/>
            </a:pPr>
            <a:r>
              <a:rPr lang="fr-FR" sz="2000" dirty="0">
                <a:latin typeface="Times New Roman" panose="02020603050405020304" pitchFamily="18" charset="0"/>
                <a:cs typeface="Times New Roman" panose="02020603050405020304" pitchFamily="18" charset="0"/>
              </a:rPr>
              <a:t>- Une option est dite européenne lorsque le contrat ne peut être exécuté qu’à la maturité T.</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 Une option est dite américaine lorsque le contrat peut être exécuté à toute date entre 0 et T.</a:t>
            </a:r>
          </a:p>
          <a:p>
            <a:pPr marL="0" indent="0" algn="just">
              <a:lnSpc>
                <a:spcPct val="150000"/>
              </a:lnSpc>
              <a:buNone/>
            </a:pP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4935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191013" y="392503"/>
            <a:ext cx="9988821" cy="850392"/>
          </a:xfrm>
        </p:spPr>
        <p:txBody>
          <a:bodyPr/>
          <a:lstStyle/>
          <a:p>
            <a:pPr algn="ctr"/>
            <a:r>
              <a:rPr lang="fr-FR" b="1" dirty="0">
                <a:solidFill>
                  <a:srgbClr val="7030A0"/>
                </a:solidFill>
                <a:latin typeface="Baskerville Old Face" panose="02020602080505020303" pitchFamily="18" charset="0"/>
              </a:rPr>
              <a:t>PLAN</a:t>
            </a:r>
          </a:p>
        </p:txBody>
      </p:sp>
      <p:sp>
        <p:nvSpPr>
          <p:cNvPr id="18435" name="Rectangle 3"/>
          <p:cNvSpPr>
            <a:spLocks noGrp="1" noChangeArrowheads="1"/>
          </p:cNvSpPr>
          <p:nvPr>
            <p:ph idx="1"/>
          </p:nvPr>
        </p:nvSpPr>
        <p:spPr>
          <a:xfrm>
            <a:off x="1312653" y="1372290"/>
            <a:ext cx="10515600" cy="4640771"/>
          </a:xfrm>
        </p:spPr>
        <p:txBody>
          <a:bodyPr>
            <a:normAutofit fontScale="92500" lnSpcReduction="20000"/>
          </a:bodyPr>
          <a:lstStyle/>
          <a:p>
            <a:pPr algn="just">
              <a:lnSpc>
                <a:spcPct val="150000"/>
              </a:lnSpc>
              <a:buClrTx/>
              <a:buFont typeface="Wingdings" panose="05000000000000000000" pitchFamily="2" charset="2"/>
              <a:buChar char="q"/>
            </a:pPr>
            <a:r>
              <a:rPr lang="fr-FR" sz="2400" dirty="0">
                <a:latin typeface="Times New Roman" panose="02020603050405020304" pitchFamily="18" charset="0"/>
                <a:cs typeface="Times New Roman" panose="02020603050405020304" pitchFamily="18" charset="0"/>
              </a:rPr>
              <a:t>Introduction</a:t>
            </a:r>
          </a:p>
          <a:p>
            <a:pPr marL="571500" indent="-571500" algn="just">
              <a:lnSpc>
                <a:spcPct val="150000"/>
              </a:lnSpc>
              <a:buClrTx/>
              <a:buFont typeface="+mj-lt"/>
              <a:buAutoNum type="romanUcPeriod"/>
            </a:pPr>
            <a:r>
              <a:rPr lang="fr-FR" dirty="0" smtClean="0">
                <a:latin typeface="Times New Roman" panose="02020603050405020304" pitchFamily="18" charset="0"/>
                <a:cs typeface="Times New Roman" panose="02020603050405020304" pitchFamily="18" charset="0"/>
              </a:rPr>
              <a:t>Les marchés financiers</a:t>
            </a:r>
            <a:endParaRPr lang="fr-FR" sz="2400" dirty="0" smtClean="0">
              <a:latin typeface="Times New Roman" panose="02020603050405020304" pitchFamily="18" charset="0"/>
              <a:cs typeface="Times New Roman" panose="02020603050405020304" pitchFamily="18" charset="0"/>
            </a:endParaRPr>
          </a:p>
          <a:p>
            <a:pPr marL="571500" indent="-571500" algn="just">
              <a:lnSpc>
                <a:spcPct val="150000"/>
              </a:lnSpc>
              <a:buClrTx/>
              <a:buFont typeface="+mj-lt"/>
              <a:buAutoNum type="romanUcPeriod"/>
            </a:pPr>
            <a:r>
              <a:rPr lang="fr-FR" dirty="0">
                <a:latin typeface="Times New Roman" panose="02020603050405020304" pitchFamily="18" charset="0"/>
                <a:cs typeface="Times New Roman" panose="02020603050405020304" pitchFamily="18" charset="0"/>
              </a:rPr>
              <a:t>V</a:t>
            </a:r>
            <a:r>
              <a:rPr lang="fr-FR" sz="2400" dirty="0" smtClean="0">
                <a:latin typeface="Times New Roman" panose="02020603050405020304" pitchFamily="18" charset="0"/>
                <a:cs typeface="Times New Roman" panose="02020603050405020304" pitchFamily="18" charset="0"/>
              </a:rPr>
              <a:t>alorisation obligataire et des options de change</a:t>
            </a:r>
          </a:p>
          <a:p>
            <a:pPr marL="571500" indent="-571500" algn="just">
              <a:lnSpc>
                <a:spcPct val="150000"/>
              </a:lnSpc>
              <a:buClrTx/>
              <a:buFont typeface="+mj-lt"/>
              <a:buAutoNum type="romanUcPeriod"/>
            </a:pP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Attribution de </a:t>
            </a:r>
            <a:r>
              <a:rPr lang="fr-FR" dirty="0" smtClean="0">
                <a:latin typeface="Times New Roman" panose="02020603050405020304" pitchFamily="18" charset="0"/>
                <a:cs typeface="Times New Roman" panose="02020603050405020304" pitchFamily="18" charset="0"/>
              </a:rPr>
              <a:t>performance</a:t>
            </a:r>
          </a:p>
          <a:p>
            <a:pPr marL="0" indent="0" algn="just">
              <a:lnSpc>
                <a:spcPct val="150000"/>
              </a:lnSpc>
              <a:buClrTx/>
              <a:buNone/>
            </a:pPr>
            <a:r>
              <a:rPr lang="fr-FR" dirty="0">
                <a:latin typeface="Times New Roman" panose="02020603050405020304" pitchFamily="18" charset="0"/>
                <a:cs typeface="Times New Roman" panose="02020603050405020304" pitchFamily="18" charset="0"/>
              </a:rPr>
              <a:t>-Les différentes mesures de performance</a:t>
            </a:r>
          </a:p>
          <a:p>
            <a:pPr marL="0" indent="0" algn="just">
              <a:lnSpc>
                <a:spcPct val="150000"/>
              </a:lnSpc>
              <a:buClrTx/>
              <a:buNone/>
            </a:pPr>
            <a:r>
              <a:rPr lang="fr-FR" dirty="0">
                <a:latin typeface="Times New Roman" panose="02020603050405020304" pitchFamily="18" charset="0"/>
                <a:cs typeface="Times New Roman" panose="02020603050405020304" pitchFamily="18" charset="0"/>
              </a:rPr>
              <a:t>-Attribution du portefeuille obligataire</a:t>
            </a:r>
          </a:p>
          <a:p>
            <a:pPr marL="0" indent="0" algn="just">
              <a:lnSpc>
                <a:spcPct val="150000"/>
              </a:lnSpc>
              <a:buClrTx/>
              <a:buNone/>
            </a:pPr>
            <a:r>
              <a:rPr lang="fr-FR" dirty="0">
                <a:latin typeface="Times New Roman" panose="02020603050405020304" pitchFamily="18" charset="0"/>
                <a:cs typeface="Times New Roman" panose="02020603050405020304" pitchFamily="18" charset="0"/>
              </a:rPr>
              <a:t>-Attribution du portefeuille fx options </a:t>
            </a:r>
            <a:endParaRPr lang="fr-FR" sz="2400" dirty="0" smtClean="0">
              <a:latin typeface="Times New Roman" panose="02020603050405020304" pitchFamily="18" charset="0"/>
              <a:cs typeface="Times New Roman" panose="02020603050405020304" pitchFamily="18" charset="0"/>
            </a:endParaRPr>
          </a:p>
          <a:p>
            <a:pPr algn="just">
              <a:lnSpc>
                <a:spcPct val="150000"/>
              </a:lnSpc>
              <a:buClrTx/>
              <a:buFont typeface="Wingdings" panose="05000000000000000000" pitchFamily="2" charset="2"/>
              <a:buChar char="q"/>
            </a:pPr>
            <a:r>
              <a:rPr lang="fr-FR" sz="2400" dirty="0" smtClean="0">
                <a:latin typeface="Times New Roman" panose="02020603050405020304" pitchFamily="18" charset="0"/>
                <a:cs typeface="Times New Roman" panose="02020603050405020304" pitchFamily="18" charset="0"/>
              </a:rPr>
              <a:t>Conclusion</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27875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Effect transition="in" filter="barn(inVertical)">
                                      <p:cBhvr>
                                        <p:cTn id="12" dur="500"/>
                                        <p:tgtEl>
                                          <p:spTgt spid="184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8435">
                                            <p:txEl>
                                              <p:pRg st="1" end="1"/>
                                            </p:txEl>
                                          </p:spTgt>
                                        </p:tgtEl>
                                        <p:attrNameLst>
                                          <p:attrName>style.visibility</p:attrName>
                                        </p:attrNameLst>
                                      </p:cBhvr>
                                      <p:to>
                                        <p:strVal val="visible"/>
                                      </p:to>
                                    </p:set>
                                    <p:animEffect transition="in" filter="barn(inVertical)">
                                      <p:cBhvr>
                                        <p:cTn id="17" dur="500"/>
                                        <p:tgtEl>
                                          <p:spTgt spid="18435">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18435">
                                            <p:txEl>
                                              <p:pRg st="2" end="2"/>
                                            </p:txEl>
                                          </p:spTgt>
                                        </p:tgtEl>
                                        <p:attrNameLst>
                                          <p:attrName>style.visibility</p:attrName>
                                        </p:attrNameLst>
                                      </p:cBhvr>
                                      <p:to>
                                        <p:strVal val="visible"/>
                                      </p:to>
                                    </p:set>
                                    <p:animEffect transition="in" filter="barn(inVertical)">
                                      <p:cBhvr>
                                        <p:cTn id="20" dur="500"/>
                                        <p:tgtEl>
                                          <p:spTgt spid="18435">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18435">
                                            <p:txEl>
                                              <p:pRg st="3" end="3"/>
                                            </p:txEl>
                                          </p:spTgt>
                                        </p:tgtEl>
                                        <p:attrNameLst>
                                          <p:attrName>style.visibility</p:attrName>
                                        </p:attrNameLst>
                                      </p:cBhvr>
                                      <p:to>
                                        <p:strVal val="visible"/>
                                      </p:to>
                                    </p:set>
                                    <p:animEffect transition="in" filter="barn(inVertical)">
                                      <p:cBhvr>
                                        <p:cTn id="23" dur="500"/>
                                        <p:tgtEl>
                                          <p:spTgt spid="18435">
                                            <p:txEl>
                                              <p:pRg st="3" end="3"/>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18435">
                                            <p:txEl>
                                              <p:pRg st="6" end="6"/>
                                            </p:txEl>
                                          </p:spTgt>
                                        </p:tgtEl>
                                        <p:attrNameLst>
                                          <p:attrName>style.visibility</p:attrName>
                                        </p:attrNameLst>
                                      </p:cBhvr>
                                      <p:to>
                                        <p:strVal val="visible"/>
                                      </p:to>
                                    </p:set>
                                    <p:animEffect transition="in" filter="barn(inVertical)">
                                      <p:cBhvr>
                                        <p:cTn id="26" dur="500"/>
                                        <p:tgtEl>
                                          <p:spTgt spid="18435">
                                            <p:txEl>
                                              <p:pRg st="6" end="6"/>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18435">
                                            <p:txEl>
                                              <p:pRg st="4" end="4"/>
                                            </p:txEl>
                                          </p:spTgt>
                                        </p:tgtEl>
                                        <p:attrNameLst>
                                          <p:attrName>style.visibility</p:attrName>
                                        </p:attrNameLst>
                                      </p:cBhvr>
                                      <p:to>
                                        <p:strVal val="visible"/>
                                      </p:to>
                                    </p:set>
                                    <p:animEffect transition="in" filter="barn(inVertical)">
                                      <p:cBhvr>
                                        <p:cTn id="29" dur="500"/>
                                        <p:tgtEl>
                                          <p:spTgt spid="18435">
                                            <p:txEl>
                                              <p:pRg st="4" end="4"/>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18435">
                                            <p:txEl>
                                              <p:pRg st="5" end="5"/>
                                            </p:txEl>
                                          </p:spTgt>
                                        </p:tgtEl>
                                        <p:attrNameLst>
                                          <p:attrName>style.visibility</p:attrName>
                                        </p:attrNameLst>
                                      </p:cBhvr>
                                      <p:to>
                                        <p:strVal val="visible"/>
                                      </p:to>
                                    </p:set>
                                    <p:animEffect transition="in" filter="barn(inVertical)">
                                      <p:cBhvr>
                                        <p:cTn id="32" dur="500"/>
                                        <p:tgtEl>
                                          <p:spTgt spid="18435">
                                            <p:txEl>
                                              <p:pRg st="5" end="5"/>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18435">
                                            <p:txEl>
                                              <p:pRg st="7" end="7"/>
                                            </p:txEl>
                                          </p:spTgt>
                                        </p:tgtEl>
                                        <p:attrNameLst>
                                          <p:attrName>style.visibility</p:attrName>
                                        </p:attrNameLst>
                                      </p:cBhvr>
                                      <p:to>
                                        <p:strVal val="visible"/>
                                      </p:to>
                                    </p:set>
                                    <p:animEffect transition="in" filter="barn(inVertical)">
                                      <p:cBhvr>
                                        <p:cTn id="35" dur="500"/>
                                        <p:tgtEl>
                                          <p:spTgt spid="1843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xit" presetSubtype="21" fill="hold" nodeType="clickEffect">
                                  <p:stCondLst>
                                    <p:cond delay="0"/>
                                  </p:stCondLst>
                                  <p:childTnLst>
                                    <p:animEffect transition="out" filter="barn(inVertical)">
                                      <p:cBhvr>
                                        <p:cTn id="39" dur="500"/>
                                        <p:tgtEl>
                                          <p:spTgt spid="18435">
                                            <p:txEl>
                                              <p:pRg st="0" end="0"/>
                                            </p:txEl>
                                          </p:spTgt>
                                        </p:tgtEl>
                                      </p:cBhvr>
                                    </p:animEffect>
                                    <p:set>
                                      <p:cBhvr>
                                        <p:cTn id="40" dur="1" fill="hold">
                                          <p:stCondLst>
                                            <p:cond delay="499"/>
                                          </p:stCondLst>
                                        </p:cTn>
                                        <p:tgtEl>
                                          <p:spTgt spid="18435">
                                            <p:txEl>
                                              <p:pRg st="0" end="0"/>
                                            </p:txEl>
                                          </p:spTgt>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6" presetClass="exit" presetSubtype="21" fill="hold" nodeType="clickEffect">
                                  <p:stCondLst>
                                    <p:cond delay="0"/>
                                  </p:stCondLst>
                                  <p:childTnLst>
                                    <p:animEffect transition="out" filter="barn(inVertical)">
                                      <p:cBhvr>
                                        <p:cTn id="44" dur="500"/>
                                        <p:tgtEl>
                                          <p:spTgt spid="18435">
                                            <p:txEl>
                                              <p:pRg st="1" end="1"/>
                                            </p:txEl>
                                          </p:spTgt>
                                        </p:tgtEl>
                                      </p:cBhvr>
                                    </p:animEffect>
                                    <p:set>
                                      <p:cBhvr>
                                        <p:cTn id="45" dur="1" fill="hold">
                                          <p:stCondLst>
                                            <p:cond delay="499"/>
                                          </p:stCondLst>
                                        </p:cTn>
                                        <p:tgtEl>
                                          <p:spTgt spid="18435">
                                            <p:txEl>
                                              <p:pRg st="1" end="1"/>
                                            </p:txEl>
                                          </p:spTgt>
                                        </p:tgtEl>
                                        <p:attrNameLst>
                                          <p:attrName>style.visibility</p:attrName>
                                        </p:attrNameLst>
                                      </p:cBhvr>
                                      <p:to>
                                        <p:strVal val="hidden"/>
                                      </p:to>
                                    </p:set>
                                  </p:childTnLst>
                                </p:cTn>
                              </p:par>
                              <p:par>
                                <p:cTn id="46" presetID="16" presetClass="exit" presetSubtype="21" fill="hold" nodeType="withEffect">
                                  <p:stCondLst>
                                    <p:cond delay="0"/>
                                  </p:stCondLst>
                                  <p:childTnLst>
                                    <p:animEffect transition="out" filter="barn(inVertical)">
                                      <p:cBhvr>
                                        <p:cTn id="47" dur="500"/>
                                        <p:tgtEl>
                                          <p:spTgt spid="18435">
                                            <p:txEl>
                                              <p:pRg st="2" end="2"/>
                                            </p:txEl>
                                          </p:spTgt>
                                        </p:tgtEl>
                                      </p:cBhvr>
                                    </p:animEffect>
                                    <p:set>
                                      <p:cBhvr>
                                        <p:cTn id="48" dur="1" fill="hold">
                                          <p:stCondLst>
                                            <p:cond delay="499"/>
                                          </p:stCondLst>
                                        </p:cTn>
                                        <p:tgtEl>
                                          <p:spTgt spid="18435">
                                            <p:txEl>
                                              <p:pRg st="2" end="2"/>
                                            </p:txEl>
                                          </p:spTgt>
                                        </p:tgtEl>
                                        <p:attrNameLst>
                                          <p:attrName>style.visibility</p:attrName>
                                        </p:attrNameLst>
                                      </p:cBhvr>
                                      <p:to>
                                        <p:strVal val="hidden"/>
                                      </p:to>
                                    </p:set>
                                  </p:childTnLst>
                                </p:cTn>
                              </p:par>
                              <p:par>
                                <p:cTn id="49" presetID="16" presetClass="exit" presetSubtype="21" fill="hold" nodeType="withEffect">
                                  <p:stCondLst>
                                    <p:cond delay="0"/>
                                  </p:stCondLst>
                                  <p:childTnLst>
                                    <p:animEffect transition="out" filter="barn(inVertical)">
                                      <p:cBhvr>
                                        <p:cTn id="50" dur="500"/>
                                        <p:tgtEl>
                                          <p:spTgt spid="18435">
                                            <p:txEl>
                                              <p:pRg st="3" end="3"/>
                                            </p:txEl>
                                          </p:spTgt>
                                        </p:tgtEl>
                                      </p:cBhvr>
                                    </p:animEffect>
                                    <p:set>
                                      <p:cBhvr>
                                        <p:cTn id="51" dur="1" fill="hold">
                                          <p:stCondLst>
                                            <p:cond delay="499"/>
                                          </p:stCondLst>
                                        </p:cTn>
                                        <p:tgtEl>
                                          <p:spTgt spid="18435">
                                            <p:txEl>
                                              <p:pRg st="3" end="3"/>
                                            </p:txEl>
                                          </p:spTgt>
                                        </p:tgtEl>
                                        <p:attrNameLst>
                                          <p:attrName>style.visibility</p:attrName>
                                        </p:attrNameLst>
                                      </p:cBhvr>
                                      <p:to>
                                        <p:strVal val="hidden"/>
                                      </p:to>
                                    </p:set>
                                  </p:childTnLst>
                                </p:cTn>
                              </p:par>
                              <p:par>
                                <p:cTn id="52" presetID="16" presetClass="exit" presetSubtype="21" fill="hold" nodeType="withEffect">
                                  <p:stCondLst>
                                    <p:cond delay="0"/>
                                  </p:stCondLst>
                                  <p:childTnLst>
                                    <p:animEffect transition="out" filter="barn(inVertical)">
                                      <p:cBhvr>
                                        <p:cTn id="53" dur="500"/>
                                        <p:tgtEl>
                                          <p:spTgt spid="18435">
                                            <p:txEl>
                                              <p:pRg st="6" end="6"/>
                                            </p:txEl>
                                          </p:spTgt>
                                        </p:tgtEl>
                                      </p:cBhvr>
                                    </p:animEffect>
                                    <p:set>
                                      <p:cBhvr>
                                        <p:cTn id="54" dur="1" fill="hold">
                                          <p:stCondLst>
                                            <p:cond delay="499"/>
                                          </p:stCondLst>
                                        </p:cTn>
                                        <p:tgtEl>
                                          <p:spTgt spid="18435">
                                            <p:txEl>
                                              <p:pRg st="6" end="6"/>
                                            </p:txEl>
                                          </p:spTgt>
                                        </p:tgtEl>
                                        <p:attrNameLst>
                                          <p:attrName>style.visibility</p:attrName>
                                        </p:attrNameLst>
                                      </p:cBhvr>
                                      <p:to>
                                        <p:strVal val="hidden"/>
                                      </p:to>
                                    </p:set>
                                  </p:childTnLst>
                                </p:cTn>
                              </p:par>
                              <p:par>
                                <p:cTn id="55" presetID="16" presetClass="exit" presetSubtype="21" fill="hold" nodeType="withEffect">
                                  <p:stCondLst>
                                    <p:cond delay="0"/>
                                  </p:stCondLst>
                                  <p:childTnLst>
                                    <p:animEffect transition="out" filter="barn(inVertical)">
                                      <p:cBhvr>
                                        <p:cTn id="56" dur="500"/>
                                        <p:tgtEl>
                                          <p:spTgt spid="18435">
                                            <p:txEl>
                                              <p:pRg st="4" end="4"/>
                                            </p:txEl>
                                          </p:spTgt>
                                        </p:tgtEl>
                                      </p:cBhvr>
                                    </p:animEffect>
                                    <p:set>
                                      <p:cBhvr>
                                        <p:cTn id="57" dur="1" fill="hold">
                                          <p:stCondLst>
                                            <p:cond delay="499"/>
                                          </p:stCondLst>
                                        </p:cTn>
                                        <p:tgtEl>
                                          <p:spTgt spid="18435">
                                            <p:txEl>
                                              <p:pRg st="4" end="4"/>
                                            </p:txEl>
                                          </p:spTgt>
                                        </p:tgtEl>
                                        <p:attrNameLst>
                                          <p:attrName>style.visibility</p:attrName>
                                        </p:attrNameLst>
                                      </p:cBhvr>
                                      <p:to>
                                        <p:strVal val="hidden"/>
                                      </p:to>
                                    </p:set>
                                  </p:childTnLst>
                                </p:cTn>
                              </p:par>
                              <p:par>
                                <p:cTn id="58" presetID="16" presetClass="exit" presetSubtype="21" fill="hold" nodeType="withEffect">
                                  <p:stCondLst>
                                    <p:cond delay="0"/>
                                  </p:stCondLst>
                                  <p:childTnLst>
                                    <p:animEffect transition="out" filter="barn(inVertical)">
                                      <p:cBhvr>
                                        <p:cTn id="59" dur="500"/>
                                        <p:tgtEl>
                                          <p:spTgt spid="18435">
                                            <p:txEl>
                                              <p:pRg st="5" end="5"/>
                                            </p:txEl>
                                          </p:spTgt>
                                        </p:tgtEl>
                                      </p:cBhvr>
                                    </p:animEffect>
                                    <p:set>
                                      <p:cBhvr>
                                        <p:cTn id="60" dur="1" fill="hold">
                                          <p:stCondLst>
                                            <p:cond delay="499"/>
                                          </p:stCondLst>
                                        </p:cTn>
                                        <p:tgtEl>
                                          <p:spTgt spid="18435">
                                            <p:txEl>
                                              <p:pRg st="5" end="5"/>
                                            </p:txEl>
                                          </p:spTgt>
                                        </p:tgtEl>
                                        <p:attrNameLst>
                                          <p:attrName>style.visibility</p:attrName>
                                        </p:attrNameLst>
                                      </p:cBhvr>
                                      <p:to>
                                        <p:strVal val="hidden"/>
                                      </p:to>
                                    </p:set>
                                  </p:childTnLst>
                                </p:cTn>
                              </p:par>
                              <p:par>
                                <p:cTn id="61" presetID="16" presetClass="exit" presetSubtype="21" fill="hold" nodeType="withEffect">
                                  <p:stCondLst>
                                    <p:cond delay="0"/>
                                  </p:stCondLst>
                                  <p:childTnLst>
                                    <p:animEffect transition="out" filter="barn(inVertical)">
                                      <p:cBhvr>
                                        <p:cTn id="62" dur="500"/>
                                        <p:tgtEl>
                                          <p:spTgt spid="18435">
                                            <p:txEl>
                                              <p:pRg st="7" end="7"/>
                                            </p:txEl>
                                          </p:spTgt>
                                        </p:tgtEl>
                                      </p:cBhvr>
                                    </p:animEffect>
                                    <p:set>
                                      <p:cBhvr>
                                        <p:cTn id="63" dur="1" fill="hold">
                                          <p:stCondLst>
                                            <p:cond delay="499"/>
                                          </p:stCondLst>
                                        </p:cTn>
                                        <p:tgtEl>
                                          <p:spTgt spid="18435">
                                            <p:txEl>
                                              <p:pRg st="7" end="7"/>
                                            </p:txEl>
                                          </p:spTgt>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 presetClass="exit" presetSubtype="4" fill="hold" grpId="1" nodeType="clickEffect">
                                  <p:stCondLst>
                                    <p:cond delay="0"/>
                                  </p:stCondLst>
                                  <p:childTnLst>
                                    <p:anim calcmode="lin" valueType="num">
                                      <p:cBhvr additive="base">
                                        <p:cTn id="67" dur="500"/>
                                        <p:tgtEl>
                                          <p:spTgt spid="18434"/>
                                        </p:tgtEl>
                                        <p:attrNameLst>
                                          <p:attrName>ppt_x</p:attrName>
                                        </p:attrNameLst>
                                      </p:cBhvr>
                                      <p:tavLst>
                                        <p:tav tm="0">
                                          <p:val>
                                            <p:strVal val="ppt_x"/>
                                          </p:val>
                                        </p:tav>
                                        <p:tav tm="100000">
                                          <p:val>
                                            <p:strVal val="ppt_x"/>
                                          </p:val>
                                        </p:tav>
                                      </p:tavLst>
                                    </p:anim>
                                    <p:anim calcmode="lin" valueType="num">
                                      <p:cBhvr additive="base">
                                        <p:cTn id="68" dur="500"/>
                                        <p:tgtEl>
                                          <p:spTgt spid="18434"/>
                                        </p:tgtEl>
                                        <p:attrNameLst>
                                          <p:attrName>ppt_y</p:attrName>
                                        </p:attrNameLst>
                                      </p:cBhvr>
                                      <p:tavLst>
                                        <p:tav tm="0">
                                          <p:val>
                                            <p:strVal val="ppt_y"/>
                                          </p:val>
                                        </p:tav>
                                        <p:tav tm="100000">
                                          <p:val>
                                            <p:strVal val="1+ppt_h/2"/>
                                          </p:val>
                                        </p:tav>
                                      </p:tavLst>
                                    </p:anim>
                                    <p:set>
                                      <p:cBhvr>
                                        <p:cTn id="69" dur="1" fill="hold">
                                          <p:stCondLst>
                                            <p:cond delay="499"/>
                                          </p:stCondLst>
                                        </p:cTn>
                                        <p:tgtEl>
                                          <p:spTgt spid="184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4"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a:solidFill>
                  <a:srgbClr val="0070C0"/>
                </a:solidFill>
                <a:latin typeface="Baskerville Old Face" panose="02020602080505020303" pitchFamily="18" charset="0"/>
              </a:rPr>
              <a:t>Modèle de Black </a:t>
            </a:r>
            <a:r>
              <a:rPr lang="fr-FR" sz="3600" dirty="0" err="1">
                <a:solidFill>
                  <a:srgbClr val="0070C0"/>
                </a:solidFill>
                <a:latin typeface="Baskerville Old Face" panose="02020602080505020303" pitchFamily="18" charset="0"/>
              </a:rPr>
              <a:t>Scholes</a:t>
            </a:r>
            <a:r>
              <a:rPr lang="fr-FR" sz="3600" dirty="0">
                <a:solidFill>
                  <a:srgbClr val="0070C0"/>
                </a:solidFill>
                <a:latin typeface="Baskerville Old Face" panose="02020602080505020303" pitchFamily="18" charset="0"/>
              </a:rPr>
              <a:t> </a:t>
            </a:r>
          </a:p>
        </p:txBody>
      </p:sp>
      <p:pic>
        <p:nvPicPr>
          <p:cNvPr id="4" name="Espace réservé du contenu 3"/>
          <p:cNvPicPr>
            <a:picLocks noGrp="1" noChangeAspect="1"/>
          </p:cNvPicPr>
          <p:nvPr>
            <p:ph idx="1"/>
          </p:nvPr>
        </p:nvPicPr>
        <p:blipFill>
          <a:blip r:embed="rId2"/>
          <a:stretch>
            <a:fillRect/>
          </a:stretch>
        </p:blipFill>
        <p:spPr>
          <a:xfrm>
            <a:off x="2268748" y="1205263"/>
            <a:ext cx="8341744" cy="5161031"/>
          </a:xfrm>
          <a:prstGeom prst="rect">
            <a:avLst/>
          </a:prstGeom>
        </p:spPr>
      </p:pic>
    </p:spTree>
    <p:extLst>
      <p:ext uri="{BB962C8B-B14F-4D97-AF65-F5344CB8AC3E}">
        <p14:creationId xmlns:p14="http://schemas.microsoft.com/office/powerpoint/2010/main" val="28764679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a:solidFill>
                  <a:srgbClr val="0070C0"/>
                </a:solidFill>
                <a:latin typeface="Baskerville Old Face" panose="02020602080505020303" pitchFamily="18" charset="0"/>
              </a:rPr>
              <a:t>Modèle de </a:t>
            </a:r>
            <a:r>
              <a:rPr lang="fr-FR" sz="3600" dirty="0" err="1">
                <a:solidFill>
                  <a:srgbClr val="0070C0"/>
                </a:solidFill>
                <a:latin typeface="Baskerville Old Face" panose="02020602080505020303" pitchFamily="18" charset="0"/>
              </a:rPr>
              <a:t>Garman</a:t>
            </a:r>
            <a:r>
              <a:rPr lang="fr-FR" sz="3600" dirty="0">
                <a:solidFill>
                  <a:srgbClr val="0070C0"/>
                </a:solidFill>
                <a:latin typeface="Baskerville Old Face" panose="02020602080505020303" pitchFamily="18" charset="0"/>
              </a:rPr>
              <a:t> </a:t>
            </a:r>
            <a:r>
              <a:rPr lang="fr-FR" sz="3600" dirty="0" err="1">
                <a:solidFill>
                  <a:srgbClr val="0070C0"/>
                </a:solidFill>
                <a:latin typeface="Baskerville Old Face" panose="02020602080505020303" pitchFamily="18" charset="0"/>
              </a:rPr>
              <a:t>Kohlhagen</a:t>
            </a:r>
            <a:endParaRPr lang="fr-FR" sz="3600" dirty="0">
              <a:solidFill>
                <a:srgbClr val="0070C0"/>
              </a:solidFill>
              <a:latin typeface="Baskerville Old Face" panose="02020602080505020303" pitchFamily="18" charset="0"/>
            </a:endParaRP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440610" y="1388853"/>
                <a:ext cx="9766539" cy="4687871"/>
              </a:xfrm>
            </p:spPr>
            <p:txBody>
              <a:bodyPr>
                <a:noAutofit/>
              </a:bodyPr>
              <a:lstStyle/>
              <a:p>
                <a:pPr marL="0" indent="0" algn="just">
                  <a:lnSpc>
                    <a:spcPct val="150000"/>
                  </a:lnSpc>
                  <a:buNone/>
                </a:pPr>
                <a:endParaRPr lang="fr-FR"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fr-FR" sz="2000" dirty="0" smtClean="0">
                    <a:latin typeface="Times New Roman" panose="02020603050405020304" pitchFamily="18" charset="0"/>
                    <a:cs typeface="Times New Roman" panose="02020603050405020304" pitchFamily="18" charset="0"/>
                  </a:rPr>
                  <a:t>Le modèle a été publié en 1976 par Mark </a:t>
                </a:r>
                <a:r>
                  <a:rPr lang="fr-FR" sz="2000" dirty="0" err="1">
                    <a:latin typeface="Times New Roman" panose="02020603050405020304" pitchFamily="18" charset="0"/>
                    <a:cs typeface="Times New Roman" panose="02020603050405020304" pitchFamily="18" charset="0"/>
                  </a:rPr>
                  <a:t>Garman</a:t>
                </a:r>
                <a:r>
                  <a:rPr lang="fr-FR" sz="2000" dirty="0">
                    <a:latin typeface="Times New Roman" panose="02020603050405020304" pitchFamily="18" charset="0"/>
                    <a:cs typeface="Times New Roman" panose="02020603050405020304" pitchFamily="18" charset="0"/>
                  </a:rPr>
                  <a:t> et Steven </a:t>
                </a:r>
                <a:r>
                  <a:rPr lang="fr-FR" sz="2000" dirty="0" err="1" smtClean="0">
                    <a:latin typeface="Times New Roman" panose="02020603050405020304" pitchFamily="18" charset="0"/>
                    <a:cs typeface="Times New Roman" panose="02020603050405020304" pitchFamily="18" charset="0"/>
                  </a:rPr>
                  <a:t>Kohlhagen</a:t>
                </a:r>
                <a:r>
                  <a:rPr lang="fr-FR" sz="20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Ce modèle généralise le modèle standard de Black-</a:t>
                </a:r>
                <a:r>
                  <a:rPr lang="fr-FR" sz="2000" dirty="0" err="1">
                    <a:latin typeface="Times New Roman" panose="02020603050405020304" pitchFamily="18" charset="0"/>
                    <a:cs typeface="Times New Roman" panose="02020603050405020304" pitchFamily="18" charset="0"/>
                  </a:rPr>
                  <a:t>Scholes</a:t>
                </a:r>
                <a:r>
                  <a:rPr lang="fr-FR" sz="2000" dirty="0">
                    <a:latin typeface="Times New Roman" panose="02020603050405020304" pitchFamily="18" charset="0"/>
                    <a:cs typeface="Times New Roman" panose="02020603050405020304" pitchFamily="18" charset="0"/>
                  </a:rPr>
                  <a:t> pour inclure deux taux d'intérêt : un pour une devise nationale (taux domestique) et un pour une devise étrangère (taux étranger). Le rendement du dividende est remplacé par le taux d'intérêt des devises étrangères. </a:t>
                </a:r>
                <a:endParaRPr lang="fr-FR" sz="2000" dirty="0" smtClean="0">
                  <a:latin typeface="Times New Roman" panose="02020603050405020304" pitchFamily="18" charset="0"/>
                  <a:cs typeface="Times New Roman" panose="02020603050405020304" pitchFamily="18" charset="0"/>
                </a:endParaRPr>
              </a:p>
              <a:p>
                <a:pPr lvl="0"/>
                <a:r>
                  <a:rPr lang="fr-FR" sz="2000" dirty="0"/>
                  <a:t>Pour une option d’achat	 :	</a:t>
                </a:r>
                <a14:m>
                  <m:oMath xmlns:m="http://schemas.openxmlformats.org/officeDocument/2006/math">
                    <m:r>
                      <a:rPr lang="fr-FR" sz="2000" i="1">
                        <a:latin typeface="Cambria Math" panose="02040503050406030204" pitchFamily="18" charset="0"/>
                      </a:rPr>
                      <m:t>𝐶</m:t>
                    </m:r>
                    <m:r>
                      <a:rPr lang="fr-FR" sz="2000" i="1">
                        <a:latin typeface="Cambria Math" panose="02040503050406030204" pitchFamily="18" charset="0"/>
                      </a:rPr>
                      <m:t>=</m:t>
                    </m:r>
                    <m:sSub>
                      <m:sSubPr>
                        <m:ctrlPr>
                          <a:rPr lang="fr-FR" sz="2000" i="1">
                            <a:latin typeface="Cambria Math" panose="02040503050406030204" pitchFamily="18" charset="0"/>
                          </a:rPr>
                        </m:ctrlPr>
                      </m:sSubPr>
                      <m:e>
                        <m:r>
                          <a:rPr lang="fr-FR" sz="2000" i="1">
                            <a:latin typeface="Cambria Math" panose="02040503050406030204" pitchFamily="18" charset="0"/>
                          </a:rPr>
                          <m:t>𝑆</m:t>
                        </m:r>
                      </m:e>
                      <m:sub>
                        <m:r>
                          <a:rPr lang="fr-FR" sz="2000" i="1">
                            <a:latin typeface="Cambria Math" panose="02040503050406030204" pitchFamily="18" charset="0"/>
                          </a:rPr>
                          <m:t>0</m:t>
                        </m:r>
                      </m:sub>
                    </m:sSub>
                    <m:sSup>
                      <m:sSupPr>
                        <m:ctrlPr>
                          <a:rPr lang="fr-FR" sz="2000" i="1">
                            <a:latin typeface="Cambria Math" panose="02040503050406030204" pitchFamily="18" charset="0"/>
                          </a:rPr>
                        </m:ctrlPr>
                      </m:sSupPr>
                      <m:e>
                        <m:r>
                          <a:rPr lang="fr-FR" sz="2000" i="1">
                            <a:latin typeface="Cambria Math" panose="02040503050406030204" pitchFamily="18" charset="0"/>
                          </a:rPr>
                          <m:t>𝑒</m:t>
                        </m:r>
                      </m:e>
                      <m:sup>
                        <m:r>
                          <a:rPr lang="fr-FR" sz="2000" i="1">
                            <a:latin typeface="Cambria Math" panose="02040503050406030204" pitchFamily="18" charset="0"/>
                          </a:rPr>
                          <m:t>−</m:t>
                        </m:r>
                        <m:sSub>
                          <m:sSubPr>
                            <m:ctrlPr>
                              <a:rPr lang="fr-FR" sz="2000" i="1">
                                <a:latin typeface="Cambria Math" panose="02040503050406030204" pitchFamily="18" charset="0"/>
                              </a:rPr>
                            </m:ctrlPr>
                          </m:sSubPr>
                          <m:e>
                            <m:r>
                              <a:rPr lang="fr-FR" sz="2000" i="1">
                                <a:latin typeface="Cambria Math" panose="02040503050406030204" pitchFamily="18" charset="0"/>
                              </a:rPr>
                              <m:t>𝑟</m:t>
                            </m:r>
                          </m:e>
                          <m:sub>
                            <m:r>
                              <a:rPr lang="fr-FR" sz="2000" i="1">
                                <a:latin typeface="Cambria Math" panose="02040503050406030204" pitchFamily="18" charset="0"/>
                              </a:rPr>
                              <m:t>𝑓</m:t>
                            </m:r>
                          </m:sub>
                        </m:sSub>
                        <m:r>
                          <a:rPr lang="fr-FR" sz="2000" i="1">
                            <a:latin typeface="Cambria Math" panose="02040503050406030204" pitchFamily="18" charset="0"/>
                          </a:rPr>
                          <m:t>𝑇</m:t>
                        </m:r>
                      </m:sup>
                    </m:sSup>
                    <m:r>
                      <a:rPr lang="fr-FR" sz="2000" i="1">
                        <a:latin typeface="Cambria Math" panose="02040503050406030204" pitchFamily="18" charset="0"/>
                      </a:rPr>
                      <m:t>𝑁</m:t>
                    </m:r>
                    <m:d>
                      <m:dPr>
                        <m:ctrlPr>
                          <a:rPr lang="fr-FR" sz="2000" i="1">
                            <a:latin typeface="Cambria Math" panose="02040503050406030204" pitchFamily="18" charset="0"/>
                          </a:rPr>
                        </m:ctrlPr>
                      </m:dPr>
                      <m:e>
                        <m:sSub>
                          <m:sSubPr>
                            <m:ctrlPr>
                              <a:rPr lang="fr-FR" sz="2000" i="1">
                                <a:latin typeface="Cambria Math" panose="02040503050406030204" pitchFamily="18" charset="0"/>
                              </a:rPr>
                            </m:ctrlPr>
                          </m:sSubPr>
                          <m:e>
                            <m:r>
                              <a:rPr lang="fr-FR" sz="2000" i="1">
                                <a:latin typeface="Cambria Math" panose="02040503050406030204" pitchFamily="18" charset="0"/>
                              </a:rPr>
                              <m:t>𝑑</m:t>
                            </m:r>
                          </m:e>
                          <m:sub>
                            <m:r>
                              <a:rPr lang="fr-FR" sz="2000" i="1">
                                <a:latin typeface="Cambria Math" panose="02040503050406030204" pitchFamily="18" charset="0"/>
                              </a:rPr>
                              <m:t>1</m:t>
                            </m:r>
                          </m:sub>
                        </m:sSub>
                      </m:e>
                    </m:d>
                    <m:r>
                      <a:rPr lang="fr-FR" sz="2000" i="1">
                        <a:latin typeface="Cambria Math" panose="02040503050406030204" pitchFamily="18" charset="0"/>
                      </a:rPr>
                      <m:t>−</m:t>
                    </m:r>
                    <m:r>
                      <a:rPr lang="fr-FR" sz="2000" i="1">
                        <a:latin typeface="Cambria Math" panose="02040503050406030204" pitchFamily="18" charset="0"/>
                      </a:rPr>
                      <m:t>𝐾</m:t>
                    </m:r>
                    <m:sSup>
                      <m:sSupPr>
                        <m:ctrlPr>
                          <a:rPr lang="fr-FR" sz="2000" i="1">
                            <a:latin typeface="Cambria Math" panose="02040503050406030204" pitchFamily="18" charset="0"/>
                          </a:rPr>
                        </m:ctrlPr>
                      </m:sSupPr>
                      <m:e>
                        <m:r>
                          <a:rPr lang="fr-FR" sz="2000" i="1">
                            <a:latin typeface="Cambria Math" panose="02040503050406030204" pitchFamily="18" charset="0"/>
                          </a:rPr>
                          <m:t>𝑒</m:t>
                        </m:r>
                      </m:e>
                      <m:sup>
                        <m:r>
                          <a:rPr lang="fr-FR" sz="2000" i="1">
                            <a:latin typeface="Cambria Math" panose="02040503050406030204" pitchFamily="18" charset="0"/>
                          </a:rPr>
                          <m:t>−</m:t>
                        </m:r>
                        <m:sSub>
                          <m:sSubPr>
                            <m:ctrlPr>
                              <a:rPr lang="fr-FR" sz="2000" i="1">
                                <a:latin typeface="Cambria Math" panose="02040503050406030204" pitchFamily="18" charset="0"/>
                              </a:rPr>
                            </m:ctrlPr>
                          </m:sSubPr>
                          <m:e>
                            <m:r>
                              <a:rPr lang="fr-FR" sz="2000" i="1">
                                <a:latin typeface="Cambria Math" panose="02040503050406030204" pitchFamily="18" charset="0"/>
                              </a:rPr>
                              <m:t>𝑟</m:t>
                            </m:r>
                          </m:e>
                          <m:sub>
                            <m:r>
                              <a:rPr lang="fr-FR" sz="2000" i="1">
                                <a:latin typeface="Cambria Math" panose="02040503050406030204" pitchFamily="18" charset="0"/>
                              </a:rPr>
                              <m:t>𝑑</m:t>
                            </m:r>
                          </m:sub>
                        </m:sSub>
                        <m:r>
                          <a:rPr lang="fr-FR" sz="2000" i="1">
                            <a:latin typeface="Cambria Math" panose="02040503050406030204" pitchFamily="18" charset="0"/>
                          </a:rPr>
                          <m:t>𝑇</m:t>
                        </m:r>
                      </m:sup>
                    </m:sSup>
                    <m:r>
                      <a:rPr lang="fr-FR" sz="2000" i="1">
                        <a:latin typeface="Cambria Math" panose="02040503050406030204" pitchFamily="18" charset="0"/>
                      </a:rPr>
                      <m:t>𝑁</m:t>
                    </m:r>
                    <m:r>
                      <a:rPr lang="fr-FR" sz="2000" i="1">
                        <a:latin typeface="Cambria Math" panose="02040503050406030204" pitchFamily="18" charset="0"/>
                      </a:rPr>
                      <m:t>(</m:t>
                    </m:r>
                    <m:sSub>
                      <m:sSubPr>
                        <m:ctrlPr>
                          <a:rPr lang="fr-FR" sz="2000" i="1">
                            <a:latin typeface="Cambria Math" panose="02040503050406030204" pitchFamily="18" charset="0"/>
                          </a:rPr>
                        </m:ctrlPr>
                      </m:sSubPr>
                      <m:e>
                        <m:r>
                          <a:rPr lang="fr-FR" sz="2000" i="1">
                            <a:latin typeface="Cambria Math" panose="02040503050406030204" pitchFamily="18" charset="0"/>
                          </a:rPr>
                          <m:t>𝑑</m:t>
                        </m:r>
                      </m:e>
                      <m:sub>
                        <m:r>
                          <a:rPr lang="fr-FR" sz="2000" i="1">
                            <a:latin typeface="Cambria Math" panose="02040503050406030204" pitchFamily="18" charset="0"/>
                          </a:rPr>
                          <m:t>2</m:t>
                        </m:r>
                      </m:sub>
                    </m:sSub>
                    <m:r>
                      <a:rPr lang="fr-FR" sz="2000" i="1">
                        <a:latin typeface="Cambria Math" panose="02040503050406030204" pitchFamily="18" charset="0"/>
                      </a:rPr>
                      <m:t>)</m:t>
                    </m:r>
                  </m:oMath>
                </a14:m>
                <a:r>
                  <a:rPr lang="fr-FR" sz="2000" dirty="0"/>
                  <a:t> </a:t>
                </a:r>
              </a:p>
              <a:p>
                <a:pPr lvl="0"/>
                <a:r>
                  <a:rPr lang="fr-FR" sz="2000" dirty="0"/>
                  <a:t>Pour une option de vente :	</a:t>
                </a:r>
                <a14:m>
                  <m:oMath xmlns:m="http://schemas.openxmlformats.org/officeDocument/2006/math">
                    <m:r>
                      <a:rPr lang="fr-FR" sz="2000" i="1">
                        <a:latin typeface="Cambria Math" panose="02040503050406030204" pitchFamily="18" charset="0"/>
                      </a:rPr>
                      <m:t>𝑃</m:t>
                    </m:r>
                    <m:r>
                      <a:rPr lang="fr-FR" sz="2000" i="1">
                        <a:latin typeface="Cambria Math" panose="02040503050406030204" pitchFamily="18" charset="0"/>
                      </a:rPr>
                      <m:t>=</m:t>
                    </m:r>
                    <m:r>
                      <a:rPr lang="fr-FR" sz="2000" i="1">
                        <a:latin typeface="Cambria Math" panose="02040503050406030204" pitchFamily="18" charset="0"/>
                      </a:rPr>
                      <m:t>𝐾</m:t>
                    </m:r>
                    <m:sSup>
                      <m:sSupPr>
                        <m:ctrlPr>
                          <a:rPr lang="fr-FR" sz="2000" i="1">
                            <a:latin typeface="Cambria Math" panose="02040503050406030204" pitchFamily="18" charset="0"/>
                          </a:rPr>
                        </m:ctrlPr>
                      </m:sSupPr>
                      <m:e>
                        <m:r>
                          <a:rPr lang="fr-FR" sz="2000" i="1">
                            <a:latin typeface="Cambria Math" panose="02040503050406030204" pitchFamily="18" charset="0"/>
                          </a:rPr>
                          <m:t>𝑒</m:t>
                        </m:r>
                      </m:e>
                      <m:sup>
                        <m:r>
                          <a:rPr lang="fr-FR" sz="2000" i="1">
                            <a:latin typeface="Cambria Math" panose="02040503050406030204" pitchFamily="18" charset="0"/>
                          </a:rPr>
                          <m:t>−</m:t>
                        </m:r>
                        <m:sSub>
                          <m:sSubPr>
                            <m:ctrlPr>
                              <a:rPr lang="fr-FR" sz="2000" i="1">
                                <a:latin typeface="Cambria Math" panose="02040503050406030204" pitchFamily="18" charset="0"/>
                              </a:rPr>
                            </m:ctrlPr>
                          </m:sSubPr>
                          <m:e>
                            <m:r>
                              <a:rPr lang="fr-FR" sz="2000" i="1">
                                <a:latin typeface="Cambria Math" panose="02040503050406030204" pitchFamily="18" charset="0"/>
                              </a:rPr>
                              <m:t>𝑟</m:t>
                            </m:r>
                          </m:e>
                          <m:sub>
                            <m:r>
                              <a:rPr lang="fr-FR" sz="2000" i="1">
                                <a:latin typeface="Cambria Math" panose="02040503050406030204" pitchFamily="18" charset="0"/>
                              </a:rPr>
                              <m:t>𝑑</m:t>
                            </m:r>
                          </m:sub>
                        </m:sSub>
                        <m:r>
                          <a:rPr lang="fr-FR" sz="2000" i="1">
                            <a:latin typeface="Cambria Math" panose="02040503050406030204" pitchFamily="18" charset="0"/>
                          </a:rPr>
                          <m:t>𝑇</m:t>
                        </m:r>
                      </m:sup>
                    </m:sSup>
                    <m:r>
                      <a:rPr lang="fr-FR" sz="2000" i="1">
                        <a:latin typeface="Cambria Math" panose="02040503050406030204" pitchFamily="18" charset="0"/>
                      </a:rPr>
                      <m:t>𝑁</m:t>
                    </m:r>
                    <m:d>
                      <m:dPr>
                        <m:ctrlPr>
                          <a:rPr lang="fr-FR" sz="2000" i="1">
                            <a:latin typeface="Cambria Math" panose="02040503050406030204" pitchFamily="18" charset="0"/>
                          </a:rPr>
                        </m:ctrlPr>
                      </m:dPr>
                      <m:e>
                        <m:sSub>
                          <m:sSubPr>
                            <m:ctrlPr>
                              <a:rPr lang="fr-FR" sz="2000" i="1">
                                <a:latin typeface="Cambria Math" panose="02040503050406030204" pitchFamily="18" charset="0"/>
                              </a:rPr>
                            </m:ctrlPr>
                          </m:sSubPr>
                          <m:e>
                            <m:r>
                              <a:rPr lang="fr-FR" sz="2000" i="1">
                                <a:latin typeface="Cambria Math" panose="02040503050406030204" pitchFamily="18" charset="0"/>
                              </a:rPr>
                              <m:t>−</m:t>
                            </m:r>
                            <m:r>
                              <a:rPr lang="fr-FR" sz="2000" i="1">
                                <a:latin typeface="Cambria Math" panose="02040503050406030204" pitchFamily="18" charset="0"/>
                              </a:rPr>
                              <m:t>𝑑</m:t>
                            </m:r>
                          </m:e>
                          <m:sub>
                            <m:r>
                              <a:rPr lang="fr-FR" sz="2000" i="1">
                                <a:latin typeface="Cambria Math" panose="02040503050406030204" pitchFamily="18" charset="0"/>
                              </a:rPr>
                              <m:t>2</m:t>
                            </m:r>
                          </m:sub>
                        </m:sSub>
                      </m:e>
                    </m:d>
                    <m:r>
                      <a:rPr lang="fr-FR" sz="2000" i="1">
                        <a:latin typeface="Cambria Math" panose="02040503050406030204" pitchFamily="18" charset="0"/>
                      </a:rPr>
                      <m:t>−</m:t>
                    </m:r>
                    <m:sSub>
                      <m:sSubPr>
                        <m:ctrlPr>
                          <a:rPr lang="fr-FR" sz="2000" i="1">
                            <a:latin typeface="Cambria Math" panose="02040503050406030204" pitchFamily="18" charset="0"/>
                          </a:rPr>
                        </m:ctrlPr>
                      </m:sSubPr>
                      <m:e>
                        <m:r>
                          <a:rPr lang="fr-FR" sz="2000" i="1">
                            <a:latin typeface="Cambria Math" panose="02040503050406030204" pitchFamily="18" charset="0"/>
                          </a:rPr>
                          <m:t>𝑆</m:t>
                        </m:r>
                      </m:e>
                      <m:sub>
                        <m:r>
                          <a:rPr lang="fr-FR" sz="2000" i="1">
                            <a:latin typeface="Cambria Math" panose="02040503050406030204" pitchFamily="18" charset="0"/>
                          </a:rPr>
                          <m:t>0</m:t>
                        </m:r>
                      </m:sub>
                    </m:sSub>
                    <m:sSup>
                      <m:sSupPr>
                        <m:ctrlPr>
                          <a:rPr lang="fr-FR" sz="2000" i="1">
                            <a:latin typeface="Cambria Math" panose="02040503050406030204" pitchFamily="18" charset="0"/>
                          </a:rPr>
                        </m:ctrlPr>
                      </m:sSupPr>
                      <m:e>
                        <m:r>
                          <a:rPr lang="fr-FR" sz="2000" i="1">
                            <a:latin typeface="Cambria Math" panose="02040503050406030204" pitchFamily="18" charset="0"/>
                          </a:rPr>
                          <m:t>𝑒</m:t>
                        </m:r>
                      </m:e>
                      <m:sup>
                        <m:r>
                          <a:rPr lang="fr-FR" sz="2000" i="1">
                            <a:latin typeface="Cambria Math" panose="02040503050406030204" pitchFamily="18" charset="0"/>
                          </a:rPr>
                          <m:t>−</m:t>
                        </m:r>
                        <m:sSub>
                          <m:sSubPr>
                            <m:ctrlPr>
                              <a:rPr lang="fr-FR" sz="2000" i="1">
                                <a:latin typeface="Cambria Math" panose="02040503050406030204" pitchFamily="18" charset="0"/>
                              </a:rPr>
                            </m:ctrlPr>
                          </m:sSubPr>
                          <m:e>
                            <m:r>
                              <a:rPr lang="fr-FR" sz="2000" i="1">
                                <a:latin typeface="Cambria Math" panose="02040503050406030204" pitchFamily="18" charset="0"/>
                              </a:rPr>
                              <m:t>𝑟</m:t>
                            </m:r>
                          </m:e>
                          <m:sub>
                            <m:r>
                              <a:rPr lang="fr-FR" sz="2000" i="1">
                                <a:latin typeface="Cambria Math" panose="02040503050406030204" pitchFamily="18" charset="0"/>
                              </a:rPr>
                              <m:t>𝑓</m:t>
                            </m:r>
                          </m:sub>
                        </m:sSub>
                        <m:r>
                          <a:rPr lang="fr-FR" sz="2000" i="1">
                            <a:latin typeface="Cambria Math" panose="02040503050406030204" pitchFamily="18" charset="0"/>
                          </a:rPr>
                          <m:t>𝑇</m:t>
                        </m:r>
                      </m:sup>
                    </m:sSup>
                    <m:r>
                      <a:rPr lang="fr-FR" sz="2000" i="1">
                        <a:latin typeface="Cambria Math" panose="02040503050406030204" pitchFamily="18" charset="0"/>
                      </a:rPr>
                      <m:t>𝑁</m:t>
                    </m:r>
                    <m:d>
                      <m:dPr>
                        <m:ctrlPr>
                          <a:rPr lang="fr-FR" sz="2000" i="1">
                            <a:latin typeface="Cambria Math" panose="02040503050406030204" pitchFamily="18" charset="0"/>
                          </a:rPr>
                        </m:ctrlPr>
                      </m:dPr>
                      <m:e>
                        <m:sSub>
                          <m:sSubPr>
                            <m:ctrlPr>
                              <a:rPr lang="fr-FR" sz="2000" i="1">
                                <a:latin typeface="Cambria Math" panose="02040503050406030204" pitchFamily="18" charset="0"/>
                              </a:rPr>
                            </m:ctrlPr>
                          </m:sSubPr>
                          <m:e>
                            <m:r>
                              <a:rPr lang="fr-FR" sz="2000" i="1">
                                <a:latin typeface="Cambria Math" panose="02040503050406030204" pitchFamily="18" charset="0"/>
                              </a:rPr>
                              <m:t>−</m:t>
                            </m:r>
                            <m:r>
                              <a:rPr lang="fr-FR" sz="2000" i="1">
                                <a:latin typeface="Cambria Math" panose="02040503050406030204" pitchFamily="18" charset="0"/>
                              </a:rPr>
                              <m:t>𝑑</m:t>
                            </m:r>
                          </m:e>
                          <m:sub>
                            <m:r>
                              <a:rPr lang="fr-FR" sz="2000" i="1">
                                <a:latin typeface="Cambria Math" panose="02040503050406030204" pitchFamily="18" charset="0"/>
                              </a:rPr>
                              <m:t>1</m:t>
                            </m:r>
                          </m:sub>
                        </m:sSub>
                      </m:e>
                    </m:d>
                  </m:oMath>
                </a14:m>
                <a:endParaRPr lang="fr-FR" sz="2000" dirty="0" smtClean="0"/>
              </a:p>
              <a:p>
                <a:pPr marL="0" lvl="0" indent="0">
                  <a:buNone/>
                </a:pPr>
                <a:r>
                  <a:rPr lang="fr-FR" sz="2000" dirty="0" smtClean="0"/>
                  <a:t>Avec </a:t>
                </a:r>
                <a:r>
                  <a:rPr lang="fr-FR" sz="2000" dirty="0"/>
                  <a:t>: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𝑑</m:t>
                        </m:r>
                      </m:e>
                      <m:sub>
                        <m:r>
                          <a:rPr lang="fr-FR" sz="2000" i="1">
                            <a:latin typeface="Cambria Math" panose="02040503050406030204" pitchFamily="18" charset="0"/>
                          </a:rPr>
                          <m:t>1</m:t>
                        </m:r>
                      </m:sub>
                    </m:sSub>
                    <m:r>
                      <a:rPr lang="fr-FR" sz="2000" i="1">
                        <a:latin typeface="Cambria Math" panose="02040503050406030204" pitchFamily="18" charset="0"/>
                      </a:rPr>
                      <m:t>=</m:t>
                    </m:r>
                    <m:f>
                      <m:fPr>
                        <m:ctrlPr>
                          <a:rPr lang="fr-FR" sz="2000" i="1">
                            <a:latin typeface="Cambria Math" panose="02040503050406030204" pitchFamily="18" charset="0"/>
                          </a:rPr>
                        </m:ctrlPr>
                      </m:fPr>
                      <m:num>
                        <m:func>
                          <m:funcPr>
                            <m:ctrlPr>
                              <a:rPr lang="fr-FR" sz="2000" i="1">
                                <a:latin typeface="Cambria Math" panose="02040503050406030204" pitchFamily="18" charset="0"/>
                              </a:rPr>
                            </m:ctrlPr>
                          </m:funcPr>
                          <m:fName>
                            <m:r>
                              <m:rPr>
                                <m:sty m:val="p"/>
                              </m:rPr>
                              <a:rPr lang="fr-FR" sz="2000">
                                <a:latin typeface="Cambria Math" panose="02040503050406030204" pitchFamily="18" charset="0"/>
                              </a:rPr>
                              <m:t>ln</m:t>
                            </m:r>
                          </m:fName>
                          <m:e>
                            <m:d>
                              <m:dPr>
                                <m:ctrlPr>
                                  <a:rPr lang="fr-FR" sz="2000" i="1">
                                    <a:latin typeface="Cambria Math" panose="02040503050406030204" pitchFamily="18" charset="0"/>
                                  </a:rPr>
                                </m:ctrlPr>
                              </m:dPr>
                              <m:e>
                                <m:f>
                                  <m:fPr>
                                    <m:ctrlPr>
                                      <a:rPr lang="fr-FR" sz="2000" i="1">
                                        <a:latin typeface="Cambria Math" panose="02040503050406030204" pitchFamily="18" charset="0"/>
                                      </a:rPr>
                                    </m:ctrlPr>
                                  </m:fPr>
                                  <m:num>
                                    <m:sSub>
                                      <m:sSubPr>
                                        <m:ctrlPr>
                                          <a:rPr lang="fr-FR" sz="2000" i="1">
                                            <a:latin typeface="Cambria Math" panose="02040503050406030204" pitchFamily="18" charset="0"/>
                                          </a:rPr>
                                        </m:ctrlPr>
                                      </m:sSubPr>
                                      <m:e>
                                        <m:r>
                                          <a:rPr lang="fr-FR" sz="2000" i="1">
                                            <a:latin typeface="Cambria Math" panose="02040503050406030204" pitchFamily="18" charset="0"/>
                                          </a:rPr>
                                          <m:t>𝑆</m:t>
                                        </m:r>
                                      </m:e>
                                      <m:sub>
                                        <m:r>
                                          <a:rPr lang="fr-FR" sz="2000" i="1">
                                            <a:latin typeface="Cambria Math" panose="02040503050406030204" pitchFamily="18" charset="0"/>
                                          </a:rPr>
                                          <m:t>0</m:t>
                                        </m:r>
                                      </m:sub>
                                    </m:sSub>
                                  </m:num>
                                  <m:den>
                                    <m:r>
                                      <a:rPr lang="fr-FR" sz="2000" i="1">
                                        <a:latin typeface="Cambria Math" panose="02040503050406030204" pitchFamily="18" charset="0"/>
                                      </a:rPr>
                                      <m:t>𝐾</m:t>
                                    </m:r>
                                  </m:den>
                                </m:f>
                              </m:e>
                            </m:d>
                          </m:e>
                        </m:func>
                        <m:r>
                          <a:rPr lang="fr-FR" sz="2000" i="1">
                            <a:latin typeface="Cambria Math" panose="02040503050406030204" pitchFamily="18" charset="0"/>
                          </a:rPr>
                          <m:t>+(</m:t>
                        </m:r>
                        <m:sSub>
                          <m:sSubPr>
                            <m:ctrlPr>
                              <a:rPr lang="fr-FR" sz="2000" i="1">
                                <a:latin typeface="Cambria Math" panose="02040503050406030204" pitchFamily="18" charset="0"/>
                              </a:rPr>
                            </m:ctrlPr>
                          </m:sSubPr>
                          <m:e>
                            <m:r>
                              <a:rPr lang="fr-FR" sz="2000" i="1">
                                <a:latin typeface="Cambria Math" panose="02040503050406030204" pitchFamily="18" charset="0"/>
                              </a:rPr>
                              <m:t>𝑟</m:t>
                            </m:r>
                          </m:e>
                          <m:sub>
                            <m:r>
                              <a:rPr lang="fr-FR" sz="2000" i="1">
                                <a:latin typeface="Cambria Math" panose="02040503050406030204" pitchFamily="18" charset="0"/>
                              </a:rPr>
                              <m:t>𝑑</m:t>
                            </m:r>
                          </m:sub>
                        </m:sSub>
                        <m:r>
                          <a:rPr lang="fr-FR" sz="2000" i="1">
                            <a:latin typeface="Cambria Math" panose="02040503050406030204" pitchFamily="18" charset="0"/>
                          </a:rPr>
                          <m:t>−</m:t>
                        </m:r>
                        <m:sSub>
                          <m:sSubPr>
                            <m:ctrlPr>
                              <a:rPr lang="fr-FR" sz="2000" i="1">
                                <a:latin typeface="Cambria Math" panose="02040503050406030204" pitchFamily="18" charset="0"/>
                              </a:rPr>
                            </m:ctrlPr>
                          </m:sSubPr>
                          <m:e>
                            <m:r>
                              <a:rPr lang="fr-FR" sz="2000" i="1">
                                <a:latin typeface="Cambria Math" panose="02040503050406030204" pitchFamily="18" charset="0"/>
                              </a:rPr>
                              <m:t>𝑟</m:t>
                            </m:r>
                          </m:e>
                          <m:sub>
                            <m:r>
                              <a:rPr lang="fr-FR" sz="2000" i="1">
                                <a:latin typeface="Cambria Math" panose="02040503050406030204" pitchFamily="18" charset="0"/>
                              </a:rPr>
                              <m:t>𝑓</m:t>
                            </m:r>
                          </m:sub>
                        </m:sSub>
                        <m:r>
                          <a:rPr lang="fr-FR" sz="2000" i="1">
                            <a:latin typeface="Cambria Math" panose="02040503050406030204" pitchFamily="18" charset="0"/>
                          </a:rPr>
                          <m:t>+</m:t>
                        </m:r>
                        <m:f>
                          <m:fPr>
                            <m:ctrlPr>
                              <a:rPr lang="fr-FR" sz="2000" i="1">
                                <a:latin typeface="Cambria Math" panose="02040503050406030204" pitchFamily="18" charset="0"/>
                              </a:rPr>
                            </m:ctrlPr>
                          </m:fPr>
                          <m:num>
                            <m:sSup>
                              <m:sSupPr>
                                <m:ctrlPr>
                                  <a:rPr lang="fr-FR" sz="2000" i="1">
                                    <a:latin typeface="Cambria Math" panose="02040503050406030204" pitchFamily="18" charset="0"/>
                                  </a:rPr>
                                </m:ctrlPr>
                              </m:sSupPr>
                              <m:e>
                                <m:r>
                                  <a:rPr lang="fr-FR" sz="2000" i="1">
                                    <a:latin typeface="Cambria Math" panose="02040503050406030204" pitchFamily="18" charset="0"/>
                                  </a:rPr>
                                  <m:t>𝜎</m:t>
                                </m:r>
                              </m:e>
                              <m:sup>
                                <m:r>
                                  <a:rPr lang="fr-FR" sz="2000" i="1">
                                    <a:latin typeface="Cambria Math" panose="02040503050406030204" pitchFamily="18" charset="0"/>
                                  </a:rPr>
                                  <m:t>2</m:t>
                                </m:r>
                              </m:sup>
                            </m:sSup>
                          </m:num>
                          <m:den>
                            <m:r>
                              <a:rPr lang="fr-FR" sz="2000" i="1">
                                <a:latin typeface="Cambria Math" panose="02040503050406030204" pitchFamily="18" charset="0"/>
                              </a:rPr>
                              <m:t>2</m:t>
                            </m:r>
                          </m:den>
                        </m:f>
                        <m:r>
                          <a:rPr lang="fr-FR" sz="2000" i="1">
                            <a:latin typeface="Cambria Math" panose="02040503050406030204" pitchFamily="18" charset="0"/>
                          </a:rPr>
                          <m:t>)</m:t>
                        </m:r>
                        <m:r>
                          <a:rPr lang="fr-FR" sz="2000" i="1">
                            <a:latin typeface="Cambria Math" panose="02040503050406030204" pitchFamily="18" charset="0"/>
                          </a:rPr>
                          <m:t>𝑇</m:t>
                        </m:r>
                      </m:num>
                      <m:den>
                        <m:r>
                          <a:rPr lang="fr-FR" sz="2000" i="1">
                            <a:latin typeface="Cambria Math" panose="02040503050406030204" pitchFamily="18" charset="0"/>
                          </a:rPr>
                          <m:t>𝜎</m:t>
                        </m:r>
                        <m:rad>
                          <m:radPr>
                            <m:degHide m:val="on"/>
                            <m:ctrlPr>
                              <a:rPr lang="fr-FR" sz="2000" i="1">
                                <a:latin typeface="Cambria Math" panose="02040503050406030204" pitchFamily="18" charset="0"/>
                              </a:rPr>
                            </m:ctrlPr>
                          </m:radPr>
                          <m:deg/>
                          <m:e>
                            <m:r>
                              <a:rPr lang="fr-FR" sz="2000" i="1">
                                <a:latin typeface="Cambria Math" panose="02040503050406030204" pitchFamily="18" charset="0"/>
                              </a:rPr>
                              <m:t>𝑇</m:t>
                            </m:r>
                          </m:e>
                        </m:rad>
                      </m:den>
                    </m:f>
                  </m:oMath>
                </a14:m>
                <a:r>
                  <a:rPr lang="fr-FR" sz="2000" dirty="0"/>
                  <a:t>   et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𝑑</m:t>
                        </m:r>
                      </m:e>
                      <m:sub>
                        <m:r>
                          <a:rPr lang="fr-FR" sz="2000" i="1">
                            <a:latin typeface="Cambria Math" panose="02040503050406030204" pitchFamily="18" charset="0"/>
                          </a:rPr>
                          <m:t>2</m:t>
                        </m:r>
                      </m:sub>
                    </m:sSub>
                    <m:r>
                      <a:rPr lang="fr-FR" sz="2000" i="1">
                        <a:latin typeface="Cambria Math" panose="02040503050406030204" pitchFamily="18" charset="0"/>
                      </a:rPr>
                      <m:t>=</m:t>
                    </m:r>
                    <m:sSub>
                      <m:sSubPr>
                        <m:ctrlPr>
                          <a:rPr lang="fr-FR" sz="2000" i="1">
                            <a:latin typeface="Cambria Math" panose="02040503050406030204" pitchFamily="18" charset="0"/>
                          </a:rPr>
                        </m:ctrlPr>
                      </m:sSubPr>
                      <m:e>
                        <m:r>
                          <a:rPr lang="fr-FR" sz="2000" i="1">
                            <a:latin typeface="Cambria Math" panose="02040503050406030204" pitchFamily="18" charset="0"/>
                          </a:rPr>
                          <m:t>𝑑</m:t>
                        </m:r>
                      </m:e>
                      <m:sub>
                        <m:r>
                          <a:rPr lang="fr-FR" sz="2000" i="1">
                            <a:latin typeface="Cambria Math" panose="02040503050406030204" pitchFamily="18" charset="0"/>
                          </a:rPr>
                          <m:t>1</m:t>
                        </m:r>
                      </m:sub>
                    </m:sSub>
                    <m:r>
                      <a:rPr lang="fr-FR" sz="2000" i="1">
                        <a:latin typeface="Cambria Math" panose="02040503050406030204" pitchFamily="18" charset="0"/>
                      </a:rPr>
                      <m:t>−</m:t>
                    </m:r>
                    <m:r>
                      <a:rPr lang="fr-FR" sz="2000" i="1">
                        <a:latin typeface="Cambria Math" panose="02040503050406030204" pitchFamily="18" charset="0"/>
                      </a:rPr>
                      <m:t>𝜎</m:t>
                    </m:r>
                    <m:rad>
                      <m:radPr>
                        <m:degHide m:val="on"/>
                        <m:ctrlPr>
                          <a:rPr lang="fr-FR" sz="2000" i="1" smtClean="0">
                            <a:latin typeface="Cambria Math" panose="02040503050406030204" pitchFamily="18" charset="0"/>
                          </a:rPr>
                        </m:ctrlPr>
                      </m:radPr>
                      <m:deg/>
                      <m:e>
                        <m:r>
                          <a:rPr lang="fr-FR" sz="2000" i="1">
                            <a:latin typeface="Cambria Math" panose="02040503050406030204" pitchFamily="18" charset="0"/>
                          </a:rPr>
                          <m:t>𝑇</m:t>
                        </m:r>
                      </m:e>
                    </m:rad>
                  </m:oMath>
                </a14:m>
                <a:endParaRPr lang="fr-FR" sz="2000" dirty="0"/>
              </a:p>
              <a:p>
                <a:pPr marL="0" indent="0">
                  <a:buNone/>
                </a:pPr>
                <a:r>
                  <a:rPr lang="fr-FR" sz="2000" dirty="0"/>
                  <a:t>–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𝑟</m:t>
                        </m:r>
                      </m:e>
                      <m:sub>
                        <m:r>
                          <a:rPr lang="fr-FR" sz="2000" i="1">
                            <a:latin typeface="Cambria Math" panose="02040503050406030204" pitchFamily="18" charset="0"/>
                          </a:rPr>
                          <m:t>𝑑</m:t>
                        </m:r>
                        <m:r>
                          <a:rPr lang="fr-FR" sz="2000" i="1">
                            <a:latin typeface="Cambria Math" panose="02040503050406030204" pitchFamily="18" charset="0"/>
                          </a:rPr>
                          <m:t> </m:t>
                        </m:r>
                      </m:sub>
                    </m:sSub>
                    <m:r>
                      <a:rPr lang="fr-FR" sz="2000" i="1">
                        <a:latin typeface="Cambria Math" panose="02040503050406030204" pitchFamily="18" charset="0"/>
                      </a:rPr>
                      <m:t>:</m:t>
                    </m:r>
                    <m:r>
                      <a:rPr lang="fr-FR" sz="2000" i="1">
                        <a:latin typeface="Cambria Math" panose="02040503050406030204" pitchFamily="18" charset="0"/>
                      </a:rPr>
                      <m:t>𝑡𝑎𝑢𝑥</m:t>
                    </m:r>
                    <m:r>
                      <a:rPr lang="fr-FR" sz="2000" i="1">
                        <a:latin typeface="Cambria Math" panose="02040503050406030204" pitchFamily="18" charset="0"/>
                      </a:rPr>
                      <m:t> </m:t>
                    </m:r>
                    <m:sSup>
                      <m:sSupPr>
                        <m:ctrlPr>
                          <a:rPr lang="fr-FR" sz="2000" i="1">
                            <a:latin typeface="Cambria Math" panose="02040503050406030204" pitchFamily="18" charset="0"/>
                          </a:rPr>
                        </m:ctrlPr>
                      </m:sSupPr>
                      <m:e>
                        <m:r>
                          <a:rPr lang="fr-FR" sz="2000" i="1">
                            <a:latin typeface="Cambria Math" panose="02040503050406030204" pitchFamily="18" charset="0"/>
                          </a:rPr>
                          <m:t>𝑑</m:t>
                        </m:r>
                      </m:e>
                      <m:sup>
                        <m:r>
                          <a:rPr lang="fr-FR" sz="2000" i="1">
                            <a:latin typeface="Cambria Math" panose="02040503050406030204" pitchFamily="18" charset="0"/>
                          </a:rPr>
                          <m:t>′</m:t>
                        </m:r>
                      </m:sup>
                    </m:sSup>
                    <m:r>
                      <a:rPr lang="fr-FR" sz="2000" i="1">
                        <a:latin typeface="Cambria Math" panose="02040503050406030204" pitchFamily="18" charset="0"/>
                      </a:rPr>
                      <m:t>𝑖𝑛𝑡𝑒𝑟𝑒𝑡</m:t>
                    </m:r>
                    <m:r>
                      <a:rPr lang="fr-FR" sz="2000" i="1">
                        <a:latin typeface="Cambria Math" panose="02040503050406030204" pitchFamily="18" charset="0"/>
                      </a:rPr>
                      <m:t> </m:t>
                    </m:r>
                    <m:r>
                      <a:rPr lang="fr-FR" sz="2000" i="1">
                        <a:latin typeface="Cambria Math" panose="02040503050406030204" pitchFamily="18" charset="0"/>
                      </a:rPr>
                      <m:t>𝑑𝑜𝑚𝑒𝑠𝑡𝑖𝑞𝑢𝑒</m:t>
                    </m:r>
                  </m:oMath>
                </a14:m>
                <a:endParaRPr lang="fr-FR" sz="2000" dirty="0"/>
              </a:p>
              <a:p>
                <a:pPr marL="0" indent="0">
                  <a:buNone/>
                </a:pPr>
                <a:r>
                  <a:rPr lang="fr-FR" sz="2000" dirty="0"/>
                  <a:t>–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𝑟</m:t>
                        </m:r>
                      </m:e>
                      <m:sub>
                        <m:r>
                          <a:rPr lang="fr-FR" sz="2000" i="1">
                            <a:latin typeface="Cambria Math" panose="02040503050406030204" pitchFamily="18" charset="0"/>
                          </a:rPr>
                          <m:t>𝑓</m:t>
                        </m:r>
                        <m:r>
                          <a:rPr lang="fr-FR" sz="2000" i="1">
                            <a:latin typeface="Cambria Math" panose="02040503050406030204" pitchFamily="18" charset="0"/>
                          </a:rPr>
                          <m:t> </m:t>
                        </m:r>
                      </m:sub>
                    </m:sSub>
                    <m:r>
                      <a:rPr lang="fr-FR" sz="2000" i="1">
                        <a:latin typeface="Cambria Math" panose="02040503050406030204" pitchFamily="18" charset="0"/>
                      </a:rPr>
                      <m:t>:</m:t>
                    </m:r>
                    <m:r>
                      <a:rPr lang="fr-FR" sz="2000" i="1">
                        <a:latin typeface="Cambria Math" panose="02040503050406030204" pitchFamily="18" charset="0"/>
                      </a:rPr>
                      <m:t>𝑡𝑎𝑢𝑥</m:t>
                    </m:r>
                    <m:r>
                      <a:rPr lang="fr-FR" sz="2000" i="1">
                        <a:latin typeface="Cambria Math" panose="02040503050406030204" pitchFamily="18" charset="0"/>
                      </a:rPr>
                      <m:t> </m:t>
                    </m:r>
                    <m:sSup>
                      <m:sSupPr>
                        <m:ctrlPr>
                          <a:rPr lang="fr-FR" sz="2000" i="1">
                            <a:latin typeface="Cambria Math" panose="02040503050406030204" pitchFamily="18" charset="0"/>
                          </a:rPr>
                        </m:ctrlPr>
                      </m:sSupPr>
                      <m:e>
                        <m:r>
                          <a:rPr lang="fr-FR" sz="2000" i="1">
                            <a:latin typeface="Cambria Math" panose="02040503050406030204" pitchFamily="18" charset="0"/>
                          </a:rPr>
                          <m:t>𝑑</m:t>
                        </m:r>
                      </m:e>
                      <m:sup>
                        <m:r>
                          <a:rPr lang="fr-FR" sz="2000" i="1">
                            <a:latin typeface="Cambria Math" panose="02040503050406030204" pitchFamily="18" charset="0"/>
                          </a:rPr>
                          <m:t>′</m:t>
                        </m:r>
                      </m:sup>
                    </m:sSup>
                    <m:r>
                      <a:rPr lang="fr-FR" sz="2000" i="1">
                        <a:latin typeface="Cambria Math" panose="02040503050406030204" pitchFamily="18" charset="0"/>
                      </a:rPr>
                      <m:t>𝑖𝑛𝑡𝑒𝑟𝑒𝑡</m:t>
                    </m:r>
                    <m:r>
                      <a:rPr lang="fr-FR" sz="2000" i="1">
                        <a:latin typeface="Cambria Math" panose="02040503050406030204" pitchFamily="18" charset="0"/>
                      </a:rPr>
                      <m:t> </m:t>
                    </m:r>
                    <m:r>
                      <a:rPr lang="fr-FR" sz="2000" i="1">
                        <a:latin typeface="Cambria Math" panose="02040503050406030204" pitchFamily="18" charset="0"/>
                      </a:rPr>
                      <m:t>𝑒𝑡𝑟𝑎𝑛𝑔𝑒𝑟</m:t>
                    </m:r>
                  </m:oMath>
                </a14:m>
                <a:endParaRPr lang="fr-FR" sz="2000" dirty="0"/>
              </a:p>
              <a:p>
                <a:pPr marL="0" indent="0" algn="just">
                  <a:lnSpc>
                    <a:spcPct val="150000"/>
                  </a:lnSpc>
                  <a:buNone/>
                </a:pPr>
                <a:endParaRPr lang="fr-FR" sz="2000" dirty="0" smtClean="0">
                  <a:latin typeface="Times New Roman" panose="02020603050405020304" pitchFamily="18" charset="0"/>
                  <a:cs typeface="Times New Roman" panose="02020603050405020304" pitchFamily="18" charset="0"/>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440610" y="1388853"/>
                <a:ext cx="9766539" cy="4687871"/>
              </a:xfrm>
              <a:blipFill rotWithShape="0">
                <a:blip r:embed="rId2"/>
                <a:stretch>
                  <a:fillRect l="-1186" t="-520" r="-687" b="-3771"/>
                </a:stretch>
              </a:blipFill>
            </p:spPr>
            <p:txBody>
              <a:bodyPr/>
              <a:lstStyle/>
              <a:p>
                <a:r>
                  <a:rPr lang="fr-FR">
                    <a:noFill/>
                  </a:rPr>
                  <a:t> </a:t>
                </a:r>
              </a:p>
            </p:txBody>
          </p:sp>
        </mc:Fallback>
      </mc:AlternateContent>
    </p:spTree>
    <p:extLst>
      <p:ext uri="{BB962C8B-B14F-4D97-AF65-F5344CB8AC3E}">
        <p14:creationId xmlns:p14="http://schemas.microsoft.com/office/powerpoint/2010/main" val="1562611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a:solidFill>
                  <a:srgbClr val="0070C0"/>
                </a:solidFill>
                <a:latin typeface="Baskerville Old Face" panose="02020602080505020303" pitchFamily="18" charset="0"/>
              </a:rPr>
              <a:t>Application : </a:t>
            </a:r>
            <a:r>
              <a:rPr lang="fr-FR" sz="3600" dirty="0" smtClean="0">
                <a:solidFill>
                  <a:srgbClr val="0070C0"/>
                </a:solidFill>
                <a:latin typeface="Baskerville Old Face" panose="02020602080505020303" pitchFamily="18" charset="0"/>
              </a:rPr>
              <a:t>Modèle de </a:t>
            </a:r>
            <a:r>
              <a:rPr lang="fr-FR" sz="3600" dirty="0" err="1" smtClean="0">
                <a:solidFill>
                  <a:srgbClr val="0070C0"/>
                </a:solidFill>
                <a:latin typeface="Baskerville Old Face" panose="02020602080505020303" pitchFamily="18" charset="0"/>
              </a:rPr>
              <a:t>Garman</a:t>
            </a:r>
            <a:r>
              <a:rPr lang="fr-FR" sz="3600" dirty="0" smtClean="0">
                <a:solidFill>
                  <a:srgbClr val="0070C0"/>
                </a:solidFill>
                <a:latin typeface="Baskerville Old Face" panose="02020602080505020303" pitchFamily="18" charset="0"/>
              </a:rPr>
              <a:t> </a:t>
            </a:r>
            <a:r>
              <a:rPr lang="fr-FR" sz="3600" dirty="0" err="1">
                <a:solidFill>
                  <a:srgbClr val="0070C0"/>
                </a:solidFill>
                <a:latin typeface="Baskerville Old Face" panose="02020602080505020303" pitchFamily="18" charset="0"/>
              </a:rPr>
              <a:t>Kohlhagen</a:t>
            </a:r>
            <a:endParaRPr lang="fr-FR" sz="3600" dirty="0">
              <a:solidFill>
                <a:srgbClr val="0070C0"/>
              </a:solidFill>
              <a:latin typeface="Baskerville Old Face" panose="02020602080505020303" pitchFamily="18" charset="0"/>
            </a:endParaRPr>
          </a:p>
        </p:txBody>
      </p:sp>
      <p:pic>
        <p:nvPicPr>
          <p:cNvPr id="6" name="Image 5"/>
          <p:cNvPicPr>
            <a:picLocks noChangeAspect="1"/>
          </p:cNvPicPr>
          <p:nvPr/>
        </p:nvPicPr>
        <p:blipFill>
          <a:blip r:embed="rId2"/>
          <a:stretch>
            <a:fillRect/>
          </a:stretch>
        </p:blipFill>
        <p:spPr>
          <a:xfrm>
            <a:off x="1787583" y="2286000"/>
            <a:ext cx="9064447" cy="2760454"/>
          </a:xfrm>
          <a:prstGeom prst="rect">
            <a:avLst/>
          </a:prstGeom>
        </p:spPr>
      </p:pic>
    </p:spTree>
    <p:extLst>
      <p:ext uri="{BB962C8B-B14F-4D97-AF65-F5344CB8AC3E}">
        <p14:creationId xmlns:p14="http://schemas.microsoft.com/office/powerpoint/2010/main" val="1919719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smtClean="0">
                <a:solidFill>
                  <a:srgbClr val="0070C0"/>
                </a:solidFill>
                <a:latin typeface="Baskerville Old Face" panose="02020602080505020303" pitchFamily="18" charset="0"/>
              </a:rPr>
              <a:t>Sensibilité </a:t>
            </a:r>
            <a:r>
              <a:rPr lang="fr-FR" sz="3600" dirty="0">
                <a:solidFill>
                  <a:srgbClr val="0070C0"/>
                </a:solidFill>
                <a:latin typeface="Baskerville Old Face" panose="02020602080505020303" pitchFamily="18" charset="0"/>
              </a:rPr>
              <a:t>des options </a:t>
            </a:r>
          </a:p>
        </p:txBody>
      </p:sp>
      <p:sp>
        <p:nvSpPr>
          <p:cNvPr id="3" name="Espace réservé du contenu 2"/>
          <p:cNvSpPr>
            <a:spLocks noGrp="1"/>
          </p:cNvSpPr>
          <p:nvPr>
            <p:ph idx="1"/>
          </p:nvPr>
        </p:nvSpPr>
        <p:spPr>
          <a:xfrm>
            <a:off x="1440610" y="1388853"/>
            <a:ext cx="9766539" cy="1854679"/>
          </a:xfrm>
        </p:spPr>
        <p:txBody>
          <a:bodyPr>
            <a:noAutofit/>
          </a:bodyPr>
          <a:lstStyle/>
          <a:p>
            <a:pPr marL="0" indent="0" algn="just">
              <a:lnSpc>
                <a:spcPct val="150000"/>
              </a:lnSpc>
              <a:buNone/>
            </a:pPr>
            <a:r>
              <a:rPr lang="fr-FR" sz="2000" dirty="0">
                <a:latin typeface="Times New Roman" panose="02020603050405020304" pitchFamily="18" charset="0"/>
                <a:cs typeface="Times New Roman" panose="02020603050405020304" pitchFamily="18" charset="0"/>
              </a:rPr>
              <a:t>Les Grecs sont les quantités représentant la sensibilité du prix des produits dérivés à un changement des paramètres sous-jacents dont dépend la valeur d'un instrument ou d'un portefeuille d’instruments financiers. </a:t>
            </a:r>
            <a:r>
              <a:rPr lang="fr-FR" sz="2000" dirty="0" smtClean="0">
                <a:latin typeface="Times New Roman" panose="02020603050405020304" pitchFamily="18" charset="0"/>
                <a:cs typeface="Times New Roman" panose="02020603050405020304" pitchFamily="18" charset="0"/>
              </a:rPr>
              <a:t>Elles vous </a:t>
            </a:r>
            <a:r>
              <a:rPr lang="fr-FR" sz="2000" dirty="0">
                <a:latin typeface="Times New Roman" panose="02020603050405020304" pitchFamily="18" charset="0"/>
                <a:cs typeface="Times New Roman" panose="02020603050405020304" pitchFamily="18" charset="0"/>
              </a:rPr>
              <a:t>permettent de savoir combien d'exposition (combien d'argent vous risquez de perdre ou de gagner) si le marché devait évoluer dans une direction </a:t>
            </a:r>
            <a:r>
              <a:rPr lang="fr-FR" sz="2000" dirty="0" smtClean="0">
                <a:latin typeface="Times New Roman" panose="02020603050405020304" pitchFamily="18" charset="0"/>
                <a:cs typeface="Times New Roman" panose="02020603050405020304" pitchFamily="18" charset="0"/>
              </a:rPr>
              <a:t>particulière. On peut citer:</a:t>
            </a:r>
          </a:p>
        </p:txBody>
      </p:sp>
      <p:pic>
        <p:nvPicPr>
          <p:cNvPr id="4" name="Image 3"/>
          <p:cNvPicPr>
            <a:picLocks noChangeAspect="1"/>
          </p:cNvPicPr>
          <p:nvPr/>
        </p:nvPicPr>
        <p:blipFill>
          <a:blip r:embed="rId2"/>
          <a:stretch>
            <a:fillRect/>
          </a:stretch>
        </p:blipFill>
        <p:spPr>
          <a:xfrm>
            <a:off x="2976202" y="3674853"/>
            <a:ext cx="7343775" cy="2826948"/>
          </a:xfrm>
          <a:prstGeom prst="rect">
            <a:avLst/>
          </a:prstGeom>
        </p:spPr>
      </p:pic>
    </p:spTree>
    <p:extLst>
      <p:ext uri="{BB962C8B-B14F-4D97-AF65-F5344CB8AC3E}">
        <p14:creationId xmlns:p14="http://schemas.microsoft.com/office/powerpoint/2010/main" val="880455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a:solidFill>
                  <a:srgbClr val="0070C0"/>
                </a:solidFill>
                <a:latin typeface="Baskerville Old Face" panose="02020602080505020303" pitchFamily="18" charset="0"/>
              </a:rPr>
              <a:t>Application : </a:t>
            </a:r>
            <a:r>
              <a:rPr lang="fr-FR" sz="3600" dirty="0" smtClean="0">
                <a:solidFill>
                  <a:srgbClr val="0070C0"/>
                </a:solidFill>
                <a:latin typeface="Baskerville Old Face" panose="02020602080505020303" pitchFamily="18" charset="0"/>
              </a:rPr>
              <a:t>Les indicateurs de risque</a:t>
            </a:r>
            <a:endParaRPr lang="fr-FR" sz="3600" dirty="0">
              <a:solidFill>
                <a:srgbClr val="0070C0"/>
              </a:solidFill>
              <a:latin typeface="Baskerville Old Face" panose="02020602080505020303" pitchFamily="18" charset="0"/>
            </a:endParaRPr>
          </a:p>
        </p:txBody>
      </p:sp>
      <p:pic>
        <p:nvPicPr>
          <p:cNvPr id="4" name="Image 3"/>
          <p:cNvPicPr>
            <a:picLocks noChangeAspect="1"/>
          </p:cNvPicPr>
          <p:nvPr/>
        </p:nvPicPr>
        <p:blipFill>
          <a:blip r:embed="rId2"/>
          <a:stretch>
            <a:fillRect/>
          </a:stretch>
        </p:blipFill>
        <p:spPr>
          <a:xfrm>
            <a:off x="2126522" y="2130725"/>
            <a:ext cx="8381890" cy="2372264"/>
          </a:xfrm>
          <a:prstGeom prst="rect">
            <a:avLst/>
          </a:prstGeom>
        </p:spPr>
      </p:pic>
    </p:spTree>
    <p:extLst>
      <p:ext uri="{BB962C8B-B14F-4D97-AF65-F5344CB8AC3E}">
        <p14:creationId xmlns:p14="http://schemas.microsoft.com/office/powerpoint/2010/main" val="56106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9640" y="2742565"/>
            <a:ext cx="10515600" cy="1325563"/>
          </a:xfrm>
        </p:spPr>
        <p:txBody>
          <a:bodyPr>
            <a:normAutofit/>
          </a:bodyPr>
          <a:lstStyle/>
          <a:p>
            <a:pPr algn="ctr"/>
            <a:r>
              <a:rPr lang="fr-FR" sz="3600" dirty="0" smtClean="0">
                <a:solidFill>
                  <a:srgbClr val="7030A0"/>
                </a:solidFill>
                <a:latin typeface="Baskerville Old Face" panose="02020602080505020303" pitchFamily="18" charset="0"/>
              </a:rPr>
              <a:t>Attribution de P&amp;L et de performance</a:t>
            </a:r>
            <a:endParaRPr lang="fr-FR" sz="3600" dirty="0">
              <a:solidFill>
                <a:srgbClr val="7030A0"/>
              </a:solidFill>
              <a:latin typeface="Baskerville Old Face" panose="02020602080505020303" pitchFamily="18" charset="0"/>
            </a:endParaRPr>
          </a:p>
        </p:txBody>
      </p:sp>
    </p:spTree>
    <p:extLst>
      <p:ext uri="{BB962C8B-B14F-4D97-AF65-F5344CB8AC3E}">
        <p14:creationId xmlns:p14="http://schemas.microsoft.com/office/powerpoint/2010/main" val="31201877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58970" y="692928"/>
            <a:ext cx="10515600" cy="979043"/>
          </a:xfrm>
        </p:spPr>
        <p:txBody>
          <a:bodyPr>
            <a:normAutofit/>
          </a:bodyPr>
          <a:lstStyle/>
          <a:p>
            <a:pPr algn="ctr">
              <a:lnSpc>
                <a:spcPct val="150000"/>
              </a:lnSpc>
            </a:pPr>
            <a:r>
              <a:rPr lang="fr-FR" sz="3600" dirty="0" smtClean="0">
                <a:solidFill>
                  <a:srgbClr val="0070C0"/>
                </a:solidFill>
                <a:latin typeface="Baskerville Old Face" panose="02020602080505020303" pitchFamily="18" charset="0"/>
              </a:rPr>
              <a:t>Mesures de performance</a:t>
            </a:r>
            <a:endParaRPr lang="fr-FR" sz="3600" dirty="0">
              <a:solidFill>
                <a:srgbClr val="0070C0"/>
              </a:solidFill>
              <a:latin typeface="Baskerville Old Face" panose="02020602080505020303" pitchFamily="18" charset="0"/>
            </a:endParaRPr>
          </a:p>
        </p:txBody>
      </p:sp>
      <p:sp>
        <p:nvSpPr>
          <p:cNvPr id="3" name="Espace réservé du contenu 2"/>
          <p:cNvSpPr>
            <a:spLocks noGrp="1"/>
          </p:cNvSpPr>
          <p:nvPr>
            <p:ph idx="1"/>
          </p:nvPr>
        </p:nvSpPr>
        <p:spPr>
          <a:xfrm>
            <a:off x="1483743" y="1828800"/>
            <a:ext cx="9066363" cy="759125"/>
          </a:xfrm>
        </p:spPr>
        <p:txBody>
          <a:bodyPr>
            <a:noAutofit/>
          </a:bodyPr>
          <a:lstStyle/>
          <a:p>
            <a:pPr marL="0" indent="0" algn="ctr">
              <a:lnSpc>
                <a:spcPct val="150000"/>
              </a:lnSpc>
              <a:buNone/>
            </a:pPr>
            <a:r>
              <a:rPr lang="fr-FR" sz="2000" dirty="0">
                <a:latin typeface="Times New Roman" panose="02020603050405020304" pitchFamily="18" charset="0"/>
                <a:cs typeface="Times New Roman" panose="02020603050405020304" pitchFamily="18" charset="0"/>
              </a:rPr>
              <a:t>Mesures de performance ajustée par le risque</a:t>
            </a:r>
          </a:p>
          <a:p>
            <a:pPr marL="0" indent="0" algn="just">
              <a:lnSpc>
                <a:spcPct val="150000"/>
              </a:lnSpc>
              <a:buNone/>
            </a:pPr>
            <a:endParaRPr lang="fr-FR" sz="2000" dirty="0">
              <a:latin typeface="Times New Roman" panose="02020603050405020304" pitchFamily="18" charset="0"/>
              <a:cs typeface="Times New Roman" panose="02020603050405020304" pitchFamily="18" charset="0"/>
            </a:endParaRPr>
          </a:p>
        </p:txBody>
      </p:sp>
      <p:pic>
        <p:nvPicPr>
          <p:cNvPr id="4" name="Image 3"/>
          <p:cNvPicPr/>
          <p:nvPr/>
        </p:nvPicPr>
        <p:blipFill>
          <a:blip r:embed="rId2"/>
          <a:stretch>
            <a:fillRect/>
          </a:stretch>
        </p:blipFill>
        <p:spPr>
          <a:xfrm>
            <a:off x="2976113" y="2664777"/>
            <a:ext cx="6150634" cy="2718106"/>
          </a:xfrm>
          <a:prstGeom prst="rect">
            <a:avLst/>
          </a:prstGeom>
        </p:spPr>
      </p:pic>
    </p:spTree>
    <p:extLst>
      <p:ext uri="{BB962C8B-B14F-4D97-AF65-F5344CB8AC3E}">
        <p14:creationId xmlns:p14="http://schemas.microsoft.com/office/powerpoint/2010/main" val="20579787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365125"/>
            <a:ext cx="10609053" cy="747683"/>
          </a:xfrm>
        </p:spPr>
        <p:txBody>
          <a:bodyPr>
            <a:normAutofit fontScale="90000"/>
          </a:bodyPr>
          <a:lstStyle/>
          <a:p>
            <a:pPr algn="ctr">
              <a:lnSpc>
                <a:spcPct val="150000"/>
              </a:lnSpc>
            </a:pPr>
            <a:r>
              <a:rPr lang="fr-FR" sz="3600" dirty="0" smtClean="0">
                <a:solidFill>
                  <a:srgbClr val="0070C0"/>
                </a:solidFill>
                <a:latin typeface="Baskerville Old Face" panose="02020602080505020303" pitchFamily="18" charset="0"/>
              </a:rPr>
              <a:t>Mesures de performance</a:t>
            </a:r>
            <a:endParaRPr lang="fr-FR" sz="3600" dirty="0">
              <a:solidFill>
                <a:srgbClr val="0070C0"/>
              </a:solidFill>
              <a:latin typeface="Baskerville Old Face" panose="02020602080505020303" pitchFamily="18" charset="0"/>
            </a:endParaRP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802921" y="1742536"/>
                <a:ext cx="9525000" cy="4123876"/>
              </a:xfrm>
            </p:spPr>
            <p:txBody>
              <a:bodyPr>
                <a:noAutofit/>
              </a:bodyPr>
              <a:lstStyle/>
              <a:p>
                <a:pPr marL="0" indent="0" algn="just">
                  <a:lnSpc>
                    <a:spcPct val="150000"/>
                  </a:lnSpc>
                  <a:buNone/>
                </a:pPr>
                <a:endParaRPr lang="fr-FR" sz="16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fr-FR"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fr-FR" sz="1600" dirty="0" smtClean="0">
                  <a:latin typeface="Times New Roman" panose="02020603050405020304" pitchFamily="18" charset="0"/>
                  <a:cs typeface="Times New Roman" panose="02020603050405020304" pitchFamily="18" charset="0"/>
                </a:endParaRPr>
              </a:p>
              <a:p>
                <a:pPr marL="0" indent="0" algn="ctr">
                  <a:lnSpc>
                    <a:spcPct val="150000"/>
                  </a:lnSpc>
                  <a:buNone/>
                </a:pPr>
                <a:endParaRPr lang="fr-FR" sz="1600" dirty="0" smtClean="0">
                  <a:latin typeface="Times New Roman" panose="02020603050405020304" pitchFamily="18" charset="0"/>
                  <a:cs typeface="Times New Roman" panose="02020603050405020304" pitchFamily="18" charset="0"/>
                </a:endParaRPr>
              </a:p>
              <a:p>
                <a:pPr marL="0" indent="0" algn="ctr">
                  <a:lnSpc>
                    <a:spcPct val="150000"/>
                  </a:lnSpc>
                  <a:buNone/>
                </a:pPr>
                <a:r>
                  <a:rPr lang="fr-FR" sz="1600" dirty="0" smtClean="0">
                    <a:latin typeface="Times New Roman" panose="02020603050405020304" pitchFamily="18" charset="0"/>
                    <a:cs typeface="Times New Roman" panose="02020603050405020304" pitchFamily="18" charset="0"/>
                  </a:rPr>
                  <a:t>Mesures classiques de risque : Taux de rendement simple</a:t>
                </a:r>
              </a:p>
              <a:p>
                <a:pPr marL="0" indent="0" algn="just">
                  <a:lnSpc>
                    <a:spcPct val="150000"/>
                  </a:lnSpc>
                  <a:buNone/>
                </a:pPr>
                <a:r>
                  <a:rPr lang="fr-FR" sz="1600" dirty="0">
                    <a:latin typeface="Times New Roman" panose="02020603050405020304" pitchFamily="18" charset="0"/>
                    <a:cs typeface="Times New Roman" panose="02020603050405020304" pitchFamily="18" charset="0"/>
                  </a:rPr>
                  <a:t>Le taux de rendement (ou ROR pour rate of return) est la perte ou le profit d'un placement sur une certaine période, exprimé en pourcentage. Il mesure le rendement par rapport au coût initial de l'investissement. Un ROR positif signifie que la position a généré un profit, tandis qu'un ROR négatif signifie une perte. Vous aurez un taux de rendement pour tout investissement que vous faites</a:t>
                </a:r>
                <a:r>
                  <a:rPr lang="fr-FR" sz="1600" dirty="0" smtClean="0">
                    <a:latin typeface="Times New Roman" panose="02020603050405020304" pitchFamily="18" charset="0"/>
                    <a:cs typeface="Times New Roman" panose="02020603050405020304" pitchFamily="18" charset="0"/>
                  </a:rPr>
                  <a:t>.</a:t>
                </a:r>
              </a:p>
              <a:p>
                <a:pPr marL="0" indent="0" algn="ctr">
                  <a:lnSpc>
                    <a:spcPct val="150000"/>
                  </a:lnSpc>
                  <a:buNone/>
                </a:pPr>
                <a:r>
                  <a:rPr lang="fr-FR" sz="1600" dirty="0" smtClean="0"/>
                  <a:t> </a:t>
                </a:r>
                <a14:m>
                  <m:oMath xmlns:m="http://schemas.openxmlformats.org/officeDocument/2006/math">
                    <m:sSub>
                      <m:sSubPr>
                        <m:ctrlPr>
                          <a:rPr lang="fr-FR" sz="1600" i="1">
                            <a:latin typeface="Cambria Math" panose="02040503050406030204" pitchFamily="18" charset="0"/>
                          </a:rPr>
                        </m:ctrlPr>
                      </m:sSubPr>
                      <m:e>
                        <m:r>
                          <a:rPr lang="fr-FR" sz="1600" i="1">
                            <a:latin typeface="Cambria Math" panose="02040503050406030204" pitchFamily="18" charset="0"/>
                          </a:rPr>
                          <m:t>𝑟</m:t>
                        </m:r>
                      </m:e>
                      <m:sub>
                        <m:r>
                          <a:rPr lang="fr-FR" sz="1600" i="1">
                            <a:latin typeface="Cambria Math" panose="02040503050406030204" pitchFamily="18" charset="0"/>
                          </a:rPr>
                          <m:t>[</m:t>
                        </m:r>
                        <m:r>
                          <a:rPr lang="fr-FR" sz="1600" i="1">
                            <a:latin typeface="Cambria Math" panose="02040503050406030204" pitchFamily="18" charset="0"/>
                          </a:rPr>
                          <m:t>𝑡</m:t>
                        </m:r>
                        <m:r>
                          <a:rPr lang="fr-FR" sz="1600" i="1">
                            <a:latin typeface="Cambria Math" panose="02040503050406030204" pitchFamily="18" charset="0"/>
                          </a:rPr>
                          <m:t>,</m:t>
                        </m:r>
                        <m:r>
                          <a:rPr lang="fr-FR" sz="1600" i="1">
                            <a:latin typeface="Cambria Math" panose="02040503050406030204" pitchFamily="18" charset="0"/>
                          </a:rPr>
                          <m:t>𝑡</m:t>
                        </m:r>
                        <m:r>
                          <a:rPr lang="fr-FR" sz="1600" i="1">
                            <a:latin typeface="Cambria Math" panose="02040503050406030204" pitchFamily="18" charset="0"/>
                          </a:rPr>
                          <m:t>+1]</m:t>
                        </m:r>
                      </m:sub>
                    </m:sSub>
                    <m:r>
                      <a:rPr lang="fr-FR" sz="1600" i="1">
                        <a:latin typeface="Cambria Math" panose="02040503050406030204" pitchFamily="18" charset="0"/>
                      </a:rPr>
                      <m:t>=</m:t>
                    </m:r>
                    <m:f>
                      <m:fPr>
                        <m:ctrlPr>
                          <a:rPr lang="fr-FR" sz="1600" i="1">
                            <a:latin typeface="Cambria Math" panose="02040503050406030204" pitchFamily="18" charset="0"/>
                          </a:rPr>
                        </m:ctrlPr>
                      </m:fPr>
                      <m:num>
                        <m:sSub>
                          <m:sSubPr>
                            <m:ctrlPr>
                              <a:rPr lang="fr-FR" sz="1600" i="1">
                                <a:latin typeface="Cambria Math" panose="02040503050406030204" pitchFamily="18" charset="0"/>
                              </a:rPr>
                            </m:ctrlPr>
                          </m:sSubPr>
                          <m:e>
                            <m:r>
                              <a:rPr lang="fr-FR" sz="1600" i="1">
                                <a:latin typeface="Cambria Math" panose="02040503050406030204" pitchFamily="18" charset="0"/>
                              </a:rPr>
                              <m:t>𝑃</m:t>
                            </m:r>
                          </m:e>
                          <m:sub>
                            <m:r>
                              <a:rPr lang="fr-FR" sz="1600" i="1">
                                <a:latin typeface="Cambria Math" panose="02040503050406030204" pitchFamily="18" charset="0"/>
                              </a:rPr>
                              <m:t>𝑡</m:t>
                            </m:r>
                            <m:r>
                              <a:rPr lang="fr-FR" sz="1600" i="1">
                                <a:latin typeface="Cambria Math" panose="02040503050406030204" pitchFamily="18" charset="0"/>
                              </a:rPr>
                              <m:t>+1</m:t>
                            </m:r>
                          </m:sub>
                        </m:sSub>
                        <m:r>
                          <a:rPr lang="fr-FR" sz="1600" i="1">
                            <a:latin typeface="Cambria Math" panose="020405030504060302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𝑃</m:t>
                            </m:r>
                          </m:e>
                          <m:sub>
                            <m:r>
                              <a:rPr lang="fr-FR" sz="1600" i="1">
                                <a:latin typeface="Cambria Math" panose="02040503050406030204" pitchFamily="18" charset="0"/>
                              </a:rPr>
                              <m:t>𝑡</m:t>
                            </m:r>
                          </m:sub>
                        </m:sSub>
                        <m:r>
                          <a:rPr lang="fr-FR" sz="1600" i="1">
                            <a:latin typeface="Cambria Math" panose="020405030504060302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𝐶</m:t>
                            </m:r>
                          </m:e>
                          <m:sub>
                            <m:r>
                              <a:rPr lang="fr-FR" sz="1600" i="1">
                                <a:latin typeface="Cambria Math" panose="02040503050406030204" pitchFamily="18" charset="0"/>
                              </a:rPr>
                              <m:t>𝑡</m:t>
                            </m:r>
                          </m:sub>
                        </m:sSub>
                      </m:num>
                      <m:den>
                        <m:sSub>
                          <m:sSubPr>
                            <m:ctrlPr>
                              <a:rPr lang="fr-FR" sz="1600" i="1">
                                <a:latin typeface="Cambria Math" panose="02040503050406030204" pitchFamily="18" charset="0"/>
                              </a:rPr>
                            </m:ctrlPr>
                          </m:sSubPr>
                          <m:e>
                            <m:r>
                              <a:rPr lang="fr-FR" sz="1600" i="1">
                                <a:latin typeface="Cambria Math" panose="02040503050406030204" pitchFamily="18" charset="0"/>
                              </a:rPr>
                              <m:t>𝑃</m:t>
                            </m:r>
                          </m:e>
                          <m:sub>
                            <m:r>
                              <a:rPr lang="fr-FR" sz="1600" i="1">
                                <a:latin typeface="Cambria Math" panose="02040503050406030204" pitchFamily="18" charset="0"/>
                              </a:rPr>
                              <m:t>𝑡</m:t>
                            </m:r>
                          </m:sub>
                        </m:sSub>
                      </m:den>
                    </m:f>
                  </m:oMath>
                </a14:m>
                <a:endParaRPr lang="fr-FR" sz="16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fr-FR" sz="1600" dirty="0">
                    <a:latin typeface="Times New Roman" panose="02020603050405020304" pitchFamily="18" charset="0"/>
                    <a:cs typeface="Times New Roman" panose="02020603050405020304" pitchFamily="18" charset="0"/>
                  </a:rPr>
                  <a:t>Par ailleurs, si vous détenez une obligation de 100 000 € à un taux d'intérêt de 5 %, qui arrive à échéance après quatre ans, vous toucherez un revenu de 5 000 € chaque année (valeur de l'obligation multipliée par le taux d'intérêt). Si vous vendez l'obligation à 120 000 € après un an, l'appréciation de l'obligation sera de 20 000 € (en soustrayant la valeur initiale de l'obligation de la nouvelle valeur</a:t>
                </a:r>
                <a:r>
                  <a:rPr lang="fr-FR" sz="1600" dirty="0" smtClean="0">
                    <a:latin typeface="Times New Roman" panose="02020603050405020304" pitchFamily="18" charset="0"/>
                    <a:cs typeface="Times New Roman" panose="02020603050405020304" pitchFamily="18" charset="0"/>
                  </a:rPr>
                  <a:t>).</a:t>
                </a:r>
                <a:endParaRPr lang="fr-FR" sz="1600" dirty="0">
                  <a:latin typeface="Times New Roman" panose="02020603050405020304" pitchFamily="18" charset="0"/>
                  <a:cs typeface="Times New Roman" panose="02020603050405020304" pitchFamily="18" charset="0"/>
                </a:endParaRPr>
              </a:p>
              <a:p>
                <a:pPr marL="0" indent="0" algn="just">
                  <a:lnSpc>
                    <a:spcPct val="150000"/>
                  </a:lnSpc>
                  <a:buNone/>
                </a:pPr>
                <a:r>
                  <a:rPr lang="fr-FR" sz="1600" dirty="0">
                    <a:latin typeface="Times New Roman" panose="02020603050405020304" pitchFamily="18" charset="0"/>
                    <a:cs typeface="Times New Roman" panose="02020603050405020304" pitchFamily="18" charset="0"/>
                  </a:rPr>
                  <a:t>Le taux de rendement se calcule en prenant l'intérêt plus l'appréciation, divisé par le prix initial de l'obligation. Le taux de rendement après un an est donc de 25 % (5 000 € plus 20 000 €, divisé par 100 000 €, multiplié par 100).</a:t>
                </a:r>
                <a:endParaRPr lang="fr-FR" sz="16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fr-FR" sz="16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fr-FR" sz="1600" dirty="0">
                  <a:latin typeface="Times New Roman" panose="02020603050405020304" pitchFamily="18" charset="0"/>
                  <a:cs typeface="Times New Roman" panose="02020603050405020304" pitchFamily="18" charset="0"/>
                </a:endParaRPr>
              </a:p>
              <a:p>
                <a:pPr marL="0" lvl="0" indent="0" algn="just">
                  <a:lnSpc>
                    <a:spcPct val="150000"/>
                  </a:lnSpc>
                  <a:buNone/>
                </a:pPr>
                <a:endParaRPr lang="fr-FR"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fr-FR" sz="1600" dirty="0">
                  <a:latin typeface="Times New Roman" panose="02020603050405020304" pitchFamily="18" charset="0"/>
                  <a:cs typeface="Times New Roman" panose="02020603050405020304" pitchFamily="18" charset="0"/>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802921" y="1742536"/>
                <a:ext cx="9525000" cy="4123876"/>
              </a:xfrm>
              <a:blipFill rotWithShape="0">
                <a:blip r:embed="rId2"/>
                <a:stretch>
                  <a:fillRect l="-384" t="-11834" r="-320" b="-14201"/>
                </a:stretch>
              </a:blipFill>
            </p:spPr>
            <p:txBody>
              <a:bodyPr/>
              <a:lstStyle/>
              <a:p>
                <a:r>
                  <a:rPr lang="fr-FR">
                    <a:noFill/>
                  </a:rPr>
                  <a:t> </a:t>
                </a:r>
              </a:p>
            </p:txBody>
          </p:sp>
        </mc:Fallback>
      </mc:AlternateContent>
    </p:spTree>
    <p:extLst>
      <p:ext uri="{BB962C8B-B14F-4D97-AF65-F5344CB8AC3E}">
        <p14:creationId xmlns:p14="http://schemas.microsoft.com/office/powerpoint/2010/main" val="3940740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979043"/>
          </a:xfrm>
        </p:spPr>
        <p:txBody>
          <a:bodyPr>
            <a:normAutofit/>
          </a:bodyPr>
          <a:lstStyle/>
          <a:p>
            <a:pPr>
              <a:lnSpc>
                <a:spcPct val="150000"/>
              </a:lnSpc>
            </a:pPr>
            <a:r>
              <a:rPr lang="fr-FR" sz="3600" dirty="0">
                <a:solidFill>
                  <a:srgbClr val="0070C0"/>
                </a:solidFill>
                <a:latin typeface="Baskerville Old Face" panose="02020602080505020303" pitchFamily="18" charset="0"/>
              </a:rPr>
              <a:t>Analyse par décomposition de spread successifs</a:t>
            </a:r>
          </a:p>
        </p:txBody>
      </p:sp>
      <p:sp>
        <p:nvSpPr>
          <p:cNvPr id="5" name="Espace réservé du contenu 4"/>
          <p:cNvSpPr>
            <a:spLocks noGrp="1"/>
          </p:cNvSpPr>
          <p:nvPr>
            <p:ph idx="1"/>
          </p:nvPr>
        </p:nvSpPr>
        <p:spPr>
          <a:xfrm>
            <a:off x="1880558" y="1449238"/>
            <a:ext cx="9622465" cy="4341963"/>
          </a:xfrm>
        </p:spPr>
        <p:txBody>
          <a:bodyPr>
            <a:normAutofit fontScale="92500" lnSpcReduction="10000"/>
          </a:bodyPr>
          <a:lstStyle/>
          <a:p>
            <a:pPr marL="0" indent="0" algn="ctr">
              <a:buNone/>
            </a:pPr>
            <a:r>
              <a:rPr lang="fr-FR" sz="1800" dirty="0" smtClean="0">
                <a:latin typeface="Times New Roman" panose="02020603050405020304" pitchFamily="18" charset="0"/>
                <a:cs typeface="Times New Roman" panose="02020603050405020304" pitchFamily="18" charset="0"/>
              </a:rPr>
              <a:t>Présentation des effets</a:t>
            </a:r>
          </a:p>
          <a:p>
            <a:pPr marL="0" indent="0">
              <a:buNone/>
            </a:pPr>
            <a:r>
              <a:rPr lang="fr-FR" sz="1800" dirty="0" smtClean="0">
                <a:latin typeface="Times New Roman" panose="02020603050405020304" pitchFamily="18" charset="0"/>
                <a:cs typeface="Times New Roman" panose="02020603050405020304" pitchFamily="18" charset="0"/>
              </a:rPr>
              <a:t>L’analyse </a:t>
            </a:r>
            <a:r>
              <a:rPr lang="fr-FR" sz="1800" dirty="0">
                <a:latin typeface="Times New Roman" panose="02020603050405020304" pitchFamily="18" charset="0"/>
                <a:cs typeface="Times New Roman" panose="02020603050405020304" pitchFamily="18" charset="0"/>
              </a:rPr>
              <a:t>par décomposition de spread successifs consiste à décomposer le prix de l’obligation en plusieurs éléments pertinents : il s’agit de quantifier leur impact respectif sur la période d’analyse dans l’évolution de ce prix, afin de d’obtenir une décomposition de la performance du titre. </a:t>
            </a:r>
            <a:endParaRPr lang="fr-FR" sz="1800" dirty="0" smtClean="0">
              <a:latin typeface="Times New Roman" panose="02020603050405020304" pitchFamily="18" charset="0"/>
              <a:cs typeface="Times New Roman" panose="02020603050405020304" pitchFamily="18" charset="0"/>
            </a:endParaRPr>
          </a:p>
          <a:p>
            <a:pPr marL="0" indent="0">
              <a:buNone/>
            </a:pPr>
            <a:r>
              <a:rPr lang="fr-FR" sz="1800" u="sng" dirty="0">
                <a:latin typeface="Times New Roman" panose="02020603050405020304" pitchFamily="18" charset="0"/>
                <a:cs typeface="Times New Roman" panose="02020603050405020304" pitchFamily="18" charset="0"/>
              </a:rPr>
              <a:t>Effet coupon : </a:t>
            </a:r>
            <a:r>
              <a:rPr lang="fr-FR" sz="1800" dirty="0">
                <a:latin typeface="Times New Roman" panose="02020603050405020304" pitchFamily="18" charset="0"/>
                <a:cs typeface="Times New Roman" panose="02020603050405020304" pitchFamily="18" charset="0"/>
              </a:rPr>
              <a:t>Il mesure la fraction du rendement total du portefeuille due aux revenus provenant des coupons. On prendra en compte aussi bien les coupons reçus en cours de période que les variations des coupons courus.</a:t>
            </a:r>
          </a:p>
          <a:p>
            <a:pPr marL="0" indent="0">
              <a:buNone/>
            </a:pPr>
            <a:r>
              <a:rPr lang="fr-FR" sz="1800" u="sng" dirty="0">
                <a:latin typeface="Times New Roman" panose="02020603050405020304" pitchFamily="18" charset="0"/>
                <a:cs typeface="Times New Roman" panose="02020603050405020304" pitchFamily="18" charset="0"/>
              </a:rPr>
              <a:t>Effet amortissement : </a:t>
            </a:r>
            <a:r>
              <a:rPr lang="fr-FR" sz="1800" dirty="0">
                <a:latin typeface="Times New Roman" panose="02020603050405020304" pitchFamily="18" charset="0"/>
                <a:cs typeface="Times New Roman" panose="02020603050405020304" pitchFamily="18" charset="0"/>
              </a:rPr>
              <a:t>Il mesure la part de rendement dû au seul passage du temps. C'est-à-dire le rendement induit par la convergence du prix de marché vers le nominal à mesure que l’on se rapproche de l’échéance.</a:t>
            </a:r>
          </a:p>
          <a:p>
            <a:pPr marL="0" indent="0">
              <a:buNone/>
            </a:pPr>
            <a:r>
              <a:rPr lang="fr-FR" sz="1800" u="sng" dirty="0">
                <a:latin typeface="Times New Roman" panose="02020603050405020304" pitchFamily="18" charset="0"/>
                <a:cs typeface="Times New Roman" panose="02020603050405020304" pitchFamily="18" charset="0"/>
              </a:rPr>
              <a:t>Effet niveau </a:t>
            </a:r>
            <a:r>
              <a:rPr lang="fr-FR" sz="1800" dirty="0">
                <a:latin typeface="Times New Roman" panose="02020603050405020304" pitchFamily="18" charset="0"/>
                <a:cs typeface="Times New Roman" panose="02020603050405020304" pitchFamily="18" charset="0"/>
              </a:rPr>
              <a:t>: Il mesure la fraction de la performance due à l’évolution générale du niveau des taux c’est-à-dire la part du rendement due au mouvement parallèle de la courbe des taux (shift).</a:t>
            </a:r>
          </a:p>
          <a:p>
            <a:pPr marL="0" indent="0">
              <a:buNone/>
            </a:pPr>
            <a:r>
              <a:rPr lang="fr-FR" sz="1800" u="sng" dirty="0">
                <a:latin typeface="Times New Roman" panose="02020603050405020304" pitchFamily="18" charset="0"/>
                <a:cs typeface="Times New Roman" panose="02020603050405020304" pitchFamily="18" charset="0"/>
              </a:rPr>
              <a:t>Effet courbe : </a:t>
            </a:r>
            <a:r>
              <a:rPr lang="fr-FR" sz="1800" dirty="0">
                <a:latin typeface="Times New Roman" panose="02020603050405020304" pitchFamily="18" charset="0"/>
                <a:cs typeface="Times New Roman" panose="02020603050405020304" pitchFamily="18" charset="0"/>
              </a:rPr>
              <a:t>Il s’agit de la fraction des performances due à la déformation de la courbe des taux hors shift de niveau, c’est-à-dire sans aux mouvements non parallèles de la courbe.</a:t>
            </a:r>
          </a:p>
          <a:p>
            <a:pPr marL="0" indent="0">
              <a:buNone/>
            </a:pPr>
            <a:r>
              <a:rPr lang="fr-FR" sz="1800" u="sng" dirty="0">
                <a:latin typeface="Times New Roman" panose="02020603050405020304" pitchFamily="18" charset="0"/>
                <a:cs typeface="Times New Roman" panose="02020603050405020304" pitchFamily="18" charset="0"/>
              </a:rPr>
              <a:t>Effet spread : </a:t>
            </a:r>
            <a:r>
              <a:rPr lang="fr-FR" sz="1800" dirty="0">
                <a:latin typeface="Times New Roman" panose="02020603050405020304" pitchFamily="18" charset="0"/>
                <a:cs typeface="Times New Roman" panose="02020603050405020304" pitchFamily="18" charset="0"/>
              </a:rPr>
              <a:t>Il mesure l’impact de l’évolution des spreads sur la performance du portefeuille.</a:t>
            </a:r>
          </a:p>
          <a:p>
            <a:pPr marL="0" indent="0">
              <a:buNone/>
            </a:pPr>
            <a:endParaRPr lang="fr-F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4871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2480" y="246253"/>
            <a:ext cx="10515600" cy="704723"/>
          </a:xfrm>
        </p:spPr>
        <p:txBody>
          <a:bodyPr>
            <a:normAutofit fontScale="90000"/>
          </a:bodyPr>
          <a:lstStyle/>
          <a:p>
            <a:pPr>
              <a:lnSpc>
                <a:spcPct val="150000"/>
              </a:lnSpc>
            </a:pPr>
            <a:r>
              <a:rPr lang="fr-FR" sz="3600" dirty="0">
                <a:solidFill>
                  <a:srgbClr val="0070C0"/>
                </a:solidFill>
                <a:latin typeface="Baskerville Old Face" panose="02020602080505020303" pitchFamily="18" charset="0"/>
              </a:rPr>
              <a:t>Analyse par décomposition de spread successifs</a:t>
            </a:r>
          </a:p>
        </p:txBody>
      </p:sp>
      <p:sp>
        <p:nvSpPr>
          <p:cNvPr id="3" name="Espace réservé du contenu 2"/>
          <p:cNvSpPr>
            <a:spLocks noGrp="1"/>
          </p:cNvSpPr>
          <p:nvPr>
            <p:ph idx="1"/>
          </p:nvPr>
        </p:nvSpPr>
        <p:spPr>
          <a:xfrm>
            <a:off x="1690776" y="1250831"/>
            <a:ext cx="9428673" cy="940278"/>
          </a:xfrm>
        </p:spPr>
        <p:txBody>
          <a:bodyPr>
            <a:noAutofit/>
          </a:bodyPr>
          <a:lstStyle/>
          <a:p>
            <a:pPr marL="0" marR="1270" indent="0" algn="ctr">
              <a:lnSpc>
                <a:spcPct val="153000"/>
              </a:lnSpc>
              <a:spcAft>
                <a:spcPts val="540"/>
              </a:spcAft>
              <a:buNone/>
            </a:pPr>
            <a:r>
              <a:rPr lang="fr-FR" sz="1600" dirty="0" smtClean="0">
                <a:latin typeface="Times New Roman" panose="02020603050405020304" pitchFamily="18" charset="0"/>
                <a:cs typeface="Times New Roman" panose="02020603050405020304" pitchFamily="18" charset="0"/>
              </a:rPr>
              <a:t>Principe</a:t>
            </a:r>
          </a:p>
          <a:p>
            <a:pPr marL="0" marR="1270" indent="0" algn="just">
              <a:lnSpc>
                <a:spcPct val="153000"/>
              </a:lnSpc>
              <a:spcAft>
                <a:spcPts val="540"/>
              </a:spcAft>
              <a:buNone/>
            </a:pPr>
            <a:endParaRPr lang="fr-FR" sz="1600" dirty="0">
              <a:latin typeface="Times New Roman" panose="02020603050405020304" pitchFamily="18" charset="0"/>
              <a:cs typeface="Times New Roman" panose="02020603050405020304" pitchFamily="18" charset="0"/>
            </a:endParaRPr>
          </a:p>
        </p:txBody>
      </p:sp>
      <p:pic>
        <p:nvPicPr>
          <p:cNvPr id="4" name="Image 3"/>
          <p:cNvPicPr/>
          <p:nvPr/>
        </p:nvPicPr>
        <p:blipFill>
          <a:blip r:embed="rId2"/>
          <a:stretch>
            <a:fillRect/>
          </a:stretch>
        </p:blipFill>
        <p:spPr>
          <a:xfrm>
            <a:off x="2829463" y="2490964"/>
            <a:ext cx="6081623" cy="3254228"/>
          </a:xfrm>
          <a:prstGeom prst="rect">
            <a:avLst/>
          </a:prstGeom>
        </p:spPr>
      </p:pic>
    </p:spTree>
    <p:extLst>
      <p:ext uri="{BB962C8B-B14F-4D97-AF65-F5344CB8AC3E}">
        <p14:creationId xmlns:p14="http://schemas.microsoft.com/office/powerpoint/2010/main" val="170308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a:spLocks noGrp="1" noChangeArrowheads="1"/>
          </p:cNvSpPr>
          <p:nvPr>
            <p:ph type="title"/>
          </p:nvPr>
        </p:nvSpPr>
        <p:spPr>
          <a:xfrm>
            <a:off x="609600" y="405831"/>
            <a:ext cx="10701528" cy="920050"/>
          </a:xfrm>
        </p:spPr>
        <p:txBody>
          <a:bodyPr>
            <a:normAutofit/>
          </a:bodyPr>
          <a:lstStyle/>
          <a:p>
            <a:pPr algn="ctr">
              <a:lnSpc>
                <a:spcPct val="150000"/>
              </a:lnSpc>
            </a:pPr>
            <a:r>
              <a:rPr lang="fr-FR" sz="3600" dirty="0" smtClean="0">
                <a:solidFill>
                  <a:srgbClr val="0070C0"/>
                </a:solidFill>
                <a:latin typeface="Baskerville Old Face" panose="02020602080505020303" pitchFamily="18" charset="0"/>
              </a:rPr>
              <a:t>Introduction</a:t>
            </a:r>
            <a:endParaRPr lang="fr-FR" sz="3600" dirty="0">
              <a:solidFill>
                <a:srgbClr val="0070C0"/>
              </a:solidFill>
              <a:latin typeface="Baskerville Old Face" panose="02020602080505020303" pitchFamily="18" charset="0"/>
            </a:endParaRPr>
          </a:p>
        </p:txBody>
      </p:sp>
      <p:sp>
        <p:nvSpPr>
          <p:cNvPr id="2" name="Espace réservé du contenu 1"/>
          <p:cNvSpPr>
            <a:spLocks noGrp="1"/>
          </p:cNvSpPr>
          <p:nvPr>
            <p:ph idx="1"/>
          </p:nvPr>
        </p:nvSpPr>
        <p:spPr>
          <a:xfrm>
            <a:off x="1319841" y="1397479"/>
            <a:ext cx="9854557" cy="4208483"/>
          </a:xfrm>
        </p:spPr>
        <p:txBody>
          <a:bodyPr>
            <a:normAutofit lnSpcReduction="10000"/>
          </a:bodyPr>
          <a:lstStyle/>
          <a:p>
            <a:pPr marL="0" indent="0" algn="just">
              <a:lnSpc>
                <a:spcPct val="150000"/>
              </a:lnSpc>
              <a:buNone/>
            </a:pPr>
            <a:r>
              <a:rPr lang="fr-FR" sz="2000" dirty="0">
                <a:latin typeface="Times New Roman" panose="02020603050405020304" pitchFamily="18" charset="0"/>
                <a:cs typeface="Times New Roman" panose="02020603050405020304" pitchFamily="18" charset="0"/>
              </a:rPr>
              <a:t>Pour que les gestionnaires de placements évaluent </a:t>
            </a:r>
            <a:r>
              <a:rPr lang="fr-FR" sz="2000" dirty="0" smtClean="0">
                <a:latin typeface="Times New Roman" panose="02020603050405020304" pitchFamily="18" charset="0"/>
                <a:cs typeface="Times New Roman" panose="02020603050405020304" pitchFamily="18" charset="0"/>
              </a:rPr>
              <a:t>leur rendement, </a:t>
            </a:r>
            <a:r>
              <a:rPr lang="fr-FR" sz="2000" dirty="0">
                <a:latin typeface="Times New Roman" panose="02020603050405020304" pitchFamily="18" charset="0"/>
                <a:cs typeface="Times New Roman" panose="02020603050405020304" pitchFamily="18" charset="0"/>
              </a:rPr>
              <a:t>ils doivent savoir comment ils ont </a:t>
            </a:r>
            <a:r>
              <a:rPr lang="fr-FR" sz="2000" dirty="0" smtClean="0">
                <a:latin typeface="Times New Roman" panose="02020603050405020304" pitchFamily="18" charset="0"/>
                <a:cs typeface="Times New Roman" panose="02020603050405020304" pitchFamily="18" charset="0"/>
              </a:rPr>
              <a:t>atteint leurs </a:t>
            </a:r>
            <a:r>
              <a:rPr lang="fr-FR" sz="2000" dirty="0">
                <a:latin typeface="Times New Roman" panose="02020603050405020304" pitchFamily="18" charset="0"/>
                <a:cs typeface="Times New Roman" panose="02020603050405020304" pitchFamily="18" charset="0"/>
              </a:rPr>
              <a:t>résultats de performance. </a:t>
            </a:r>
            <a:r>
              <a:rPr lang="fr-FR" sz="2000" dirty="0" smtClean="0">
                <a:latin typeface="Times New Roman" panose="02020603050405020304" pitchFamily="18" charset="0"/>
                <a:cs typeface="Times New Roman" panose="02020603050405020304" pitchFamily="18" charset="0"/>
              </a:rPr>
              <a:t>Egalement, un </a:t>
            </a:r>
            <a:r>
              <a:rPr lang="fr-FR" sz="2000" dirty="0">
                <a:latin typeface="Times New Roman" panose="02020603050405020304" pitchFamily="18" charset="0"/>
                <a:cs typeface="Times New Roman" panose="02020603050405020304" pitchFamily="18" charset="0"/>
              </a:rPr>
              <a:t>client peut légitimement se questionner sur les faits générateurs de la sur (sous)-performance du fonds dans lequel il est investi. Dès lors, il s’agit d’être capable, pour répondre à cette attente, de décomposer la surperformance en ses principaux éléments constitutifs ; c’est le rôle de ce qu’il est convenu d’appeler l’attribution de performance. </a:t>
            </a:r>
            <a:endParaRPr lang="fr-FR"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fr-FR" sz="2000" dirty="0">
                <a:latin typeface="Times New Roman" panose="02020603050405020304" pitchFamily="18" charset="0"/>
                <a:cs typeface="Times New Roman" panose="02020603050405020304" pitchFamily="18" charset="0"/>
              </a:rPr>
              <a:t>Notre objectif </a:t>
            </a:r>
            <a:r>
              <a:rPr lang="fr-FR" sz="2000" dirty="0" smtClean="0">
                <a:latin typeface="Times New Roman" panose="02020603050405020304" pitchFamily="18" charset="0"/>
                <a:cs typeface="Times New Roman" panose="02020603050405020304" pitchFamily="18" charset="0"/>
              </a:rPr>
              <a:t>est alors </a:t>
            </a:r>
            <a:r>
              <a:rPr lang="fr-FR" sz="2000" dirty="0">
                <a:latin typeface="Times New Roman" panose="02020603050405020304" pitchFamily="18" charset="0"/>
                <a:cs typeface="Times New Roman" panose="02020603050405020304" pitchFamily="18" charset="0"/>
              </a:rPr>
              <a:t>de déterminer la source du « rendement excédentaire » du portefeuille, défini comme la différence entre le rendement du portefeuille et le rendement de l'indice de référence.</a:t>
            </a:r>
          </a:p>
        </p:txBody>
      </p:sp>
    </p:spTree>
    <p:extLst>
      <p:ext uri="{BB962C8B-B14F-4D97-AF65-F5344CB8AC3E}">
        <p14:creationId xmlns:p14="http://schemas.microsoft.com/office/powerpoint/2010/main" val="2109381103"/>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2480" y="246253"/>
            <a:ext cx="10515600" cy="704723"/>
          </a:xfrm>
        </p:spPr>
        <p:txBody>
          <a:bodyPr>
            <a:normAutofit fontScale="90000"/>
          </a:bodyPr>
          <a:lstStyle/>
          <a:p>
            <a:pPr>
              <a:lnSpc>
                <a:spcPct val="150000"/>
              </a:lnSpc>
            </a:pPr>
            <a:r>
              <a:rPr lang="fr-FR" sz="3600" dirty="0">
                <a:solidFill>
                  <a:srgbClr val="0070C0"/>
                </a:solidFill>
                <a:latin typeface="Baskerville Old Face" panose="02020602080505020303" pitchFamily="18" charset="0"/>
              </a:rPr>
              <a:t>Analyse par décomposition de spread successifs</a:t>
            </a:r>
          </a:p>
        </p:txBody>
      </p:sp>
      <p:sp>
        <p:nvSpPr>
          <p:cNvPr id="3" name="Espace réservé du contenu 2"/>
          <p:cNvSpPr>
            <a:spLocks noGrp="1"/>
          </p:cNvSpPr>
          <p:nvPr>
            <p:ph idx="1"/>
          </p:nvPr>
        </p:nvSpPr>
        <p:spPr>
          <a:xfrm>
            <a:off x="1690776" y="1250831"/>
            <a:ext cx="9428673" cy="940278"/>
          </a:xfrm>
        </p:spPr>
        <p:txBody>
          <a:bodyPr>
            <a:noAutofit/>
          </a:bodyPr>
          <a:lstStyle/>
          <a:p>
            <a:pPr marL="0" marR="1270" indent="0" algn="ctr">
              <a:lnSpc>
                <a:spcPct val="153000"/>
              </a:lnSpc>
              <a:spcAft>
                <a:spcPts val="540"/>
              </a:spcAft>
              <a:buNone/>
            </a:pPr>
            <a:r>
              <a:rPr lang="fr-FR" sz="1600" dirty="0" smtClean="0">
                <a:latin typeface="Times New Roman" panose="02020603050405020304" pitchFamily="18" charset="0"/>
                <a:cs typeface="Times New Roman" panose="02020603050405020304" pitchFamily="18" charset="0"/>
              </a:rPr>
              <a:t>Procédure</a:t>
            </a:r>
          </a:p>
          <a:p>
            <a:pPr marL="0" marR="1270" indent="0" algn="just">
              <a:lnSpc>
                <a:spcPct val="153000"/>
              </a:lnSpc>
              <a:spcAft>
                <a:spcPts val="540"/>
              </a:spcAft>
              <a:buNone/>
            </a:pPr>
            <a:endParaRPr lang="fr-FR" sz="1600" dirty="0">
              <a:latin typeface="Times New Roman" panose="02020603050405020304" pitchFamily="18" charset="0"/>
              <a:cs typeface="Times New Roman" panose="02020603050405020304" pitchFamily="18" charset="0"/>
            </a:endParaRPr>
          </a:p>
        </p:txBody>
      </p:sp>
      <p:sp>
        <p:nvSpPr>
          <p:cNvPr id="5" name="Espace réservé du contenu 2"/>
          <p:cNvSpPr txBox="1">
            <a:spLocks/>
          </p:cNvSpPr>
          <p:nvPr/>
        </p:nvSpPr>
        <p:spPr>
          <a:xfrm>
            <a:off x="1690775" y="2731698"/>
            <a:ext cx="9428673" cy="2927229"/>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1270" indent="0" algn="just">
              <a:lnSpc>
                <a:spcPct val="153000"/>
              </a:lnSpc>
              <a:spcAft>
                <a:spcPts val="540"/>
              </a:spcAft>
              <a:buFont typeface="Arial"/>
              <a:buNone/>
            </a:pPr>
            <a:endParaRPr lang="fr-FR" sz="1600" dirty="0" smtClean="0">
              <a:latin typeface="Times New Roman" panose="02020603050405020304" pitchFamily="18" charset="0"/>
              <a:cs typeface="Times New Roman" panose="02020603050405020304" pitchFamily="18" charset="0"/>
            </a:endParaRPr>
          </a:p>
          <a:p>
            <a:pPr marL="0" marR="1270" indent="0" algn="just">
              <a:lnSpc>
                <a:spcPct val="153000"/>
              </a:lnSpc>
              <a:spcAft>
                <a:spcPts val="540"/>
              </a:spcAft>
              <a:buFont typeface="Arial"/>
              <a:buNone/>
            </a:pPr>
            <a:endParaRPr lang="fr-FR"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Espace réservé du contenu 2"/>
              <p:cNvSpPr txBox="1">
                <a:spLocks/>
              </p:cNvSpPr>
              <p:nvPr/>
            </p:nvSpPr>
            <p:spPr>
              <a:xfrm>
                <a:off x="2363638" y="3114136"/>
                <a:ext cx="9313652" cy="254479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1270" indent="0" algn="just">
                  <a:lnSpc>
                    <a:spcPct val="153000"/>
                  </a:lnSpc>
                  <a:spcAft>
                    <a:spcPts val="540"/>
                  </a:spcAft>
                  <a:buFont typeface="Arial"/>
                  <a:buNone/>
                </a:pPr>
                <a:r>
                  <a:rPr lang="fr-FR" sz="1600" dirty="0" smtClean="0">
                    <a:latin typeface="Times New Roman" panose="02020603050405020304" pitchFamily="18" charset="0"/>
                    <a:cs typeface="Times New Roman" panose="02020603050405020304" pitchFamily="18" charset="0"/>
                  </a:rPr>
                  <a:t>-Evaluation du spread</a:t>
                </a:r>
              </a:p>
              <a:p>
                <a:pPr marL="0" marR="1270" indent="0" algn="just">
                  <a:lnSpc>
                    <a:spcPct val="153000"/>
                  </a:lnSpc>
                  <a:spcAft>
                    <a:spcPts val="540"/>
                  </a:spcAft>
                  <a:buFont typeface="Arial"/>
                  <a:buNone/>
                </a:pPr>
                <a:r>
                  <a:rPr lang="fr-FR" sz="1600" dirty="0" smtClean="0">
                    <a:latin typeface="Times New Roman" panose="02020603050405020304" pitchFamily="18" charset="0"/>
                    <a:cs typeface="Times New Roman" panose="02020603050405020304" pitchFamily="18" charset="0"/>
                  </a:rPr>
                  <a:t>-Evaluation du shift:</a:t>
                </a:r>
              </a:p>
              <a:p>
                <a:pPr marL="0" marR="1270" indent="0" algn="just">
                  <a:lnSpc>
                    <a:spcPct val="153000"/>
                  </a:lnSpc>
                  <a:spcAft>
                    <a:spcPts val="540"/>
                  </a:spcAft>
                  <a:buFont typeface="Arial"/>
                  <a:buNone/>
                </a:pPr>
                <a:r>
                  <a:rPr lang="fr-FR" sz="1600" dirty="0" smtClean="0">
                    <a:latin typeface="Times New Roman" panose="02020603050405020304" pitchFamily="18" charset="0"/>
                    <a:cs typeface="Times New Roman" panose="02020603050405020304" pitchFamily="18" charset="0"/>
                  </a:rPr>
                  <a:t>-Calcul des différentes contributions</a:t>
                </a:r>
              </a:p>
              <a:p>
                <a:pPr marL="342900" marR="1270" lvl="0" indent="-342900" algn="just">
                  <a:lnSpc>
                    <a:spcPct val="150000"/>
                  </a:lnSpc>
                  <a:spcAft>
                    <a:spcPts val="0"/>
                  </a:spcAft>
                  <a:buFont typeface="Wingdings" panose="05000000000000000000" pitchFamily="2" charset="2"/>
                  <a:buChar char=""/>
                </a:pPr>
                <a:r>
                  <a:rPr lang="fr-FR" sz="1600" dirty="0">
                    <a:solidFill>
                      <a:srgbClr val="000000"/>
                    </a:solidFill>
                    <a:latin typeface="Times New Roman" panose="02020603050405020304" pitchFamily="18" charset="0"/>
                    <a:ea typeface="Times New Roman" panose="02020603050405020304" pitchFamily="18" charset="0"/>
                  </a:rPr>
                  <a:t>Effet coupon =	</a:t>
                </a:r>
                <a14:m>
                  <m:oMath xmlns:m="http://schemas.openxmlformats.org/officeDocument/2006/math">
                    <m:sSub>
                      <m:sSubPr>
                        <m:ctrlPr>
                          <a:rPr lang="fr-FR" sz="1600" i="1">
                            <a:solidFill>
                              <a:srgbClr val="000000"/>
                            </a:solidFill>
                            <a:latin typeface="Cambria Math" panose="02040503050406030204" pitchFamily="18" charset="0"/>
                            <a:ea typeface="Times New Roman" panose="02020603050405020304" pitchFamily="18" charset="0"/>
                          </a:rPr>
                        </m:ctrlPr>
                      </m:sSubPr>
                      <m:e>
                        <m:r>
                          <a:rPr lang="fr-FR" sz="1600" i="1">
                            <a:solidFill>
                              <a:srgbClr val="000000"/>
                            </a:solidFill>
                            <a:latin typeface="Cambria Math" panose="02040503050406030204" pitchFamily="18" charset="0"/>
                            <a:ea typeface="Times New Roman" panose="02020603050405020304" pitchFamily="18" charset="0"/>
                          </a:rPr>
                          <m:t>𝐼</m:t>
                        </m:r>
                      </m:e>
                      <m:sub>
                        <m:r>
                          <a:rPr lang="fr-FR" sz="1600" i="1">
                            <a:solidFill>
                              <a:srgbClr val="000000"/>
                            </a:solidFill>
                            <a:latin typeface="Cambria Math" panose="02040503050406030204" pitchFamily="18" charset="0"/>
                            <a:ea typeface="Times New Roman" panose="02020603050405020304" pitchFamily="18" charset="0"/>
                          </a:rPr>
                          <m:t>𝑡</m:t>
                        </m:r>
                        <m:r>
                          <a:rPr lang="fr-FR" sz="1600" i="1">
                            <a:solidFill>
                              <a:srgbClr val="000000"/>
                            </a:solidFill>
                            <a:latin typeface="Cambria Math" panose="02040503050406030204" pitchFamily="18" charset="0"/>
                            <a:ea typeface="Times New Roman" panose="02020603050405020304" pitchFamily="18" charset="0"/>
                          </a:rPr>
                          <m:t>+1</m:t>
                        </m:r>
                      </m:sub>
                    </m:sSub>
                    <m:r>
                      <a:rPr lang="fr-FR" sz="1600" i="1">
                        <a:solidFill>
                          <a:srgbClr val="000000"/>
                        </a:solidFill>
                        <a:latin typeface="Cambria Math" panose="02040503050406030204" pitchFamily="18" charset="0"/>
                        <a:ea typeface="Times New Roman" panose="02020603050405020304" pitchFamily="18" charset="0"/>
                      </a:rPr>
                      <m:t>−</m:t>
                    </m:r>
                    <m:sSub>
                      <m:sSubPr>
                        <m:ctrlPr>
                          <a:rPr lang="fr-FR" sz="1600" i="1">
                            <a:solidFill>
                              <a:srgbClr val="000000"/>
                            </a:solidFill>
                            <a:latin typeface="Cambria Math" panose="02040503050406030204" pitchFamily="18" charset="0"/>
                            <a:ea typeface="Times New Roman" panose="02020603050405020304" pitchFamily="18" charset="0"/>
                          </a:rPr>
                        </m:ctrlPr>
                      </m:sSubPr>
                      <m:e>
                        <m:r>
                          <a:rPr lang="fr-FR" sz="1600" i="1">
                            <a:solidFill>
                              <a:srgbClr val="000000"/>
                            </a:solidFill>
                            <a:latin typeface="Cambria Math" panose="02040503050406030204" pitchFamily="18" charset="0"/>
                            <a:ea typeface="Times New Roman" panose="02020603050405020304" pitchFamily="18" charset="0"/>
                          </a:rPr>
                          <m:t>𝐼</m:t>
                        </m:r>
                      </m:e>
                      <m:sub>
                        <m:r>
                          <a:rPr lang="fr-FR" sz="1600" i="1">
                            <a:solidFill>
                              <a:srgbClr val="000000"/>
                            </a:solidFill>
                            <a:latin typeface="Cambria Math" panose="02040503050406030204" pitchFamily="18" charset="0"/>
                            <a:ea typeface="Times New Roman" panose="02020603050405020304" pitchFamily="18" charset="0"/>
                          </a:rPr>
                          <m:t>𝑡</m:t>
                        </m:r>
                      </m:sub>
                    </m:sSub>
                    <m:r>
                      <a:rPr lang="fr-FR" sz="1600" i="1">
                        <a:solidFill>
                          <a:srgbClr val="000000"/>
                        </a:solidFill>
                        <a:latin typeface="Cambria Math" panose="02040503050406030204" pitchFamily="18" charset="0"/>
                        <a:ea typeface="Times New Roman" panose="02020603050405020304" pitchFamily="18" charset="0"/>
                      </a:rPr>
                      <m:t>+</m:t>
                    </m:r>
                    <m:sSub>
                      <m:sSubPr>
                        <m:ctrlPr>
                          <a:rPr lang="fr-FR" sz="1600" i="1">
                            <a:solidFill>
                              <a:srgbClr val="000000"/>
                            </a:solidFill>
                            <a:latin typeface="Cambria Math" panose="02040503050406030204" pitchFamily="18" charset="0"/>
                            <a:ea typeface="Times New Roman" panose="02020603050405020304" pitchFamily="18" charset="0"/>
                          </a:rPr>
                        </m:ctrlPr>
                      </m:sSubPr>
                      <m:e>
                        <m:r>
                          <a:rPr lang="fr-FR" sz="1600" i="1">
                            <a:solidFill>
                              <a:srgbClr val="000000"/>
                            </a:solidFill>
                            <a:latin typeface="Cambria Math" panose="02040503050406030204" pitchFamily="18" charset="0"/>
                            <a:ea typeface="Times New Roman" panose="02020603050405020304" pitchFamily="18" charset="0"/>
                          </a:rPr>
                          <m:t>𝐶</m:t>
                        </m:r>
                      </m:e>
                      <m:sub>
                        <m:r>
                          <a:rPr lang="fr-FR" sz="1600" i="1">
                            <a:solidFill>
                              <a:srgbClr val="000000"/>
                            </a:solidFill>
                            <a:latin typeface="Cambria Math" panose="02040503050406030204" pitchFamily="18" charset="0"/>
                            <a:ea typeface="Times New Roman" panose="02020603050405020304" pitchFamily="18" charset="0"/>
                          </a:rPr>
                          <m:t>𝑡</m:t>
                        </m:r>
                      </m:sub>
                    </m:sSub>
                  </m:oMath>
                </a14:m>
                <a:endParaRPr lang="fr-FR" sz="1600" dirty="0">
                  <a:solidFill>
                    <a:srgbClr val="000000"/>
                  </a:solidFill>
                  <a:latin typeface="Times New Roman" panose="02020603050405020304" pitchFamily="18" charset="0"/>
                  <a:ea typeface="Times New Roman" panose="02020603050405020304" pitchFamily="18" charset="0"/>
                </a:endParaRPr>
              </a:p>
              <a:p>
                <a:pPr marL="342900" marR="1270" lvl="0" indent="-342900" algn="just">
                  <a:lnSpc>
                    <a:spcPct val="150000"/>
                  </a:lnSpc>
                  <a:spcAft>
                    <a:spcPts val="0"/>
                  </a:spcAft>
                  <a:buFont typeface="Wingdings" panose="05000000000000000000" pitchFamily="2" charset="2"/>
                  <a:buChar char=""/>
                </a:pPr>
                <a:r>
                  <a:rPr lang="fr-FR" sz="1600" dirty="0">
                    <a:solidFill>
                      <a:srgbClr val="000000"/>
                    </a:solidFill>
                    <a:latin typeface="Times New Roman" panose="02020603050405020304" pitchFamily="18" charset="0"/>
                    <a:ea typeface="Times New Roman" panose="02020603050405020304" pitchFamily="18" charset="0"/>
                  </a:rPr>
                  <a:t>Effet amortissement =	</a:t>
                </a:r>
                <a14:m>
                  <m:oMath xmlns:m="http://schemas.openxmlformats.org/officeDocument/2006/math">
                    <m:sSubSup>
                      <m:sSubSupPr>
                        <m:ctrlPr>
                          <a:rPr lang="fr-FR" sz="1600" i="1">
                            <a:solidFill>
                              <a:srgbClr val="000000"/>
                            </a:solidFill>
                            <a:latin typeface="Cambria Math" panose="02040503050406030204" pitchFamily="18" charset="0"/>
                            <a:ea typeface="Times New Roman" panose="02020603050405020304" pitchFamily="18" charset="0"/>
                          </a:rPr>
                        </m:ctrlPr>
                      </m:sSubSupPr>
                      <m:e>
                        <m:r>
                          <a:rPr lang="fr-FR" sz="1600" i="1">
                            <a:solidFill>
                              <a:srgbClr val="000000"/>
                            </a:solidFill>
                            <a:latin typeface="Cambria Math" panose="02040503050406030204" pitchFamily="18" charset="0"/>
                            <a:ea typeface="Times New Roman" panose="02020603050405020304" pitchFamily="18" charset="0"/>
                          </a:rPr>
                          <m:t>𝑉</m:t>
                        </m:r>
                      </m:e>
                      <m:sub>
                        <m:r>
                          <a:rPr lang="fr-FR" sz="1600" i="1">
                            <a:solidFill>
                              <a:srgbClr val="000000"/>
                            </a:solidFill>
                            <a:latin typeface="Cambria Math" panose="02040503050406030204" pitchFamily="18" charset="0"/>
                            <a:ea typeface="Times New Roman" panose="02020603050405020304" pitchFamily="18" charset="0"/>
                          </a:rPr>
                          <m:t>𝑡</m:t>
                        </m:r>
                        <m:r>
                          <a:rPr lang="fr-FR" sz="1600" i="1">
                            <a:solidFill>
                              <a:srgbClr val="000000"/>
                            </a:solidFill>
                            <a:latin typeface="Cambria Math" panose="02040503050406030204" pitchFamily="18" charset="0"/>
                            <a:ea typeface="Times New Roman" panose="02020603050405020304" pitchFamily="18" charset="0"/>
                          </a:rPr>
                          <m:t>+1</m:t>
                        </m:r>
                      </m:sub>
                      <m:sup>
                        <m:sSub>
                          <m:sSubPr>
                            <m:ctrlPr>
                              <a:rPr lang="fr-FR" sz="1600" i="1">
                                <a:solidFill>
                                  <a:srgbClr val="000000"/>
                                </a:solidFill>
                                <a:latin typeface="Cambria Math" panose="02040503050406030204" pitchFamily="18" charset="0"/>
                                <a:ea typeface="Times New Roman" panose="02020603050405020304" pitchFamily="18" charset="0"/>
                              </a:rPr>
                            </m:ctrlPr>
                          </m:sSubPr>
                          <m:e>
                            <m:r>
                              <a:rPr lang="fr-FR" sz="1600" i="1">
                                <a:solidFill>
                                  <a:srgbClr val="000000"/>
                                </a:solidFill>
                                <a:latin typeface="Cambria Math" panose="02040503050406030204" pitchFamily="18" charset="0"/>
                                <a:ea typeface="Times New Roman" panose="02020603050405020304" pitchFamily="18" charset="0"/>
                              </a:rPr>
                              <m:t>𝑍𝐶</m:t>
                            </m:r>
                          </m:e>
                          <m:sub>
                            <m:r>
                              <a:rPr lang="fr-FR" sz="1600" i="1">
                                <a:solidFill>
                                  <a:srgbClr val="000000"/>
                                </a:solidFill>
                                <a:latin typeface="Cambria Math" panose="02040503050406030204" pitchFamily="18" charset="0"/>
                                <a:ea typeface="Times New Roman" panose="02020603050405020304" pitchFamily="18" charset="0"/>
                              </a:rPr>
                              <m:t>𝑡</m:t>
                            </m:r>
                          </m:sub>
                        </m:sSub>
                        <m:r>
                          <a:rPr lang="fr-FR" sz="1600" i="1">
                            <a:solidFill>
                              <a:srgbClr val="000000"/>
                            </a:solidFill>
                            <a:latin typeface="Cambria Math" panose="02040503050406030204" pitchFamily="18" charset="0"/>
                            <a:ea typeface="Times New Roman" panose="02020603050405020304" pitchFamily="18" charset="0"/>
                          </a:rPr>
                          <m:t>+</m:t>
                        </m:r>
                        <m:sSub>
                          <m:sSubPr>
                            <m:ctrlPr>
                              <a:rPr lang="fr-FR" sz="1600" i="1">
                                <a:solidFill>
                                  <a:srgbClr val="000000"/>
                                </a:solidFill>
                                <a:latin typeface="Cambria Math" panose="02040503050406030204" pitchFamily="18" charset="0"/>
                                <a:ea typeface="Times New Roman" panose="02020603050405020304" pitchFamily="18" charset="0"/>
                              </a:rPr>
                            </m:ctrlPr>
                          </m:sSubPr>
                          <m:e>
                            <m:r>
                              <a:rPr lang="fr-FR" sz="1600" i="1">
                                <a:solidFill>
                                  <a:srgbClr val="000000"/>
                                </a:solidFill>
                                <a:latin typeface="Cambria Math" panose="02040503050406030204" pitchFamily="18" charset="0"/>
                                <a:ea typeface="Times New Roman" panose="02020603050405020304" pitchFamily="18" charset="0"/>
                              </a:rPr>
                              <m:t>𝛿</m:t>
                            </m:r>
                          </m:e>
                          <m:sub>
                            <m:r>
                              <a:rPr lang="fr-FR" sz="1600" i="1">
                                <a:solidFill>
                                  <a:srgbClr val="000000"/>
                                </a:solidFill>
                                <a:latin typeface="Cambria Math" panose="02040503050406030204" pitchFamily="18" charset="0"/>
                                <a:ea typeface="Times New Roman" panose="02020603050405020304" pitchFamily="18" charset="0"/>
                              </a:rPr>
                              <m:t>𝑡</m:t>
                            </m:r>
                          </m:sub>
                        </m:sSub>
                      </m:sup>
                    </m:sSubSup>
                    <m:r>
                      <a:rPr lang="fr-FR" sz="1600" i="1">
                        <a:solidFill>
                          <a:srgbClr val="000000"/>
                        </a:solidFill>
                        <a:latin typeface="Cambria Math" panose="02040503050406030204" pitchFamily="18" charset="0"/>
                        <a:ea typeface="Times New Roman" panose="02020603050405020304" pitchFamily="18" charset="0"/>
                      </a:rPr>
                      <m:t>−</m:t>
                    </m:r>
                    <m:sSub>
                      <m:sSubPr>
                        <m:ctrlPr>
                          <a:rPr lang="fr-FR" sz="1600" i="1">
                            <a:solidFill>
                              <a:srgbClr val="000000"/>
                            </a:solidFill>
                            <a:latin typeface="Cambria Math" panose="02040503050406030204" pitchFamily="18" charset="0"/>
                            <a:ea typeface="Times New Roman" panose="02020603050405020304" pitchFamily="18" charset="0"/>
                          </a:rPr>
                        </m:ctrlPr>
                      </m:sSubPr>
                      <m:e>
                        <m:r>
                          <a:rPr lang="fr-FR" sz="1600" i="1">
                            <a:solidFill>
                              <a:srgbClr val="000000"/>
                            </a:solidFill>
                            <a:latin typeface="Cambria Math" panose="02040503050406030204" pitchFamily="18" charset="0"/>
                            <a:ea typeface="Times New Roman" panose="02020603050405020304" pitchFamily="18" charset="0"/>
                          </a:rPr>
                          <m:t>𝑉</m:t>
                        </m:r>
                      </m:e>
                      <m:sub>
                        <m:r>
                          <a:rPr lang="fr-FR" sz="1600" i="1">
                            <a:solidFill>
                              <a:srgbClr val="000000"/>
                            </a:solidFill>
                            <a:latin typeface="Cambria Math" panose="02040503050406030204" pitchFamily="18" charset="0"/>
                            <a:ea typeface="Times New Roman" panose="02020603050405020304" pitchFamily="18" charset="0"/>
                          </a:rPr>
                          <m:t>𝑡</m:t>
                        </m:r>
                      </m:sub>
                    </m:sSub>
                  </m:oMath>
                </a14:m>
                <a:endParaRPr lang="fr-FR" sz="1600" dirty="0">
                  <a:solidFill>
                    <a:srgbClr val="000000"/>
                  </a:solidFill>
                  <a:latin typeface="Times New Roman" panose="02020603050405020304" pitchFamily="18" charset="0"/>
                  <a:ea typeface="Times New Roman" panose="02020603050405020304" pitchFamily="18" charset="0"/>
                </a:endParaRPr>
              </a:p>
              <a:p>
                <a:pPr marL="342900" marR="1270" lvl="0" indent="-342900" algn="just">
                  <a:lnSpc>
                    <a:spcPct val="150000"/>
                  </a:lnSpc>
                  <a:spcAft>
                    <a:spcPts val="0"/>
                  </a:spcAft>
                  <a:buFont typeface="Wingdings" panose="05000000000000000000" pitchFamily="2" charset="2"/>
                  <a:buChar char=""/>
                </a:pPr>
                <a:r>
                  <a:rPr lang="fr-FR" sz="1600" dirty="0">
                    <a:solidFill>
                      <a:srgbClr val="000000"/>
                    </a:solidFill>
                    <a:latin typeface="Times New Roman" panose="02020603050405020304" pitchFamily="18" charset="0"/>
                    <a:ea typeface="Times New Roman" panose="02020603050405020304" pitchFamily="18" charset="0"/>
                  </a:rPr>
                  <a:t>Effet spread =	</a:t>
                </a:r>
                <a14:m>
                  <m:oMath xmlns:m="http://schemas.openxmlformats.org/officeDocument/2006/math">
                    <m:sSubSup>
                      <m:sSubSupPr>
                        <m:ctrlPr>
                          <a:rPr lang="fr-FR" sz="1600" i="1">
                            <a:solidFill>
                              <a:srgbClr val="000000"/>
                            </a:solidFill>
                            <a:latin typeface="Cambria Math" panose="02040503050406030204" pitchFamily="18" charset="0"/>
                            <a:ea typeface="Times New Roman" panose="02020603050405020304" pitchFamily="18" charset="0"/>
                          </a:rPr>
                        </m:ctrlPr>
                      </m:sSubSupPr>
                      <m:e>
                        <m:r>
                          <a:rPr lang="fr-FR" sz="1600" i="1">
                            <a:solidFill>
                              <a:srgbClr val="000000"/>
                            </a:solidFill>
                            <a:latin typeface="Cambria Math" panose="02040503050406030204" pitchFamily="18" charset="0"/>
                            <a:ea typeface="Times New Roman" panose="02020603050405020304" pitchFamily="18" charset="0"/>
                          </a:rPr>
                          <m:t> </m:t>
                        </m:r>
                        <m:sSub>
                          <m:sSubPr>
                            <m:ctrlPr>
                              <a:rPr lang="fr-FR" sz="1600" i="1">
                                <a:solidFill>
                                  <a:srgbClr val="000000"/>
                                </a:solidFill>
                                <a:latin typeface="Cambria Math" panose="02040503050406030204" pitchFamily="18" charset="0"/>
                                <a:ea typeface="Times New Roman" panose="02020603050405020304" pitchFamily="18" charset="0"/>
                              </a:rPr>
                            </m:ctrlPr>
                          </m:sSubPr>
                          <m:e>
                            <m:r>
                              <a:rPr lang="fr-FR" sz="1600" i="1">
                                <a:solidFill>
                                  <a:srgbClr val="000000"/>
                                </a:solidFill>
                                <a:latin typeface="Cambria Math" panose="02040503050406030204" pitchFamily="18" charset="0"/>
                                <a:ea typeface="Times New Roman" panose="02020603050405020304" pitchFamily="18" charset="0"/>
                              </a:rPr>
                              <m:t>𝑉</m:t>
                            </m:r>
                          </m:e>
                          <m:sub>
                            <m:r>
                              <a:rPr lang="fr-FR" sz="1600" i="1">
                                <a:solidFill>
                                  <a:srgbClr val="000000"/>
                                </a:solidFill>
                                <a:latin typeface="Cambria Math" panose="02040503050406030204" pitchFamily="18" charset="0"/>
                                <a:ea typeface="Times New Roman" panose="02020603050405020304" pitchFamily="18" charset="0"/>
                              </a:rPr>
                              <m:t>𝑡</m:t>
                            </m:r>
                            <m:r>
                              <a:rPr lang="fr-FR" sz="1600" i="1">
                                <a:solidFill>
                                  <a:srgbClr val="000000"/>
                                </a:solidFill>
                                <a:latin typeface="Cambria Math" panose="02040503050406030204" pitchFamily="18" charset="0"/>
                                <a:ea typeface="Times New Roman" panose="02020603050405020304" pitchFamily="18" charset="0"/>
                              </a:rPr>
                              <m:t>+1</m:t>
                            </m:r>
                          </m:sub>
                        </m:sSub>
                        <m:r>
                          <a:rPr lang="fr-FR" sz="1600" i="1">
                            <a:solidFill>
                              <a:srgbClr val="000000"/>
                            </a:solidFill>
                            <a:latin typeface="Cambria Math" panose="02040503050406030204" pitchFamily="18" charset="0"/>
                            <a:ea typeface="Times New Roman" panose="02020603050405020304" pitchFamily="18" charset="0"/>
                          </a:rPr>
                          <m:t>−</m:t>
                        </m:r>
                        <m:r>
                          <a:rPr lang="fr-FR" sz="1600" i="1">
                            <a:solidFill>
                              <a:srgbClr val="000000"/>
                            </a:solidFill>
                            <a:latin typeface="Cambria Math" panose="02040503050406030204" pitchFamily="18" charset="0"/>
                            <a:ea typeface="Times New Roman" panose="02020603050405020304" pitchFamily="18" charset="0"/>
                          </a:rPr>
                          <m:t>𝑉</m:t>
                        </m:r>
                      </m:e>
                      <m:sub>
                        <m:r>
                          <a:rPr lang="fr-FR" sz="1600" i="1">
                            <a:solidFill>
                              <a:srgbClr val="000000"/>
                            </a:solidFill>
                            <a:latin typeface="Cambria Math" panose="02040503050406030204" pitchFamily="18" charset="0"/>
                            <a:ea typeface="Times New Roman" panose="02020603050405020304" pitchFamily="18" charset="0"/>
                          </a:rPr>
                          <m:t>𝑡</m:t>
                        </m:r>
                        <m:r>
                          <a:rPr lang="fr-FR" sz="1600" i="1">
                            <a:solidFill>
                              <a:srgbClr val="000000"/>
                            </a:solidFill>
                            <a:latin typeface="Cambria Math" panose="02040503050406030204" pitchFamily="18" charset="0"/>
                            <a:ea typeface="Times New Roman" panose="02020603050405020304" pitchFamily="18" charset="0"/>
                          </a:rPr>
                          <m:t>+1</m:t>
                        </m:r>
                      </m:sub>
                      <m:sup>
                        <m:sSub>
                          <m:sSubPr>
                            <m:ctrlPr>
                              <a:rPr lang="fr-FR" sz="1600" i="1">
                                <a:solidFill>
                                  <a:srgbClr val="000000"/>
                                </a:solidFill>
                                <a:latin typeface="Cambria Math" panose="02040503050406030204" pitchFamily="18" charset="0"/>
                                <a:ea typeface="Times New Roman" panose="02020603050405020304" pitchFamily="18" charset="0"/>
                              </a:rPr>
                            </m:ctrlPr>
                          </m:sSubPr>
                          <m:e>
                            <m:r>
                              <a:rPr lang="fr-FR" sz="1600" i="1">
                                <a:solidFill>
                                  <a:srgbClr val="000000"/>
                                </a:solidFill>
                                <a:latin typeface="Cambria Math" panose="02040503050406030204" pitchFamily="18" charset="0"/>
                                <a:ea typeface="Times New Roman" panose="02020603050405020304" pitchFamily="18" charset="0"/>
                              </a:rPr>
                              <m:t>𝑍𝐶</m:t>
                            </m:r>
                          </m:e>
                          <m:sub>
                            <m:r>
                              <a:rPr lang="fr-FR" sz="1600" i="1">
                                <a:solidFill>
                                  <a:srgbClr val="000000"/>
                                </a:solidFill>
                                <a:latin typeface="Cambria Math" panose="02040503050406030204" pitchFamily="18" charset="0"/>
                                <a:ea typeface="Times New Roman" panose="02020603050405020304" pitchFamily="18" charset="0"/>
                              </a:rPr>
                              <m:t>𝑡</m:t>
                            </m:r>
                            <m:r>
                              <a:rPr lang="fr-FR" sz="1600" i="1">
                                <a:solidFill>
                                  <a:srgbClr val="000000"/>
                                </a:solidFill>
                                <a:latin typeface="Cambria Math" panose="02040503050406030204" pitchFamily="18" charset="0"/>
                                <a:ea typeface="Times New Roman" panose="02020603050405020304" pitchFamily="18" charset="0"/>
                              </a:rPr>
                              <m:t>+1</m:t>
                            </m:r>
                          </m:sub>
                        </m:sSub>
                        <m:r>
                          <a:rPr lang="fr-FR" sz="1600" i="1">
                            <a:solidFill>
                              <a:srgbClr val="000000"/>
                            </a:solidFill>
                            <a:latin typeface="Cambria Math" panose="02040503050406030204" pitchFamily="18" charset="0"/>
                            <a:ea typeface="Times New Roman" panose="02020603050405020304" pitchFamily="18" charset="0"/>
                          </a:rPr>
                          <m:t>+</m:t>
                        </m:r>
                        <m:sSub>
                          <m:sSubPr>
                            <m:ctrlPr>
                              <a:rPr lang="fr-FR" sz="1600" i="1">
                                <a:solidFill>
                                  <a:srgbClr val="000000"/>
                                </a:solidFill>
                                <a:latin typeface="Cambria Math" panose="02040503050406030204" pitchFamily="18" charset="0"/>
                                <a:ea typeface="Times New Roman" panose="02020603050405020304" pitchFamily="18" charset="0"/>
                              </a:rPr>
                            </m:ctrlPr>
                          </m:sSubPr>
                          <m:e>
                            <m:r>
                              <a:rPr lang="fr-FR" sz="1600" i="1">
                                <a:solidFill>
                                  <a:srgbClr val="000000"/>
                                </a:solidFill>
                                <a:latin typeface="Cambria Math" panose="02040503050406030204" pitchFamily="18" charset="0"/>
                                <a:ea typeface="Times New Roman" panose="02020603050405020304" pitchFamily="18" charset="0"/>
                              </a:rPr>
                              <m:t>𝛿</m:t>
                            </m:r>
                          </m:e>
                          <m:sub>
                            <m:r>
                              <a:rPr lang="fr-FR" sz="1600" i="1">
                                <a:solidFill>
                                  <a:srgbClr val="000000"/>
                                </a:solidFill>
                                <a:latin typeface="Cambria Math" panose="02040503050406030204" pitchFamily="18" charset="0"/>
                                <a:ea typeface="Times New Roman" panose="02020603050405020304" pitchFamily="18" charset="0"/>
                              </a:rPr>
                              <m:t>𝑡</m:t>
                            </m:r>
                          </m:sub>
                        </m:sSub>
                      </m:sup>
                    </m:sSubSup>
                  </m:oMath>
                </a14:m>
                <a:endParaRPr lang="fr-FR" sz="1600" dirty="0">
                  <a:solidFill>
                    <a:srgbClr val="000000"/>
                  </a:solidFill>
                  <a:latin typeface="Times New Roman" panose="02020603050405020304" pitchFamily="18" charset="0"/>
                  <a:ea typeface="Times New Roman" panose="02020603050405020304" pitchFamily="18" charset="0"/>
                </a:endParaRPr>
              </a:p>
              <a:p>
                <a:pPr marL="342900" marR="1270" lvl="0" indent="-342900" algn="just">
                  <a:lnSpc>
                    <a:spcPct val="150000"/>
                  </a:lnSpc>
                  <a:spcAft>
                    <a:spcPts val="540"/>
                  </a:spcAft>
                  <a:buFont typeface="Wingdings" panose="05000000000000000000" pitchFamily="2" charset="2"/>
                  <a:buChar char=""/>
                </a:pPr>
                <a:r>
                  <a:rPr lang="fr-FR" sz="1600" dirty="0">
                    <a:solidFill>
                      <a:srgbClr val="000000"/>
                    </a:solidFill>
                    <a:latin typeface="Times New Roman" panose="02020603050405020304" pitchFamily="18" charset="0"/>
                    <a:ea typeface="Times New Roman" panose="02020603050405020304" pitchFamily="18" charset="0"/>
                  </a:rPr>
                  <a:t>Effet taux =	</a:t>
                </a:r>
                <a14:m>
                  <m:oMath xmlns:m="http://schemas.openxmlformats.org/officeDocument/2006/math">
                    <m:sSubSup>
                      <m:sSubSupPr>
                        <m:ctrlPr>
                          <a:rPr lang="fr-FR" sz="1600" i="1">
                            <a:solidFill>
                              <a:srgbClr val="000000"/>
                            </a:solidFill>
                            <a:latin typeface="Cambria Math" panose="02040503050406030204" pitchFamily="18" charset="0"/>
                            <a:ea typeface="Times New Roman" panose="02020603050405020304" pitchFamily="18" charset="0"/>
                          </a:rPr>
                        </m:ctrlPr>
                      </m:sSubSupPr>
                      <m:e>
                        <m:r>
                          <a:rPr lang="fr-FR" sz="1600" i="1">
                            <a:solidFill>
                              <a:srgbClr val="000000"/>
                            </a:solidFill>
                            <a:latin typeface="Cambria Math" panose="02040503050406030204" pitchFamily="18" charset="0"/>
                            <a:ea typeface="Times New Roman" panose="02020603050405020304" pitchFamily="18" charset="0"/>
                          </a:rPr>
                          <m:t>𝑉</m:t>
                        </m:r>
                      </m:e>
                      <m:sub>
                        <m:r>
                          <a:rPr lang="fr-FR" sz="1600" i="1">
                            <a:solidFill>
                              <a:srgbClr val="000000"/>
                            </a:solidFill>
                            <a:latin typeface="Cambria Math" panose="02040503050406030204" pitchFamily="18" charset="0"/>
                            <a:ea typeface="Times New Roman" panose="02020603050405020304" pitchFamily="18" charset="0"/>
                          </a:rPr>
                          <m:t>𝑡</m:t>
                        </m:r>
                        <m:r>
                          <a:rPr lang="fr-FR" sz="1600" i="1">
                            <a:solidFill>
                              <a:srgbClr val="000000"/>
                            </a:solidFill>
                            <a:latin typeface="Cambria Math" panose="02040503050406030204" pitchFamily="18" charset="0"/>
                            <a:ea typeface="Times New Roman" panose="02020603050405020304" pitchFamily="18" charset="0"/>
                          </a:rPr>
                          <m:t>+1</m:t>
                        </m:r>
                      </m:sub>
                      <m:sup>
                        <m:sSub>
                          <m:sSubPr>
                            <m:ctrlPr>
                              <a:rPr lang="fr-FR" sz="1600" i="1">
                                <a:solidFill>
                                  <a:srgbClr val="000000"/>
                                </a:solidFill>
                                <a:latin typeface="Cambria Math" panose="02040503050406030204" pitchFamily="18" charset="0"/>
                                <a:ea typeface="Times New Roman" panose="02020603050405020304" pitchFamily="18" charset="0"/>
                              </a:rPr>
                            </m:ctrlPr>
                          </m:sSubPr>
                          <m:e>
                            <m:r>
                              <a:rPr lang="fr-FR" sz="1600" i="1">
                                <a:solidFill>
                                  <a:srgbClr val="000000"/>
                                </a:solidFill>
                                <a:latin typeface="Cambria Math" panose="02040503050406030204" pitchFamily="18" charset="0"/>
                                <a:ea typeface="Times New Roman" panose="02020603050405020304" pitchFamily="18" charset="0"/>
                              </a:rPr>
                              <m:t>𝑍𝐶</m:t>
                            </m:r>
                          </m:e>
                          <m:sub>
                            <m:r>
                              <a:rPr lang="fr-FR" sz="1600" i="1">
                                <a:solidFill>
                                  <a:srgbClr val="000000"/>
                                </a:solidFill>
                                <a:latin typeface="Cambria Math" panose="02040503050406030204" pitchFamily="18" charset="0"/>
                                <a:ea typeface="Times New Roman" panose="02020603050405020304" pitchFamily="18" charset="0"/>
                              </a:rPr>
                              <m:t>𝑡</m:t>
                            </m:r>
                            <m:r>
                              <a:rPr lang="fr-FR" sz="1600" i="1">
                                <a:solidFill>
                                  <a:srgbClr val="000000"/>
                                </a:solidFill>
                                <a:latin typeface="Cambria Math" panose="02040503050406030204" pitchFamily="18" charset="0"/>
                                <a:ea typeface="Times New Roman" panose="02020603050405020304" pitchFamily="18" charset="0"/>
                              </a:rPr>
                              <m:t>+1</m:t>
                            </m:r>
                          </m:sub>
                        </m:sSub>
                        <m:r>
                          <a:rPr lang="fr-FR" sz="1600" i="1">
                            <a:solidFill>
                              <a:srgbClr val="000000"/>
                            </a:solidFill>
                            <a:latin typeface="Cambria Math" panose="02040503050406030204" pitchFamily="18" charset="0"/>
                            <a:ea typeface="Times New Roman" panose="02020603050405020304" pitchFamily="18" charset="0"/>
                          </a:rPr>
                          <m:t>+</m:t>
                        </m:r>
                        <m:sSub>
                          <m:sSubPr>
                            <m:ctrlPr>
                              <a:rPr lang="fr-FR" sz="1600" i="1">
                                <a:solidFill>
                                  <a:srgbClr val="000000"/>
                                </a:solidFill>
                                <a:latin typeface="Cambria Math" panose="02040503050406030204" pitchFamily="18" charset="0"/>
                                <a:ea typeface="Times New Roman" panose="02020603050405020304" pitchFamily="18" charset="0"/>
                              </a:rPr>
                            </m:ctrlPr>
                          </m:sSubPr>
                          <m:e>
                            <m:r>
                              <a:rPr lang="fr-FR" sz="1600" i="1">
                                <a:solidFill>
                                  <a:srgbClr val="000000"/>
                                </a:solidFill>
                                <a:latin typeface="Cambria Math" panose="02040503050406030204" pitchFamily="18" charset="0"/>
                                <a:ea typeface="Times New Roman" panose="02020603050405020304" pitchFamily="18" charset="0"/>
                              </a:rPr>
                              <m:t>𝛿</m:t>
                            </m:r>
                          </m:e>
                          <m:sub>
                            <m:r>
                              <a:rPr lang="fr-FR" sz="1600" i="1">
                                <a:solidFill>
                                  <a:srgbClr val="000000"/>
                                </a:solidFill>
                                <a:latin typeface="Cambria Math" panose="02040503050406030204" pitchFamily="18" charset="0"/>
                                <a:ea typeface="Times New Roman" panose="02020603050405020304" pitchFamily="18" charset="0"/>
                              </a:rPr>
                              <m:t>𝑡</m:t>
                            </m:r>
                          </m:sub>
                        </m:sSub>
                      </m:sup>
                    </m:sSubSup>
                    <m:r>
                      <a:rPr lang="fr-FR" sz="1600" i="1">
                        <a:solidFill>
                          <a:srgbClr val="000000"/>
                        </a:solidFill>
                        <a:latin typeface="Cambria Math" panose="02040503050406030204" pitchFamily="18" charset="0"/>
                        <a:ea typeface="Times New Roman" panose="02020603050405020304" pitchFamily="18" charset="0"/>
                      </a:rPr>
                      <m:t>−</m:t>
                    </m:r>
                    <m:sSubSup>
                      <m:sSubSupPr>
                        <m:ctrlPr>
                          <a:rPr lang="fr-FR" sz="1600" i="1">
                            <a:solidFill>
                              <a:srgbClr val="000000"/>
                            </a:solidFill>
                            <a:latin typeface="Cambria Math" panose="02040503050406030204" pitchFamily="18" charset="0"/>
                            <a:ea typeface="Times New Roman" panose="02020603050405020304" pitchFamily="18" charset="0"/>
                          </a:rPr>
                        </m:ctrlPr>
                      </m:sSubSupPr>
                      <m:e>
                        <m:r>
                          <a:rPr lang="fr-FR" sz="1600" i="1">
                            <a:solidFill>
                              <a:srgbClr val="000000"/>
                            </a:solidFill>
                            <a:latin typeface="Cambria Math" panose="02040503050406030204" pitchFamily="18" charset="0"/>
                            <a:ea typeface="Times New Roman" panose="02020603050405020304" pitchFamily="18" charset="0"/>
                          </a:rPr>
                          <m:t>𝑉</m:t>
                        </m:r>
                      </m:e>
                      <m:sub>
                        <m:r>
                          <a:rPr lang="fr-FR" sz="1600" i="1">
                            <a:solidFill>
                              <a:srgbClr val="000000"/>
                            </a:solidFill>
                            <a:latin typeface="Cambria Math" panose="02040503050406030204" pitchFamily="18" charset="0"/>
                            <a:ea typeface="Times New Roman" panose="02020603050405020304" pitchFamily="18" charset="0"/>
                          </a:rPr>
                          <m:t>𝑡</m:t>
                        </m:r>
                        <m:r>
                          <a:rPr lang="fr-FR" sz="1600" i="1">
                            <a:solidFill>
                              <a:srgbClr val="000000"/>
                            </a:solidFill>
                            <a:latin typeface="Cambria Math" panose="02040503050406030204" pitchFamily="18" charset="0"/>
                            <a:ea typeface="Times New Roman" panose="02020603050405020304" pitchFamily="18" charset="0"/>
                          </a:rPr>
                          <m:t>+1</m:t>
                        </m:r>
                      </m:sub>
                      <m:sup>
                        <m:sSub>
                          <m:sSubPr>
                            <m:ctrlPr>
                              <a:rPr lang="fr-FR" sz="1600" i="1">
                                <a:solidFill>
                                  <a:srgbClr val="000000"/>
                                </a:solidFill>
                                <a:latin typeface="Cambria Math" panose="02040503050406030204" pitchFamily="18" charset="0"/>
                                <a:ea typeface="Times New Roman" panose="02020603050405020304" pitchFamily="18" charset="0"/>
                              </a:rPr>
                            </m:ctrlPr>
                          </m:sSubPr>
                          <m:e>
                            <m:r>
                              <a:rPr lang="fr-FR" sz="1600" i="1">
                                <a:solidFill>
                                  <a:srgbClr val="000000"/>
                                </a:solidFill>
                                <a:latin typeface="Cambria Math" panose="02040503050406030204" pitchFamily="18" charset="0"/>
                                <a:ea typeface="Times New Roman" panose="02020603050405020304" pitchFamily="18" charset="0"/>
                              </a:rPr>
                              <m:t>𝑍𝐶</m:t>
                            </m:r>
                          </m:e>
                          <m:sub>
                            <m:r>
                              <a:rPr lang="fr-FR" sz="1600" i="1">
                                <a:solidFill>
                                  <a:srgbClr val="000000"/>
                                </a:solidFill>
                                <a:latin typeface="Cambria Math" panose="02040503050406030204" pitchFamily="18" charset="0"/>
                                <a:ea typeface="Times New Roman" panose="02020603050405020304" pitchFamily="18" charset="0"/>
                              </a:rPr>
                              <m:t>𝑡</m:t>
                            </m:r>
                          </m:sub>
                        </m:sSub>
                        <m:r>
                          <a:rPr lang="fr-FR" sz="1600" i="1">
                            <a:solidFill>
                              <a:srgbClr val="000000"/>
                            </a:solidFill>
                            <a:latin typeface="Cambria Math" panose="02040503050406030204" pitchFamily="18" charset="0"/>
                            <a:ea typeface="Times New Roman" panose="02020603050405020304" pitchFamily="18" charset="0"/>
                          </a:rPr>
                          <m:t>+</m:t>
                        </m:r>
                        <m:sSub>
                          <m:sSubPr>
                            <m:ctrlPr>
                              <a:rPr lang="fr-FR" sz="1600" i="1">
                                <a:solidFill>
                                  <a:srgbClr val="000000"/>
                                </a:solidFill>
                                <a:latin typeface="Cambria Math" panose="02040503050406030204" pitchFamily="18" charset="0"/>
                                <a:ea typeface="Times New Roman" panose="02020603050405020304" pitchFamily="18" charset="0"/>
                              </a:rPr>
                            </m:ctrlPr>
                          </m:sSubPr>
                          <m:e>
                            <m:r>
                              <a:rPr lang="fr-FR" sz="1600" i="1">
                                <a:solidFill>
                                  <a:srgbClr val="000000"/>
                                </a:solidFill>
                                <a:latin typeface="Cambria Math" panose="02040503050406030204" pitchFamily="18" charset="0"/>
                                <a:ea typeface="Times New Roman" panose="02020603050405020304" pitchFamily="18" charset="0"/>
                              </a:rPr>
                              <m:t>𝛿</m:t>
                            </m:r>
                          </m:e>
                          <m:sub>
                            <m:r>
                              <a:rPr lang="fr-FR" sz="1600" i="1">
                                <a:solidFill>
                                  <a:srgbClr val="000000"/>
                                </a:solidFill>
                                <a:latin typeface="Cambria Math" panose="02040503050406030204" pitchFamily="18" charset="0"/>
                                <a:ea typeface="Times New Roman" panose="02020603050405020304" pitchFamily="18" charset="0"/>
                              </a:rPr>
                              <m:t>𝑡</m:t>
                            </m:r>
                          </m:sub>
                        </m:sSub>
                      </m:sup>
                    </m:sSubSup>
                  </m:oMath>
                </a14:m>
                <a:endParaRPr lang="fr-FR" sz="1600" dirty="0">
                  <a:solidFill>
                    <a:srgbClr val="000000"/>
                  </a:solidFill>
                  <a:latin typeface="Times New Roman" panose="02020603050405020304" pitchFamily="18" charset="0"/>
                  <a:ea typeface="Times New Roman" panose="02020603050405020304" pitchFamily="18" charset="0"/>
                </a:endParaRPr>
              </a:p>
              <a:p>
                <a:pPr marL="6350" marR="1270" indent="-6350" algn="just">
                  <a:lnSpc>
                    <a:spcPct val="150000"/>
                  </a:lnSpc>
                  <a:spcAft>
                    <a:spcPts val="540"/>
                  </a:spcAft>
                </a:pPr>
                <a:r>
                  <a:rPr lang="fr-FR" sz="1600" dirty="0">
                    <a:solidFill>
                      <a:srgbClr val="000000"/>
                    </a:solidFill>
                    <a:latin typeface="Times New Roman" panose="02020603050405020304" pitchFamily="18" charset="0"/>
                    <a:ea typeface="Times New Roman" panose="02020603050405020304" pitchFamily="18" charset="0"/>
                  </a:rPr>
                  <a:t>En décomposant également l’effet taux en 2 effets, on a :</a:t>
                </a:r>
              </a:p>
              <a:p>
                <a:pPr marL="342900" marR="1270" lvl="0" indent="-342900" algn="just">
                  <a:lnSpc>
                    <a:spcPct val="150000"/>
                  </a:lnSpc>
                  <a:spcAft>
                    <a:spcPts val="540"/>
                  </a:spcAft>
                  <a:buFont typeface="Wingdings" panose="05000000000000000000" pitchFamily="2" charset="2"/>
                  <a:buChar char=""/>
                </a:pPr>
                <a:r>
                  <a:rPr lang="fr-FR" sz="1600" dirty="0">
                    <a:solidFill>
                      <a:srgbClr val="000000"/>
                    </a:solidFill>
                    <a:latin typeface="Times New Roman" panose="02020603050405020304" pitchFamily="18" charset="0"/>
                    <a:ea typeface="Times New Roman" panose="02020603050405020304" pitchFamily="18" charset="0"/>
                  </a:rPr>
                  <a:t>Effet niveau =	</a:t>
                </a:r>
                <a14:m>
                  <m:oMath xmlns:m="http://schemas.openxmlformats.org/officeDocument/2006/math">
                    <m:sSubSup>
                      <m:sSubSupPr>
                        <m:ctrlPr>
                          <a:rPr lang="fr-FR" sz="1600" i="1">
                            <a:solidFill>
                              <a:srgbClr val="000000"/>
                            </a:solidFill>
                            <a:latin typeface="Cambria Math" panose="02040503050406030204" pitchFamily="18" charset="0"/>
                            <a:ea typeface="Times New Roman" panose="02020603050405020304" pitchFamily="18" charset="0"/>
                          </a:rPr>
                        </m:ctrlPr>
                      </m:sSubSupPr>
                      <m:e>
                        <m:r>
                          <a:rPr lang="fr-FR" sz="1600" i="1">
                            <a:solidFill>
                              <a:srgbClr val="000000"/>
                            </a:solidFill>
                            <a:latin typeface="Cambria Math" panose="02040503050406030204" pitchFamily="18" charset="0"/>
                            <a:ea typeface="Times New Roman" panose="02020603050405020304" pitchFamily="18" charset="0"/>
                          </a:rPr>
                          <m:t>𝑉</m:t>
                        </m:r>
                      </m:e>
                      <m:sub>
                        <m:r>
                          <a:rPr lang="fr-FR" sz="1600" i="1">
                            <a:solidFill>
                              <a:srgbClr val="000000"/>
                            </a:solidFill>
                            <a:latin typeface="Cambria Math" panose="02040503050406030204" pitchFamily="18" charset="0"/>
                            <a:ea typeface="Times New Roman" panose="02020603050405020304" pitchFamily="18" charset="0"/>
                          </a:rPr>
                          <m:t>𝑡</m:t>
                        </m:r>
                        <m:r>
                          <a:rPr lang="fr-FR" sz="1600" i="1">
                            <a:solidFill>
                              <a:srgbClr val="000000"/>
                            </a:solidFill>
                            <a:latin typeface="Cambria Math" panose="02040503050406030204" pitchFamily="18" charset="0"/>
                            <a:ea typeface="Times New Roman" panose="02020603050405020304" pitchFamily="18" charset="0"/>
                          </a:rPr>
                          <m:t>+1</m:t>
                        </m:r>
                      </m:sub>
                      <m:sup>
                        <m:sSub>
                          <m:sSubPr>
                            <m:ctrlPr>
                              <a:rPr lang="fr-FR" sz="1600" i="1">
                                <a:solidFill>
                                  <a:srgbClr val="000000"/>
                                </a:solidFill>
                                <a:latin typeface="Cambria Math" panose="02040503050406030204" pitchFamily="18" charset="0"/>
                                <a:ea typeface="Times New Roman" panose="02020603050405020304" pitchFamily="18" charset="0"/>
                              </a:rPr>
                            </m:ctrlPr>
                          </m:sSubPr>
                          <m:e>
                            <m:r>
                              <a:rPr lang="fr-FR" sz="1600" i="1">
                                <a:solidFill>
                                  <a:srgbClr val="000000"/>
                                </a:solidFill>
                                <a:latin typeface="Cambria Math" panose="02040503050406030204" pitchFamily="18" charset="0"/>
                                <a:ea typeface="Times New Roman" panose="02020603050405020304" pitchFamily="18" charset="0"/>
                              </a:rPr>
                              <m:t>𝑍𝐶</m:t>
                            </m:r>
                          </m:e>
                          <m:sub>
                            <m:r>
                              <a:rPr lang="fr-FR" sz="1600" i="1">
                                <a:solidFill>
                                  <a:srgbClr val="000000"/>
                                </a:solidFill>
                                <a:latin typeface="Cambria Math" panose="02040503050406030204" pitchFamily="18" charset="0"/>
                                <a:ea typeface="Times New Roman" panose="02020603050405020304" pitchFamily="18" charset="0"/>
                              </a:rPr>
                              <m:t>𝑡</m:t>
                            </m:r>
                          </m:sub>
                        </m:sSub>
                        <m:r>
                          <a:rPr lang="fr-FR" sz="1600" i="1">
                            <a:solidFill>
                              <a:srgbClr val="000000"/>
                            </a:solidFill>
                            <a:latin typeface="Cambria Math" panose="02040503050406030204" pitchFamily="18" charset="0"/>
                            <a:ea typeface="Times New Roman" panose="02020603050405020304" pitchFamily="18" charset="0"/>
                          </a:rPr>
                          <m:t>+</m:t>
                        </m:r>
                        <m:r>
                          <a:rPr lang="fr-FR" sz="1600" i="1">
                            <a:solidFill>
                              <a:srgbClr val="000000"/>
                            </a:solidFill>
                            <a:latin typeface="Cambria Math" panose="02040503050406030204" pitchFamily="18" charset="0"/>
                            <a:ea typeface="Times New Roman" panose="02020603050405020304" pitchFamily="18" charset="0"/>
                          </a:rPr>
                          <m:t>𝑠</m:t>
                        </m:r>
                        <m:r>
                          <a:rPr lang="fr-FR" sz="1600" i="1">
                            <a:solidFill>
                              <a:srgbClr val="000000"/>
                            </a:solidFill>
                            <a:latin typeface="Cambria Math" panose="02040503050406030204" pitchFamily="18" charset="0"/>
                            <a:ea typeface="Times New Roman" panose="02020603050405020304" pitchFamily="18" charset="0"/>
                          </a:rPr>
                          <m:t>+</m:t>
                        </m:r>
                        <m:sSub>
                          <m:sSubPr>
                            <m:ctrlPr>
                              <a:rPr lang="fr-FR" sz="1600" i="1">
                                <a:solidFill>
                                  <a:srgbClr val="000000"/>
                                </a:solidFill>
                                <a:latin typeface="Cambria Math" panose="02040503050406030204" pitchFamily="18" charset="0"/>
                                <a:ea typeface="Times New Roman" panose="02020603050405020304" pitchFamily="18" charset="0"/>
                              </a:rPr>
                            </m:ctrlPr>
                          </m:sSubPr>
                          <m:e>
                            <m:r>
                              <a:rPr lang="fr-FR" sz="1600" i="1">
                                <a:solidFill>
                                  <a:srgbClr val="000000"/>
                                </a:solidFill>
                                <a:latin typeface="Cambria Math" panose="02040503050406030204" pitchFamily="18" charset="0"/>
                                <a:ea typeface="Times New Roman" panose="02020603050405020304" pitchFamily="18" charset="0"/>
                              </a:rPr>
                              <m:t>𝛿</m:t>
                            </m:r>
                          </m:e>
                          <m:sub>
                            <m:r>
                              <a:rPr lang="fr-FR" sz="1600" i="1">
                                <a:solidFill>
                                  <a:srgbClr val="000000"/>
                                </a:solidFill>
                                <a:latin typeface="Cambria Math" panose="02040503050406030204" pitchFamily="18" charset="0"/>
                                <a:ea typeface="Times New Roman" panose="02020603050405020304" pitchFamily="18" charset="0"/>
                              </a:rPr>
                              <m:t>𝑡</m:t>
                            </m:r>
                          </m:sub>
                        </m:sSub>
                      </m:sup>
                    </m:sSubSup>
                    <m:r>
                      <a:rPr lang="fr-FR" sz="1600" i="1">
                        <a:solidFill>
                          <a:srgbClr val="000000"/>
                        </a:solidFill>
                        <a:latin typeface="Cambria Math" panose="02040503050406030204" pitchFamily="18" charset="0"/>
                        <a:ea typeface="Times New Roman" panose="02020603050405020304" pitchFamily="18" charset="0"/>
                      </a:rPr>
                      <m:t>−</m:t>
                    </m:r>
                    <m:sSubSup>
                      <m:sSubSupPr>
                        <m:ctrlPr>
                          <a:rPr lang="fr-FR" sz="1600" i="1">
                            <a:solidFill>
                              <a:srgbClr val="000000"/>
                            </a:solidFill>
                            <a:latin typeface="Cambria Math" panose="02040503050406030204" pitchFamily="18" charset="0"/>
                            <a:ea typeface="Times New Roman" panose="02020603050405020304" pitchFamily="18" charset="0"/>
                          </a:rPr>
                        </m:ctrlPr>
                      </m:sSubSupPr>
                      <m:e>
                        <m:r>
                          <a:rPr lang="fr-FR" sz="1600" i="1">
                            <a:solidFill>
                              <a:srgbClr val="000000"/>
                            </a:solidFill>
                            <a:latin typeface="Cambria Math" panose="02040503050406030204" pitchFamily="18" charset="0"/>
                            <a:ea typeface="Times New Roman" panose="02020603050405020304" pitchFamily="18" charset="0"/>
                          </a:rPr>
                          <m:t>𝑉</m:t>
                        </m:r>
                      </m:e>
                      <m:sub>
                        <m:r>
                          <a:rPr lang="fr-FR" sz="1600" i="1">
                            <a:solidFill>
                              <a:srgbClr val="000000"/>
                            </a:solidFill>
                            <a:latin typeface="Cambria Math" panose="02040503050406030204" pitchFamily="18" charset="0"/>
                            <a:ea typeface="Times New Roman" panose="02020603050405020304" pitchFamily="18" charset="0"/>
                          </a:rPr>
                          <m:t>𝑡</m:t>
                        </m:r>
                        <m:r>
                          <a:rPr lang="fr-FR" sz="1600" i="1">
                            <a:solidFill>
                              <a:srgbClr val="000000"/>
                            </a:solidFill>
                            <a:latin typeface="Cambria Math" panose="02040503050406030204" pitchFamily="18" charset="0"/>
                            <a:ea typeface="Times New Roman" panose="02020603050405020304" pitchFamily="18" charset="0"/>
                          </a:rPr>
                          <m:t>+1</m:t>
                        </m:r>
                      </m:sub>
                      <m:sup>
                        <m:sSub>
                          <m:sSubPr>
                            <m:ctrlPr>
                              <a:rPr lang="fr-FR" sz="1600" i="1">
                                <a:solidFill>
                                  <a:srgbClr val="000000"/>
                                </a:solidFill>
                                <a:latin typeface="Cambria Math" panose="02040503050406030204" pitchFamily="18" charset="0"/>
                                <a:ea typeface="Times New Roman" panose="02020603050405020304" pitchFamily="18" charset="0"/>
                              </a:rPr>
                            </m:ctrlPr>
                          </m:sSubPr>
                          <m:e>
                            <m:r>
                              <a:rPr lang="fr-FR" sz="1600" i="1">
                                <a:solidFill>
                                  <a:srgbClr val="000000"/>
                                </a:solidFill>
                                <a:latin typeface="Cambria Math" panose="02040503050406030204" pitchFamily="18" charset="0"/>
                                <a:ea typeface="Times New Roman" panose="02020603050405020304" pitchFamily="18" charset="0"/>
                              </a:rPr>
                              <m:t>𝑍𝐶</m:t>
                            </m:r>
                          </m:e>
                          <m:sub>
                            <m:r>
                              <a:rPr lang="fr-FR" sz="1600" i="1">
                                <a:solidFill>
                                  <a:srgbClr val="000000"/>
                                </a:solidFill>
                                <a:latin typeface="Cambria Math" panose="02040503050406030204" pitchFamily="18" charset="0"/>
                                <a:ea typeface="Times New Roman" panose="02020603050405020304" pitchFamily="18" charset="0"/>
                              </a:rPr>
                              <m:t>𝑡</m:t>
                            </m:r>
                          </m:sub>
                        </m:sSub>
                        <m:r>
                          <a:rPr lang="fr-FR" sz="1600" i="1">
                            <a:solidFill>
                              <a:srgbClr val="000000"/>
                            </a:solidFill>
                            <a:latin typeface="Cambria Math" panose="02040503050406030204" pitchFamily="18" charset="0"/>
                            <a:ea typeface="Times New Roman" panose="02020603050405020304" pitchFamily="18" charset="0"/>
                          </a:rPr>
                          <m:t>+</m:t>
                        </m:r>
                        <m:sSub>
                          <m:sSubPr>
                            <m:ctrlPr>
                              <a:rPr lang="fr-FR" sz="1600" i="1">
                                <a:solidFill>
                                  <a:srgbClr val="000000"/>
                                </a:solidFill>
                                <a:latin typeface="Cambria Math" panose="02040503050406030204" pitchFamily="18" charset="0"/>
                                <a:ea typeface="Times New Roman" panose="02020603050405020304" pitchFamily="18" charset="0"/>
                              </a:rPr>
                            </m:ctrlPr>
                          </m:sSubPr>
                          <m:e>
                            <m:r>
                              <a:rPr lang="fr-FR" sz="1600" i="1">
                                <a:solidFill>
                                  <a:srgbClr val="000000"/>
                                </a:solidFill>
                                <a:latin typeface="Cambria Math" panose="02040503050406030204" pitchFamily="18" charset="0"/>
                                <a:ea typeface="Times New Roman" panose="02020603050405020304" pitchFamily="18" charset="0"/>
                              </a:rPr>
                              <m:t>𝛿</m:t>
                            </m:r>
                          </m:e>
                          <m:sub>
                            <m:r>
                              <a:rPr lang="fr-FR" sz="1600" i="1">
                                <a:solidFill>
                                  <a:srgbClr val="000000"/>
                                </a:solidFill>
                                <a:latin typeface="Cambria Math" panose="02040503050406030204" pitchFamily="18" charset="0"/>
                                <a:ea typeface="Times New Roman" panose="02020603050405020304" pitchFamily="18" charset="0"/>
                              </a:rPr>
                              <m:t>𝑡</m:t>
                            </m:r>
                          </m:sub>
                        </m:sSub>
                      </m:sup>
                    </m:sSubSup>
                  </m:oMath>
                </a14:m>
                <a:endParaRPr lang="fr-FR" sz="1600" dirty="0">
                  <a:solidFill>
                    <a:srgbClr val="000000"/>
                  </a:solidFill>
                  <a:latin typeface="Times New Roman" panose="02020603050405020304" pitchFamily="18" charset="0"/>
                  <a:ea typeface="Times New Roman" panose="02020603050405020304" pitchFamily="18" charset="0"/>
                </a:endParaRPr>
              </a:p>
              <a:p>
                <a:r>
                  <a:rPr lang="fr-FR" sz="1600" dirty="0">
                    <a:solidFill>
                      <a:srgbClr val="000000"/>
                    </a:solidFill>
                    <a:latin typeface="Times New Roman" panose="02020603050405020304" pitchFamily="18" charset="0"/>
                    <a:ea typeface="Times New Roman" panose="02020603050405020304" pitchFamily="18" charset="0"/>
                  </a:rPr>
                  <a:t>Effet courbe = 	</a:t>
                </a:r>
                <a14:m>
                  <m:oMath xmlns:m="http://schemas.openxmlformats.org/officeDocument/2006/math">
                    <m:sSubSup>
                      <m:sSubSupPr>
                        <m:ctrlPr>
                          <a:rPr lang="fr-FR" sz="1600" i="1">
                            <a:latin typeface="Cambria Math" panose="02040503050406030204" pitchFamily="18" charset="0"/>
                          </a:rPr>
                        </m:ctrlPr>
                      </m:sSubSupPr>
                      <m:e>
                        <m:r>
                          <a:rPr lang="fr-FR"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𝑉</m:t>
                        </m:r>
                      </m:e>
                      <m:sub>
                        <m:r>
                          <a:rPr lang="fr-FR"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𝑡</m:t>
                        </m:r>
                        <m:r>
                          <a:rPr lang="fr-FR"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sub>
                      <m:sup>
                        <m:sSub>
                          <m:sSubPr>
                            <m:ctrlPr>
                              <a:rPr lang="fr-FR" sz="1600" i="1">
                                <a:latin typeface="Cambria Math" panose="02040503050406030204" pitchFamily="18" charset="0"/>
                              </a:rPr>
                            </m:ctrlPr>
                          </m:sSubPr>
                          <m:e>
                            <m:r>
                              <a:rPr lang="fr-FR"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𝑍𝐶</m:t>
                            </m:r>
                          </m:e>
                          <m:sub>
                            <m:r>
                              <a:rPr lang="fr-FR"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𝑡</m:t>
                            </m:r>
                            <m:r>
                              <a:rPr lang="fr-FR"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sub>
                        </m:sSub>
                        <m:r>
                          <a:rPr lang="fr-FR"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600" i="1">
                                <a:latin typeface="Cambria Math" panose="02040503050406030204" pitchFamily="18" charset="0"/>
                              </a:rPr>
                            </m:ctrlPr>
                          </m:sSubPr>
                          <m:e>
                            <m:r>
                              <a:rPr lang="fr-FR"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𝛿</m:t>
                            </m:r>
                          </m:e>
                          <m:sub>
                            <m:r>
                              <a:rPr lang="fr-FR"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𝑡</m:t>
                            </m:r>
                          </m:sub>
                        </m:sSub>
                      </m:sup>
                    </m:sSubSup>
                    <m:r>
                      <a:rPr lang="fr-FR"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fr-FR" sz="1600" i="1">
                            <a:latin typeface="Cambria Math" panose="02040503050406030204" pitchFamily="18" charset="0"/>
                          </a:rPr>
                        </m:ctrlPr>
                      </m:sSubSupPr>
                      <m:e>
                        <m:r>
                          <a:rPr lang="fr-FR"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𝑉</m:t>
                        </m:r>
                      </m:e>
                      <m:sub>
                        <m:r>
                          <a:rPr lang="fr-FR"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𝑡</m:t>
                        </m:r>
                        <m:r>
                          <a:rPr lang="fr-FR"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sub>
                      <m:sup>
                        <m:sSub>
                          <m:sSubPr>
                            <m:ctrlPr>
                              <a:rPr lang="fr-FR" sz="1600" i="1">
                                <a:latin typeface="Cambria Math" panose="02040503050406030204" pitchFamily="18" charset="0"/>
                              </a:rPr>
                            </m:ctrlPr>
                          </m:sSubPr>
                          <m:e>
                            <m:r>
                              <a:rPr lang="fr-FR"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𝑍𝐶</m:t>
                            </m:r>
                          </m:e>
                          <m:sub>
                            <m:r>
                              <a:rPr lang="fr-FR"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𝑡</m:t>
                            </m:r>
                          </m:sub>
                        </m:sSub>
                        <m:r>
                          <a:rPr lang="fr-FR"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fr-FR"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𝑠</m:t>
                        </m:r>
                        <m:r>
                          <a:rPr lang="fr-FR"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600" i="1">
                                <a:latin typeface="Cambria Math" panose="02040503050406030204" pitchFamily="18" charset="0"/>
                              </a:rPr>
                            </m:ctrlPr>
                          </m:sSubPr>
                          <m:e>
                            <m:r>
                              <a:rPr lang="fr-FR"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𝛿</m:t>
                            </m:r>
                          </m:e>
                          <m:sub>
                            <m:r>
                              <a:rPr lang="fr-FR"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𝑡</m:t>
                            </m:r>
                          </m:sub>
                        </m:sSub>
                      </m:sup>
                    </m:sSubSup>
                  </m:oMath>
                </a14:m>
                <a:endParaRPr lang="fr-FR" sz="1600" dirty="0" smtClean="0">
                  <a:latin typeface="Times New Roman" panose="02020603050405020304" pitchFamily="18" charset="0"/>
                  <a:cs typeface="Times New Roman" panose="02020603050405020304" pitchFamily="18" charset="0"/>
                </a:endParaRPr>
              </a:p>
              <a:p>
                <a:pPr marL="0" marR="1270" indent="0" algn="just">
                  <a:lnSpc>
                    <a:spcPct val="153000"/>
                  </a:lnSpc>
                  <a:spcAft>
                    <a:spcPts val="540"/>
                  </a:spcAft>
                  <a:buFont typeface="Arial"/>
                  <a:buNone/>
                </a:pPr>
                <a:endParaRPr lang="fr-FR" sz="1600" dirty="0">
                  <a:latin typeface="Times New Roman" panose="02020603050405020304" pitchFamily="18" charset="0"/>
                  <a:cs typeface="Times New Roman" panose="02020603050405020304" pitchFamily="18" charset="0"/>
                </a:endParaRPr>
              </a:p>
            </p:txBody>
          </p:sp>
        </mc:Choice>
        <mc:Fallback xmlns="">
          <p:sp>
            <p:nvSpPr>
              <p:cNvPr id="6" name="Espace réservé du contenu 2"/>
              <p:cNvSpPr txBox="1">
                <a:spLocks noRot="1" noChangeAspect="1" noMove="1" noResize="1" noEditPoints="1" noAdjustHandles="1" noChangeArrowheads="1" noChangeShapeType="1" noTextEdit="1"/>
              </p:cNvSpPr>
              <p:nvPr/>
            </p:nvSpPr>
            <p:spPr>
              <a:xfrm>
                <a:off x="2363638" y="3114136"/>
                <a:ext cx="9313652" cy="2544791"/>
              </a:xfrm>
              <a:prstGeom prst="rect">
                <a:avLst/>
              </a:prstGeom>
              <a:blipFill rotWithShape="0">
                <a:blip r:embed="rId2"/>
                <a:stretch>
                  <a:fillRect l="-785" t="-54916" b="-42686"/>
                </a:stretch>
              </a:blipFill>
            </p:spPr>
            <p:txBody>
              <a:bodyPr/>
              <a:lstStyle/>
              <a:p>
                <a:r>
                  <a:rPr lang="fr-FR">
                    <a:noFill/>
                  </a:rPr>
                  <a:t> </a:t>
                </a:r>
              </a:p>
            </p:txBody>
          </p:sp>
        </mc:Fallback>
      </mc:AlternateContent>
    </p:spTree>
    <p:extLst>
      <p:ext uri="{BB962C8B-B14F-4D97-AF65-F5344CB8AC3E}">
        <p14:creationId xmlns:p14="http://schemas.microsoft.com/office/powerpoint/2010/main" val="19654629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979043"/>
          </a:xfrm>
        </p:spPr>
        <p:txBody>
          <a:bodyPr>
            <a:normAutofit/>
          </a:bodyPr>
          <a:lstStyle/>
          <a:p>
            <a:pPr>
              <a:lnSpc>
                <a:spcPct val="150000"/>
              </a:lnSpc>
            </a:pPr>
            <a:r>
              <a:rPr lang="fr-FR" sz="3600" dirty="0">
                <a:solidFill>
                  <a:srgbClr val="0070C0"/>
                </a:solidFill>
                <a:latin typeface="Baskerville Old Face" panose="02020602080505020303" pitchFamily="18" charset="0"/>
              </a:rPr>
              <a:t>Analyse par décomposition de spread successifs</a:t>
            </a:r>
          </a:p>
        </p:txBody>
      </p:sp>
      <p:sp>
        <p:nvSpPr>
          <p:cNvPr id="5" name="Espace réservé du contenu 4"/>
          <p:cNvSpPr>
            <a:spLocks noGrp="1"/>
          </p:cNvSpPr>
          <p:nvPr>
            <p:ph idx="1"/>
          </p:nvPr>
        </p:nvSpPr>
        <p:spPr>
          <a:xfrm>
            <a:off x="1880558" y="1207698"/>
            <a:ext cx="8220974" cy="465827"/>
          </a:xfrm>
        </p:spPr>
        <p:txBody>
          <a:bodyPr>
            <a:normAutofit/>
          </a:bodyPr>
          <a:lstStyle/>
          <a:p>
            <a:pPr marL="0" indent="0">
              <a:buNone/>
            </a:pPr>
            <a:r>
              <a:rPr lang="fr-FR" sz="1800" dirty="0" smtClean="0">
                <a:latin typeface="Times New Roman" panose="02020603050405020304" pitchFamily="18" charset="0"/>
                <a:cs typeface="Times New Roman" panose="02020603050405020304" pitchFamily="18" charset="0"/>
              </a:rPr>
              <a:t>Calcul du Shift</a:t>
            </a:r>
            <a:endParaRPr lang="fr-FR" sz="1800" dirty="0">
              <a:latin typeface="Times New Roman" panose="02020603050405020304" pitchFamily="18" charset="0"/>
              <a:cs typeface="Times New Roman" panose="02020603050405020304" pitchFamily="18" charset="0"/>
            </a:endParaRPr>
          </a:p>
        </p:txBody>
      </p:sp>
      <p:graphicFrame>
        <p:nvGraphicFramePr>
          <p:cNvPr id="6" name="Graphique 5"/>
          <p:cNvGraphicFramePr>
            <a:graphicFrameLocks/>
          </p:cNvGraphicFramePr>
          <p:nvPr>
            <p:extLst>
              <p:ext uri="{D42A27DB-BD31-4B8C-83A1-F6EECF244321}">
                <p14:modId xmlns:p14="http://schemas.microsoft.com/office/powerpoint/2010/main" val="161347953"/>
              </p:ext>
            </p:extLst>
          </p:nvPr>
        </p:nvGraphicFramePr>
        <p:xfrm>
          <a:off x="6781800" y="2173857"/>
          <a:ext cx="4572000" cy="32435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Objet 7"/>
          <p:cNvGraphicFramePr>
            <a:graphicFrameLocks noChangeAspect="1"/>
          </p:cNvGraphicFramePr>
          <p:nvPr>
            <p:extLst>
              <p:ext uri="{D42A27DB-BD31-4B8C-83A1-F6EECF244321}">
                <p14:modId xmlns:p14="http://schemas.microsoft.com/office/powerpoint/2010/main" val="3478387202"/>
              </p:ext>
            </p:extLst>
          </p:nvPr>
        </p:nvGraphicFramePr>
        <p:xfrm>
          <a:off x="1984435" y="2583072"/>
          <a:ext cx="3771900" cy="2568575"/>
        </p:xfrm>
        <a:graphic>
          <a:graphicData uri="http://schemas.openxmlformats.org/presentationml/2006/ole">
            <mc:AlternateContent xmlns:mc="http://schemas.openxmlformats.org/markup-compatibility/2006">
              <mc:Choice xmlns:v="urn:schemas-microsoft-com:vml" Requires="v">
                <p:oleObj spid="_x0000_s1073" name="Feuille de calcul" r:id="rId5" imgW="3772006" imgH="2567806" progId="Excel.Sheet.12">
                  <p:embed/>
                </p:oleObj>
              </mc:Choice>
              <mc:Fallback>
                <p:oleObj name="Feuille de calcul" r:id="rId5" imgW="3772006" imgH="2567806" progId="Excel.Sheet.12">
                  <p:embed/>
                  <p:pic>
                    <p:nvPicPr>
                      <p:cNvPr id="0" name=""/>
                      <p:cNvPicPr/>
                      <p:nvPr/>
                    </p:nvPicPr>
                    <p:blipFill>
                      <a:blip r:embed="rId6"/>
                      <a:stretch>
                        <a:fillRect/>
                      </a:stretch>
                    </p:blipFill>
                    <p:spPr>
                      <a:xfrm>
                        <a:off x="1984435" y="2583072"/>
                        <a:ext cx="3771900" cy="2568575"/>
                      </a:xfrm>
                      <a:prstGeom prst="rect">
                        <a:avLst/>
                      </a:prstGeom>
                    </p:spPr>
                  </p:pic>
                </p:oleObj>
              </mc:Fallback>
            </mc:AlternateContent>
          </a:graphicData>
        </a:graphic>
      </p:graphicFrame>
    </p:spTree>
    <p:extLst>
      <p:ext uri="{BB962C8B-B14F-4D97-AF65-F5344CB8AC3E}">
        <p14:creationId xmlns:p14="http://schemas.microsoft.com/office/powerpoint/2010/main" val="2763150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smtClean="0">
                <a:solidFill>
                  <a:srgbClr val="0070C0"/>
                </a:solidFill>
                <a:latin typeface="Baskerville Old Face" panose="02020602080505020303" pitchFamily="18" charset="0"/>
              </a:rPr>
              <a:t>Application : Attribution de P&amp;L</a:t>
            </a:r>
            <a:endParaRPr lang="fr-FR" sz="3600" dirty="0">
              <a:solidFill>
                <a:srgbClr val="0070C0"/>
              </a:solidFill>
              <a:latin typeface="Baskerville Old Face" panose="02020602080505020303" pitchFamily="18" charset="0"/>
            </a:endParaRPr>
          </a:p>
        </p:txBody>
      </p:sp>
      <p:pic>
        <p:nvPicPr>
          <p:cNvPr id="5" name="Image 4"/>
          <p:cNvPicPr>
            <a:picLocks noChangeAspect="1"/>
          </p:cNvPicPr>
          <p:nvPr/>
        </p:nvPicPr>
        <p:blipFill>
          <a:blip r:embed="rId2"/>
          <a:stretch>
            <a:fillRect/>
          </a:stretch>
        </p:blipFill>
        <p:spPr>
          <a:xfrm>
            <a:off x="2271712" y="1743075"/>
            <a:ext cx="8278394" cy="3649504"/>
          </a:xfrm>
          <a:prstGeom prst="rect">
            <a:avLst/>
          </a:prstGeom>
        </p:spPr>
      </p:pic>
    </p:spTree>
    <p:extLst>
      <p:ext uri="{BB962C8B-B14F-4D97-AF65-F5344CB8AC3E}">
        <p14:creationId xmlns:p14="http://schemas.microsoft.com/office/powerpoint/2010/main" val="1353925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smtClean="0">
                <a:solidFill>
                  <a:srgbClr val="0070C0"/>
                </a:solidFill>
                <a:latin typeface="Baskerville Old Face" panose="02020602080505020303" pitchFamily="18" charset="0"/>
              </a:rPr>
              <a:t>Application : Attribution de performance</a:t>
            </a:r>
            <a:endParaRPr lang="fr-FR" sz="3600" dirty="0">
              <a:solidFill>
                <a:srgbClr val="0070C0"/>
              </a:solidFill>
              <a:latin typeface="Baskerville Old Face" panose="02020602080505020303" pitchFamily="18" charset="0"/>
            </a:endParaRPr>
          </a:p>
        </p:txBody>
      </p:sp>
      <p:pic>
        <p:nvPicPr>
          <p:cNvPr id="5" name="Image 4"/>
          <p:cNvPicPr>
            <a:picLocks noChangeAspect="1"/>
          </p:cNvPicPr>
          <p:nvPr/>
        </p:nvPicPr>
        <p:blipFill>
          <a:blip r:embed="rId2"/>
          <a:stretch>
            <a:fillRect/>
          </a:stretch>
        </p:blipFill>
        <p:spPr>
          <a:xfrm>
            <a:off x="2005012" y="1757362"/>
            <a:ext cx="8957160" cy="3660027"/>
          </a:xfrm>
          <a:prstGeom prst="rect">
            <a:avLst/>
          </a:prstGeom>
        </p:spPr>
      </p:pic>
    </p:spTree>
    <p:extLst>
      <p:ext uri="{BB962C8B-B14F-4D97-AF65-F5344CB8AC3E}">
        <p14:creationId xmlns:p14="http://schemas.microsoft.com/office/powerpoint/2010/main" val="10656045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smtClean="0">
                <a:solidFill>
                  <a:srgbClr val="0070C0"/>
                </a:solidFill>
                <a:latin typeface="Baskerville Old Face" panose="02020602080505020303" pitchFamily="18" charset="0"/>
              </a:rPr>
              <a:t>Application : Comparaison par rapport au benchmark</a:t>
            </a:r>
            <a:endParaRPr lang="fr-FR" sz="3600" dirty="0">
              <a:solidFill>
                <a:srgbClr val="0070C0"/>
              </a:solidFill>
              <a:latin typeface="Baskerville Old Face" panose="02020602080505020303" pitchFamily="18" charset="0"/>
            </a:endParaRPr>
          </a:p>
        </p:txBody>
      </p:sp>
      <p:graphicFrame>
        <p:nvGraphicFramePr>
          <p:cNvPr id="10" name="Espace réservé du contenu 9"/>
          <p:cNvGraphicFramePr>
            <a:graphicFrameLocks noGrp="1"/>
          </p:cNvGraphicFramePr>
          <p:nvPr>
            <p:ph idx="1"/>
            <p:extLst>
              <p:ext uri="{D42A27DB-BD31-4B8C-83A1-F6EECF244321}">
                <p14:modId xmlns:p14="http://schemas.microsoft.com/office/powerpoint/2010/main" val="3980890888"/>
              </p:ext>
            </p:extLst>
          </p:nvPr>
        </p:nvGraphicFramePr>
        <p:xfrm>
          <a:off x="1380225" y="2011391"/>
          <a:ext cx="10705378" cy="2819401"/>
        </p:xfrm>
        <a:graphic>
          <a:graphicData uri="http://schemas.openxmlformats.org/drawingml/2006/table">
            <a:tbl>
              <a:tblPr firstRow="1" bandRow="1">
                <a:tableStyleId>{5C22544A-7EE6-4342-B048-85BDC9FD1C3A}</a:tableStyleId>
              </a:tblPr>
              <a:tblGrid>
                <a:gridCol w="1649803"/>
                <a:gridCol w="1026542"/>
                <a:gridCol w="1338172"/>
                <a:gridCol w="1338172"/>
                <a:gridCol w="1338172"/>
                <a:gridCol w="1338172"/>
                <a:gridCol w="1723420"/>
                <a:gridCol w="952925"/>
              </a:tblGrid>
              <a:tr h="966652">
                <a:tc>
                  <a:txBody>
                    <a:bodyPr/>
                    <a:lstStyle/>
                    <a:p>
                      <a:endParaRPr lang="fr-FR" dirty="0"/>
                    </a:p>
                  </a:txBody>
                  <a:tcPr/>
                </a:tc>
                <a:tc>
                  <a:txBody>
                    <a:bodyPr/>
                    <a:lstStyle/>
                    <a:p>
                      <a:r>
                        <a:rPr lang="fr-FR" dirty="0" smtClean="0"/>
                        <a:t>Global</a:t>
                      </a:r>
                      <a:endParaRPr lang="fr-FR" dirty="0"/>
                    </a:p>
                  </a:txBody>
                  <a:tcPr/>
                </a:tc>
                <a:tc>
                  <a:txBody>
                    <a:bodyPr/>
                    <a:lstStyle/>
                    <a:p>
                      <a:r>
                        <a:rPr lang="fr-FR" dirty="0" smtClean="0"/>
                        <a:t>Effet coupon</a:t>
                      </a:r>
                      <a:endParaRPr lang="fr-FR" dirty="0"/>
                    </a:p>
                  </a:txBody>
                  <a:tcPr/>
                </a:tc>
                <a:tc>
                  <a:txBody>
                    <a:bodyPr/>
                    <a:lstStyle/>
                    <a:p>
                      <a:r>
                        <a:rPr lang="fr-FR" dirty="0" smtClean="0"/>
                        <a:t>Effet amortissement</a:t>
                      </a:r>
                      <a:endParaRPr lang="fr-FR" dirty="0"/>
                    </a:p>
                  </a:txBody>
                  <a:tcPr/>
                </a:tc>
                <a:tc>
                  <a:txBody>
                    <a:bodyPr/>
                    <a:lstStyle/>
                    <a:p>
                      <a:r>
                        <a:rPr lang="fr-FR" dirty="0" smtClean="0"/>
                        <a:t>Effet taux</a:t>
                      </a:r>
                      <a:endParaRPr lang="fr-FR" dirty="0"/>
                    </a:p>
                  </a:txBody>
                  <a:tcPr/>
                </a:tc>
                <a:tc>
                  <a:txBody>
                    <a:bodyPr/>
                    <a:lstStyle/>
                    <a:p>
                      <a:r>
                        <a:rPr lang="fr-FR" dirty="0" smtClean="0"/>
                        <a:t>Effet courbe</a:t>
                      </a:r>
                      <a:endParaRPr lang="fr-FR" dirty="0"/>
                    </a:p>
                  </a:txBody>
                  <a:tcPr/>
                </a:tc>
                <a:tc>
                  <a:txBody>
                    <a:bodyPr/>
                    <a:lstStyle/>
                    <a:p>
                      <a:r>
                        <a:rPr lang="fr-FR" dirty="0" smtClean="0"/>
                        <a:t>Effet niveau</a:t>
                      </a:r>
                      <a:endParaRPr lang="fr-FR" dirty="0"/>
                    </a:p>
                  </a:txBody>
                  <a:tcPr/>
                </a:tc>
                <a:tc>
                  <a:txBody>
                    <a:bodyPr/>
                    <a:lstStyle/>
                    <a:p>
                      <a:r>
                        <a:rPr lang="fr-FR" dirty="0" smtClean="0"/>
                        <a:t>Spread</a:t>
                      </a:r>
                      <a:endParaRPr lang="fr-FR" dirty="0"/>
                    </a:p>
                  </a:txBody>
                  <a:tcPr/>
                </a:tc>
              </a:tr>
              <a:tr h="392031">
                <a:tc>
                  <a:txBody>
                    <a:bodyPr/>
                    <a:lstStyle/>
                    <a:p>
                      <a:r>
                        <a:rPr lang="fr-FR" dirty="0" smtClean="0"/>
                        <a:t>Attribution </a:t>
                      </a:r>
                      <a:r>
                        <a:rPr lang="fr-FR" dirty="0" err="1" smtClean="0"/>
                        <a:t>PnL</a:t>
                      </a:r>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r>
                        <a:rPr lang="fr-FR" dirty="0" smtClean="0"/>
                        <a:t>0</a:t>
                      </a:r>
                    </a:p>
                  </a:txBody>
                  <a:tcPr/>
                </a:tc>
              </a:tr>
              <a:tr h="676656">
                <a:tc>
                  <a:txBody>
                    <a:bodyPr/>
                    <a:lstStyle/>
                    <a:p>
                      <a:r>
                        <a:rPr lang="fr-FR" dirty="0" smtClean="0"/>
                        <a:t>Attribution performance</a:t>
                      </a:r>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tc>
                  <a:txBody>
                    <a:bodyPr/>
                    <a:lstStyle/>
                    <a:p>
                      <a:r>
                        <a:rPr lang="fr-FR" dirty="0" smtClean="0"/>
                        <a:t>0</a:t>
                      </a:r>
                      <a:endParaRPr lang="fr-FR" dirty="0"/>
                    </a:p>
                  </a:txBody>
                  <a:tcPr/>
                </a:tc>
              </a:tr>
              <a:tr h="392031">
                <a:tc>
                  <a:txBody>
                    <a:bodyPr/>
                    <a:lstStyle/>
                    <a:p>
                      <a:r>
                        <a:rPr lang="fr-FR" dirty="0" smtClean="0"/>
                        <a:t>Benchmark</a:t>
                      </a:r>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r>
                        <a:rPr lang="fr-FR" dirty="0" smtClean="0"/>
                        <a:t>0</a:t>
                      </a:r>
                      <a:endParaRPr lang="fr-FR" dirty="0"/>
                    </a:p>
                  </a:txBody>
                  <a:tcPr/>
                </a:tc>
              </a:tr>
              <a:tr h="392031">
                <a:tc>
                  <a:txBody>
                    <a:bodyPr/>
                    <a:lstStyle/>
                    <a:p>
                      <a:r>
                        <a:rPr lang="fr-FR" dirty="0" smtClean="0"/>
                        <a:t>Ecart</a:t>
                      </a:r>
                      <a:endParaRPr lang="fr-FR" dirty="0"/>
                    </a:p>
                  </a:txBody>
                  <a:tcPr/>
                </a:tc>
                <a:tc>
                  <a:txBody>
                    <a:bodyPr/>
                    <a:lstStyle/>
                    <a:p>
                      <a:endParaRPr lang="fr-FR"/>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r>
                        <a:rPr lang="fr-FR" dirty="0" smtClean="0"/>
                        <a:t>0</a:t>
                      </a:r>
                      <a:endParaRPr lang="fr-FR" dirty="0"/>
                    </a:p>
                  </a:txBody>
                  <a:tcPr/>
                </a:tc>
              </a:tr>
            </a:tbl>
          </a:graphicData>
        </a:graphic>
      </p:graphicFrame>
    </p:spTree>
    <p:extLst>
      <p:ext uri="{BB962C8B-B14F-4D97-AF65-F5344CB8AC3E}">
        <p14:creationId xmlns:p14="http://schemas.microsoft.com/office/powerpoint/2010/main" val="24752313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smtClean="0">
                <a:solidFill>
                  <a:srgbClr val="0070C0"/>
                </a:solidFill>
                <a:latin typeface="Baskerville Old Face" panose="02020602080505020303" pitchFamily="18" charset="0"/>
              </a:rPr>
              <a:t>Sensibilité au Shift</a:t>
            </a:r>
            <a:endParaRPr lang="fr-FR" sz="3600" dirty="0">
              <a:solidFill>
                <a:srgbClr val="0070C0"/>
              </a:solidFill>
              <a:latin typeface="Baskerville Old Face" panose="02020602080505020303" pitchFamily="18" charset="0"/>
            </a:endParaRPr>
          </a:p>
        </p:txBody>
      </p:sp>
      <p:pic>
        <p:nvPicPr>
          <p:cNvPr id="4" name="Image 3"/>
          <p:cNvPicPr>
            <a:picLocks noChangeAspect="1"/>
          </p:cNvPicPr>
          <p:nvPr/>
        </p:nvPicPr>
        <p:blipFill>
          <a:blip r:embed="rId2"/>
          <a:stretch>
            <a:fillRect/>
          </a:stretch>
        </p:blipFill>
        <p:spPr>
          <a:xfrm>
            <a:off x="1324154" y="1720773"/>
            <a:ext cx="5309559" cy="3394691"/>
          </a:xfrm>
          <a:prstGeom prst="rect">
            <a:avLst/>
          </a:prstGeom>
        </p:spPr>
      </p:pic>
      <p:pic>
        <p:nvPicPr>
          <p:cNvPr id="8" name="Image 7"/>
          <p:cNvPicPr>
            <a:picLocks noChangeAspect="1"/>
          </p:cNvPicPr>
          <p:nvPr/>
        </p:nvPicPr>
        <p:blipFill>
          <a:blip r:embed="rId3"/>
          <a:stretch>
            <a:fillRect/>
          </a:stretch>
        </p:blipFill>
        <p:spPr>
          <a:xfrm>
            <a:off x="6935638" y="1720773"/>
            <a:ext cx="5132717" cy="3394691"/>
          </a:xfrm>
          <a:prstGeom prst="rect">
            <a:avLst/>
          </a:prstGeom>
        </p:spPr>
      </p:pic>
    </p:spTree>
    <p:extLst>
      <p:ext uri="{BB962C8B-B14F-4D97-AF65-F5344CB8AC3E}">
        <p14:creationId xmlns:p14="http://schemas.microsoft.com/office/powerpoint/2010/main" val="13484461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3742" y="370936"/>
            <a:ext cx="9870057" cy="973232"/>
          </a:xfrm>
        </p:spPr>
        <p:txBody>
          <a:bodyPr>
            <a:normAutofit/>
          </a:bodyPr>
          <a:lstStyle/>
          <a:p>
            <a:pPr>
              <a:lnSpc>
                <a:spcPct val="150000"/>
              </a:lnSpc>
            </a:pPr>
            <a:r>
              <a:rPr lang="fr-FR" sz="3600" dirty="0">
                <a:solidFill>
                  <a:srgbClr val="0070C0"/>
                </a:solidFill>
                <a:latin typeface="Baskerville Old Face" panose="02020602080505020303" pitchFamily="18" charset="0"/>
              </a:rPr>
              <a:t>Attribution des Fx-options </a:t>
            </a:r>
          </a:p>
        </p:txBody>
      </p:sp>
      <p:sp>
        <p:nvSpPr>
          <p:cNvPr id="5" name="Espace réservé du contenu 4"/>
          <p:cNvSpPr>
            <a:spLocks noGrp="1"/>
          </p:cNvSpPr>
          <p:nvPr>
            <p:ph idx="1"/>
          </p:nvPr>
        </p:nvSpPr>
        <p:spPr>
          <a:xfrm>
            <a:off x="1690778" y="1777043"/>
            <a:ext cx="9473241" cy="2943160"/>
          </a:xfrm>
        </p:spPr>
        <p:txBody>
          <a:bodyPr>
            <a:normAutofit lnSpcReduction="10000"/>
          </a:bodyPr>
          <a:lstStyle/>
          <a:p>
            <a:pPr marL="0" indent="0" algn="ctr">
              <a:buNone/>
            </a:pPr>
            <a:r>
              <a:rPr lang="fr-FR" sz="1800" dirty="0" smtClean="0">
                <a:latin typeface="Times New Roman" panose="02020603050405020304" pitchFamily="18" charset="0"/>
                <a:cs typeface="Times New Roman" panose="02020603050405020304" pitchFamily="18" charset="0"/>
              </a:rPr>
              <a:t>Présentation de différentes contributions</a:t>
            </a:r>
          </a:p>
          <a:p>
            <a:pPr marL="0" indent="0">
              <a:buNone/>
            </a:pPr>
            <a:endParaRPr lang="fr-FR" sz="1800" dirty="0" smtClean="0">
              <a:latin typeface="Times New Roman" panose="02020603050405020304" pitchFamily="18" charset="0"/>
              <a:cs typeface="Times New Roman" panose="02020603050405020304" pitchFamily="18" charset="0"/>
            </a:endParaRPr>
          </a:p>
          <a:p>
            <a:pPr marL="0" indent="0">
              <a:buNone/>
            </a:pPr>
            <a:r>
              <a:rPr lang="fr-FR" sz="1800" dirty="0">
                <a:latin typeface="Times New Roman" panose="02020603050405020304" pitchFamily="18" charset="0"/>
                <a:cs typeface="Times New Roman" panose="02020603050405020304" pitchFamily="18" charset="0"/>
              </a:rPr>
              <a:t>Le Profit and </a:t>
            </a:r>
            <a:r>
              <a:rPr lang="fr-FR" sz="1800" dirty="0" err="1">
                <a:latin typeface="Times New Roman" panose="02020603050405020304" pitchFamily="18" charset="0"/>
                <a:cs typeface="Times New Roman" panose="02020603050405020304" pitchFamily="18" charset="0"/>
              </a:rPr>
              <a:t>Loss</a:t>
            </a:r>
            <a:r>
              <a:rPr lang="fr-FR" sz="1800" dirty="0">
                <a:latin typeface="Times New Roman" panose="02020603050405020304" pitchFamily="18" charset="0"/>
                <a:cs typeface="Times New Roman" panose="02020603050405020304" pitchFamily="18" charset="0"/>
              </a:rPr>
              <a:t> Attribution (ou P&amp;L Attribution Model) a été introduit pour la première fois en octobre 2013 par le Comité de Bâle sur le contrôle bancaire (CBCB), qui faisait partie de leur FRTB (</a:t>
            </a:r>
            <a:r>
              <a:rPr lang="fr-FR" sz="1800" dirty="0" err="1">
                <a:latin typeface="Times New Roman" panose="02020603050405020304" pitchFamily="18" charset="0"/>
                <a:cs typeface="Times New Roman" panose="02020603050405020304" pitchFamily="18" charset="0"/>
              </a:rPr>
              <a:t>Fundamental</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Review</a:t>
            </a:r>
            <a:r>
              <a:rPr lang="fr-FR" sz="1800" dirty="0">
                <a:latin typeface="Times New Roman" panose="02020603050405020304" pitchFamily="18" charset="0"/>
                <a:cs typeface="Times New Roman" panose="02020603050405020304" pitchFamily="18" charset="0"/>
              </a:rPr>
              <a:t> of the Trading Book). </a:t>
            </a:r>
            <a:endParaRPr lang="fr-FR" sz="1800" dirty="0" smtClean="0">
              <a:latin typeface="Times New Roman" panose="02020603050405020304" pitchFamily="18" charset="0"/>
              <a:cs typeface="Times New Roman" panose="02020603050405020304" pitchFamily="18" charset="0"/>
            </a:endParaRPr>
          </a:p>
          <a:p>
            <a:pPr marL="0" indent="0">
              <a:buNone/>
            </a:pPr>
            <a:r>
              <a:rPr lang="fr-FR" sz="1800" dirty="0" smtClean="0">
                <a:latin typeface="Times New Roman" panose="02020603050405020304" pitchFamily="18" charset="0"/>
                <a:cs typeface="Times New Roman" panose="02020603050405020304" pitchFamily="18" charset="0"/>
              </a:rPr>
              <a:t>C’est </a:t>
            </a:r>
            <a:r>
              <a:rPr lang="fr-FR" sz="1800" dirty="0">
                <a:latin typeface="Times New Roman" panose="02020603050405020304" pitchFamily="18" charset="0"/>
                <a:cs typeface="Times New Roman" panose="02020603050405020304" pitchFamily="18" charset="0"/>
              </a:rPr>
              <a:t>un type de rapport couramment utilisé par les traders, en particulier les traders de produits dérivés (swaps et options), qui </a:t>
            </a:r>
            <a:r>
              <a:rPr lang="fr-FR" sz="1800" dirty="0" smtClean="0">
                <a:latin typeface="Times New Roman" panose="02020603050405020304" pitchFamily="18" charset="0"/>
                <a:cs typeface="Times New Roman" panose="02020603050405020304" pitchFamily="18" charset="0"/>
              </a:rPr>
              <a:t>attribuent </a:t>
            </a:r>
            <a:r>
              <a:rPr lang="fr-FR" sz="1800" dirty="0">
                <a:latin typeface="Times New Roman" panose="02020603050405020304" pitchFamily="18" charset="0"/>
                <a:cs typeface="Times New Roman" panose="02020603050405020304" pitchFamily="18" charset="0"/>
              </a:rPr>
              <a:t>ou </a:t>
            </a:r>
            <a:r>
              <a:rPr lang="fr-FR" sz="1800" dirty="0" smtClean="0">
                <a:latin typeface="Times New Roman" panose="02020603050405020304" pitchFamily="18" charset="0"/>
                <a:cs typeface="Times New Roman" panose="02020603050405020304" pitchFamily="18" charset="0"/>
              </a:rPr>
              <a:t>expliquent </a:t>
            </a:r>
            <a:r>
              <a:rPr lang="fr-FR" sz="1800" dirty="0">
                <a:latin typeface="Times New Roman" panose="02020603050405020304" pitchFamily="18" charset="0"/>
                <a:cs typeface="Times New Roman" panose="02020603050405020304" pitchFamily="18" charset="0"/>
              </a:rPr>
              <a:t>la fluctuation quotidienne de la valeur d'un portefeuille de transactions </a:t>
            </a:r>
            <a:r>
              <a:rPr lang="fr-FR" sz="1800" dirty="0" smtClean="0">
                <a:latin typeface="Times New Roman" panose="02020603050405020304" pitchFamily="18" charset="0"/>
                <a:cs typeface="Times New Roman" panose="02020603050405020304" pitchFamily="18" charset="0"/>
              </a:rPr>
              <a:t>aux causes </a:t>
            </a:r>
            <a:r>
              <a:rPr lang="fr-FR" sz="1800" dirty="0">
                <a:latin typeface="Times New Roman" panose="02020603050405020304" pitchFamily="18" charset="0"/>
                <a:cs typeface="Times New Roman" panose="02020603050405020304" pitchFamily="18" charset="0"/>
              </a:rPr>
              <a:t>des changements.   Le </a:t>
            </a:r>
            <a:r>
              <a:rPr lang="fr-FR" sz="1800" dirty="0" err="1">
                <a:latin typeface="Times New Roman" panose="02020603050405020304" pitchFamily="18" charset="0"/>
                <a:cs typeface="Times New Roman" panose="02020603050405020304" pitchFamily="18" charset="0"/>
              </a:rPr>
              <a:t>PnL</a:t>
            </a:r>
            <a:r>
              <a:rPr lang="fr-FR" sz="1800" dirty="0">
                <a:latin typeface="Times New Roman" panose="02020603050405020304" pitchFamily="18" charset="0"/>
                <a:cs typeface="Times New Roman" panose="02020603050405020304" pitchFamily="18" charset="0"/>
              </a:rPr>
              <a:t> est généralement défini comme la valeur du jour moins la valeur du jour précédent. </a:t>
            </a:r>
            <a:r>
              <a:rPr lang="fr-FR" sz="1800" dirty="0" smtClean="0">
                <a:latin typeface="Times New Roman" panose="02020603050405020304" pitchFamily="18" charset="0"/>
                <a:cs typeface="Times New Roman" panose="02020603050405020304" pitchFamily="18" charset="0"/>
              </a:rPr>
              <a:t> </a:t>
            </a:r>
          </a:p>
        </p:txBody>
      </p:sp>
      <p:pic>
        <p:nvPicPr>
          <p:cNvPr id="3" name="Image 2"/>
          <p:cNvPicPr>
            <a:picLocks noChangeAspect="1"/>
          </p:cNvPicPr>
          <p:nvPr/>
        </p:nvPicPr>
        <p:blipFill>
          <a:blip r:embed="rId2"/>
          <a:stretch>
            <a:fillRect/>
          </a:stretch>
        </p:blipFill>
        <p:spPr>
          <a:xfrm>
            <a:off x="3831117" y="4720203"/>
            <a:ext cx="5572125" cy="1504950"/>
          </a:xfrm>
          <a:prstGeom prst="rect">
            <a:avLst/>
          </a:prstGeom>
        </p:spPr>
      </p:pic>
    </p:spTree>
    <p:extLst>
      <p:ext uri="{BB962C8B-B14F-4D97-AF65-F5344CB8AC3E}">
        <p14:creationId xmlns:p14="http://schemas.microsoft.com/office/powerpoint/2010/main" val="7246295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979043"/>
          </a:xfrm>
        </p:spPr>
        <p:txBody>
          <a:bodyPr>
            <a:normAutofit/>
          </a:bodyPr>
          <a:lstStyle/>
          <a:p>
            <a:pPr>
              <a:lnSpc>
                <a:spcPct val="150000"/>
              </a:lnSpc>
            </a:pPr>
            <a:r>
              <a:rPr lang="fr-FR" sz="3600" dirty="0" smtClean="0">
                <a:solidFill>
                  <a:srgbClr val="0070C0"/>
                </a:solidFill>
                <a:latin typeface="Baskerville Old Face" panose="02020602080505020303" pitchFamily="18" charset="0"/>
              </a:rPr>
              <a:t>Méthodologie</a:t>
            </a:r>
            <a:endParaRPr lang="fr-FR" sz="3600" dirty="0">
              <a:solidFill>
                <a:srgbClr val="0070C0"/>
              </a:solidFill>
              <a:latin typeface="Baskerville Old Face" panose="02020602080505020303" pitchFamily="18" charset="0"/>
            </a:endParaRPr>
          </a:p>
        </p:txBody>
      </p:sp>
      <p:sp>
        <p:nvSpPr>
          <p:cNvPr id="5" name="Espace réservé du contenu 4"/>
          <p:cNvSpPr>
            <a:spLocks noGrp="1"/>
          </p:cNvSpPr>
          <p:nvPr>
            <p:ph idx="1"/>
          </p:nvPr>
        </p:nvSpPr>
        <p:spPr>
          <a:xfrm>
            <a:off x="1880558" y="1777043"/>
            <a:ext cx="9622465" cy="4014158"/>
          </a:xfrm>
        </p:spPr>
        <p:txBody>
          <a:bodyPr>
            <a:normAutofit fontScale="92500" lnSpcReduction="10000"/>
          </a:bodyPr>
          <a:lstStyle/>
          <a:p>
            <a:pPr marL="342900" marR="1270" lvl="0" indent="-342900" algn="just">
              <a:lnSpc>
                <a:spcPct val="150000"/>
              </a:lnSpc>
              <a:spcAft>
                <a:spcPts val="540"/>
              </a:spcAft>
              <a:buFont typeface="Wingdings" panose="05000000000000000000" pitchFamily="2" charset="2"/>
              <a:buChar char=""/>
            </a:pPr>
            <a:r>
              <a:rPr lang="fr-FR" sz="1800" b="1" dirty="0">
                <a:solidFill>
                  <a:srgbClr val="000000"/>
                </a:solidFill>
                <a:latin typeface="Times New Roman" panose="02020603050405020304" pitchFamily="18" charset="0"/>
                <a:ea typeface="Times New Roman" panose="02020603050405020304" pitchFamily="18" charset="0"/>
              </a:rPr>
              <a:t>La méthode des sensibilités</a:t>
            </a:r>
            <a:r>
              <a:rPr lang="fr-FR" sz="1800" dirty="0">
                <a:solidFill>
                  <a:srgbClr val="000000"/>
                </a:solidFill>
                <a:latin typeface="Times New Roman" panose="02020603050405020304" pitchFamily="18" charset="0"/>
                <a:ea typeface="Times New Roman" panose="02020603050405020304" pitchFamily="18" charset="0"/>
              </a:rPr>
              <a:t> :</a:t>
            </a:r>
          </a:p>
          <a:p>
            <a:pPr marL="0" indent="0">
              <a:buNone/>
            </a:pPr>
            <a:r>
              <a:rPr lang="fr-FR" sz="1800" dirty="0">
                <a:solidFill>
                  <a:srgbClr val="000000"/>
                </a:solidFill>
                <a:latin typeface="Times New Roman" panose="02020603050405020304" pitchFamily="18" charset="0"/>
                <a:ea typeface="Times New Roman" panose="02020603050405020304" pitchFamily="18" charset="0"/>
              </a:rPr>
              <a:t>Elle consiste d'abord à calculer les sensibilités </a:t>
            </a:r>
            <a:r>
              <a:rPr lang="fr-FR" sz="1800" dirty="0" smtClean="0">
                <a:solidFill>
                  <a:srgbClr val="000000"/>
                </a:solidFill>
                <a:latin typeface="Times New Roman" panose="02020603050405020304" pitchFamily="18" charset="0"/>
                <a:ea typeface="Times New Roman" panose="02020603050405020304" pitchFamily="18" charset="0"/>
              </a:rPr>
              <a:t>des options.</a:t>
            </a:r>
          </a:p>
          <a:p>
            <a:pPr marL="0" indent="0">
              <a:buNone/>
            </a:pPr>
            <a:r>
              <a:rPr lang="fr-FR" sz="1800" dirty="0">
                <a:solidFill>
                  <a:srgbClr val="000000"/>
                </a:solidFill>
                <a:latin typeface="Times New Roman" panose="02020603050405020304" pitchFamily="18" charset="0"/>
                <a:ea typeface="Times New Roman" panose="02020603050405020304" pitchFamily="18" charset="0"/>
              </a:rPr>
              <a:t>Par exemple, le delta d'une option est la valeur d'une option change en raison d'un mouvement de 0,01 $ de la marchandise sous-jacente. Donc, si le prix se déplace de 0,05 $ et le delta de l'option est de 100 $, alors «l'impact des prix» est de 500 $.</a:t>
            </a:r>
            <a:endParaRPr lang="fr-FR" sz="1800" dirty="0" smtClean="0">
              <a:solidFill>
                <a:srgbClr val="000000"/>
              </a:solidFill>
              <a:latin typeface="Times New Roman" panose="02020603050405020304" pitchFamily="18" charset="0"/>
              <a:ea typeface="Times New Roman" panose="02020603050405020304" pitchFamily="18" charset="0"/>
            </a:endParaRPr>
          </a:p>
          <a:p>
            <a:pPr marL="342900" marR="1270" lvl="0" indent="-342900" algn="just">
              <a:lnSpc>
                <a:spcPct val="150000"/>
              </a:lnSpc>
              <a:spcAft>
                <a:spcPts val="540"/>
              </a:spcAft>
              <a:buFont typeface="Wingdings" panose="05000000000000000000" pitchFamily="2" charset="2"/>
              <a:buChar char=""/>
            </a:pPr>
            <a:r>
              <a:rPr lang="fr-FR" sz="1800" b="1" dirty="0">
                <a:solidFill>
                  <a:srgbClr val="000000"/>
                </a:solidFill>
                <a:latin typeface="Times New Roman" panose="02020603050405020304" pitchFamily="18" charset="0"/>
                <a:ea typeface="Times New Roman" panose="02020603050405020304" pitchFamily="18" charset="0"/>
              </a:rPr>
              <a:t>La méthode de réévaluation :</a:t>
            </a:r>
            <a:endParaRPr lang="fr-FR" sz="1800" dirty="0">
              <a:solidFill>
                <a:srgbClr val="000000"/>
              </a:solidFill>
              <a:latin typeface="Times New Roman" panose="02020603050405020304" pitchFamily="18" charset="0"/>
              <a:ea typeface="Times New Roman" panose="02020603050405020304" pitchFamily="18" charset="0"/>
            </a:endParaRPr>
          </a:p>
          <a:p>
            <a:pPr marL="0" marR="1270" indent="0" algn="just">
              <a:lnSpc>
                <a:spcPct val="150000"/>
              </a:lnSpc>
              <a:spcAft>
                <a:spcPts val="540"/>
              </a:spcAft>
              <a:buNone/>
            </a:pPr>
            <a:r>
              <a:rPr lang="fr-FR" sz="1800" dirty="0">
                <a:solidFill>
                  <a:srgbClr val="000000"/>
                </a:solidFill>
                <a:latin typeface="Times New Roman" panose="02020603050405020304" pitchFamily="18" charset="0"/>
                <a:ea typeface="Times New Roman" panose="02020603050405020304" pitchFamily="18" charset="0"/>
              </a:rPr>
              <a:t>Elle consiste à recalculer la valeur d'une transaction en fonction des prix actuels et précédents. La formule de l'impact des prix à l'aide de la méthode de réévaluation est :</a:t>
            </a:r>
          </a:p>
          <a:p>
            <a:pPr marL="0" marR="1270" indent="0" algn="just">
              <a:lnSpc>
                <a:spcPct val="150000"/>
              </a:lnSpc>
              <a:spcAft>
                <a:spcPts val="540"/>
              </a:spcAft>
              <a:buNone/>
            </a:pPr>
            <a:r>
              <a:rPr lang="fr-FR" sz="1800" dirty="0">
                <a:solidFill>
                  <a:srgbClr val="000000"/>
                </a:solidFill>
                <a:latin typeface="Times New Roman" panose="02020603050405020304" pitchFamily="18" charset="0"/>
                <a:ea typeface="Times New Roman" panose="02020603050405020304" pitchFamily="18" charset="0"/>
              </a:rPr>
              <a:t>Impact des prix = (valeur commerciale en utilisant les prix d'aujourd'hui) - (valeur commerciale en utilisant les prix du jour précédent)</a:t>
            </a:r>
          </a:p>
          <a:p>
            <a:pPr marL="0" indent="0">
              <a:buNone/>
            </a:pPr>
            <a:endParaRPr lang="fr-F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0557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979043"/>
          </a:xfrm>
        </p:spPr>
        <p:txBody>
          <a:bodyPr>
            <a:normAutofit/>
          </a:bodyPr>
          <a:lstStyle/>
          <a:p>
            <a:pPr>
              <a:lnSpc>
                <a:spcPct val="150000"/>
              </a:lnSpc>
            </a:pPr>
            <a:r>
              <a:rPr lang="fr-FR" sz="3600" dirty="0" smtClean="0">
                <a:solidFill>
                  <a:srgbClr val="0070C0"/>
                </a:solidFill>
                <a:latin typeface="Baskerville Old Face" panose="02020602080505020303" pitchFamily="18" charset="0"/>
              </a:rPr>
              <a:t>La </a:t>
            </a:r>
            <a:r>
              <a:rPr lang="fr-FR" sz="3600" dirty="0">
                <a:solidFill>
                  <a:srgbClr val="0070C0"/>
                </a:solidFill>
                <a:latin typeface="Baskerville Old Face" panose="02020602080505020303" pitchFamily="18" charset="0"/>
              </a:rPr>
              <a:t>méthode des sensibilités</a:t>
            </a:r>
          </a:p>
        </p:txBody>
      </p:sp>
      <mc:AlternateContent xmlns:mc="http://schemas.openxmlformats.org/markup-compatibility/2006" xmlns:a14="http://schemas.microsoft.com/office/drawing/2010/main">
        <mc:Choice Requires="a14">
          <p:sp>
            <p:nvSpPr>
              <p:cNvPr id="5" name="Espace réservé du contenu 4"/>
              <p:cNvSpPr>
                <a:spLocks noGrp="1"/>
              </p:cNvSpPr>
              <p:nvPr>
                <p:ph idx="1"/>
              </p:nvPr>
            </p:nvSpPr>
            <p:spPr>
              <a:xfrm>
                <a:off x="1880558" y="1344168"/>
                <a:ext cx="9622465" cy="4909983"/>
              </a:xfrm>
            </p:spPr>
            <p:txBody>
              <a:bodyPr>
                <a:normAutofit fontScale="92500" lnSpcReduction="20000"/>
              </a:bodyPr>
              <a:lstStyle/>
              <a:p>
                <a:pPr marL="0" indent="0" algn="ctr">
                  <a:buNone/>
                </a:pPr>
                <a:endParaRPr lang="fr-FR" sz="1800" dirty="0">
                  <a:solidFill>
                    <a:srgbClr val="000000"/>
                  </a:solidFill>
                  <a:latin typeface="Times New Roman" panose="02020603050405020304" pitchFamily="18" charset="0"/>
                  <a:ea typeface="Times New Roman" panose="02020603050405020304" pitchFamily="18" charset="0"/>
                </a:endParaRPr>
              </a:p>
              <a:p>
                <a:pPr marL="0" indent="0" algn="ctr">
                  <a:buNone/>
                </a:pPr>
                <a:r>
                  <a:rPr lang="fr-FR" sz="1800" dirty="0" smtClean="0">
                    <a:solidFill>
                      <a:srgbClr val="000000"/>
                    </a:solidFill>
                    <a:latin typeface="Times New Roman" panose="02020603050405020304" pitchFamily="18" charset="0"/>
                    <a:ea typeface="Times New Roman" panose="02020603050405020304" pitchFamily="18" charset="0"/>
                  </a:rPr>
                  <a:t>L’attribution </a:t>
                </a:r>
                <a:r>
                  <a:rPr lang="fr-FR" sz="1800" dirty="0">
                    <a:solidFill>
                      <a:srgbClr val="000000"/>
                    </a:solidFill>
                    <a:latin typeface="Times New Roman" panose="02020603050405020304" pitchFamily="18" charset="0"/>
                    <a:ea typeface="Times New Roman" panose="02020603050405020304" pitchFamily="18" charset="0"/>
                  </a:rPr>
                  <a:t>P&amp;L via les modèles de black </a:t>
                </a:r>
                <a:r>
                  <a:rPr lang="fr-FR" sz="1800" dirty="0" smtClean="0">
                    <a:solidFill>
                      <a:srgbClr val="000000"/>
                    </a:solidFill>
                    <a:latin typeface="Times New Roman" panose="02020603050405020304" pitchFamily="18" charset="0"/>
                    <a:ea typeface="Times New Roman" panose="02020603050405020304" pitchFamily="18" charset="0"/>
                  </a:rPr>
                  <a:t>Sholes</a:t>
                </a:r>
              </a:p>
              <a:p>
                <a:pPr marL="0" indent="0">
                  <a:buNone/>
                </a:pPr>
                <a:r>
                  <a:rPr lang="fr-FR" sz="1800" dirty="0" smtClean="0"/>
                  <a:t>Soit </a:t>
                </a:r>
                <a14:m>
                  <m:oMath xmlns:m="http://schemas.openxmlformats.org/officeDocument/2006/math">
                    <m:r>
                      <a:rPr lang="fr-FR" sz="1800" i="1">
                        <a:latin typeface="Cambria Math" panose="02040503050406030204" pitchFamily="18" charset="0"/>
                      </a:rPr>
                      <m:t>𝑃</m:t>
                    </m:r>
                    <m:r>
                      <a:rPr lang="fr-FR" sz="1800" i="1">
                        <a:latin typeface="Cambria Math" panose="02040503050406030204" pitchFamily="18" charset="0"/>
                      </a:rPr>
                      <m:t>=</m:t>
                    </m:r>
                    <m:r>
                      <a:rPr lang="fr-FR" sz="1800" i="1">
                        <a:latin typeface="Cambria Math" panose="02040503050406030204" pitchFamily="18" charset="0"/>
                      </a:rPr>
                      <m:t>𝑃</m:t>
                    </m:r>
                    <m:r>
                      <a:rPr lang="fr-FR" sz="1800" i="1">
                        <a:latin typeface="Cambria Math" panose="02040503050406030204" pitchFamily="18" charset="0"/>
                      </a:rPr>
                      <m:t>(</m:t>
                    </m:r>
                    <m:r>
                      <a:rPr lang="fr-FR" sz="1800" i="1">
                        <a:latin typeface="Cambria Math" panose="02040503050406030204" pitchFamily="18" charset="0"/>
                      </a:rPr>
                      <m:t>𝑡</m:t>
                    </m:r>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𝑆</m:t>
                        </m:r>
                      </m:e>
                      <m:sub>
                        <m:r>
                          <a:rPr lang="fr-FR" sz="1800" i="1">
                            <a:latin typeface="Cambria Math" panose="02040503050406030204" pitchFamily="18" charset="0"/>
                          </a:rPr>
                          <m:t>𝑡</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𝐼</m:t>
                        </m:r>
                      </m:e>
                      <m:sub>
                        <m:r>
                          <a:rPr lang="fr-FR" sz="1800" i="1">
                            <a:latin typeface="Cambria Math" panose="02040503050406030204" pitchFamily="18" charset="0"/>
                          </a:rPr>
                          <m:t>𝑡</m:t>
                        </m:r>
                      </m:sub>
                    </m:sSub>
                    <m:r>
                      <a:rPr lang="fr-FR" sz="1800" i="1">
                        <a:latin typeface="Cambria Math" panose="02040503050406030204" pitchFamily="18" charset="0"/>
                      </a:rPr>
                      <m:t>)</m:t>
                    </m:r>
                  </m:oMath>
                </a14:m>
                <a:r>
                  <a:rPr lang="fr-FR" sz="1800" dirty="0"/>
                  <a:t> </a:t>
                </a:r>
                <a:r>
                  <a:rPr lang="fr-FR" sz="1800" dirty="0" smtClean="0"/>
                  <a:t>le prix de </a:t>
                </a:r>
                <a:r>
                  <a:rPr lang="fr-FR" sz="1800" dirty="0"/>
                  <a:t>l’option (call ou put). </a:t>
                </a:r>
                <a:r>
                  <a:rPr lang="fr-FR" sz="1800" dirty="0" smtClean="0"/>
                  <a:t>Avec le développement </a:t>
                </a:r>
                <a:r>
                  <a:rPr lang="fr-FR" sz="1800" dirty="0"/>
                  <a:t>de </a:t>
                </a:r>
                <a:r>
                  <a:rPr lang="fr-FR" sz="1800" dirty="0" smtClean="0"/>
                  <a:t>Taylor appliqué au prix , on a</a:t>
                </a:r>
                <a:r>
                  <a:rPr lang="fr-FR" sz="1800" dirty="0"/>
                  <a:t> </a:t>
                </a:r>
                <a:r>
                  <a:rPr lang="fr-FR" sz="1800" dirty="0" smtClean="0"/>
                  <a:t>:</a:t>
                </a:r>
              </a:p>
              <a:p>
                <a:pPr marL="0" indent="0">
                  <a:buNone/>
                </a:pPr>
                <a14:m>
                  <m:oMathPara xmlns:m="http://schemas.openxmlformats.org/officeDocument/2006/math">
                    <m:oMathParaPr>
                      <m:jc m:val="centerGroup"/>
                    </m:oMathParaPr>
                    <m:oMath xmlns:m="http://schemas.openxmlformats.org/officeDocument/2006/math">
                      <m:f>
                        <m:fPr>
                          <m:ctrlPr>
                            <a:rPr lang="fr-FR" sz="1800" i="1">
                              <a:latin typeface="Cambria Math" panose="02040503050406030204" pitchFamily="18" charset="0"/>
                            </a:rPr>
                          </m:ctrlPr>
                        </m:fPr>
                        <m:num>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𝑃</m:t>
                              </m:r>
                            </m:e>
                            <m:sub>
                              <m:r>
                                <a:rPr lang="fr-FR" sz="1800" i="1">
                                  <a:latin typeface="Cambria Math" panose="02040503050406030204" pitchFamily="18" charset="0"/>
                                </a:rPr>
                                <m:t>𝑡</m:t>
                              </m:r>
                            </m:sub>
                          </m:sSub>
                        </m:num>
                        <m:den>
                          <m:r>
                            <a:rPr lang="fr-FR" sz="1800" i="1">
                              <a:latin typeface="Cambria Math" panose="02040503050406030204" pitchFamily="18" charset="0"/>
                            </a:rPr>
                            <m:t>∆</m:t>
                          </m:r>
                          <m:r>
                            <a:rPr lang="fr-FR" sz="1800" i="1">
                              <a:latin typeface="Cambria Math" panose="02040503050406030204" pitchFamily="18" charset="0"/>
                            </a:rPr>
                            <m:t>𝑡</m:t>
                          </m:r>
                        </m:den>
                      </m:f>
                      <m:r>
                        <a:rPr lang="fr-FR" sz="1800" i="1">
                          <a:latin typeface="Cambria Math" panose="02040503050406030204" pitchFamily="18" charset="0"/>
                        </a:rPr>
                        <m:t>=</m:t>
                      </m:r>
                      <m:f>
                        <m:fPr>
                          <m:ctrlPr>
                            <a:rPr lang="fr-FR" sz="1800" i="1">
                              <a:latin typeface="Cambria Math" panose="02040503050406030204" pitchFamily="18" charset="0"/>
                            </a:rPr>
                          </m:ctrlPr>
                        </m:fPr>
                        <m:num>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𝑃</m:t>
                              </m:r>
                            </m:e>
                            <m:sub>
                              <m:r>
                                <a:rPr lang="fr-FR" sz="1800" i="1">
                                  <a:latin typeface="Cambria Math" panose="02040503050406030204" pitchFamily="18" charset="0"/>
                                </a:rPr>
                                <m:t>𝑡</m:t>
                              </m:r>
                            </m:sub>
                          </m:sSub>
                        </m:num>
                        <m:den>
                          <m:r>
                            <a:rPr lang="fr-FR" sz="1800" i="1">
                              <a:latin typeface="Cambria Math" panose="02040503050406030204" pitchFamily="18" charset="0"/>
                            </a:rPr>
                            <m:t>𝜕</m:t>
                          </m:r>
                          <m:r>
                            <a:rPr lang="fr-FR" sz="1800" i="1">
                              <a:latin typeface="Cambria Math" panose="02040503050406030204" pitchFamily="18" charset="0"/>
                            </a:rPr>
                            <m:t>𝑡</m:t>
                          </m:r>
                        </m:den>
                      </m:f>
                      <m:r>
                        <a:rPr lang="fr-FR" sz="1800" i="1">
                          <a:latin typeface="Cambria Math" panose="02040503050406030204" pitchFamily="18" charset="0"/>
                        </a:rPr>
                        <m:t>∆</m:t>
                      </m:r>
                      <m:r>
                        <a:rPr lang="fr-FR" sz="1800" i="1">
                          <a:latin typeface="Cambria Math" panose="02040503050406030204" pitchFamily="18" charset="0"/>
                        </a:rPr>
                        <m:t>𝑡</m:t>
                      </m:r>
                      <m:r>
                        <a:rPr lang="fr-FR" sz="1800" i="1">
                          <a:latin typeface="Cambria Math" panose="02040503050406030204" pitchFamily="18" charset="0"/>
                        </a:rPr>
                        <m:t>+</m:t>
                      </m:r>
                      <m:f>
                        <m:fPr>
                          <m:ctrlPr>
                            <a:rPr lang="fr-FR" sz="1800" i="1">
                              <a:latin typeface="Cambria Math" panose="02040503050406030204" pitchFamily="18" charset="0"/>
                            </a:rPr>
                          </m:ctrlPr>
                        </m:fPr>
                        <m:num>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𝑃</m:t>
                              </m:r>
                            </m:e>
                            <m:sub>
                              <m:r>
                                <a:rPr lang="fr-FR" sz="1800" i="1">
                                  <a:latin typeface="Cambria Math" panose="02040503050406030204" pitchFamily="18" charset="0"/>
                                </a:rPr>
                                <m:t>𝑡</m:t>
                              </m:r>
                            </m:sub>
                          </m:sSub>
                        </m:num>
                        <m:den>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𝑆</m:t>
                              </m:r>
                            </m:e>
                            <m:sub>
                              <m:r>
                                <a:rPr lang="fr-FR" sz="1800" i="1">
                                  <a:latin typeface="Cambria Math" panose="02040503050406030204" pitchFamily="18" charset="0"/>
                                </a:rPr>
                                <m:t>𝑡</m:t>
                              </m:r>
                            </m:sub>
                          </m:sSub>
                        </m:den>
                      </m:f>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𝑆</m:t>
                          </m:r>
                        </m:e>
                        <m:sub>
                          <m:r>
                            <a:rPr lang="fr-FR" sz="1800" i="1">
                              <a:latin typeface="Cambria Math" panose="02040503050406030204" pitchFamily="18" charset="0"/>
                            </a:rPr>
                            <m:t>𝑡</m:t>
                          </m:r>
                        </m:sub>
                      </m:sSub>
                      <m:r>
                        <a:rPr lang="fr-FR" sz="1800" i="1">
                          <a:latin typeface="Cambria Math" panose="02040503050406030204" pitchFamily="18" charset="0"/>
                        </a:rPr>
                        <m:t>+</m:t>
                      </m:r>
                      <m:f>
                        <m:fPr>
                          <m:ctrlPr>
                            <a:rPr lang="fr-FR" sz="1800" i="1">
                              <a:latin typeface="Cambria Math" panose="02040503050406030204" pitchFamily="18" charset="0"/>
                            </a:rPr>
                          </m:ctrlPr>
                        </m:fPr>
                        <m:num>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𝑃</m:t>
                              </m:r>
                            </m:e>
                            <m:sub>
                              <m:r>
                                <a:rPr lang="fr-FR" sz="1800" i="1">
                                  <a:latin typeface="Cambria Math" panose="02040503050406030204" pitchFamily="18" charset="0"/>
                                </a:rPr>
                                <m:t>𝑡</m:t>
                              </m:r>
                            </m:sub>
                          </m:sSub>
                        </m:num>
                        <m:den>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𝐼</m:t>
                              </m:r>
                            </m:e>
                            <m:sub>
                              <m:r>
                                <a:rPr lang="fr-FR" sz="1800" i="1">
                                  <a:latin typeface="Cambria Math" panose="02040503050406030204" pitchFamily="18" charset="0"/>
                                </a:rPr>
                                <m:t>𝑡</m:t>
                              </m:r>
                            </m:sub>
                          </m:sSub>
                        </m:den>
                      </m:f>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𝐼</m:t>
                          </m:r>
                        </m:e>
                        <m:sub>
                          <m:r>
                            <a:rPr lang="fr-FR" sz="1800" i="1">
                              <a:latin typeface="Cambria Math" panose="02040503050406030204" pitchFamily="18" charset="0"/>
                            </a:rPr>
                            <m:t>𝑡</m:t>
                          </m:r>
                        </m:sub>
                      </m:sSub>
                      <m:r>
                        <a:rPr lang="fr-FR" sz="1800" i="1">
                          <a:latin typeface="Cambria Math" panose="02040503050406030204" pitchFamily="18" charset="0"/>
                        </a:rPr>
                        <m:t>+</m:t>
                      </m:r>
                      <m:f>
                        <m:fPr>
                          <m:ctrlPr>
                            <a:rPr lang="fr-FR" sz="1800" i="1">
                              <a:latin typeface="Cambria Math" panose="02040503050406030204" pitchFamily="18" charset="0"/>
                            </a:rPr>
                          </m:ctrlPr>
                        </m:fPr>
                        <m:num>
                          <m:r>
                            <a:rPr lang="fr-FR" sz="1800" i="1">
                              <a:latin typeface="Cambria Math" panose="02040503050406030204" pitchFamily="18" charset="0"/>
                            </a:rPr>
                            <m:t>1</m:t>
                          </m:r>
                        </m:num>
                        <m:den>
                          <m:r>
                            <a:rPr lang="fr-FR" sz="1800" i="1">
                              <a:latin typeface="Cambria Math" panose="02040503050406030204" pitchFamily="18" charset="0"/>
                            </a:rPr>
                            <m:t>2</m:t>
                          </m:r>
                        </m:den>
                      </m:f>
                      <m:f>
                        <m:fPr>
                          <m:ctrlPr>
                            <a:rPr lang="fr-FR" sz="1800" i="1">
                              <a:latin typeface="Cambria Math" panose="02040503050406030204" pitchFamily="18" charset="0"/>
                            </a:rPr>
                          </m:ctrlPr>
                        </m:fPr>
                        <m:num>
                          <m:sSup>
                            <m:sSupPr>
                              <m:ctrlPr>
                                <a:rPr lang="fr-FR" sz="1800" i="1">
                                  <a:latin typeface="Cambria Math" panose="02040503050406030204" pitchFamily="18" charset="0"/>
                                </a:rPr>
                              </m:ctrlPr>
                            </m:sSupPr>
                            <m:e>
                              <m:r>
                                <a:rPr lang="fr-FR" sz="1800" i="1">
                                  <a:latin typeface="Cambria Math" panose="02040503050406030204" pitchFamily="18" charset="0"/>
                                </a:rPr>
                                <m:t>𝜕</m:t>
                              </m:r>
                            </m:e>
                            <m:sup>
                              <m:r>
                                <a:rPr lang="fr-FR" sz="1800" i="1">
                                  <a:latin typeface="Cambria Math" panose="02040503050406030204" pitchFamily="18" charset="0"/>
                                </a:rPr>
                                <m:t>2</m:t>
                              </m:r>
                            </m:sup>
                          </m:sSup>
                          <m:r>
                            <a:rPr lang="fr-FR" sz="1800" i="1">
                              <a:latin typeface="Cambria Math" panose="02040503050406030204" pitchFamily="18" charset="0"/>
                            </a:rPr>
                            <m:t>𝑃</m:t>
                          </m:r>
                        </m:num>
                        <m:den>
                          <m:r>
                            <a:rPr lang="fr-FR" sz="1800" i="1">
                              <a:latin typeface="Cambria Math" panose="02040503050406030204" pitchFamily="18" charset="0"/>
                            </a:rPr>
                            <m:t>𝜕</m:t>
                          </m:r>
                          <m:sSubSup>
                            <m:sSubSupPr>
                              <m:ctrlPr>
                                <a:rPr lang="fr-FR" sz="1800" i="1">
                                  <a:latin typeface="Cambria Math" panose="02040503050406030204" pitchFamily="18" charset="0"/>
                                </a:rPr>
                              </m:ctrlPr>
                            </m:sSubSupPr>
                            <m:e>
                              <m:r>
                                <a:rPr lang="fr-FR" sz="1800" i="1">
                                  <a:latin typeface="Cambria Math" panose="02040503050406030204" pitchFamily="18" charset="0"/>
                                </a:rPr>
                                <m:t>𝑆</m:t>
                              </m:r>
                            </m:e>
                            <m:sub>
                              <m:r>
                                <a:rPr lang="fr-FR" sz="1800" i="1">
                                  <a:latin typeface="Cambria Math" panose="02040503050406030204" pitchFamily="18" charset="0"/>
                                </a:rPr>
                                <m:t>𝑡</m:t>
                              </m:r>
                            </m:sub>
                            <m:sup>
                              <m:r>
                                <a:rPr lang="fr-FR" sz="1800" i="1">
                                  <a:latin typeface="Cambria Math" panose="02040503050406030204" pitchFamily="18" charset="0"/>
                                </a:rPr>
                                <m:t>2</m:t>
                              </m:r>
                            </m:sup>
                          </m:sSubSup>
                        </m:den>
                      </m:f>
                      <m:sSup>
                        <m:sSupPr>
                          <m:ctrlPr>
                            <a:rPr lang="fr-FR" sz="1800" i="1">
                              <a:latin typeface="Cambria Math" panose="02040503050406030204" pitchFamily="18" charset="0"/>
                            </a:rPr>
                          </m:ctrlPr>
                        </m:sSupPr>
                        <m:e>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𝑆</m:t>
                              </m:r>
                            </m:e>
                            <m:sub>
                              <m:r>
                                <a:rPr lang="fr-FR" sz="1800" i="1">
                                  <a:latin typeface="Cambria Math" panose="02040503050406030204" pitchFamily="18" charset="0"/>
                                </a:rPr>
                                <m:t>𝑡</m:t>
                              </m:r>
                            </m:sub>
                          </m:sSub>
                          <m:r>
                            <a:rPr lang="fr-FR" sz="1800" i="1">
                              <a:latin typeface="Cambria Math" panose="02040503050406030204" pitchFamily="18" charset="0"/>
                            </a:rPr>
                            <m:t>)</m:t>
                          </m:r>
                        </m:e>
                        <m:sup>
                          <m:r>
                            <a:rPr lang="fr-FR" sz="1800" i="1">
                              <a:latin typeface="Cambria Math" panose="02040503050406030204" pitchFamily="18" charset="0"/>
                            </a:rPr>
                            <m:t>2</m:t>
                          </m:r>
                        </m:sup>
                      </m:sSup>
                      <m:r>
                        <a:rPr lang="fr-FR" sz="1800" i="1">
                          <a:latin typeface="Cambria Math" panose="02040503050406030204" pitchFamily="18" charset="0"/>
                        </a:rPr>
                        <m:t>+</m:t>
                      </m:r>
                      <m:f>
                        <m:fPr>
                          <m:ctrlPr>
                            <a:rPr lang="fr-FR" sz="1800" i="1">
                              <a:latin typeface="Cambria Math" panose="02040503050406030204" pitchFamily="18" charset="0"/>
                            </a:rPr>
                          </m:ctrlPr>
                        </m:fPr>
                        <m:num>
                          <m:r>
                            <a:rPr lang="fr-FR" sz="1800" i="1">
                              <a:latin typeface="Cambria Math" panose="02040503050406030204" pitchFamily="18" charset="0"/>
                            </a:rPr>
                            <m:t>1</m:t>
                          </m:r>
                        </m:num>
                        <m:den>
                          <m:r>
                            <a:rPr lang="fr-FR" sz="1800" i="1">
                              <a:latin typeface="Cambria Math" panose="02040503050406030204" pitchFamily="18" charset="0"/>
                            </a:rPr>
                            <m:t>2</m:t>
                          </m:r>
                        </m:den>
                      </m:f>
                      <m:f>
                        <m:fPr>
                          <m:ctrlPr>
                            <a:rPr lang="fr-FR" sz="1800" i="1">
                              <a:latin typeface="Cambria Math" panose="02040503050406030204" pitchFamily="18" charset="0"/>
                            </a:rPr>
                          </m:ctrlPr>
                        </m:fPr>
                        <m:num>
                          <m:sSup>
                            <m:sSupPr>
                              <m:ctrlPr>
                                <a:rPr lang="fr-FR" sz="1800" i="1">
                                  <a:latin typeface="Cambria Math" panose="02040503050406030204" pitchFamily="18" charset="0"/>
                                </a:rPr>
                              </m:ctrlPr>
                            </m:sSupPr>
                            <m:e>
                              <m:r>
                                <a:rPr lang="fr-FR" sz="1800" i="1">
                                  <a:latin typeface="Cambria Math" panose="02040503050406030204" pitchFamily="18" charset="0"/>
                                </a:rPr>
                                <m:t>𝜕</m:t>
                              </m:r>
                            </m:e>
                            <m:sup>
                              <m:r>
                                <a:rPr lang="fr-FR" sz="1800" i="1">
                                  <a:latin typeface="Cambria Math" panose="02040503050406030204" pitchFamily="18" charset="0"/>
                                </a:rPr>
                                <m:t>2</m:t>
                              </m:r>
                            </m:sup>
                          </m:sSup>
                          <m:r>
                            <a:rPr lang="fr-FR" sz="1800" i="1">
                              <a:latin typeface="Cambria Math" panose="02040503050406030204" pitchFamily="18" charset="0"/>
                            </a:rPr>
                            <m:t>𝑃</m:t>
                          </m:r>
                        </m:num>
                        <m:den>
                          <m:r>
                            <a:rPr lang="fr-FR" sz="1800" i="1">
                              <a:latin typeface="Cambria Math" panose="02040503050406030204" pitchFamily="18" charset="0"/>
                            </a:rPr>
                            <m:t>𝜕</m:t>
                          </m:r>
                          <m:sSubSup>
                            <m:sSubSupPr>
                              <m:ctrlPr>
                                <a:rPr lang="fr-FR" sz="1800" i="1">
                                  <a:latin typeface="Cambria Math" panose="02040503050406030204" pitchFamily="18" charset="0"/>
                                </a:rPr>
                              </m:ctrlPr>
                            </m:sSubSupPr>
                            <m:e>
                              <m:r>
                                <a:rPr lang="fr-FR" sz="1800" i="1">
                                  <a:latin typeface="Cambria Math" panose="02040503050406030204" pitchFamily="18" charset="0"/>
                                </a:rPr>
                                <m:t>𝐼</m:t>
                              </m:r>
                            </m:e>
                            <m:sub>
                              <m:r>
                                <a:rPr lang="fr-FR" sz="1800" i="1">
                                  <a:latin typeface="Cambria Math" panose="02040503050406030204" pitchFamily="18" charset="0"/>
                                </a:rPr>
                                <m:t>𝑡</m:t>
                              </m:r>
                            </m:sub>
                            <m:sup>
                              <m:r>
                                <a:rPr lang="fr-FR" sz="1800" i="1">
                                  <a:latin typeface="Cambria Math" panose="02040503050406030204" pitchFamily="18" charset="0"/>
                                </a:rPr>
                                <m:t>2</m:t>
                              </m:r>
                            </m:sup>
                          </m:sSubSup>
                        </m:den>
                      </m:f>
                      <m:sSup>
                        <m:sSupPr>
                          <m:ctrlPr>
                            <a:rPr lang="fr-FR" sz="1800" i="1">
                              <a:latin typeface="Cambria Math" panose="02040503050406030204" pitchFamily="18" charset="0"/>
                            </a:rPr>
                          </m:ctrlPr>
                        </m:sSupPr>
                        <m:e>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𝐼</m:t>
                              </m:r>
                            </m:e>
                            <m:sub>
                              <m:r>
                                <a:rPr lang="fr-FR" sz="1800" i="1">
                                  <a:latin typeface="Cambria Math" panose="02040503050406030204" pitchFamily="18" charset="0"/>
                                </a:rPr>
                                <m:t>𝑡</m:t>
                              </m:r>
                            </m:sub>
                          </m:sSub>
                          <m:r>
                            <a:rPr lang="fr-FR" sz="1800" i="1">
                              <a:latin typeface="Cambria Math" panose="02040503050406030204" pitchFamily="18" charset="0"/>
                            </a:rPr>
                            <m:t>)</m:t>
                          </m:r>
                        </m:e>
                        <m:sup>
                          <m:r>
                            <a:rPr lang="fr-FR" sz="1800" i="1">
                              <a:latin typeface="Cambria Math" panose="02040503050406030204" pitchFamily="18" charset="0"/>
                            </a:rPr>
                            <m:t>2</m:t>
                          </m:r>
                        </m:sup>
                      </m:sSup>
                      <m:r>
                        <a:rPr lang="fr-FR" sz="1800" i="1">
                          <a:latin typeface="Cambria Math" panose="02040503050406030204" pitchFamily="18" charset="0"/>
                        </a:rPr>
                        <m:t>+</m:t>
                      </m:r>
                      <m:f>
                        <m:fPr>
                          <m:ctrlPr>
                            <a:rPr lang="fr-FR" sz="1800" i="1">
                              <a:latin typeface="Cambria Math" panose="02040503050406030204" pitchFamily="18" charset="0"/>
                            </a:rPr>
                          </m:ctrlPr>
                        </m:fPr>
                        <m:num>
                          <m:sSup>
                            <m:sSupPr>
                              <m:ctrlPr>
                                <a:rPr lang="fr-FR" sz="1800" i="1">
                                  <a:latin typeface="Cambria Math" panose="02040503050406030204" pitchFamily="18" charset="0"/>
                                </a:rPr>
                              </m:ctrlPr>
                            </m:sSupPr>
                            <m:e>
                              <m:r>
                                <a:rPr lang="fr-FR" sz="1800" i="1">
                                  <a:latin typeface="Cambria Math" panose="02040503050406030204" pitchFamily="18" charset="0"/>
                                </a:rPr>
                                <m:t>𝜕</m:t>
                              </m:r>
                            </m:e>
                            <m:sup>
                              <m:r>
                                <a:rPr lang="fr-FR" sz="1800" i="1">
                                  <a:latin typeface="Cambria Math" panose="02040503050406030204" pitchFamily="18" charset="0"/>
                                </a:rPr>
                                <m:t>2</m:t>
                              </m:r>
                            </m:sup>
                          </m:sSup>
                          <m:r>
                            <a:rPr lang="fr-FR" sz="1800" i="1">
                              <a:latin typeface="Cambria Math" panose="02040503050406030204" pitchFamily="18" charset="0"/>
                            </a:rPr>
                            <m:t>𝑃</m:t>
                          </m:r>
                        </m:num>
                        <m:den>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𝑆</m:t>
                              </m:r>
                            </m:e>
                            <m:sub>
                              <m:r>
                                <a:rPr lang="fr-FR" sz="1800" i="1">
                                  <a:latin typeface="Cambria Math" panose="02040503050406030204" pitchFamily="18" charset="0"/>
                                </a:rPr>
                                <m:t>𝑡</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𝐼</m:t>
                              </m:r>
                            </m:e>
                            <m:sub>
                              <m:r>
                                <a:rPr lang="fr-FR" sz="1800" i="1">
                                  <a:latin typeface="Cambria Math" panose="02040503050406030204" pitchFamily="18" charset="0"/>
                                </a:rPr>
                                <m:t>𝑡</m:t>
                              </m:r>
                            </m:sub>
                          </m:sSub>
                        </m:den>
                      </m:f>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𝑆</m:t>
                          </m:r>
                        </m:e>
                        <m:sub>
                          <m:r>
                            <a:rPr lang="fr-FR" sz="1800" i="1">
                              <a:latin typeface="Cambria Math" panose="02040503050406030204" pitchFamily="18" charset="0"/>
                            </a:rPr>
                            <m:t>𝑡</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𝐼</m:t>
                          </m:r>
                        </m:e>
                        <m:sub>
                          <m:r>
                            <a:rPr lang="fr-FR" sz="1800" i="1">
                              <a:latin typeface="Cambria Math" panose="02040503050406030204" pitchFamily="18" charset="0"/>
                            </a:rPr>
                            <m:t>𝑡</m:t>
                          </m:r>
                        </m:sub>
                      </m:sSub>
                      <m:r>
                        <a:rPr lang="fr-FR" sz="1800" i="1">
                          <a:latin typeface="Cambria Math" panose="02040503050406030204" pitchFamily="18" charset="0"/>
                        </a:rPr>
                        <m:t>)</m:t>
                      </m:r>
                    </m:oMath>
                  </m:oMathPara>
                </a14:m>
                <a:endParaRPr lang="fr-FR" sz="1800" dirty="0"/>
              </a:p>
              <a:p>
                <a:pPr marL="0" indent="0">
                  <a:buNone/>
                </a:pPr>
                <a:r>
                  <a:rPr lang="fr-FR" sz="1800" dirty="0"/>
                  <a:t>Cette décomposition du prix nous permettra d’identifier les sources de variations du prix : </a:t>
                </a:r>
              </a:p>
              <a:p>
                <a:r>
                  <a:rPr lang="fr-FR" sz="1800" dirty="0" smtClean="0"/>
                  <a:t>P&amp;L </a:t>
                </a:r>
                <a:r>
                  <a:rPr lang="fr-FR" sz="1800" dirty="0"/>
                  <a:t>réalisé = </a:t>
                </a:r>
                <a14:m>
                  <m:oMath xmlns:m="http://schemas.openxmlformats.org/officeDocument/2006/math">
                    <m:f>
                      <m:fPr>
                        <m:ctrlPr>
                          <a:rPr lang="fr-FR" sz="1800" i="1">
                            <a:latin typeface="Cambria Math" panose="02040503050406030204" pitchFamily="18" charset="0"/>
                          </a:rPr>
                        </m:ctrlPr>
                      </m:fPr>
                      <m:num>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𝑃</m:t>
                            </m:r>
                          </m:e>
                          <m:sub>
                            <m:r>
                              <a:rPr lang="fr-FR" sz="1800" i="1">
                                <a:latin typeface="Cambria Math" panose="02040503050406030204" pitchFamily="18" charset="0"/>
                              </a:rPr>
                              <m:t>𝑡</m:t>
                            </m:r>
                          </m:sub>
                        </m:sSub>
                      </m:num>
                      <m:den>
                        <m:r>
                          <a:rPr lang="fr-FR" sz="1800" i="1">
                            <a:latin typeface="Cambria Math" panose="02040503050406030204" pitchFamily="18" charset="0"/>
                          </a:rPr>
                          <m:t>∆</m:t>
                        </m:r>
                        <m:r>
                          <a:rPr lang="fr-FR" sz="1800" i="1">
                            <a:latin typeface="Cambria Math" panose="02040503050406030204" pitchFamily="18" charset="0"/>
                          </a:rPr>
                          <m:t>𝑡</m:t>
                        </m:r>
                      </m:den>
                    </m:f>
                  </m:oMath>
                </a14:m>
                <a:endParaRPr lang="fr-FR" sz="1800" dirty="0"/>
              </a:p>
              <a:p>
                <a:r>
                  <a:rPr lang="fr-FR" sz="1800" dirty="0" smtClean="0"/>
                  <a:t>Impact </a:t>
                </a:r>
                <a:r>
                  <a:rPr lang="fr-FR" sz="1800" dirty="0"/>
                  <a:t>des prix = </a:t>
                </a:r>
                <a14:m>
                  <m:oMath xmlns:m="http://schemas.openxmlformats.org/officeDocument/2006/math">
                    <m:f>
                      <m:fPr>
                        <m:ctrlPr>
                          <a:rPr lang="fr-FR" sz="1800" i="1">
                            <a:latin typeface="Cambria Math" panose="02040503050406030204" pitchFamily="18" charset="0"/>
                          </a:rPr>
                        </m:ctrlPr>
                      </m:fPr>
                      <m:num>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𝑃</m:t>
                            </m:r>
                          </m:e>
                          <m:sub>
                            <m:r>
                              <a:rPr lang="fr-FR" sz="1800" i="1">
                                <a:latin typeface="Cambria Math" panose="02040503050406030204" pitchFamily="18" charset="0"/>
                              </a:rPr>
                              <m:t>𝑡</m:t>
                            </m:r>
                          </m:sub>
                        </m:sSub>
                      </m:num>
                      <m:den>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𝑆</m:t>
                            </m:r>
                          </m:e>
                          <m:sub>
                            <m:r>
                              <a:rPr lang="fr-FR" sz="1800" i="1">
                                <a:latin typeface="Cambria Math" panose="02040503050406030204" pitchFamily="18" charset="0"/>
                              </a:rPr>
                              <m:t>𝑡</m:t>
                            </m:r>
                          </m:sub>
                        </m:sSub>
                      </m:den>
                    </m:f>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𝑆</m:t>
                        </m:r>
                      </m:e>
                      <m:sub>
                        <m:r>
                          <a:rPr lang="fr-FR" sz="1800" i="1">
                            <a:latin typeface="Cambria Math" panose="02040503050406030204" pitchFamily="18" charset="0"/>
                          </a:rPr>
                          <m:t>𝑡</m:t>
                        </m:r>
                      </m:sub>
                    </m:sSub>
                  </m:oMath>
                </a14:m>
                <a:r>
                  <a:rPr lang="fr-FR" sz="1800" dirty="0"/>
                  <a:t> + </a:t>
                </a:r>
                <a14:m>
                  <m:oMath xmlns:m="http://schemas.openxmlformats.org/officeDocument/2006/math">
                    <m:f>
                      <m:fPr>
                        <m:ctrlPr>
                          <a:rPr lang="fr-FR" sz="1800" i="1">
                            <a:latin typeface="Cambria Math" panose="02040503050406030204" pitchFamily="18" charset="0"/>
                          </a:rPr>
                        </m:ctrlPr>
                      </m:fPr>
                      <m:num>
                        <m:r>
                          <a:rPr lang="fr-FR" sz="1800" i="1">
                            <a:latin typeface="Cambria Math" panose="02040503050406030204" pitchFamily="18" charset="0"/>
                          </a:rPr>
                          <m:t>1</m:t>
                        </m:r>
                      </m:num>
                      <m:den>
                        <m:r>
                          <a:rPr lang="fr-FR" sz="1800" i="1">
                            <a:latin typeface="Cambria Math" panose="02040503050406030204" pitchFamily="18" charset="0"/>
                          </a:rPr>
                          <m:t>2</m:t>
                        </m:r>
                      </m:den>
                    </m:f>
                    <m:f>
                      <m:fPr>
                        <m:ctrlPr>
                          <a:rPr lang="fr-FR" sz="1800" i="1">
                            <a:latin typeface="Cambria Math" panose="02040503050406030204" pitchFamily="18" charset="0"/>
                          </a:rPr>
                        </m:ctrlPr>
                      </m:fPr>
                      <m:num>
                        <m:sSup>
                          <m:sSupPr>
                            <m:ctrlPr>
                              <a:rPr lang="fr-FR" sz="1800" i="1">
                                <a:latin typeface="Cambria Math" panose="02040503050406030204" pitchFamily="18" charset="0"/>
                              </a:rPr>
                            </m:ctrlPr>
                          </m:sSupPr>
                          <m:e>
                            <m:r>
                              <a:rPr lang="fr-FR" sz="1800" i="1">
                                <a:latin typeface="Cambria Math" panose="02040503050406030204" pitchFamily="18" charset="0"/>
                              </a:rPr>
                              <m:t>𝜕</m:t>
                            </m:r>
                          </m:e>
                          <m:sup>
                            <m:r>
                              <a:rPr lang="fr-FR" sz="1800" i="1">
                                <a:latin typeface="Cambria Math" panose="02040503050406030204" pitchFamily="18" charset="0"/>
                              </a:rPr>
                              <m:t>2</m:t>
                            </m:r>
                          </m:sup>
                        </m:sSup>
                        <m:r>
                          <a:rPr lang="fr-FR" sz="1800" i="1">
                            <a:latin typeface="Cambria Math" panose="02040503050406030204" pitchFamily="18" charset="0"/>
                          </a:rPr>
                          <m:t>𝑃</m:t>
                        </m:r>
                      </m:num>
                      <m:den>
                        <m:r>
                          <a:rPr lang="fr-FR" sz="1800" i="1">
                            <a:latin typeface="Cambria Math" panose="02040503050406030204" pitchFamily="18" charset="0"/>
                          </a:rPr>
                          <m:t>𝜕</m:t>
                        </m:r>
                        <m:sSubSup>
                          <m:sSubSupPr>
                            <m:ctrlPr>
                              <a:rPr lang="fr-FR" sz="1800" i="1">
                                <a:latin typeface="Cambria Math" panose="02040503050406030204" pitchFamily="18" charset="0"/>
                              </a:rPr>
                            </m:ctrlPr>
                          </m:sSubSupPr>
                          <m:e>
                            <m:r>
                              <a:rPr lang="fr-FR" sz="1800" i="1">
                                <a:latin typeface="Cambria Math" panose="02040503050406030204" pitchFamily="18" charset="0"/>
                              </a:rPr>
                              <m:t>𝑆</m:t>
                            </m:r>
                          </m:e>
                          <m:sub>
                            <m:r>
                              <a:rPr lang="fr-FR" sz="1800" i="1">
                                <a:latin typeface="Cambria Math" panose="02040503050406030204" pitchFamily="18" charset="0"/>
                              </a:rPr>
                              <m:t>𝑡</m:t>
                            </m:r>
                          </m:sub>
                          <m:sup>
                            <m:r>
                              <a:rPr lang="fr-FR" sz="1800" i="1">
                                <a:latin typeface="Cambria Math" panose="02040503050406030204" pitchFamily="18" charset="0"/>
                              </a:rPr>
                              <m:t>2</m:t>
                            </m:r>
                          </m:sup>
                        </m:sSubSup>
                      </m:den>
                    </m:f>
                    <m:sSup>
                      <m:sSupPr>
                        <m:ctrlPr>
                          <a:rPr lang="fr-FR" sz="1800" i="1">
                            <a:latin typeface="Cambria Math" panose="02040503050406030204" pitchFamily="18" charset="0"/>
                          </a:rPr>
                        </m:ctrlPr>
                      </m:sSupPr>
                      <m:e>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𝑆</m:t>
                            </m:r>
                          </m:e>
                          <m:sub>
                            <m:r>
                              <a:rPr lang="fr-FR" sz="1800" i="1">
                                <a:latin typeface="Cambria Math" panose="02040503050406030204" pitchFamily="18" charset="0"/>
                              </a:rPr>
                              <m:t>𝑡</m:t>
                            </m:r>
                          </m:sub>
                        </m:sSub>
                        <m:r>
                          <a:rPr lang="fr-FR" sz="1800" i="1">
                            <a:latin typeface="Cambria Math" panose="02040503050406030204" pitchFamily="18" charset="0"/>
                          </a:rPr>
                          <m:t>)</m:t>
                        </m:r>
                      </m:e>
                      <m:sup>
                        <m:r>
                          <a:rPr lang="fr-FR" sz="1800" i="1">
                            <a:latin typeface="Cambria Math" panose="02040503050406030204" pitchFamily="18" charset="0"/>
                          </a:rPr>
                          <m:t>2</m:t>
                        </m:r>
                      </m:sup>
                    </m:sSup>
                  </m:oMath>
                </a14:m>
                <a:endParaRPr lang="fr-FR" sz="1800" dirty="0"/>
              </a:p>
              <a:p>
                <a:r>
                  <a:rPr lang="fr-FR" sz="1800" dirty="0" smtClean="0"/>
                  <a:t>Impact </a:t>
                </a:r>
                <a:r>
                  <a:rPr lang="fr-FR" sz="1800" dirty="0"/>
                  <a:t>de la volatilité = </a:t>
                </a:r>
                <a14:m>
                  <m:oMath xmlns:m="http://schemas.openxmlformats.org/officeDocument/2006/math">
                    <m:f>
                      <m:fPr>
                        <m:ctrlPr>
                          <a:rPr lang="fr-FR" sz="1800" i="1">
                            <a:latin typeface="Cambria Math" panose="02040503050406030204" pitchFamily="18" charset="0"/>
                          </a:rPr>
                        </m:ctrlPr>
                      </m:fPr>
                      <m:num>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𝑃</m:t>
                            </m:r>
                          </m:e>
                          <m:sub>
                            <m:r>
                              <a:rPr lang="fr-FR" sz="1800" i="1">
                                <a:latin typeface="Cambria Math" panose="02040503050406030204" pitchFamily="18" charset="0"/>
                              </a:rPr>
                              <m:t>𝑡</m:t>
                            </m:r>
                          </m:sub>
                        </m:sSub>
                      </m:num>
                      <m:den>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𝐼</m:t>
                            </m:r>
                          </m:e>
                          <m:sub>
                            <m:r>
                              <a:rPr lang="fr-FR" sz="1800" i="1">
                                <a:latin typeface="Cambria Math" panose="02040503050406030204" pitchFamily="18" charset="0"/>
                              </a:rPr>
                              <m:t>𝑡</m:t>
                            </m:r>
                          </m:sub>
                        </m:sSub>
                      </m:den>
                    </m:f>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𝐼</m:t>
                        </m:r>
                      </m:e>
                      <m:sub>
                        <m:r>
                          <a:rPr lang="fr-FR" sz="1800" i="1">
                            <a:latin typeface="Cambria Math" panose="02040503050406030204" pitchFamily="18" charset="0"/>
                          </a:rPr>
                          <m:t>𝑡</m:t>
                        </m:r>
                      </m:sub>
                    </m:sSub>
                  </m:oMath>
                </a14:m>
                <a:r>
                  <a:rPr lang="fr-FR" sz="1800" dirty="0"/>
                  <a:t> + </a:t>
                </a:r>
                <a14:m>
                  <m:oMath xmlns:m="http://schemas.openxmlformats.org/officeDocument/2006/math">
                    <m:f>
                      <m:fPr>
                        <m:ctrlPr>
                          <a:rPr lang="fr-FR" sz="1800" i="1">
                            <a:latin typeface="Cambria Math" panose="02040503050406030204" pitchFamily="18" charset="0"/>
                          </a:rPr>
                        </m:ctrlPr>
                      </m:fPr>
                      <m:num>
                        <m:r>
                          <a:rPr lang="fr-FR" sz="1800" i="1">
                            <a:latin typeface="Cambria Math" panose="02040503050406030204" pitchFamily="18" charset="0"/>
                          </a:rPr>
                          <m:t>1</m:t>
                        </m:r>
                      </m:num>
                      <m:den>
                        <m:r>
                          <a:rPr lang="fr-FR" sz="1800" i="1">
                            <a:latin typeface="Cambria Math" panose="02040503050406030204" pitchFamily="18" charset="0"/>
                          </a:rPr>
                          <m:t>2</m:t>
                        </m:r>
                      </m:den>
                    </m:f>
                    <m:f>
                      <m:fPr>
                        <m:ctrlPr>
                          <a:rPr lang="fr-FR" sz="1800" i="1">
                            <a:latin typeface="Cambria Math" panose="02040503050406030204" pitchFamily="18" charset="0"/>
                          </a:rPr>
                        </m:ctrlPr>
                      </m:fPr>
                      <m:num>
                        <m:sSup>
                          <m:sSupPr>
                            <m:ctrlPr>
                              <a:rPr lang="fr-FR" sz="1800" i="1">
                                <a:latin typeface="Cambria Math" panose="02040503050406030204" pitchFamily="18" charset="0"/>
                              </a:rPr>
                            </m:ctrlPr>
                          </m:sSupPr>
                          <m:e>
                            <m:r>
                              <a:rPr lang="fr-FR" sz="1800" i="1">
                                <a:latin typeface="Cambria Math" panose="02040503050406030204" pitchFamily="18" charset="0"/>
                              </a:rPr>
                              <m:t>𝜕</m:t>
                            </m:r>
                          </m:e>
                          <m:sup>
                            <m:r>
                              <a:rPr lang="fr-FR" sz="1800" i="1">
                                <a:latin typeface="Cambria Math" panose="02040503050406030204" pitchFamily="18" charset="0"/>
                              </a:rPr>
                              <m:t>2</m:t>
                            </m:r>
                          </m:sup>
                        </m:sSup>
                        <m:r>
                          <a:rPr lang="fr-FR" sz="1800" i="1">
                            <a:latin typeface="Cambria Math" panose="02040503050406030204" pitchFamily="18" charset="0"/>
                          </a:rPr>
                          <m:t>𝑃</m:t>
                        </m:r>
                      </m:num>
                      <m:den>
                        <m:r>
                          <a:rPr lang="fr-FR" sz="1800" i="1">
                            <a:latin typeface="Cambria Math" panose="02040503050406030204" pitchFamily="18" charset="0"/>
                          </a:rPr>
                          <m:t>𝜕</m:t>
                        </m:r>
                        <m:sSubSup>
                          <m:sSubSupPr>
                            <m:ctrlPr>
                              <a:rPr lang="fr-FR" sz="1800" i="1">
                                <a:latin typeface="Cambria Math" panose="02040503050406030204" pitchFamily="18" charset="0"/>
                              </a:rPr>
                            </m:ctrlPr>
                          </m:sSubSupPr>
                          <m:e>
                            <m:r>
                              <a:rPr lang="fr-FR" sz="1800" i="1">
                                <a:latin typeface="Cambria Math" panose="02040503050406030204" pitchFamily="18" charset="0"/>
                              </a:rPr>
                              <m:t>𝐼</m:t>
                            </m:r>
                          </m:e>
                          <m:sub>
                            <m:r>
                              <a:rPr lang="fr-FR" sz="1800" i="1">
                                <a:latin typeface="Cambria Math" panose="02040503050406030204" pitchFamily="18" charset="0"/>
                              </a:rPr>
                              <m:t>𝑡</m:t>
                            </m:r>
                          </m:sub>
                          <m:sup>
                            <m:r>
                              <a:rPr lang="fr-FR" sz="1800" i="1">
                                <a:latin typeface="Cambria Math" panose="02040503050406030204" pitchFamily="18" charset="0"/>
                              </a:rPr>
                              <m:t>2</m:t>
                            </m:r>
                          </m:sup>
                        </m:sSubSup>
                      </m:den>
                    </m:f>
                    <m:sSup>
                      <m:sSupPr>
                        <m:ctrlPr>
                          <a:rPr lang="fr-FR" sz="1800" i="1">
                            <a:latin typeface="Cambria Math" panose="02040503050406030204" pitchFamily="18" charset="0"/>
                          </a:rPr>
                        </m:ctrlPr>
                      </m:sSupPr>
                      <m:e>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𝐼</m:t>
                            </m:r>
                          </m:e>
                          <m:sub>
                            <m:r>
                              <a:rPr lang="fr-FR" sz="1800" i="1">
                                <a:latin typeface="Cambria Math" panose="02040503050406030204" pitchFamily="18" charset="0"/>
                              </a:rPr>
                              <m:t>𝑡</m:t>
                            </m:r>
                          </m:sub>
                        </m:sSub>
                        <m:r>
                          <a:rPr lang="fr-FR" sz="1800" i="1">
                            <a:latin typeface="Cambria Math" panose="02040503050406030204" pitchFamily="18" charset="0"/>
                          </a:rPr>
                          <m:t>)</m:t>
                        </m:r>
                      </m:e>
                      <m:sup>
                        <m:r>
                          <a:rPr lang="fr-FR" sz="1800" i="1">
                            <a:latin typeface="Cambria Math" panose="02040503050406030204" pitchFamily="18" charset="0"/>
                          </a:rPr>
                          <m:t>2</m:t>
                        </m:r>
                      </m:sup>
                    </m:sSup>
                  </m:oMath>
                </a14:m>
                <a:endParaRPr lang="fr-FR" sz="1800" dirty="0"/>
              </a:p>
              <a:p>
                <a:r>
                  <a:rPr lang="fr-FR" sz="1800" dirty="0" smtClean="0"/>
                  <a:t>Impact </a:t>
                </a:r>
                <a:r>
                  <a:rPr lang="fr-FR" sz="1800" dirty="0"/>
                  <a:t>du temps = </a:t>
                </a:r>
                <a14:m>
                  <m:oMath xmlns:m="http://schemas.openxmlformats.org/officeDocument/2006/math">
                    <m:f>
                      <m:fPr>
                        <m:ctrlPr>
                          <a:rPr lang="fr-FR" sz="1800" i="1">
                            <a:latin typeface="Cambria Math" panose="02040503050406030204" pitchFamily="18" charset="0"/>
                          </a:rPr>
                        </m:ctrlPr>
                      </m:fPr>
                      <m:num>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𝑃</m:t>
                            </m:r>
                          </m:e>
                          <m:sub>
                            <m:r>
                              <a:rPr lang="fr-FR" sz="1800" i="1">
                                <a:latin typeface="Cambria Math" panose="02040503050406030204" pitchFamily="18" charset="0"/>
                              </a:rPr>
                              <m:t>𝑡</m:t>
                            </m:r>
                          </m:sub>
                        </m:sSub>
                      </m:num>
                      <m:den>
                        <m:r>
                          <a:rPr lang="fr-FR" sz="1800" i="1">
                            <a:latin typeface="Cambria Math" panose="02040503050406030204" pitchFamily="18" charset="0"/>
                          </a:rPr>
                          <m:t>𝜕</m:t>
                        </m:r>
                        <m:r>
                          <a:rPr lang="fr-FR" sz="1800" i="1">
                            <a:latin typeface="Cambria Math" panose="02040503050406030204" pitchFamily="18" charset="0"/>
                          </a:rPr>
                          <m:t>𝑡</m:t>
                        </m:r>
                      </m:den>
                    </m:f>
                    <m:r>
                      <a:rPr lang="fr-FR" sz="1800" i="1">
                        <a:latin typeface="Cambria Math" panose="02040503050406030204" pitchFamily="18" charset="0"/>
                      </a:rPr>
                      <m:t>∆</m:t>
                    </m:r>
                    <m:r>
                      <a:rPr lang="fr-FR" sz="1800" i="1">
                        <a:latin typeface="Cambria Math" panose="02040503050406030204" pitchFamily="18" charset="0"/>
                      </a:rPr>
                      <m:t>𝑡</m:t>
                    </m:r>
                  </m:oMath>
                </a14:m>
                <a:endParaRPr lang="fr-FR" sz="1800" dirty="0"/>
              </a:p>
              <a:p>
                <a:r>
                  <a:rPr lang="fr-FR" sz="1800" dirty="0" smtClean="0"/>
                  <a:t>P&amp;L </a:t>
                </a:r>
                <a:r>
                  <a:rPr lang="fr-FR" sz="1800" dirty="0"/>
                  <a:t>théorique = Impact des prix + Impact de la volatilité + Impact du temps</a:t>
                </a:r>
              </a:p>
              <a:p>
                <a:r>
                  <a:rPr lang="fr-FR" sz="1800" dirty="0" smtClean="0"/>
                  <a:t>P&amp;L </a:t>
                </a:r>
                <a:r>
                  <a:rPr lang="fr-FR" sz="1800" dirty="0"/>
                  <a:t>inexpliqué = P&amp;L réalisé - P&amp;L théorique</a:t>
                </a:r>
              </a:p>
              <a:p>
                <a:pPr marL="0" indent="0">
                  <a:buNone/>
                </a:pPr>
                <a:endParaRPr lang="fr-FR" sz="1800" dirty="0">
                  <a:latin typeface="Times New Roman" panose="02020603050405020304" pitchFamily="18" charset="0"/>
                  <a:cs typeface="Times New Roman" panose="02020603050405020304" pitchFamily="18" charset="0"/>
                </a:endParaRPr>
              </a:p>
            </p:txBody>
          </p:sp>
        </mc:Choice>
        <mc:Fallback xmlns="">
          <p:sp>
            <p:nvSpPr>
              <p:cNvPr id="5" name="Espace réservé du contenu 4"/>
              <p:cNvSpPr>
                <a:spLocks noGrp="1" noRot="1" noChangeAspect="1" noMove="1" noResize="1" noEditPoints="1" noAdjustHandles="1" noChangeArrowheads="1" noChangeShapeType="1" noTextEdit="1"/>
              </p:cNvSpPr>
              <p:nvPr>
                <p:ph idx="1"/>
              </p:nvPr>
            </p:nvSpPr>
            <p:spPr>
              <a:xfrm>
                <a:off x="1880558" y="1344168"/>
                <a:ext cx="9622465" cy="4909983"/>
              </a:xfrm>
              <a:blipFill rotWithShape="0">
                <a:blip r:embed="rId2"/>
                <a:stretch>
                  <a:fillRect l="-887"/>
                </a:stretch>
              </a:blipFill>
            </p:spPr>
            <p:txBody>
              <a:bodyPr/>
              <a:lstStyle/>
              <a:p>
                <a:r>
                  <a:rPr lang="fr-FR">
                    <a:noFill/>
                  </a:rPr>
                  <a:t> </a:t>
                </a:r>
              </a:p>
            </p:txBody>
          </p:sp>
        </mc:Fallback>
      </mc:AlternateContent>
    </p:spTree>
    <p:extLst>
      <p:ext uri="{BB962C8B-B14F-4D97-AF65-F5344CB8AC3E}">
        <p14:creationId xmlns:p14="http://schemas.microsoft.com/office/powerpoint/2010/main" val="38888549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979043"/>
          </a:xfrm>
        </p:spPr>
        <p:txBody>
          <a:bodyPr>
            <a:normAutofit/>
          </a:bodyPr>
          <a:lstStyle/>
          <a:p>
            <a:pPr>
              <a:lnSpc>
                <a:spcPct val="150000"/>
              </a:lnSpc>
            </a:pPr>
            <a:r>
              <a:rPr lang="fr-FR" sz="3600" dirty="0" smtClean="0">
                <a:solidFill>
                  <a:srgbClr val="0070C0"/>
                </a:solidFill>
                <a:latin typeface="Baskerville Old Face" panose="02020602080505020303" pitchFamily="18" charset="0"/>
              </a:rPr>
              <a:t>La </a:t>
            </a:r>
            <a:r>
              <a:rPr lang="fr-FR" sz="3600" dirty="0">
                <a:solidFill>
                  <a:srgbClr val="0070C0"/>
                </a:solidFill>
                <a:latin typeface="Baskerville Old Face" panose="02020602080505020303" pitchFamily="18" charset="0"/>
              </a:rPr>
              <a:t>méthode </a:t>
            </a:r>
            <a:r>
              <a:rPr lang="fr-FR" sz="3600" dirty="0" smtClean="0">
                <a:solidFill>
                  <a:srgbClr val="0070C0"/>
                </a:solidFill>
                <a:latin typeface="Baskerville Old Face" panose="02020602080505020303" pitchFamily="18" charset="0"/>
              </a:rPr>
              <a:t>de réévaluation</a:t>
            </a:r>
            <a:endParaRPr lang="fr-FR" sz="3600" dirty="0">
              <a:solidFill>
                <a:srgbClr val="0070C0"/>
              </a:solidFill>
              <a:latin typeface="Baskerville Old Face" panose="02020602080505020303" pitchFamily="18" charset="0"/>
            </a:endParaRPr>
          </a:p>
        </p:txBody>
      </p:sp>
      <mc:AlternateContent xmlns:mc="http://schemas.openxmlformats.org/markup-compatibility/2006" xmlns:a14="http://schemas.microsoft.com/office/drawing/2010/main">
        <mc:Choice Requires="a14">
          <p:sp>
            <p:nvSpPr>
              <p:cNvPr id="5" name="Espace réservé du contenu 4"/>
              <p:cNvSpPr>
                <a:spLocks noGrp="1"/>
              </p:cNvSpPr>
              <p:nvPr>
                <p:ph idx="1"/>
              </p:nvPr>
            </p:nvSpPr>
            <p:spPr>
              <a:xfrm>
                <a:off x="1880558" y="1344168"/>
                <a:ext cx="9622465" cy="4909983"/>
              </a:xfrm>
            </p:spPr>
            <p:txBody>
              <a:bodyPr>
                <a:normAutofit/>
              </a:bodyPr>
              <a:lstStyle/>
              <a:p>
                <a:pPr marL="0" indent="0" algn="ctr">
                  <a:buNone/>
                </a:pPr>
                <a:endParaRPr lang="fr-FR" sz="1800" dirty="0">
                  <a:solidFill>
                    <a:srgbClr val="000000"/>
                  </a:solidFill>
                  <a:latin typeface="Times New Roman" panose="02020603050405020304" pitchFamily="18" charset="0"/>
                  <a:ea typeface="Times New Roman" panose="02020603050405020304" pitchFamily="18" charset="0"/>
                </a:endParaRPr>
              </a:p>
              <a:p>
                <a:pPr marL="0" indent="0" algn="ctr">
                  <a:buNone/>
                </a:pPr>
                <a:r>
                  <a:rPr lang="fr-FR" sz="1800" dirty="0" smtClean="0">
                    <a:solidFill>
                      <a:srgbClr val="000000"/>
                    </a:solidFill>
                    <a:latin typeface="Times New Roman" panose="02020603050405020304" pitchFamily="18" charset="0"/>
                    <a:ea typeface="Times New Roman" panose="02020603050405020304" pitchFamily="18" charset="0"/>
                  </a:rPr>
                  <a:t>L’attribution </a:t>
                </a:r>
                <a:r>
                  <a:rPr lang="fr-FR" sz="1800" dirty="0">
                    <a:solidFill>
                      <a:srgbClr val="000000"/>
                    </a:solidFill>
                    <a:latin typeface="Times New Roman" panose="02020603050405020304" pitchFamily="18" charset="0"/>
                    <a:ea typeface="Times New Roman" panose="02020603050405020304" pitchFamily="18" charset="0"/>
                  </a:rPr>
                  <a:t>P&amp;L via les modèles de black </a:t>
                </a:r>
                <a:r>
                  <a:rPr lang="fr-FR" sz="1800" dirty="0" smtClean="0">
                    <a:solidFill>
                      <a:srgbClr val="000000"/>
                    </a:solidFill>
                    <a:latin typeface="Times New Roman" panose="02020603050405020304" pitchFamily="18" charset="0"/>
                    <a:ea typeface="Times New Roman" panose="02020603050405020304" pitchFamily="18" charset="0"/>
                  </a:rPr>
                  <a:t>Sholes</a:t>
                </a:r>
              </a:p>
              <a:p>
                <a:pPr marL="0" indent="0">
                  <a:buNone/>
                </a:pPr>
                <a:r>
                  <a:rPr lang="fr-FR" sz="1800" dirty="0" smtClean="0"/>
                  <a:t>Le </a:t>
                </a:r>
                <a:r>
                  <a:rPr lang="fr-FR" sz="1800" dirty="0"/>
                  <a:t>prix de l’option dans le modèle de Black Sholes dépend de plusieurs paramètres. Notons P(x) : le prix de l’option en supposant x comme la seule variable, toutes choses égales par ailleurs.</a:t>
                </a:r>
              </a:p>
              <a:p>
                <a:r>
                  <a:rPr lang="fr-FR" sz="1800" dirty="0" smtClean="0"/>
                  <a:t>P&amp;L </a:t>
                </a:r>
                <a:r>
                  <a:rPr lang="fr-FR" sz="1800" dirty="0"/>
                  <a:t>réalisé = </a:t>
                </a:r>
                <a14:m>
                  <m:oMath xmlns:m="http://schemas.openxmlformats.org/officeDocument/2006/math">
                    <m:f>
                      <m:fPr>
                        <m:ctrlPr>
                          <a:rPr lang="fr-FR" sz="1800" i="1">
                            <a:latin typeface="Cambria Math" panose="02040503050406030204" pitchFamily="18" charset="0"/>
                          </a:rPr>
                        </m:ctrlPr>
                      </m:fPr>
                      <m:num>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𝑃</m:t>
                            </m:r>
                          </m:e>
                          <m:sub>
                            <m:r>
                              <a:rPr lang="fr-FR" sz="1800" i="1">
                                <a:latin typeface="Cambria Math" panose="02040503050406030204" pitchFamily="18" charset="0"/>
                              </a:rPr>
                              <m:t>𝑡</m:t>
                            </m:r>
                          </m:sub>
                        </m:sSub>
                      </m:num>
                      <m:den>
                        <m:r>
                          <a:rPr lang="fr-FR" sz="1800" i="1">
                            <a:latin typeface="Cambria Math" panose="02040503050406030204" pitchFamily="18" charset="0"/>
                          </a:rPr>
                          <m:t>∆</m:t>
                        </m:r>
                        <m:r>
                          <a:rPr lang="fr-FR" sz="1800" i="1">
                            <a:latin typeface="Cambria Math" panose="02040503050406030204" pitchFamily="18" charset="0"/>
                          </a:rPr>
                          <m:t>𝑡</m:t>
                        </m:r>
                      </m:den>
                    </m:f>
                  </m:oMath>
                </a14:m>
                <a:endParaRPr lang="fr-FR" sz="1800" dirty="0"/>
              </a:p>
              <a:p>
                <a:r>
                  <a:rPr lang="fr-FR" sz="1800" dirty="0" smtClean="0"/>
                  <a:t>Impact </a:t>
                </a:r>
                <a:r>
                  <a:rPr lang="fr-FR" sz="1800" dirty="0"/>
                  <a:t>des prix = </a:t>
                </a:r>
                <a14:m>
                  <m:oMath xmlns:m="http://schemas.openxmlformats.org/officeDocument/2006/math">
                    <m:r>
                      <a:rPr lang="fr-FR" sz="1800" i="1">
                        <a:latin typeface="Cambria Math" panose="02040503050406030204" pitchFamily="18" charset="0"/>
                      </a:rPr>
                      <m:t>𝑃</m:t>
                    </m:r>
                    <m:d>
                      <m:dPr>
                        <m:ctrlPr>
                          <a:rPr lang="fr-FR" sz="1800" i="1">
                            <a:latin typeface="Cambria Math" panose="02040503050406030204" pitchFamily="18" charset="0"/>
                          </a:rPr>
                        </m:ctrlPr>
                      </m:dPr>
                      <m:e>
                        <m:sSub>
                          <m:sSubPr>
                            <m:ctrlPr>
                              <a:rPr lang="fr-FR" sz="1800" i="1">
                                <a:latin typeface="Cambria Math" panose="02040503050406030204" pitchFamily="18" charset="0"/>
                              </a:rPr>
                            </m:ctrlPr>
                          </m:sSubPr>
                          <m:e>
                            <m:r>
                              <a:rPr lang="fr-FR" sz="1800" i="1">
                                <a:latin typeface="Cambria Math" panose="02040503050406030204" pitchFamily="18" charset="0"/>
                              </a:rPr>
                              <m:t>𝑆</m:t>
                            </m:r>
                          </m:e>
                          <m:sub>
                            <m:r>
                              <a:rPr lang="fr-FR" sz="1800" i="1">
                                <a:latin typeface="Cambria Math" panose="02040503050406030204" pitchFamily="18" charset="0"/>
                              </a:rPr>
                              <m:t>𝑡</m:t>
                            </m:r>
                            <m:r>
                              <a:rPr lang="fr-FR" sz="1800" i="1">
                                <a:latin typeface="Cambria Math" panose="02040503050406030204" pitchFamily="18" charset="0"/>
                              </a:rPr>
                              <m:t>+1</m:t>
                            </m:r>
                          </m:sub>
                        </m:sSub>
                      </m:e>
                    </m:d>
                    <m:r>
                      <a:rPr lang="fr-FR" sz="1800" i="1">
                        <a:latin typeface="Cambria Math" panose="02040503050406030204" pitchFamily="18" charset="0"/>
                      </a:rPr>
                      <m:t>−</m:t>
                    </m:r>
                    <m:r>
                      <a:rPr lang="fr-FR" sz="1800" i="1">
                        <a:latin typeface="Cambria Math" panose="02040503050406030204" pitchFamily="18" charset="0"/>
                      </a:rPr>
                      <m:t>𝑃</m:t>
                    </m:r>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𝑆</m:t>
                        </m:r>
                      </m:e>
                      <m:sub>
                        <m:r>
                          <a:rPr lang="fr-FR" sz="1800" i="1">
                            <a:latin typeface="Cambria Math" panose="02040503050406030204" pitchFamily="18" charset="0"/>
                          </a:rPr>
                          <m:t>𝑡</m:t>
                        </m:r>
                      </m:sub>
                    </m:sSub>
                    <m:r>
                      <a:rPr lang="fr-FR" sz="1800" i="1">
                        <a:latin typeface="Cambria Math" panose="02040503050406030204" pitchFamily="18" charset="0"/>
                      </a:rPr>
                      <m:t>)</m:t>
                    </m:r>
                  </m:oMath>
                </a14:m>
                <a:endParaRPr lang="fr-FR" sz="1800" dirty="0"/>
              </a:p>
              <a:p>
                <a:r>
                  <a:rPr lang="fr-FR" sz="1800" dirty="0" smtClean="0"/>
                  <a:t>Impact </a:t>
                </a:r>
                <a:r>
                  <a:rPr lang="fr-FR" sz="1800" dirty="0"/>
                  <a:t>de la volatilité = </a:t>
                </a:r>
                <a14:m>
                  <m:oMath xmlns:m="http://schemas.openxmlformats.org/officeDocument/2006/math">
                    <m:r>
                      <a:rPr lang="fr-FR" sz="1800" i="1">
                        <a:latin typeface="Cambria Math" panose="02040503050406030204" pitchFamily="18" charset="0"/>
                      </a:rPr>
                      <m:t>𝑃</m:t>
                    </m:r>
                    <m:d>
                      <m:dPr>
                        <m:ctrlPr>
                          <a:rPr lang="fr-FR" sz="1800" i="1">
                            <a:latin typeface="Cambria Math" panose="02040503050406030204" pitchFamily="18" charset="0"/>
                          </a:rPr>
                        </m:ctrlPr>
                      </m:dPr>
                      <m:e>
                        <m:sSub>
                          <m:sSubPr>
                            <m:ctrlPr>
                              <a:rPr lang="fr-FR" sz="1800" i="1">
                                <a:latin typeface="Cambria Math" panose="02040503050406030204" pitchFamily="18" charset="0"/>
                              </a:rPr>
                            </m:ctrlPr>
                          </m:sSubPr>
                          <m:e>
                            <m:r>
                              <a:rPr lang="fr-FR" sz="1800" i="1">
                                <a:latin typeface="Cambria Math" panose="02040503050406030204" pitchFamily="18" charset="0"/>
                              </a:rPr>
                              <m:t>𝐼</m:t>
                            </m:r>
                          </m:e>
                          <m:sub>
                            <m:r>
                              <a:rPr lang="fr-FR" sz="1800" i="1">
                                <a:latin typeface="Cambria Math" panose="02040503050406030204" pitchFamily="18" charset="0"/>
                              </a:rPr>
                              <m:t>𝑡</m:t>
                            </m:r>
                            <m:r>
                              <a:rPr lang="fr-FR" sz="1800" i="1">
                                <a:latin typeface="Cambria Math" panose="02040503050406030204" pitchFamily="18" charset="0"/>
                              </a:rPr>
                              <m:t>+1</m:t>
                            </m:r>
                          </m:sub>
                        </m:sSub>
                      </m:e>
                    </m:d>
                    <m:r>
                      <a:rPr lang="fr-FR" sz="1800" i="1">
                        <a:latin typeface="Cambria Math" panose="02040503050406030204" pitchFamily="18" charset="0"/>
                      </a:rPr>
                      <m:t>−</m:t>
                    </m:r>
                    <m:r>
                      <a:rPr lang="fr-FR" sz="1800" i="1">
                        <a:latin typeface="Cambria Math" panose="02040503050406030204" pitchFamily="18" charset="0"/>
                      </a:rPr>
                      <m:t>𝑃</m:t>
                    </m:r>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𝐼</m:t>
                        </m:r>
                      </m:e>
                      <m:sub>
                        <m:r>
                          <a:rPr lang="fr-FR" sz="1800" i="1">
                            <a:latin typeface="Cambria Math" panose="02040503050406030204" pitchFamily="18" charset="0"/>
                          </a:rPr>
                          <m:t>𝑡</m:t>
                        </m:r>
                      </m:sub>
                    </m:sSub>
                    <m:r>
                      <a:rPr lang="fr-FR" sz="1800" i="1">
                        <a:latin typeface="Cambria Math" panose="02040503050406030204" pitchFamily="18" charset="0"/>
                      </a:rPr>
                      <m:t>)</m:t>
                    </m:r>
                  </m:oMath>
                </a14:m>
                <a:endParaRPr lang="fr-FR" sz="1800" dirty="0"/>
              </a:p>
              <a:p>
                <a:r>
                  <a:rPr lang="fr-FR" sz="1800" dirty="0" smtClean="0"/>
                  <a:t>Impact </a:t>
                </a:r>
                <a:r>
                  <a:rPr lang="fr-FR" sz="1800" dirty="0"/>
                  <a:t>du temps = </a:t>
                </a:r>
                <a14:m>
                  <m:oMath xmlns:m="http://schemas.openxmlformats.org/officeDocument/2006/math">
                    <m:r>
                      <a:rPr lang="fr-FR" sz="1800" i="1">
                        <a:latin typeface="Cambria Math" panose="02040503050406030204" pitchFamily="18" charset="0"/>
                      </a:rPr>
                      <m:t>𝑃</m:t>
                    </m:r>
                    <m:d>
                      <m:dPr>
                        <m:ctrlPr>
                          <a:rPr lang="fr-FR" sz="1800" i="1">
                            <a:latin typeface="Cambria Math" panose="02040503050406030204" pitchFamily="18" charset="0"/>
                          </a:rPr>
                        </m:ctrlPr>
                      </m:dPr>
                      <m:e>
                        <m:r>
                          <a:rPr lang="fr-FR" sz="1800" i="1">
                            <a:latin typeface="Cambria Math" panose="02040503050406030204" pitchFamily="18" charset="0"/>
                          </a:rPr>
                          <m:t>𝑡</m:t>
                        </m:r>
                        <m:r>
                          <a:rPr lang="fr-FR" sz="1800" i="1">
                            <a:latin typeface="Cambria Math" panose="02040503050406030204" pitchFamily="18" charset="0"/>
                          </a:rPr>
                          <m:t>+1</m:t>
                        </m:r>
                      </m:e>
                    </m:d>
                    <m:r>
                      <a:rPr lang="fr-FR" sz="1800" i="1">
                        <a:latin typeface="Cambria Math" panose="02040503050406030204" pitchFamily="18" charset="0"/>
                      </a:rPr>
                      <m:t>−</m:t>
                    </m:r>
                    <m:r>
                      <a:rPr lang="fr-FR" sz="1800" i="1">
                        <a:latin typeface="Cambria Math" panose="02040503050406030204" pitchFamily="18" charset="0"/>
                      </a:rPr>
                      <m:t>𝑃</m:t>
                    </m:r>
                    <m:r>
                      <a:rPr lang="fr-FR" sz="1800" i="1">
                        <a:latin typeface="Cambria Math" panose="02040503050406030204" pitchFamily="18" charset="0"/>
                      </a:rPr>
                      <m:t>(</m:t>
                    </m:r>
                    <m:r>
                      <a:rPr lang="fr-FR" sz="1800" i="1">
                        <a:latin typeface="Cambria Math" panose="02040503050406030204" pitchFamily="18" charset="0"/>
                      </a:rPr>
                      <m:t>𝑡</m:t>
                    </m:r>
                    <m:r>
                      <a:rPr lang="fr-FR" sz="1800" i="1">
                        <a:latin typeface="Cambria Math" panose="02040503050406030204" pitchFamily="18" charset="0"/>
                      </a:rPr>
                      <m:t>)</m:t>
                    </m:r>
                  </m:oMath>
                </a14:m>
                <a:endParaRPr lang="fr-FR" sz="1800" dirty="0"/>
              </a:p>
              <a:p>
                <a:r>
                  <a:rPr lang="fr-FR" sz="1800" dirty="0" smtClean="0"/>
                  <a:t>P&amp;L </a:t>
                </a:r>
                <a:r>
                  <a:rPr lang="fr-FR" sz="1800" dirty="0"/>
                  <a:t>théorique = Impact des prix + Impact de la volatilité + Impact du temps</a:t>
                </a:r>
              </a:p>
              <a:p>
                <a:r>
                  <a:rPr lang="fr-FR" sz="1800" dirty="0" smtClean="0"/>
                  <a:t>P&amp;L </a:t>
                </a:r>
                <a:r>
                  <a:rPr lang="fr-FR" sz="1800" dirty="0"/>
                  <a:t>inexpliqué = P&amp;L réalisé - P&amp;L théorique</a:t>
                </a:r>
              </a:p>
              <a:p>
                <a:pPr marL="0" indent="0">
                  <a:buNone/>
                </a:pPr>
                <a:endParaRPr lang="fr-FR" sz="1800" dirty="0">
                  <a:latin typeface="Times New Roman" panose="02020603050405020304" pitchFamily="18" charset="0"/>
                  <a:cs typeface="Times New Roman" panose="02020603050405020304" pitchFamily="18" charset="0"/>
                </a:endParaRPr>
              </a:p>
            </p:txBody>
          </p:sp>
        </mc:Choice>
        <mc:Fallback xmlns="">
          <p:sp>
            <p:nvSpPr>
              <p:cNvPr id="5" name="Espace réservé du contenu 4"/>
              <p:cNvSpPr>
                <a:spLocks noGrp="1" noRot="1" noChangeAspect="1" noMove="1" noResize="1" noEditPoints="1" noAdjustHandles="1" noChangeArrowheads="1" noChangeShapeType="1" noTextEdit="1"/>
              </p:cNvSpPr>
              <p:nvPr>
                <p:ph idx="1"/>
              </p:nvPr>
            </p:nvSpPr>
            <p:spPr>
              <a:xfrm>
                <a:off x="1880558" y="1344168"/>
                <a:ext cx="9622465" cy="4909983"/>
              </a:xfrm>
              <a:blipFill rotWithShape="0">
                <a:blip r:embed="rId2"/>
                <a:stretch>
                  <a:fillRect l="-950"/>
                </a:stretch>
              </a:blipFill>
            </p:spPr>
            <p:txBody>
              <a:bodyPr/>
              <a:lstStyle/>
              <a:p>
                <a:r>
                  <a:rPr lang="fr-FR">
                    <a:noFill/>
                  </a:rPr>
                  <a:t> </a:t>
                </a:r>
              </a:p>
            </p:txBody>
          </p:sp>
        </mc:Fallback>
      </mc:AlternateContent>
    </p:spTree>
    <p:extLst>
      <p:ext uri="{BB962C8B-B14F-4D97-AF65-F5344CB8AC3E}">
        <p14:creationId xmlns:p14="http://schemas.microsoft.com/office/powerpoint/2010/main" val="2059590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9640" y="2742565"/>
            <a:ext cx="10515600" cy="1325563"/>
          </a:xfrm>
        </p:spPr>
        <p:txBody>
          <a:bodyPr>
            <a:normAutofit/>
          </a:bodyPr>
          <a:lstStyle/>
          <a:p>
            <a:pPr algn="ctr"/>
            <a:r>
              <a:rPr lang="fr-FR" sz="3600" dirty="0" smtClean="0">
                <a:solidFill>
                  <a:srgbClr val="7030A0"/>
                </a:solidFill>
                <a:latin typeface="Baskerville Old Face" panose="02020602080505020303" pitchFamily="18" charset="0"/>
              </a:rPr>
              <a:t>Les marchés financiers </a:t>
            </a:r>
            <a:endParaRPr lang="fr-FR" sz="3600" dirty="0">
              <a:solidFill>
                <a:srgbClr val="7030A0"/>
              </a:solidFill>
              <a:latin typeface="Baskerville Old Face" panose="02020602080505020303" pitchFamily="18" charset="0"/>
            </a:endParaRPr>
          </a:p>
        </p:txBody>
      </p:sp>
    </p:spTree>
    <p:extLst>
      <p:ext uri="{BB962C8B-B14F-4D97-AF65-F5344CB8AC3E}">
        <p14:creationId xmlns:p14="http://schemas.microsoft.com/office/powerpoint/2010/main" val="30919128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smtClean="0">
                <a:solidFill>
                  <a:srgbClr val="0070C0"/>
                </a:solidFill>
                <a:latin typeface="Baskerville Old Face" panose="02020602080505020303" pitchFamily="18" charset="0"/>
              </a:rPr>
              <a:t>Application de la méthode de sensibilités</a:t>
            </a:r>
            <a:endParaRPr lang="fr-FR" sz="3600" dirty="0">
              <a:solidFill>
                <a:srgbClr val="0070C0"/>
              </a:solidFill>
              <a:latin typeface="Baskerville Old Face" panose="02020602080505020303" pitchFamily="18" charset="0"/>
            </a:endParaRPr>
          </a:p>
        </p:txBody>
      </p:sp>
      <p:pic>
        <p:nvPicPr>
          <p:cNvPr id="4" name="Image 3"/>
          <p:cNvPicPr>
            <a:picLocks noChangeAspect="1"/>
          </p:cNvPicPr>
          <p:nvPr/>
        </p:nvPicPr>
        <p:blipFill>
          <a:blip r:embed="rId2"/>
          <a:stretch>
            <a:fillRect/>
          </a:stretch>
        </p:blipFill>
        <p:spPr>
          <a:xfrm>
            <a:off x="1799983" y="2398142"/>
            <a:ext cx="10181837" cy="2038171"/>
          </a:xfrm>
          <a:prstGeom prst="rect">
            <a:avLst/>
          </a:prstGeom>
        </p:spPr>
      </p:pic>
    </p:spTree>
    <p:extLst>
      <p:ext uri="{BB962C8B-B14F-4D97-AF65-F5344CB8AC3E}">
        <p14:creationId xmlns:p14="http://schemas.microsoft.com/office/powerpoint/2010/main" val="25723194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smtClean="0">
                <a:solidFill>
                  <a:srgbClr val="0070C0"/>
                </a:solidFill>
                <a:latin typeface="Baskerville Old Face" panose="02020602080505020303" pitchFamily="18" charset="0"/>
              </a:rPr>
              <a:t>Application de la méthode de réévaluation</a:t>
            </a:r>
            <a:endParaRPr lang="fr-FR" sz="3600" dirty="0">
              <a:solidFill>
                <a:srgbClr val="0070C0"/>
              </a:solidFill>
              <a:latin typeface="Baskerville Old Face" panose="02020602080505020303" pitchFamily="18" charset="0"/>
            </a:endParaRPr>
          </a:p>
        </p:txBody>
      </p:sp>
      <p:pic>
        <p:nvPicPr>
          <p:cNvPr id="4" name="Espace réservé du contenu 3"/>
          <p:cNvPicPr>
            <a:picLocks noGrp="1" noChangeAspect="1"/>
          </p:cNvPicPr>
          <p:nvPr>
            <p:ph idx="1"/>
          </p:nvPr>
        </p:nvPicPr>
        <p:blipFill>
          <a:blip r:embed="rId2"/>
          <a:stretch>
            <a:fillRect/>
          </a:stretch>
        </p:blipFill>
        <p:spPr>
          <a:xfrm>
            <a:off x="1439863" y="2671215"/>
            <a:ext cx="9767887" cy="1955307"/>
          </a:xfrm>
          <a:prstGeom prst="rect">
            <a:avLst/>
          </a:prstGeom>
        </p:spPr>
      </p:pic>
    </p:spTree>
    <p:extLst>
      <p:ext uri="{BB962C8B-B14F-4D97-AF65-F5344CB8AC3E}">
        <p14:creationId xmlns:p14="http://schemas.microsoft.com/office/powerpoint/2010/main" val="36669067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smtClean="0">
                <a:solidFill>
                  <a:srgbClr val="0070C0"/>
                </a:solidFill>
                <a:latin typeface="Baskerville Old Face" panose="02020602080505020303" pitchFamily="18" charset="0"/>
              </a:rPr>
              <a:t>Application : Analyse comparative</a:t>
            </a:r>
            <a:endParaRPr lang="fr-FR" sz="3600" dirty="0">
              <a:solidFill>
                <a:srgbClr val="0070C0"/>
              </a:solidFill>
              <a:latin typeface="Baskerville Old Face" panose="02020602080505020303" pitchFamily="18" charset="0"/>
            </a:endParaRP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3556580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81379"/>
          </a:xfrm>
        </p:spPr>
        <p:txBody>
          <a:bodyPr>
            <a:normAutofit/>
          </a:bodyPr>
          <a:lstStyle/>
          <a:p>
            <a:pPr algn="ctr">
              <a:lnSpc>
                <a:spcPct val="150000"/>
              </a:lnSpc>
            </a:pPr>
            <a:r>
              <a:rPr lang="fr-FR" sz="3600" dirty="0" smtClean="0">
                <a:solidFill>
                  <a:srgbClr val="0070C0"/>
                </a:solidFill>
                <a:latin typeface="Baskerville Old Face" panose="02020602080505020303" pitchFamily="18" charset="0"/>
              </a:rPr>
              <a:t>Conclusion</a:t>
            </a:r>
            <a:endParaRPr lang="fr-FR" sz="3600" dirty="0">
              <a:solidFill>
                <a:srgbClr val="0070C0"/>
              </a:solidFill>
              <a:latin typeface="Baskerville Old Face" panose="02020602080505020303" pitchFamily="18" charset="0"/>
            </a:endParaRPr>
          </a:p>
        </p:txBody>
      </p:sp>
      <p:sp>
        <p:nvSpPr>
          <p:cNvPr id="3" name="Espace réservé du contenu 2"/>
          <p:cNvSpPr>
            <a:spLocks noGrp="1"/>
          </p:cNvSpPr>
          <p:nvPr>
            <p:ph idx="1"/>
          </p:nvPr>
        </p:nvSpPr>
        <p:spPr>
          <a:xfrm>
            <a:off x="1456878" y="1938528"/>
            <a:ext cx="10018713" cy="3313177"/>
          </a:xfrm>
        </p:spPr>
        <p:txBody>
          <a:bodyPr>
            <a:normAutofit/>
          </a:bodyPr>
          <a:lstStyle/>
          <a:p>
            <a:pPr marL="0" indent="0" algn="just">
              <a:lnSpc>
                <a:spcPct val="150000"/>
              </a:lnSpc>
              <a:buNone/>
            </a:pP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7471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 xmlns:a16="http://schemas.microsoft.com/office/drawing/2014/main" id="{DC139FE6-712A-4900-95F2-A75F39A3FABF}"/>
              </a:ext>
            </a:extLst>
          </p:cNvPr>
          <p:cNvSpPr>
            <a:spLocks noGrp="1"/>
          </p:cNvSpPr>
          <p:nvPr>
            <p:ph idx="1"/>
          </p:nvPr>
        </p:nvSpPr>
        <p:spPr>
          <a:xfrm>
            <a:off x="466480" y="3033520"/>
            <a:ext cx="10972800" cy="820687"/>
          </a:xfrm>
        </p:spPr>
        <p:txBody>
          <a:bodyPr>
            <a:normAutofit/>
          </a:bodyPr>
          <a:lstStyle/>
          <a:p>
            <a:pPr marL="0" indent="0" algn="ctr">
              <a:buNone/>
            </a:pPr>
            <a:r>
              <a:rPr lang="fr-FR" sz="3600" b="1" dirty="0">
                <a:latin typeface="Baskerville Old Face" panose="02020602080505020303" pitchFamily="18" charset="0"/>
              </a:rPr>
              <a:t>Merci de votre attention !</a:t>
            </a:r>
          </a:p>
        </p:txBody>
      </p:sp>
    </p:spTree>
    <p:extLst>
      <p:ext uri="{BB962C8B-B14F-4D97-AF65-F5344CB8AC3E}">
        <p14:creationId xmlns:p14="http://schemas.microsoft.com/office/powerpoint/2010/main" val="48192778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smtClean="0">
                <a:solidFill>
                  <a:srgbClr val="0070C0"/>
                </a:solidFill>
                <a:latin typeface="Baskerville Old Face" panose="02020602080505020303" pitchFamily="18" charset="0"/>
              </a:rPr>
              <a:t>Les Marches </a:t>
            </a:r>
            <a:r>
              <a:rPr lang="fr-FR" sz="3600" dirty="0">
                <a:solidFill>
                  <a:srgbClr val="0070C0"/>
                </a:solidFill>
                <a:latin typeface="Baskerville Old Face" panose="02020602080505020303" pitchFamily="18" charset="0"/>
              </a:rPr>
              <a:t>financiers</a:t>
            </a:r>
          </a:p>
        </p:txBody>
      </p:sp>
      <p:sp>
        <p:nvSpPr>
          <p:cNvPr id="3" name="Espace réservé du contenu 2"/>
          <p:cNvSpPr>
            <a:spLocks noGrp="1"/>
          </p:cNvSpPr>
          <p:nvPr>
            <p:ph idx="1"/>
          </p:nvPr>
        </p:nvSpPr>
        <p:spPr>
          <a:xfrm>
            <a:off x="1440610" y="1388853"/>
            <a:ext cx="9766539" cy="4687871"/>
          </a:xfrm>
        </p:spPr>
        <p:txBody>
          <a:bodyPr>
            <a:noAutofit/>
          </a:bodyPr>
          <a:lstStyle/>
          <a:p>
            <a:pPr marL="0" indent="0" algn="just">
              <a:lnSpc>
                <a:spcPct val="150000"/>
              </a:lnSpc>
              <a:buNone/>
            </a:pPr>
            <a:r>
              <a:rPr lang="fr-FR" sz="2000" dirty="0">
                <a:latin typeface="Times New Roman" panose="02020603050405020304" pitchFamily="18" charset="0"/>
                <a:cs typeface="Times New Roman" panose="02020603050405020304" pitchFamily="18" charset="0"/>
              </a:rPr>
              <a:t> </a:t>
            </a:r>
            <a:r>
              <a:rPr lang="fr-FR" sz="2000" dirty="0" smtClean="0">
                <a:latin typeface="Times New Roman" panose="02020603050405020304" pitchFamily="18" charset="0"/>
                <a:cs typeface="Times New Roman" panose="02020603050405020304" pitchFamily="18" charset="0"/>
              </a:rPr>
              <a:t>Un </a:t>
            </a:r>
            <a:r>
              <a:rPr lang="fr-FR" sz="2000" dirty="0">
                <a:latin typeface="Times New Roman" panose="02020603050405020304" pitchFamily="18" charset="0"/>
                <a:cs typeface="Times New Roman" panose="02020603050405020304" pitchFamily="18" charset="0"/>
              </a:rPr>
              <a:t>marché financier est comme tout autre marché un lieu d’échange entre acheteurs et vendeurs où les prix sont déterminés par le niveau de l’offre et de la demande mais sa particularité réside dans le fait que l’échange concerne les produits ou instruments financiers. </a:t>
            </a:r>
            <a:endParaRPr lang="fr-FR"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fr-FR" sz="2000" dirty="0" smtClean="0">
                <a:latin typeface="Times New Roman" panose="02020603050405020304" pitchFamily="18" charset="0"/>
                <a:cs typeface="Times New Roman" panose="02020603050405020304" pitchFamily="18" charset="0"/>
              </a:rPr>
              <a:t>On distingue plusieurs types de marchés tels que:</a:t>
            </a:r>
          </a:p>
          <a:p>
            <a:pPr marL="0" indent="0" algn="just">
              <a:lnSpc>
                <a:spcPct val="150000"/>
              </a:lnSpc>
              <a:buNone/>
            </a:pPr>
            <a:r>
              <a:rPr lang="fr-FR" sz="2000" dirty="0" smtClean="0">
                <a:latin typeface="Times New Roman" panose="02020603050405020304" pitchFamily="18" charset="0"/>
                <a:cs typeface="Times New Roman" panose="02020603050405020304" pitchFamily="18" charset="0"/>
              </a:rPr>
              <a:t>-Le marché des actions</a:t>
            </a:r>
          </a:p>
          <a:p>
            <a:pPr marL="0" indent="0" algn="just">
              <a:lnSpc>
                <a:spcPct val="150000"/>
              </a:lnSpc>
              <a:buNone/>
            </a:pPr>
            <a:r>
              <a:rPr lang="fr-FR" sz="2000" dirty="0" smtClean="0">
                <a:latin typeface="Times New Roman" panose="02020603050405020304" pitchFamily="18" charset="0"/>
                <a:cs typeface="Times New Roman" panose="02020603050405020304" pitchFamily="18" charset="0"/>
              </a:rPr>
              <a:t>-Le marché obligataire</a:t>
            </a:r>
          </a:p>
          <a:p>
            <a:pPr marL="0" indent="0" algn="just">
              <a:lnSpc>
                <a:spcPct val="150000"/>
              </a:lnSpc>
              <a:buNone/>
            </a:pPr>
            <a:r>
              <a:rPr lang="fr-FR" sz="2000" dirty="0" smtClean="0">
                <a:latin typeface="Times New Roman" panose="02020603050405020304" pitchFamily="18" charset="0"/>
                <a:cs typeface="Times New Roman" panose="02020603050405020304" pitchFamily="18" charset="0"/>
              </a:rPr>
              <a:t>-Le marché de change</a:t>
            </a:r>
          </a:p>
          <a:p>
            <a:pPr marL="0" indent="0" algn="just">
              <a:lnSpc>
                <a:spcPct val="150000"/>
              </a:lnSpc>
              <a:buNone/>
            </a:pPr>
            <a:r>
              <a:rPr lang="fr-FR" sz="2000" dirty="0" smtClean="0">
                <a:latin typeface="Times New Roman" panose="02020603050405020304" pitchFamily="18" charset="0"/>
                <a:cs typeface="Times New Roman" panose="02020603050405020304" pitchFamily="18" charset="0"/>
              </a:rPr>
              <a:t>-Le marché des produits dérivés</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580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91706"/>
            <a:ext cx="10531415" cy="750497"/>
          </a:xfrm>
        </p:spPr>
        <p:txBody>
          <a:bodyPr>
            <a:normAutofit fontScale="90000"/>
          </a:bodyPr>
          <a:lstStyle/>
          <a:p>
            <a:pPr>
              <a:lnSpc>
                <a:spcPct val="150000"/>
              </a:lnSpc>
            </a:pPr>
            <a:r>
              <a:rPr lang="fr-FR" sz="3600" dirty="0">
                <a:solidFill>
                  <a:srgbClr val="0070C0"/>
                </a:solidFill>
                <a:latin typeface="Baskerville Old Face" panose="02020602080505020303" pitchFamily="18" charset="0"/>
              </a:rPr>
              <a:t>Le marché de change</a:t>
            </a:r>
            <a:br>
              <a:rPr lang="fr-FR" sz="3600" dirty="0">
                <a:solidFill>
                  <a:srgbClr val="0070C0"/>
                </a:solidFill>
                <a:latin typeface="Baskerville Old Face" panose="02020602080505020303" pitchFamily="18" charset="0"/>
              </a:rPr>
            </a:br>
            <a:endParaRPr lang="fr-FR" sz="3600" dirty="0">
              <a:solidFill>
                <a:srgbClr val="0070C0"/>
              </a:solidFill>
              <a:latin typeface="Baskerville Old Face" panose="02020602080505020303" pitchFamily="18" charset="0"/>
            </a:endParaRPr>
          </a:p>
        </p:txBody>
      </p:sp>
      <p:sp>
        <p:nvSpPr>
          <p:cNvPr id="3" name="Espace réservé du contenu 2"/>
          <p:cNvSpPr>
            <a:spLocks noGrp="1"/>
          </p:cNvSpPr>
          <p:nvPr>
            <p:ph idx="1"/>
          </p:nvPr>
        </p:nvSpPr>
        <p:spPr>
          <a:xfrm>
            <a:off x="1440610" y="1388853"/>
            <a:ext cx="9766539" cy="4687871"/>
          </a:xfrm>
        </p:spPr>
        <p:txBody>
          <a:bodyPr>
            <a:noAutofit/>
          </a:bodyPr>
          <a:lstStyle/>
          <a:p>
            <a:pPr marL="0" indent="0" algn="just">
              <a:lnSpc>
                <a:spcPct val="150000"/>
              </a:lnSpc>
              <a:buNone/>
            </a:pPr>
            <a:r>
              <a:rPr lang="fr-FR" sz="2000" dirty="0">
                <a:latin typeface="Times New Roman" panose="02020603050405020304" pitchFamily="18" charset="0"/>
                <a:cs typeface="Times New Roman" panose="02020603050405020304" pitchFamily="18" charset="0"/>
              </a:rPr>
              <a:t>Appelé aussi marché des devises (ou encore FOREX), </a:t>
            </a:r>
            <a:r>
              <a:rPr lang="fr-FR" sz="2000" dirty="0" smtClean="0">
                <a:latin typeface="Times New Roman" panose="02020603050405020304" pitchFamily="18" charset="0"/>
                <a:cs typeface="Times New Roman" panose="02020603050405020304" pitchFamily="18" charset="0"/>
              </a:rPr>
              <a:t>Le </a:t>
            </a:r>
            <a:r>
              <a:rPr lang="fr-FR" sz="2000" dirty="0">
                <a:latin typeface="Times New Roman" panose="02020603050405020304" pitchFamily="18" charset="0"/>
                <a:cs typeface="Times New Roman" panose="02020603050405020304" pitchFamily="18" charset="0"/>
              </a:rPr>
              <a:t>marché des changes est un type de marché financier sur lequel sont échangées les devises dites convertibles. </a:t>
            </a:r>
            <a:r>
              <a:rPr lang="fr-FR" sz="2000" dirty="0" smtClean="0">
                <a:latin typeface="Times New Roman" panose="02020603050405020304" pitchFamily="18" charset="0"/>
                <a:cs typeface="Times New Roman" panose="02020603050405020304" pitchFamily="18" charset="0"/>
              </a:rPr>
              <a:t>On en distingue 3 types :</a:t>
            </a:r>
          </a:p>
          <a:p>
            <a:pPr marL="0" indent="0" algn="just">
              <a:lnSpc>
                <a:spcPct val="150000"/>
              </a:lnSpc>
              <a:buNone/>
            </a:pPr>
            <a:r>
              <a:rPr lang="fr-FR" sz="2000" dirty="0" smtClean="0">
                <a:latin typeface="Times New Roman" panose="02020603050405020304" pitchFamily="18" charset="0"/>
                <a:cs typeface="Times New Roman" panose="02020603050405020304" pitchFamily="18" charset="0"/>
              </a:rPr>
              <a:t>-Le </a:t>
            </a:r>
            <a:r>
              <a:rPr lang="fr-FR" sz="2000" dirty="0">
                <a:latin typeface="Times New Roman" panose="02020603050405020304" pitchFamily="18" charset="0"/>
                <a:cs typeface="Times New Roman" panose="02020603050405020304" pitchFamily="18" charset="0"/>
              </a:rPr>
              <a:t>change au comptant : </a:t>
            </a:r>
            <a:r>
              <a:rPr lang="fr-FR" sz="2000" dirty="0" smtClean="0">
                <a:latin typeface="Times New Roman" panose="02020603050405020304" pitchFamily="18" charset="0"/>
                <a:cs typeface="Times New Roman" panose="02020603050405020304" pitchFamily="18" charset="0"/>
              </a:rPr>
              <a:t>aussi </a:t>
            </a:r>
            <a:r>
              <a:rPr lang="fr-FR" sz="2000" dirty="0">
                <a:latin typeface="Times New Roman" panose="02020603050405020304" pitchFamily="18" charset="0"/>
                <a:cs typeface="Times New Roman" panose="02020603050405020304" pitchFamily="18" charset="0"/>
              </a:rPr>
              <a:t>appelé le marché </a:t>
            </a:r>
            <a:r>
              <a:rPr lang="fr-FR" sz="2000" dirty="0" smtClean="0">
                <a:latin typeface="Times New Roman" panose="02020603050405020304" pitchFamily="18" charset="0"/>
                <a:cs typeface="Times New Roman" panose="02020603050405020304" pitchFamily="18" charset="0"/>
              </a:rPr>
              <a:t>spot, il consiste </a:t>
            </a:r>
            <a:r>
              <a:rPr lang="fr-FR" sz="2000" dirty="0">
                <a:latin typeface="Times New Roman" panose="02020603050405020304" pitchFamily="18" charset="0"/>
                <a:cs typeface="Times New Roman" panose="02020603050405020304" pitchFamily="18" charset="0"/>
              </a:rPr>
              <a:t>tout simplement à acheter ou à vendre une devise contre une autre</a:t>
            </a:r>
            <a:r>
              <a:rPr lang="fr-FR" sz="20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-Le change à terme : Le contrat à terme, appelé aussi </a:t>
            </a:r>
            <a:r>
              <a:rPr lang="fr-FR" sz="2000" dirty="0" err="1">
                <a:latin typeface="Times New Roman" panose="02020603050405020304" pitchFamily="18" charset="0"/>
                <a:cs typeface="Times New Roman" panose="02020603050405020304" pitchFamily="18" charset="0"/>
              </a:rPr>
              <a:t>forward</a:t>
            </a:r>
            <a:r>
              <a:rPr lang="fr-FR" sz="2000" dirty="0">
                <a:latin typeface="Times New Roman" panose="02020603050405020304" pitchFamily="18" charset="0"/>
                <a:cs typeface="Times New Roman" panose="02020603050405020304" pitchFamily="18" charset="0"/>
              </a:rPr>
              <a:t>, est d´défini comme l’engagement d’acheter ou de vendre un actif à une date ultérieure, à un prix fixe</a:t>
            </a:r>
            <a:r>
              <a:rPr lang="fr-FR" sz="20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-Les produits dérivés de change : Un produit dérivé peut être défini d’une manière générale comme un contrat dont la valeur dépend du prix d’un actif </a:t>
            </a:r>
            <a:r>
              <a:rPr lang="fr-FR" sz="2000" dirty="0" smtClean="0">
                <a:latin typeface="Times New Roman" panose="02020603050405020304" pitchFamily="18" charset="0"/>
                <a:cs typeface="Times New Roman" panose="02020603050405020304" pitchFamily="18" charset="0"/>
              </a:rPr>
              <a:t>sous-jacent. </a:t>
            </a:r>
            <a:r>
              <a:rPr lang="fr-FR" sz="2000" dirty="0">
                <a:latin typeface="Times New Roman" panose="02020603050405020304" pitchFamily="18" charset="0"/>
                <a:cs typeface="Times New Roman" panose="02020603050405020304" pitchFamily="18" charset="0"/>
              </a:rPr>
              <a:t>Les swaps, </a:t>
            </a:r>
            <a:r>
              <a:rPr lang="fr-FR" sz="2000" u="sng" dirty="0">
                <a:latin typeface="Times New Roman" panose="02020603050405020304" pitchFamily="18" charset="0"/>
                <a:cs typeface="Times New Roman" panose="02020603050405020304" pitchFamily="18" charset="0"/>
              </a:rPr>
              <a:t>les options</a:t>
            </a:r>
            <a:r>
              <a:rPr lang="fr-FR" sz="2000" dirty="0">
                <a:latin typeface="Times New Roman" panose="02020603050405020304" pitchFamily="18" charset="0"/>
                <a:cs typeface="Times New Roman" panose="02020603050405020304" pitchFamily="18" charset="0"/>
              </a:rPr>
              <a:t>, les futures, sont des exemples de produits </a:t>
            </a:r>
            <a:r>
              <a:rPr lang="fr-FR" sz="2000" dirty="0" smtClean="0">
                <a:latin typeface="Times New Roman" panose="02020603050405020304" pitchFamily="18" charset="0"/>
                <a:cs typeface="Times New Roman" panose="02020603050405020304" pitchFamily="18" charset="0"/>
              </a:rPr>
              <a:t>dérivés.</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7186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smtClean="0">
                <a:solidFill>
                  <a:srgbClr val="0070C0"/>
                </a:solidFill>
                <a:latin typeface="Baskerville Old Face" panose="02020602080505020303" pitchFamily="18" charset="0"/>
              </a:rPr>
              <a:t>Le Marche obligataire</a:t>
            </a:r>
            <a:endParaRPr lang="fr-FR" sz="3600" dirty="0">
              <a:solidFill>
                <a:srgbClr val="0070C0"/>
              </a:solidFill>
              <a:latin typeface="Baskerville Old Face" panose="02020602080505020303" pitchFamily="18" charset="0"/>
            </a:endParaRPr>
          </a:p>
        </p:txBody>
      </p:sp>
      <p:sp>
        <p:nvSpPr>
          <p:cNvPr id="3" name="Espace réservé du contenu 2"/>
          <p:cNvSpPr>
            <a:spLocks noGrp="1"/>
          </p:cNvSpPr>
          <p:nvPr>
            <p:ph idx="1"/>
          </p:nvPr>
        </p:nvSpPr>
        <p:spPr>
          <a:xfrm>
            <a:off x="1440610" y="1388853"/>
            <a:ext cx="9766539" cy="4687871"/>
          </a:xfrm>
        </p:spPr>
        <p:txBody>
          <a:bodyPr>
            <a:noAutofit/>
          </a:bodyPr>
          <a:lstStyle/>
          <a:p>
            <a:pPr marL="0" indent="0" algn="just">
              <a:lnSpc>
                <a:spcPct val="150000"/>
              </a:lnSpc>
              <a:buNone/>
            </a:pPr>
            <a:r>
              <a:rPr lang="fr-FR" sz="2000" dirty="0">
                <a:latin typeface="Times New Roman" panose="02020603050405020304" pitchFamily="18" charset="0"/>
                <a:cs typeface="Times New Roman" panose="02020603050405020304" pitchFamily="18" charset="0"/>
              </a:rPr>
              <a:t>Le marché obligataire est un marché financier où les entreprises peuvent emprunter des liquidités par création de titres de dette connu sous le terme obligations. C’est le marché où sont émises, vendues et achetées les obligations</a:t>
            </a:r>
            <a:r>
              <a:rPr lang="fr-FR" sz="20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Une obligation est une part d’un emprunt donnant droit à la perception d’un intérêt. Le prêteur récupère son capital lorsque l’obligation arrive à son échéance</a:t>
            </a:r>
            <a:r>
              <a:rPr lang="fr-FR" sz="2000" dirty="0" smtClean="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a:p>
            <a:pPr marL="0" indent="0" algn="just">
              <a:lnSpc>
                <a:spcPct val="150000"/>
              </a:lnSpc>
              <a:buNone/>
            </a:pPr>
            <a:r>
              <a:rPr lang="fr-FR" sz="2000" dirty="0">
                <a:latin typeface="Times New Roman" panose="02020603050405020304" pitchFamily="18" charset="0"/>
                <a:cs typeface="Times New Roman" panose="02020603050405020304" pitchFamily="18" charset="0"/>
              </a:rPr>
              <a:t>Les obligations cotées sont échangées au niveau de la Bourse. Les obligations non cotées sont échangées de gré à gré à travers les intermédiaires </a:t>
            </a:r>
            <a:r>
              <a:rPr lang="fr-FR" sz="2000">
                <a:latin typeface="Times New Roman" panose="02020603050405020304" pitchFamily="18" charset="0"/>
                <a:cs typeface="Times New Roman" panose="02020603050405020304" pitchFamily="18" charset="0"/>
              </a:rPr>
              <a:t>financiers</a:t>
            </a:r>
            <a:r>
              <a:rPr lang="fr-FR" sz="2000" smtClean="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a:p>
            <a:pPr marL="0" indent="0" algn="just">
              <a:lnSpc>
                <a:spcPct val="150000"/>
              </a:lnSpc>
              <a:buNone/>
            </a:pPr>
            <a:r>
              <a:rPr lang="fr-FR" sz="2000" dirty="0">
                <a:latin typeface="Times New Roman" panose="02020603050405020304" pitchFamily="18" charset="0"/>
                <a:cs typeface="Times New Roman" panose="02020603050405020304" pitchFamily="18" charset="0"/>
              </a:rPr>
              <a:t>Les obligations d'Etat ou Bons du Trésor ne sont pas cotées en Bourse. Leur placement se fait à travers des intermédiaires financiers appelés intermédiaires en valeurs du Trésor IVT.</a:t>
            </a:r>
          </a:p>
        </p:txBody>
      </p:sp>
    </p:spTree>
    <p:extLst>
      <p:ext uri="{BB962C8B-B14F-4D97-AF65-F5344CB8AC3E}">
        <p14:creationId xmlns:p14="http://schemas.microsoft.com/office/powerpoint/2010/main" val="2013279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9640" y="2742565"/>
            <a:ext cx="10515600" cy="1325563"/>
          </a:xfrm>
        </p:spPr>
        <p:txBody>
          <a:bodyPr>
            <a:normAutofit/>
          </a:bodyPr>
          <a:lstStyle/>
          <a:p>
            <a:pPr algn="ctr"/>
            <a:r>
              <a:rPr lang="fr-FR" sz="3600" dirty="0" smtClean="0">
                <a:solidFill>
                  <a:srgbClr val="7030A0"/>
                </a:solidFill>
                <a:latin typeface="Baskerville Old Face" panose="02020602080505020303" pitchFamily="18" charset="0"/>
              </a:rPr>
              <a:t>Valorisation des produits financiers</a:t>
            </a:r>
            <a:endParaRPr lang="fr-FR" sz="3600" dirty="0">
              <a:solidFill>
                <a:srgbClr val="7030A0"/>
              </a:solidFill>
              <a:latin typeface="Baskerville Old Face" panose="02020602080505020303" pitchFamily="18" charset="0"/>
            </a:endParaRPr>
          </a:p>
        </p:txBody>
      </p:sp>
    </p:spTree>
    <p:extLst>
      <p:ext uri="{BB962C8B-B14F-4D97-AF65-F5344CB8AC3E}">
        <p14:creationId xmlns:p14="http://schemas.microsoft.com/office/powerpoint/2010/main" val="3019808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067" y="415331"/>
            <a:ext cx="10531415" cy="670045"/>
          </a:xfrm>
        </p:spPr>
        <p:txBody>
          <a:bodyPr>
            <a:normAutofit fontScale="90000"/>
          </a:bodyPr>
          <a:lstStyle/>
          <a:p>
            <a:pPr>
              <a:lnSpc>
                <a:spcPct val="150000"/>
              </a:lnSpc>
            </a:pPr>
            <a:r>
              <a:rPr lang="fr-FR" sz="3600" dirty="0" smtClean="0">
                <a:solidFill>
                  <a:srgbClr val="0070C0"/>
                </a:solidFill>
                <a:latin typeface="Baskerville Old Face" panose="02020602080505020303" pitchFamily="18" charset="0"/>
              </a:rPr>
              <a:t>Caractéristiques d’une obligation</a:t>
            </a:r>
            <a:endParaRPr lang="fr-FR" sz="3600" dirty="0">
              <a:solidFill>
                <a:srgbClr val="0070C0"/>
              </a:solidFill>
              <a:latin typeface="Baskerville Old Face" panose="02020602080505020303" pitchFamily="18" charset="0"/>
            </a:endParaRPr>
          </a:p>
        </p:txBody>
      </p:sp>
      <p:sp>
        <p:nvSpPr>
          <p:cNvPr id="3" name="Espace réservé du contenu 2"/>
          <p:cNvSpPr>
            <a:spLocks noGrp="1"/>
          </p:cNvSpPr>
          <p:nvPr>
            <p:ph idx="1"/>
          </p:nvPr>
        </p:nvSpPr>
        <p:spPr>
          <a:xfrm>
            <a:off x="1440610" y="1388853"/>
            <a:ext cx="9766539" cy="4520241"/>
          </a:xfrm>
        </p:spPr>
        <p:txBody>
          <a:bodyPr>
            <a:noAutofit/>
          </a:bodyPr>
          <a:lstStyle/>
          <a:p>
            <a:pPr marL="0" indent="0" algn="just">
              <a:lnSpc>
                <a:spcPct val="150000"/>
              </a:lnSpc>
              <a:buNone/>
            </a:pPr>
            <a:endParaRPr lang="fr-FR" sz="20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fr-FR"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fr-FR"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fr-FR" sz="2000" dirty="0" smtClean="0">
                <a:latin typeface="Times New Roman" panose="02020603050405020304" pitchFamily="18" charset="0"/>
                <a:cs typeface="Times New Roman" panose="02020603050405020304" pitchFamily="18" charset="0"/>
              </a:rPr>
              <a:t> Le nominal ou le principal</a:t>
            </a:r>
            <a:endParaRPr lang="fr-FR" sz="2000" dirty="0">
              <a:latin typeface="Times New Roman" panose="02020603050405020304" pitchFamily="18" charset="0"/>
              <a:cs typeface="Times New Roman" panose="02020603050405020304" pitchFamily="18" charset="0"/>
            </a:endParaRPr>
          </a:p>
          <a:p>
            <a:pPr marL="0" indent="0" algn="just">
              <a:lnSpc>
                <a:spcPct val="150000"/>
              </a:lnSpc>
              <a:buNone/>
            </a:pPr>
            <a:r>
              <a:rPr lang="fr-FR" sz="2000" dirty="0">
                <a:latin typeface="Times New Roman" panose="02020603050405020304" pitchFamily="18" charset="0"/>
                <a:cs typeface="Times New Roman" panose="02020603050405020304" pitchFamily="18" charset="0"/>
              </a:rPr>
              <a:t> Taux nominal (ou facial</a:t>
            </a:r>
            <a:r>
              <a:rPr lang="fr-FR" sz="2000" dirty="0" smtClean="0">
                <a:latin typeface="Times New Roman" panose="02020603050405020304" pitchFamily="18" charset="0"/>
                <a:cs typeface="Times New Roman" panose="02020603050405020304" pitchFamily="18" charset="0"/>
              </a:rPr>
              <a:t>) =&gt; coupon</a:t>
            </a:r>
            <a:endParaRPr lang="fr-FR" sz="2000" dirty="0">
              <a:latin typeface="Times New Roman" panose="02020603050405020304" pitchFamily="18" charset="0"/>
              <a:cs typeface="Times New Roman" panose="02020603050405020304" pitchFamily="18" charset="0"/>
            </a:endParaRPr>
          </a:p>
          <a:p>
            <a:pPr marL="0" indent="0" algn="just">
              <a:lnSpc>
                <a:spcPct val="150000"/>
              </a:lnSpc>
              <a:buNone/>
            </a:pPr>
            <a:r>
              <a:rPr lang="fr-FR" sz="2000" dirty="0">
                <a:latin typeface="Times New Roman" panose="02020603050405020304" pitchFamily="18" charset="0"/>
                <a:cs typeface="Times New Roman" panose="02020603050405020304" pitchFamily="18" charset="0"/>
              </a:rPr>
              <a:t> Le taux de rendement actuariel</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 Le spread ou prime de risque</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 Date </a:t>
            </a:r>
            <a:r>
              <a:rPr lang="fr-FR" sz="2000" dirty="0" smtClean="0">
                <a:latin typeface="Times New Roman" panose="02020603050405020304" pitchFamily="18" charset="0"/>
                <a:cs typeface="Times New Roman" panose="02020603050405020304" pitchFamily="18" charset="0"/>
              </a:rPr>
              <a:t>d’émission</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 Date de jouissance</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 Date </a:t>
            </a:r>
            <a:r>
              <a:rPr lang="fr-FR" sz="2000" dirty="0" smtClean="0">
                <a:latin typeface="Times New Roman" panose="02020603050405020304" pitchFamily="18" charset="0"/>
                <a:cs typeface="Times New Roman" panose="02020603050405020304" pitchFamily="18" charset="0"/>
              </a:rPr>
              <a:t>d’échéance</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 Date de </a:t>
            </a:r>
            <a:r>
              <a:rPr lang="fr-FR" sz="2000" dirty="0" smtClean="0">
                <a:latin typeface="Times New Roman" panose="02020603050405020304" pitchFamily="18" charset="0"/>
                <a:cs typeface="Times New Roman" panose="02020603050405020304" pitchFamily="18" charset="0"/>
              </a:rPr>
              <a:t>valorisation</a:t>
            </a:r>
          </a:p>
          <a:p>
            <a:pPr marL="0" indent="0" algn="just">
              <a:lnSpc>
                <a:spcPct val="150000"/>
              </a:lnSpc>
              <a:buNone/>
            </a:pPr>
            <a:endParaRPr lang="fr-FR" sz="20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fr-FR"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28896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Parallaxe</Template>
  <TotalTime>2064</TotalTime>
  <Words>1839</Words>
  <Application>Microsoft Office PowerPoint</Application>
  <PresentationFormat>Grand écran</PresentationFormat>
  <Paragraphs>216</Paragraphs>
  <Slides>44</Slides>
  <Notes>1</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1</vt:i4>
      </vt:variant>
      <vt:variant>
        <vt:lpstr>Titres des diapositives</vt:lpstr>
      </vt:variant>
      <vt:variant>
        <vt:i4>44</vt:i4>
      </vt:variant>
    </vt:vector>
  </HeadingPairs>
  <TitlesOfParts>
    <vt:vector size="53" baseType="lpstr">
      <vt:lpstr>Arial</vt:lpstr>
      <vt:lpstr>Baskerville Old Face</vt:lpstr>
      <vt:lpstr>Calibri</vt:lpstr>
      <vt:lpstr>Cambria Math</vt:lpstr>
      <vt:lpstr>Corbel</vt:lpstr>
      <vt:lpstr>Times New Roman</vt:lpstr>
      <vt:lpstr>Wingdings</vt:lpstr>
      <vt:lpstr>Parallaxe</vt:lpstr>
      <vt:lpstr>Feuille de calcul</vt:lpstr>
      <vt:lpstr>Présentation PowerPoint</vt:lpstr>
      <vt:lpstr>PLAN</vt:lpstr>
      <vt:lpstr>Introduction</vt:lpstr>
      <vt:lpstr>Les marchés financiers </vt:lpstr>
      <vt:lpstr>Les Marches financiers</vt:lpstr>
      <vt:lpstr>Le marché de change </vt:lpstr>
      <vt:lpstr>Le Marche obligataire</vt:lpstr>
      <vt:lpstr>Valorisation des produits financiers</vt:lpstr>
      <vt:lpstr>Caractéristiques d’une obligation</vt:lpstr>
      <vt:lpstr>Caractéristiques d’une obligation</vt:lpstr>
      <vt:lpstr>La courbe des taux </vt:lpstr>
      <vt:lpstr>Les facteurs de déformation de la courbe des taux</vt:lpstr>
      <vt:lpstr>Construction de la courbe zéro-coupon</vt:lpstr>
      <vt:lpstr>Construction de la courbe zéro-coupon</vt:lpstr>
      <vt:lpstr>Formules de valorisation du BDT</vt:lpstr>
      <vt:lpstr>Application : Valorisation des BDT</vt:lpstr>
      <vt:lpstr>Mesure du risque de taux</vt:lpstr>
      <vt:lpstr>Application : Mesure de risque</vt:lpstr>
      <vt:lpstr>Présentation des options </vt:lpstr>
      <vt:lpstr>Modèle de Black Scholes </vt:lpstr>
      <vt:lpstr>Modèle de Garman Kohlhagen</vt:lpstr>
      <vt:lpstr>Application : Modèle de Garman Kohlhagen</vt:lpstr>
      <vt:lpstr>Sensibilité des options </vt:lpstr>
      <vt:lpstr>Application : Les indicateurs de risque</vt:lpstr>
      <vt:lpstr>Attribution de P&amp;L et de performance</vt:lpstr>
      <vt:lpstr>Mesures de performance</vt:lpstr>
      <vt:lpstr>Mesures de performance</vt:lpstr>
      <vt:lpstr>Analyse par décomposition de spread successifs</vt:lpstr>
      <vt:lpstr>Analyse par décomposition de spread successifs</vt:lpstr>
      <vt:lpstr>Analyse par décomposition de spread successifs</vt:lpstr>
      <vt:lpstr>Analyse par décomposition de spread successifs</vt:lpstr>
      <vt:lpstr>Application : Attribution de P&amp;L</vt:lpstr>
      <vt:lpstr>Application : Attribution de performance</vt:lpstr>
      <vt:lpstr>Application : Comparaison par rapport au benchmark</vt:lpstr>
      <vt:lpstr>Sensibilité au Shift</vt:lpstr>
      <vt:lpstr>Attribution des Fx-options </vt:lpstr>
      <vt:lpstr>Méthodologie</vt:lpstr>
      <vt:lpstr>La méthode des sensibilités</vt:lpstr>
      <vt:lpstr>La méthode de réévaluation</vt:lpstr>
      <vt:lpstr>Application de la méthode de sensibilités</vt:lpstr>
      <vt:lpstr>Application de la méthode de réévaluation</vt:lpstr>
      <vt:lpstr>Application : Analyse comparative</vt:lpstr>
      <vt:lpstr>Conclusion</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d’application : La Caisse Marocaine de Retraite</dc:title>
  <dc:creator>Compte Microsoft</dc:creator>
  <cp:lastModifiedBy>Compte Microsoft</cp:lastModifiedBy>
  <cp:revision>87</cp:revision>
  <dcterms:created xsi:type="dcterms:W3CDTF">2020-12-25T20:55:23Z</dcterms:created>
  <dcterms:modified xsi:type="dcterms:W3CDTF">2021-06-16T13:11:13Z</dcterms:modified>
</cp:coreProperties>
</file>