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snapToGrid="0">
      <p:cViewPr varScale="1">
        <p:scale>
          <a:sx n="108" d="100"/>
          <a:sy n="108" d="100"/>
        </p:scale>
        <p:origin x="67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986A2C30-7185-450F-91CC-57AA92D103E5}" type="datetimeFigureOut">
              <a:rPr lang="en-IL" smtClean="0"/>
              <a:t>24/05/2020</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DC9758B7-4EE2-4C7C-90DF-DC2E12AFF2BD}" type="slidenum">
              <a:rPr lang="en-IL" smtClean="0"/>
              <a:t>‹#›</a:t>
            </a:fld>
            <a:endParaRPr lang="en-IL"/>
          </a:p>
        </p:txBody>
      </p:sp>
    </p:spTree>
    <p:extLst>
      <p:ext uri="{BB962C8B-B14F-4D97-AF65-F5344CB8AC3E}">
        <p14:creationId xmlns:p14="http://schemas.microsoft.com/office/powerpoint/2010/main" val="1871485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986A2C30-7185-450F-91CC-57AA92D103E5}" type="datetimeFigureOut">
              <a:rPr lang="en-IL" smtClean="0"/>
              <a:t>24/05/2020</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DC9758B7-4EE2-4C7C-90DF-DC2E12AFF2BD}" type="slidenum">
              <a:rPr lang="en-IL" smtClean="0"/>
              <a:t>‹#›</a:t>
            </a:fld>
            <a:endParaRPr lang="en-IL"/>
          </a:p>
        </p:txBody>
      </p:sp>
    </p:spTree>
    <p:extLst>
      <p:ext uri="{BB962C8B-B14F-4D97-AF65-F5344CB8AC3E}">
        <p14:creationId xmlns:p14="http://schemas.microsoft.com/office/powerpoint/2010/main" val="3256240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986A2C30-7185-450F-91CC-57AA92D103E5}" type="datetimeFigureOut">
              <a:rPr lang="en-IL" smtClean="0"/>
              <a:t>24/05/2020</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DC9758B7-4EE2-4C7C-90DF-DC2E12AFF2BD}" type="slidenum">
              <a:rPr lang="en-IL" smtClean="0"/>
              <a:t>‹#›</a:t>
            </a:fld>
            <a:endParaRPr lang="en-IL"/>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083133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986A2C30-7185-450F-91CC-57AA92D103E5}" type="datetimeFigureOut">
              <a:rPr lang="en-IL" smtClean="0"/>
              <a:t>24/05/2020</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DC9758B7-4EE2-4C7C-90DF-DC2E12AFF2BD}" type="slidenum">
              <a:rPr lang="en-IL" smtClean="0"/>
              <a:t>‹#›</a:t>
            </a:fld>
            <a:endParaRPr lang="en-IL"/>
          </a:p>
        </p:txBody>
      </p:sp>
    </p:spTree>
    <p:extLst>
      <p:ext uri="{BB962C8B-B14F-4D97-AF65-F5344CB8AC3E}">
        <p14:creationId xmlns:p14="http://schemas.microsoft.com/office/powerpoint/2010/main" val="34413696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עם ציטוט">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986A2C30-7185-450F-91CC-57AA92D103E5}" type="datetimeFigureOut">
              <a:rPr lang="en-IL" smtClean="0"/>
              <a:t>24/05/2020</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DC9758B7-4EE2-4C7C-90DF-DC2E12AFF2BD}" type="slidenum">
              <a:rPr lang="en-IL" smtClean="0"/>
              <a:t>‹#›</a:t>
            </a:fld>
            <a:endParaRPr lang="en-IL"/>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429972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נכון או לא נכון">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986A2C30-7185-450F-91CC-57AA92D103E5}" type="datetimeFigureOut">
              <a:rPr lang="en-IL" smtClean="0"/>
              <a:t>24/05/2020</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DC9758B7-4EE2-4C7C-90DF-DC2E12AFF2BD}" type="slidenum">
              <a:rPr lang="en-IL" smtClean="0"/>
              <a:t>‹#›</a:t>
            </a:fld>
            <a:endParaRPr lang="en-IL"/>
          </a:p>
        </p:txBody>
      </p:sp>
    </p:spTree>
    <p:extLst>
      <p:ext uri="{BB962C8B-B14F-4D97-AF65-F5344CB8AC3E}">
        <p14:creationId xmlns:p14="http://schemas.microsoft.com/office/powerpoint/2010/main" val="7275279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986A2C30-7185-450F-91CC-57AA92D103E5}" type="datetimeFigureOut">
              <a:rPr lang="en-IL" smtClean="0"/>
              <a:t>24/05/2020</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DC9758B7-4EE2-4C7C-90DF-DC2E12AFF2BD}" type="slidenum">
              <a:rPr lang="en-IL" smtClean="0"/>
              <a:t>‹#›</a:t>
            </a:fld>
            <a:endParaRPr lang="en-IL"/>
          </a:p>
        </p:txBody>
      </p:sp>
    </p:spTree>
    <p:extLst>
      <p:ext uri="{BB962C8B-B14F-4D97-AF65-F5344CB8AC3E}">
        <p14:creationId xmlns:p14="http://schemas.microsoft.com/office/powerpoint/2010/main" val="5315690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986A2C30-7185-450F-91CC-57AA92D103E5}" type="datetimeFigureOut">
              <a:rPr lang="en-IL" smtClean="0"/>
              <a:t>24/05/2020</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DC9758B7-4EE2-4C7C-90DF-DC2E12AFF2BD}" type="slidenum">
              <a:rPr lang="en-IL" smtClean="0"/>
              <a:t>‹#›</a:t>
            </a:fld>
            <a:endParaRPr lang="en-IL"/>
          </a:p>
        </p:txBody>
      </p:sp>
    </p:spTree>
    <p:extLst>
      <p:ext uri="{BB962C8B-B14F-4D97-AF65-F5344CB8AC3E}">
        <p14:creationId xmlns:p14="http://schemas.microsoft.com/office/powerpoint/2010/main" val="2489221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986A2C30-7185-450F-91CC-57AA92D103E5}" type="datetimeFigureOut">
              <a:rPr lang="en-IL" smtClean="0"/>
              <a:t>24/05/2020</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DC9758B7-4EE2-4C7C-90DF-DC2E12AFF2BD}" type="slidenum">
              <a:rPr lang="en-IL" smtClean="0"/>
              <a:t>‹#›</a:t>
            </a:fld>
            <a:endParaRPr lang="en-IL"/>
          </a:p>
        </p:txBody>
      </p:sp>
    </p:spTree>
    <p:extLst>
      <p:ext uri="{BB962C8B-B14F-4D97-AF65-F5344CB8AC3E}">
        <p14:creationId xmlns:p14="http://schemas.microsoft.com/office/powerpoint/2010/main" val="719846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986A2C30-7185-450F-91CC-57AA92D103E5}" type="datetimeFigureOut">
              <a:rPr lang="en-IL" smtClean="0"/>
              <a:t>24/05/2020</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DC9758B7-4EE2-4C7C-90DF-DC2E12AFF2BD}" type="slidenum">
              <a:rPr lang="en-IL" smtClean="0"/>
              <a:t>‹#›</a:t>
            </a:fld>
            <a:endParaRPr lang="en-IL"/>
          </a:p>
        </p:txBody>
      </p:sp>
    </p:spTree>
    <p:extLst>
      <p:ext uri="{BB962C8B-B14F-4D97-AF65-F5344CB8AC3E}">
        <p14:creationId xmlns:p14="http://schemas.microsoft.com/office/powerpoint/2010/main" val="3483072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986A2C30-7185-450F-91CC-57AA92D103E5}" type="datetimeFigureOut">
              <a:rPr lang="en-IL" smtClean="0"/>
              <a:t>24/05/2020</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DC9758B7-4EE2-4C7C-90DF-DC2E12AFF2BD}" type="slidenum">
              <a:rPr lang="en-IL" smtClean="0"/>
              <a:t>‹#›</a:t>
            </a:fld>
            <a:endParaRPr lang="en-IL"/>
          </a:p>
        </p:txBody>
      </p:sp>
    </p:spTree>
    <p:extLst>
      <p:ext uri="{BB962C8B-B14F-4D97-AF65-F5344CB8AC3E}">
        <p14:creationId xmlns:p14="http://schemas.microsoft.com/office/powerpoint/2010/main" val="1364781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986A2C30-7185-450F-91CC-57AA92D103E5}" type="datetimeFigureOut">
              <a:rPr lang="en-IL" smtClean="0"/>
              <a:t>24/05/2020</a:t>
            </a:fld>
            <a:endParaRPr lang="en-IL"/>
          </a:p>
        </p:txBody>
      </p:sp>
      <p:sp>
        <p:nvSpPr>
          <p:cNvPr id="8" name="Footer Placeholder 7"/>
          <p:cNvSpPr>
            <a:spLocks noGrp="1"/>
          </p:cNvSpPr>
          <p:nvPr>
            <p:ph type="ftr" sz="quarter" idx="11"/>
          </p:nvPr>
        </p:nvSpPr>
        <p:spPr/>
        <p:txBody>
          <a:bodyPr/>
          <a:lstStyle/>
          <a:p>
            <a:endParaRPr lang="en-IL"/>
          </a:p>
        </p:txBody>
      </p:sp>
      <p:sp>
        <p:nvSpPr>
          <p:cNvPr id="9" name="Slide Number Placeholder 8"/>
          <p:cNvSpPr>
            <a:spLocks noGrp="1"/>
          </p:cNvSpPr>
          <p:nvPr>
            <p:ph type="sldNum" sz="quarter" idx="12"/>
          </p:nvPr>
        </p:nvSpPr>
        <p:spPr/>
        <p:txBody>
          <a:bodyPr/>
          <a:lstStyle/>
          <a:p>
            <a:fld id="{DC9758B7-4EE2-4C7C-90DF-DC2E12AFF2BD}" type="slidenum">
              <a:rPr lang="en-IL" smtClean="0"/>
              <a:t>‹#›</a:t>
            </a:fld>
            <a:endParaRPr lang="en-IL"/>
          </a:p>
        </p:txBody>
      </p:sp>
    </p:spTree>
    <p:extLst>
      <p:ext uri="{BB962C8B-B14F-4D97-AF65-F5344CB8AC3E}">
        <p14:creationId xmlns:p14="http://schemas.microsoft.com/office/powerpoint/2010/main" val="3333801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986A2C30-7185-450F-91CC-57AA92D103E5}" type="datetimeFigureOut">
              <a:rPr lang="en-IL" smtClean="0"/>
              <a:t>24/05/2020</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DC9758B7-4EE2-4C7C-90DF-DC2E12AFF2BD}" type="slidenum">
              <a:rPr lang="en-IL" smtClean="0"/>
              <a:t>‹#›</a:t>
            </a:fld>
            <a:endParaRPr lang="en-IL"/>
          </a:p>
        </p:txBody>
      </p:sp>
    </p:spTree>
    <p:extLst>
      <p:ext uri="{BB962C8B-B14F-4D97-AF65-F5344CB8AC3E}">
        <p14:creationId xmlns:p14="http://schemas.microsoft.com/office/powerpoint/2010/main" val="3298414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6A2C30-7185-450F-91CC-57AA92D103E5}" type="datetimeFigureOut">
              <a:rPr lang="en-IL" smtClean="0"/>
              <a:t>24/05/2020</a:t>
            </a:fld>
            <a:endParaRPr lang="en-IL"/>
          </a:p>
        </p:txBody>
      </p:sp>
      <p:sp>
        <p:nvSpPr>
          <p:cNvPr id="3" name="Footer Placeholder 2"/>
          <p:cNvSpPr>
            <a:spLocks noGrp="1"/>
          </p:cNvSpPr>
          <p:nvPr>
            <p:ph type="ftr" sz="quarter" idx="11"/>
          </p:nvPr>
        </p:nvSpPr>
        <p:spPr/>
        <p:txBody>
          <a:bodyPr/>
          <a:lstStyle/>
          <a:p>
            <a:endParaRPr lang="en-IL"/>
          </a:p>
        </p:txBody>
      </p:sp>
      <p:sp>
        <p:nvSpPr>
          <p:cNvPr id="4" name="Slide Number Placeholder 3"/>
          <p:cNvSpPr>
            <a:spLocks noGrp="1"/>
          </p:cNvSpPr>
          <p:nvPr>
            <p:ph type="sldNum" sz="quarter" idx="12"/>
          </p:nvPr>
        </p:nvSpPr>
        <p:spPr/>
        <p:txBody>
          <a:bodyPr/>
          <a:lstStyle/>
          <a:p>
            <a:fld id="{DC9758B7-4EE2-4C7C-90DF-DC2E12AFF2BD}" type="slidenum">
              <a:rPr lang="en-IL" smtClean="0"/>
              <a:t>‹#›</a:t>
            </a:fld>
            <a:endParaRPr lang="en-IL"/>
          </a:p>
        </p:txBody>
      </p:sp>
    </p:spTree>
    <p:extLst>
      <p:ext uri="{BB962C8B-B14F-4D97-AF65-F5344CB8AC3E}">
        <p14:creationId xmlns:p14="http://schemas.microsoft.com/office/powerpoint/2010/main" val="3004339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986A2C30-7185-450F-91CC-57AA92D103E5}" type="datetimeFigureOut">
              <a:rPr lang="en-IL" smtClean="0"/>
              <a:t>24/05/2020</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DC9758B7-4EE2-4C7C-90DF-DC2E12AFF2BD}" type="slidenum">
              <a:rPr lang="en-IL" smtClean="0"/>
              <a:t>‹#›</a:t>
            </a:fld>
            <a:endParaRPr lang="en-IL"/>
          </a:p>
        </p:txBody>
      </p:sp>
    </p:spTree>
    <p:extLst>
      <p:ext uri="{BB962C8B-B14F-4D97-AF65-F5344CB8AC3E}">
        <p14:creationId xmlns:p14="http://schemas.microsoft.com/office/powerpoint/2010/main" val="3721674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986A2C30-7185-450F-91CC-57AA92D103E5}" type="datetimeFigureOut">
              <a:rPr lang="en-IL" smtClean="0"/>
              <a:t>24/05/2020</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DC9758B7-4EE2-4C7C-90DF-DC2E12AFF2BD}" type="slidenum">
              <a:rPr lang="en-IL" smtClean="0"/>
              <a:t>‹#›</a:t>
            </a:fld>
            <a:endParaRPr lang="en-IL"/>
          </a:p>
        </p:txBody>
      </p:sp>
    </p:spTree>
    <p:extLst>
      <p:ext uri="{BB962C8B-B14F-4D97-AF65-F5344CB8AC3E}">
        <p14:creationId xmlns:p14="http://schemas.microsoft.com/office/powerpoint/2010/main" val="1889027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86A2C30-7185-450F-91CC-57AA92D103E5}" type="datetimeFigureOut">
              <a:rPr lang="en-IL" smtClean="0"/>
              <a:t>24/05/2020</a:t>
            </a:fld>
            <a:endParaRPr lang="en-IL"/>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L"/>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C9758B7-4EE2-4C7C-90DF-DC2E12AFF2BD}" type="slidenum">
              <a:rPr lang="en-IL" smtClean="0"/>
              <a:t>‹#›</a:t>
            </a:fld>
            <a:endParaRPr lang="en-IL"/>
          </a:p>
        </p:txBody>
      </p:sp>
    </p:spTree>
    <p:extLst>
      <p:ext uri="{BB962C8B-B14F-4D97-AF65-F5344CB8AC3E}">
        <p14:creationId xmlns:p14="http://schemas.microsoft.com/office/powerpoint/2010/main" val="19386873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CCFB07C-6B90-41C4-8EF0-8697751EB02B}"/>
              </a:ext>
            </a:extLst>
          </p:cNvPr>
          <p:cNvSpPr>
            <a:spLocks noGrp="1"/>
          </p:cNvSpPr>
          <p:nvPr>
            <p:ph type="ctrTitle"/>
          </p:nvPr>
        </p:nvSpPr>
        <p:spPr>
          <a:xfrm>
            <a:off x="1052597" y="82970"/>
            <a:ext cx="7766936" cy="1646302"/>
          </a:xfrm>
        </p:spPr>
        <p:txBody>
          <a:bodyPr/>
          <a:lstStyle/>
          <a:p>
            <a:pPr algn="l"/>
            <a:r>
              <a:rPr lang="en-US" dirty="0"/>
              <a:t>Chinese Checkers</a:t>
            </a:r>
            <a:endParaRPr lang="en-IL" dirty="0"/>
          </a:p>
        </p:txBody>
      </p:sp>
      <p:sp>
        <p:nvSpPr>
          <p:cNvPr id="3" name="כותרת משנה 2">
            <a:extLst>
              <a:ext uri="{FF2B5EF4-FFF2-40B4-BE49-F238E27FC236}">
                <a16:creationId xmlns:a16="http://schemas.microsoft.com/office/drawing/2014/main" id="{AA05D055-B8AA-4EFB-BF2F-E790D69A69AA}"/>
              </a:ext>
            </a:extLst>
          </p:cNvPr>
          <p:cNvSpPr>
            <a:spLocks noGrp="1"/>
          </p:cNvSpPr>
          <p:nvPr>
            <p:ph type="subTitle" idx="1"/>
          </p:nvPr>
        </p:nvSpPr>
        <p:spPr>
          <a:xfrm>
            <a:off x="5086905" y="2972938"/>
            <a:ext cx="4249242" cy="1646302"/>
          </a:xfrm>
        </p:spPr>
        <p:txBody>
          <a:bodyPr>
            <a:normAutofit/>
          </a:bodyPr>
          <a:lstStyle/>
          <a:p>
            <a:pPr rtl="1"/>
            <a:r>
              <a:rPr lang="he-IL" dirty="0"/>
              <a:t>פרויקט דמקה סינית בשפת ג'אווה.</a:t>
            </a:r>
          </a:p>
          <a:p>
            <a:pPr rtl="1"/>
            <a:r>
              <a:rPr lang="he-IL" dirty="0"/>
              <a:t>מגיש: מאור </a:t>
            </a:r>
            <a:r>
              <a:rPr lang="he-IL" dirty="0" err="1"/>
              <a:t>מילקנדוב</a:t>
            </a:r>
            <a:r>
              <a:rPr lang="he-IL" dirty="0"/>
              <a:t>.</a:t>
            </a:r>
          </a:p>
          <a:p>
            <a:pPr rtl="1"/>
            <a:r>
              <a:rPr lang="he-IL" dirty="0"/>
              <a:t>מכללה: אורט הרמלין נתניה.</a:t>
            </a:r>
          </a:p>
          <a:p>
            <a:pPr rtl="1"/>
            <a:r>
              <a:rPr lang="he-IL" dirty="0"/>
              <a:t>מרצים:</a:t>
            </a:r>
            <a:r>
              <a:rPr lang="en-US" dirty="0"/>
              <a:t> </a:t>
            </a:r>
            <a:r>
              <a:rPr lang="he-IL" dirty="0"/>
              <a:t> מיכאל </a:t>
            </a:r>
            <a:r>
              <a:rPr lang="he-IL" dirty="0" err="1"/>
              <a:t>צ'רנובילסקי</a:t>
            </a:r>
            <a:r>
              <a:rPr lang="he-IL" dirty="0"/>
              <a:t>, אלון חיימוביץ'.</a:t>
            </a:r>
          </a:p>
        </p:txBody>
      </p:sp>
      <p:pic>
        <p:nvPicPr>
          <p:cNvPr id="4" name="תמונה 3">
            <a:extLst>
              <a:ext uri="{FF2B5EF4-FFF2-40B4-BE49-F238E27FC236}">
                <a16:creationId xmlns:a16="http://schemas.microsoft.com/office/drawing/2014/main" id="{D152608C-F924-4985-A01E-1F0571C5D87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52597" y="1895043"/>
            <a:ext cx="3730800" cy="3802092"/>
          </a:xfrm>
          <a:prstGeom prst="rect">
            <a:avLst/>
          </a:prstGeom>
          <a:noFill/>
          <a:ln>
            <a:noFill/>
          </a:ln>
        </p:spPr>
      </p:pic>
    </p:spTree>
    <p:extLst>
      <p:ext uri="{BB962C8B-B14F-4D97-AF65-F5344CB8AC3E}">
        <p14:creationId xmlns:p14="http://schemas.microsoft.com/office/powerpoint/2010/main" val="29733576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204BE67-15AB-49ED-9F02-A2EC267D050D}"/>
              </a:ext>
            </a:extLst>
          </p:cNvPr>
          <p:cNvSpPr>
            <a:spLocks noGrp="1"/>
          </p:cNvSpPr>
          <p:nvPr>
            <p:ph type="title"/>
          </p:nvPr>
        </p:nvSpPr>
        <p:spPr/>
        <p:txBody>
          <a:bodyPr/>
          <a:lstStyle/>
          <a:p>
            <a:pPr algn="r" rtl="1"/>
            <a:r>
              <a:rPr lang="he-IL" dirty="0"/>
              <a:t>מבנה הנתונים:</a:t>
            </a:r>
            <a:r>
              <a:rPr lang="en-US" dirty="0"/>
              <a:t> </a:t>
            </a:r>
            <a:r>
              <a:rPr lang="he-IL" dirty="0"/>
              <a:t>מחלקת </a:t>
            </a:r>
            <a:r>
              <a:rPr lang="en-US" dirty="0"/>
              <a:t>Player</a:t>
            </a:r>
            <a:endParaRPr lang="en-IL" dirty="0"/>
          </a:p>
        </p:txBody>
      </p:sp>
      <p:sp>
        <p:nvSpPr>
          <p:cNvPr id="3" name="מציין מיקום תוכן 2">
            <a:extLst>
              <a:ext uri="{FF2B5EF4-FFF2-40B4-BE49-F238E27FC236}">
                <a16:creationId xmlns:a16="http://schemas.microsoft.com/office/drawing/2014/main" id="{F02F4065-DD48-4E9F-A19B-871585A9B99F}"/>
              </a:ext>
            </a:extLst>
          </p:cNvPr>
          <p:cNvSpPr>
            <a:spLocks noGrp="1"/>
          </p:cNvSpPr>
          <p:nvPr>
            <p:ph idx="1"/>
          </p:nvPr>
        </p:nvSpPr>
        <p:spPr>
          <a:xfrm>
            <a:off x="677334" y="1485538"/>
            <a:ext cx="8596668" cy="3880773"/>
          </a:xfrm>
        </p:spPr>
        <p:txBody>
          <a:bodyPr>
            <a:normAutofit/>
          </a:bodyPr>
          <a:lstStyle/>
          <a:p>
            <a:pPr algn="r" rtl="1"/>
            <a:r>
              <a:rPr lang="he-IL" dirty="0"/>
              <a:t>כל אובייקט של שחקן מכיל מערך (בגודל 10) של </a:t>
            </a:r>
            <a:r>
              <a:rPr lang="en-US" dirty="0"/>
              <a:t>Marble</a:t>
            </a:r>
            <a:r>
              <a:rPr lang="he-IL" dirty="0"/>
              <a:t>, את המיקומים ההתחלתיים של הכלים שלו ואת הצבע שלו.</a:t>
            </a:r>
          </a:p>
          <a:p>
            <a:pPr algn="r" rtl="1"/>
            <a:r>
              <a:rPr lang="he-IL" dirty="0"/>
              <a:t>מחלקת </a:t>
            </a:r>
            <a:r>
              <a:rPr lang="en-US" dirty="0"/>
              <a:t>Player</a:t>
            </a:r>
            <a:r>
              <a:rPr lang="he-IL" dirty="0"/>
              <a:t>:</a:t>
            </a:r>
          </a:p>
          <a:p>
            <a:pPr algn="r" rtl="1"/>
            <a:endParaRPr lang="he-IL" dirty="0"/>
          </a:p>
          <a:p>
            <a:pPr algn="r" rtl="1"/>
            <a:endParaRPr lang="he-IL" dirty="0"/>
          </a:p>
        </p:txBody>
      </p:sp>
      <p:pic>
        <p:nvPicPr>
          <p:cNvPr id="5" name="תמונה 4">
            <a:extLst>
              <a:ext uri="{FF2B5EF4-FFF2-40B4-BE49-F238E27FC236}">
                <a16:creationId xmlns:a16="http://schemas.microsoft.com/office/drawing/2014/main" id="{0B7F79D5-ECDB-43B0-81D4-9ED1FA586BC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49060" y="2776044"/>
            <a:ext cx="7418396" cy="1900284"/>
          </a:xfrm>
          <a:prstGeom prst="rect">
            <a:avLst/>
          </a:prstGeom>
          <a:noFill/>
          <a:ln>
            <a:noFill/>
          </a:ln>
        </p:spPr>
      </p:pic>
    </p:spTree>
    <p:extLst>
      <p:ext uri="{BB962C8B-B14F-4D97-AF65-F5344CB8AC3E}">
        <p14:creationId xmlns:p14="http://schemas.microsoft.com/office/powerpoint/2010/main" val="163534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204BE67-15AB-49ED-9F02-A2EC267D050D}"/>
              </a:ext>
            </a:extLst>
          </p:cNvPr>
          <p:cNvSpPr>
            <a:spLocks noGrp="1"/>
          </p:cNvSpPr>
          <p:nvPr>
            <p:ph type="title"/>
          </p:nvPr>
        </p:nvSpPr>
        <p:spPr/>
        <p:txBody>
          <a:bodyPr/>
          <a:lstStyle/>
          <a:p>
            <a:pPr algn="r" rtl="1"/>
            <a:r>
              <a:rPr lang="he-IL" dirty="0"/>
              <a:t>מבנה הנתונים:</a:t>
            </a:r>
            <a:r>
              <a:rPr lang="en-US" dirty="0"/>
              <a:t> </a:t>
            </a:r>
            <a:r>
              <a:rPr lang="he-IL" dirty="0"/>
              <a:t>מחלקת </a:t>
            </a:r>
            <a:r>
              <a:rPr lang="en-US" dirty="0"/>
              <a:t>Marble</a:t>
            </a:r>
            <a:endParaRPr lang="en-IL" dirty="0"/>
          </a:p>
        </p:txBody>
      </p:sp>
      <p:sp>
        <p:nvSpPr>
          <p:cNvPr id="3" name="מציין מיקום תוכן 2">
            <a:extLst>
              <a:ext uri="{FF2B5EF4-FFF2-40B4-BE49-F238E27FC236}">
                <a16:creationId xmlns:a16="http://schemas.microsoft.com/office/drawing/2014/main" id="{F02F4065-DD48-4E9F-A19B-871585A9B99F}"/>
              </a:ext>
            </a:extLst>
          </p:cNvPr>
          <p:cNvSpPr>
            <a:spLocks noGrp="1"/>
          </p:cNvSpPr>
          <p:nvPr>
            <p:ph idx="1"/>
          </p:nvPr>
        </p:nvSpPr>
        <p:spPr>
          <a:xfrm>
            <a:off x="677334" y="1485538"/>
            <a:ext cx="8596668" cy="3880773"/>
          </a:xfrm>
        </p:spPr>
        <p:txBody>
          <a:bodyPr>
            <a:normAutofit/>
          </a:bodyPr>
          <a:lstStyle/>
          <a:p>
            <a:pPr algn="r" rtl="1"/>
            <a:r>
              <a:rPr lang="he-IL" dirty="0"/>
              <a:t>מכיל אובייקט </a:t>
            </a:r>
            <a:r>
              <a:rPr lang="en-US" dirty="0"/>
              <a:t>Location</a:t>
            </a:r>
            <a:r>
              <a:rPr lang="he-IL" dirty="0"/>
              <a:t> ושני משתנים בוליאניים – האחד האם הכלי נמצא בביתו, והשני האם הכלי נמצא בבסיס של יריבו הנגדי.</a:t>
            </a:r>
          </a:p>
          <a:p>
            <a:pPr algn="r" rtl="1"/>
            <a:r>
              <a:rPr lang="he-IL" dirty="0"/>
              <a:t>מחלקת </a:t>
            </a:r>
            <a:r>
              <a:rPr lang="en-US" dirty="0"/>
              <a:t>Marble</a:t>
            </a:r>
            <a:r>
              <a:rPr lang="he-IL" dirty="0"/>
              <a:t>:</a:t>
            </a:r>
          </a:p>
          <a:p>
            <a:pPr algn="r" rtl="1"/>
            <a:endParaRPr lang="he-IL" dirty="0"/>
          </a:p>
          <a:p>
            <a:pPr algn="r" rtl="1"/>
            <a:endParaRPr lang="he-IL" dirty="0"/>
          </a:p>
        </p:txBody>
      </p:sp>
      <p:pic>
        <p:nvPicPr>
          <p:cNvPr id="6" name="תמונה 5">
            <a:extLst>
              <a:ext uri="{FF2B5EF4-FFF2-40B4-BE49-F238E27FC236}">
                <a16:creationId xmlns:a16="http://schemas.microsoft.com/office/drawing/2014/main" id="{ADFBCC83-8040-4917-8AB3-8D75E53DE56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22155" y="2806338"/>
            <a:ext cx="7598567" cy="2360466"/>
          </a:xfrm>
          <a:prstGeom prst="rect">
            <a:avLst/>
          </a:prstGeom>
          <a:noFill/>
          <a:ln>
            <a:noFill/>
          </a:ln>
        </p:spPr>
      </p:pic>
    </p:spTree>
    <p:extLst>
      <p:ext uri="{BB962C8B-B14F-4D97-AF65-F5344CB8AC3E}">
        <p14:creationId xmlns:p14="http://schemas.microsoft.com/office/powerpoint/2010/main" val="352370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204BE67-15AB-49ED-9F02-A2EC267D050D}"/>
              </a:ext>
            </a:extLst>
          </p:cNvPr>
          <p:cNvSpPr>
            <a:spLocks noGrp="1"/>
          </p:cNvSpPr>
          <p:nvPr>
            <p:ph type="title"/>
          </p:nvPr>
        </p:nvSpPr>
        <p:spPr/>
        <p:txBody>
          <a:bodyPr/>
          <a:lstStyle/>
          <a:p>
            <a:pPr algn="r" rtl="1"/>
            <a:r>
              <a:rPr lang="he-IL" dirty="0"/>
              <a:t>מבנה הנתונים:</a:t>
            </a:r>
            <a:r>
              <a:rPr lang="en-US" dirty="0"/>
              <a:t> </a:t>
            </a:r>
            <a:r>
              <a:rPr lang="he-IL" dirty="0"/>
              <a:t>מחלקת </a:t>
            </a:r>
            <a:r>
              <a:rPr lang="en-US" dirty="0"/>
              <a:t>Location</a:t>
            </a:r>
            <a:endParaRPr lang="en-IL" dirty="0"/>
          </a:p>
        </p:txBody>
      </p:sp>
      <p:sp>
        <p:nvSpPr>
          <p:cNvPr id="3" name="מציין מיקום תוכן 2">
            <a:extLst>
              <a:ext uri="{FF2B5EF4-FFF2-40B4-BE49-F238E27FC236}">
                <a16:creationId xmlns:a16="http://schemas.microsoft.com/office/drawing/2014/main" id="{F02F4065-DD48-4E9F-A19B-871585A9B99F}"/>
              </a:ext>
            </a:extLst>
          </p:cNvPr>
          <p:cNvSpPr>
            <a:spLocks noGrp="1"/>
          </p:cNvSpPr>
          <p:nvPr>
            <p:ph idx="1"/>
          </p:nvPr>
        </p:nvSpPr>
        <p:spPr>
          <a:xfrm>
            <a:off x="677334" y="1485538"/>
            <a:ext cx="8596668" cy="3880773"/>
          </a:xfrm>
        </p:spPr>
        <p:txBody>
          <a:bodyPr>
            <a:normAutofit/>
          </a:bodyPr>
          <a:lstStyle/>
          <a:p>
            <a:pPr algn="r" rtl="1"/>
            <a:r>
              <a:rPr lang="he-IL" dirty="0"/>
              <a:t>מכיל </a:t>
            </a:r>
            <a:r>
              <a:rPr lang="en-US" dirty="0"/>
              <a:t>row</a:t>
            </a:r>
            <a:r>
              <a:rPr lang="he-IL" dirty="0"/>
              <a:t> (שורה) ו</a:t>
            </a:r>
            <a:r>
              <a:rPr lang="en-US" dirty="0"/>
              <a:t> col</a:t>
            </a:r>
            <a:r>
              <a:rPr lang="he-IL" dirty="0"/>
              <a:t>(עמודה) – מייצגת מיקום על הלוח.</a:t>
            </a:r>
          </a:p>
          <a:p>
            <a:pPr algn="r" rtl="1"/>
            <a:r>
              <a:rPr lang="he-IL" dirty="0"/>
              <a:t>מחלקת </a:t>
            </a:r>
            <a:r>
              <a:rPr lang="en-US" dirty="0"/>
              <a:t>Location</a:t>
            </a:r>
            <a:r>
              <a:rPr lang="he-IL" dirty="0"/>
              <a:t>:</a:t>
            </a:r>
          </a:p>
          <a:p>
            <a:pPr algn="r" rtl="1"/>
            <a:endParaRPr lang="he-IL" dirty="0"/>
          </a:p>
          <a:p>
            <a:pPr algn="r" rtl="1"/>
            <a:endParaRPr lang="he-IL" dirty="0"/>
          </a:p>
        </p:txBody>
      </p:sp>
      <p:pic>
        <p:nvPicPr>
          <p:cNvPr id="5" name="תמונה 4">
            <a:extLst>
              <a:ext uri="{FF2B5EF4-FFF2-40B4-BE49-F238E27FC236}">
                <a16:creationId xmlns:a16="http://schemas.microsoft.com/office/drawing/2014/main" id="{73B6322B-8E8A-423B-AAAF-3B52BA97E5A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33380" y="2453488"/>
            <a:ext cx="4654862" cy="1951024"/>
          </a:xfrm>
          <a:prstGeom prst="rect">
            <a:avLst/>
          </a:prstGeom>
          <a:noFill/>
          <a:ln>
            <a:noFill/>
          </a:ln>
        </p:spPr>
      </p:pic>
    </p:spTree>
    <p:extLst>
      <p:ext uri="{BB962C8B-B14F-4D97-AF65-F5344CB8AC3E}">
        <p14:creationId xmlns:p14="http://schemas.microsoft.com/office/powerpoint/2010/main" val="4208880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204BE67-15AB-49ED-9F02-A2EC267D050D}"/>
              </a:ext>
            </a:extLst>
          </p:cNvPr>
          <p:cNvSpPr>
            <a:spLocks noGrp="1"/>
          </p:cNvSpPr>
          <p:nvPr>
            <p:ph type="title"/>
          </p:nvPr>
        </p:nvSpPr>
        <p:spPr/>
        <p:txBody>
          <a:bodyPr>
            <a:normAutofit fontScale="90000"/>
          </a:bodyPr>
          <a:lstStyle/>
          <a:p>
            <a:pPr algn="r" rtl="1"/>
            <a:r>
              <a:rPr lang="he-IL" dirty="0"/>
              <a:t>בחזרה לאלגוריתם 2:</a:t>
            </a:r>
            <a:r>
              <a:rPr lang="en-US" dirty="0"/>
              <a:t> </a:t>
            </a:r>
            <a:r>
              <a:rPr lang="he-IL" dirty="0"/>
              <a:t>הצגת כל אפשרויות התזוזה עבור כלי שנבחר – תרשים זרימה</a:t>
            </a:r>
            <a:br>
              <a:rPr lang="he-IL" dirty="0"/>
            </a:br>
            <a:endParaRPr lang="en-IL" dirty="0"/>
          </a:p>
        </p:txBody>
      </p:sp>
      <p:grpSp>
        <p:nvGrpSpPr>
          <p:cNvPr id="4" name="Group 701">
            <a:extLst>
              <a:ext uri="{FF2B5EF4-FFF2-40B4-BE49-F238E27FC236}">
                <a16:creationId xmlns:a16="http://schemas.microsoft.com/office/drawing/2014/main" id="{9AF91EA6-3EAA-4F72-BBD5-49861576DEA5}"/>
              </a:ext>
            </a:extLst>
          </p:cNvPr>
          <p:cNvGrpSpPr>
            <a:grpSpLocks/>
          </p:cNvGrpSpPr>
          <p:nvPr/>
        </p:nvGrpSpPr>
        <p:grpSpPr bwMode="auto">
          <a:xfrm>
            <a:off x="1251752" y="1793289"/>
            <a:ext cx="8022250" cy="4939615"/>
            <a:chOff x="1658" y="5614"/>
            <a:chExt cx="8970" cy="10406"/>
          </a:xfrm>
        </p:grpSpPr>
        <p:sp>
          <p:nvSpPr>
            <p:cNvPr id="5" name="AutoShape 319">
              <a:extLst>
                <a:ext uri="{FF2B5EF4-FFF2-40B4-BE49-F238E27FC236}">
                  <a16:creationId xmlns:a16="http://schemas.microsoft.com/office/drawing/2014/main" id="{421523EB-A55C-4DCD-920D-1626CD685BA7}"/>
                </a:ext>
              </a:extLst>
            </p:cNvPr>
            <p:cNvSpPr>
              <a:spLocks noChangeArrowheads="1"/>
            </p:cNvSpPr>
            <p:nvPr/>
          </p:nvSpPr>
          <p:spPr bwMode="auto">
            <a:xfrm>
              <a:off x="8594" y="5717"/>
              <a:ext cx="1440" cy="495"/>
            </a:xfrm>
            <a:prstGeom prst="roundRect">
              <a:avLst>
                <a:gd name="adj" fmla="val 16667"/>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r" rtl="1">
                <a:lnSpc>
                  <a:spcPct val="115000"/>
                </a:lnSpc>
                <a:spcAft>
                  <a:spcPts val="1000"/>
                </a:spcAft>
              </a:pPr>
              <a:r>
                <a:rPr lang="he-IL" sz="1100">
                  <a:effectLst/>
                  <a:latin typeface="Calibri" panose="020F0502020204030204" pitchFamily="34" charset="0"/>
                  <a:ea typeface="Times New Roman" panose="02020603050405020304" pitchFamily="18" charset="0"/>
                  <a:cs typeface="Arial" panose="020B0604020202020204" pitchFamily="34" charset="0"/>
                </a:rPr>
                <a:t>בחירת חייל</a:t>
              </a:r>
              <a:endParaRPr lang="en-IL" sz="1100">
                <a:effectLst/>
                <a:latin typeface="Calibri" panose="020F0502020204030204" pitchFamily="34" charset="0"/>
                <a:ea typeface="Times New Roman" panose="02020603050405020304" pitchFamily="18" charset="0"/>
                <a:cs typeface="Arial" panose="020B0604020202020204" pitchFamily="34" charset="0"/>
              </a:endParaRPr>
            </a:p>
          </p:txBody>
        </p:sp>
        <p:sp>
          <p:nvSpPr>
            <p:cNvPr id="6" name="AutoShape 320">
              <a:extLst>
                <a:ext uri="{FF2B5EF4-FFF2-40B4-BE49-F238E27FC236}">
                  <a16:creationId xmlns:a16="http://schemas.microsoft.com/office/drawing/2014/main" id="{5954F6CA-6098-4DE8-BA19-01822B489014}"/>
                </a:ext>
              </a:extLst>
            </p:cNvPr>
            <p:cNvSpPr>
              <a:spLocks noChangeArrowheads="1"/>
            </p:cNvSpPr>
            <p:nvPr/>
          </p:nvSpPr>
          <p:spPr bwMode="auto">
            <a:xfrm>
              <a:off x="5295" y="6836"/>
              <a:ext cx="1440" cy="1485"/>
            </a:xfrm>
            <a:prstGeom prst="roundRect">
              <a:avLst>
                <a:gd name="adj" fmla="val 16667"/>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r" rtl="1">
                <a:lnSpc>
                  <a:spcPct val="115000"/>
                </a:lnSpc>
                <a:spcAft>
                  <a:spcPts val="1000"/>
                </a:spcAft>
              </a:pPr>
              <a:r>
                <a:rPr lang="he-IL" sz="1100">
                  <a:effectLst/>
                  <a:latin typeface="Calibri" panose="020F0502020204030204" pitchFamily="34" charset="0"/>
                  <a:ea typeface="Times New Roman" panose="02020603050405020304" pitchFamily="18" charset="0"/>
                  <a:cs typeface="Arial" panose="020B0604020202020204" pitchFamily="34" charset="0"/>
                </a:rPr>
                <a:t>עבור על כל ששת הכיוונים שליד החייל</a:t>
              </a:r>
              <a:endParaRPr lang="en-IL" sz="1100">
                <a:effectLst/>
                <a:latin typeface="Calibri" panose="020F0502020204030204" pitchFamily="34" charset="0"/>
                <a:ea typeface="Times New Roman" panose="02020603050405020304" pitchFamily="18" charset="0"/>
                <a:cs typeface="Arial" panose="020B0604020202020204" pitchFamily="34" charset="0"/>
              </a:endParaRPr>
            </a:p>
          </p:txBody>
        </p:sp>
        <p:sp>
          <p:nvSpPr>
            <p:cNvPr id="7" name="AutoShape 324">
              <a:extLst>
                <a:ext uri="{FF2B5EF4-FFF2-40B4-BE49-F238E27FC236}">
                  <a16:creationId xmlns:a16="http://schemas.microsoft.com/office/drawing/2014/main" id="{8A7FDF6F-DF9E-43F7-865B-0B6C7437B68C}"/>
                </a:ext>
              </a:extLst>
            </p:cNvPr>
            <p:cNvSpPr>
              <a:spLocks noChangeArrowheads="1"/>
            </p:cNvSpPr>
            <p:nvPr/>
          </p:nvSpPr>
          <p:spPr bwMode="auto">
            <a:xfrm>
              <a:off x="1658" y="9434"/>
              <a:ext cx="2438" cy="2075"/>
            </a:xfrm>
            <a:prstGeom prst="roundRect">
              <a:avLst>
                <a:gd name="adj" fmla="val 16667"/>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r" rtl="1">
                <a:lnSpc>
                  <a:spcPct val="115000"/>
                </a:lnSpc>
                <a:spcAft>
                  <a:spcPts val="1000"/>
                </a:spcAft>
              </a:pPr>
              <a:r>
                <a:rPr lang="he-IL" sz="1100">
                  <a:effectLst/>
                  <a:latin typeface="Calibri" panose="020F0502020204030204" pitchFamily="34" charset="0"/>
                  <a:ea typeface="Times New Roman" panose="02020603050405020304" pitchFamily="18" charset="0"/>
                  <a:cs typeface="Arial" panose="020B0604020202020204" pitchFamily="34" charset="0"/>
                </a:rPr>
                <a:t>המשבצת פנויה וזהו החייל הראשוני שנבחר (לא פנייה מחדש של האלגוריתם – כלומר מדובר בחייל הראשוני שהשחקן בחר)</a:t>
              </a:r>
              <a:endParaRPr lang="en-IL" sz="1100">
                <a:effectLst/>
                <a:latin typeface="Calibri" panose="020F0502020204030204" pitchFamily="34" charset="0"/>
                <a:ea typeface="Times New Roman" panose="02020603050405020304" pitchFamily="18" charset="0"/>
                <a:cs typeface="Arial" panose="020B0604020202020204" pitchFamily="34" charset="0"/>
              </a:endParaRPr>
            </a:p>
          </p:txBody>
        </p:sp>
        <p:sp>
          <p:nvSpPr>
            <p:cNvPr id="8" name="AutoShape 326">
              <a:extLst>
                <a:ext uri="{FF2B5EF4-FFF2-40B4-BE49-F238E27FC236}">
                  <a16:creationId xmlns:a16="http://schemas.microsoft.com/office/drawing/2014/main" id="{093B10C6-80E3-411F-8D40-EA9639D93E9B}"/>
                </a:ext>
              </a:extLst>
            </p:cNvPr>
            <p:cNvSpPr>
              <a:spLocks noChangeArrowheads="1"/>
            </p:cNvSpPr>
            <p:nvPr/>
          </p:nvSpPr>
          <p:spPr bwMode="auto">
            <a:xfrm>
              <a:off x="8146" y="9251"/>
              <a:ext cx="1302" cy="1151"/>
            </a:xfrm>
            <a:prstGeom prst="roundRect">
              <a:avLst>
                <a:gd name="adj" fmla="val 16667"/>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r" rtl="1">
                <a:lnSpc>
                  <a:spcPct val="115000"/>
                </a:lnSpc>
                <a:spcAft>
                  <a:spcPts val="1000"/>
                </a:spcAft>
              </a:pPr>
              <a:r>
                <a:rPr lang="he-IL" sz="1100" dirty="0">
                  <a:effectLst/>
                  <a:latin typeface="Calibri" panose="020F0502020204030204" pitchFamily="34" charset="0"/>
                  <a:ea typeface="Times New Roman" panose="02020603050405020304" pitchFamily="18" charset="0"/>
                  <a:cs typeface="Arial" panose="020B0604020202020204" pitchFamily="34" charset="0"/>
                </a:rPr>
                <a:t>המשבצת  החדשה תפוסה</a:t>
              </a:r>
              <a:endParaRPr lang="en-IL" sz="1100" dirty="0">
                <a:effectLst/>
                <a:latin typeface="Calibri" panose="020F0502020204030204" pitchFamily="34" charset="0"/>
                <a:ea typeface="Times New Roman" panose="02020603050405020304" pitchFamily="18" charset="0"/>
                <a:cs typeface="Arial" panose="020B0604020202020204" pitchFamily="34" charset="0"/>
              </a:endParaRPr>
            </a:p>
          </p:txBody>
        </p:sp>
        <p:sp>
          <p:nvSpPr>
            <p:cNvPr id="9" name="AutoShape 327">
              <a:extLst>
                <a:ext uri="{FF2B5EF4-FFF2-40B4-BE49-F238E27FC236}">
                  <a16:creationId xmlns:a16="http://schemas.microsoft.com/office/drawing/2014/main" id="{45A04566-A663-4F1F-AD10-F0BE323857A6}"/>
                </a:ext>
              </a:extLst>
            </p:cNvPr>
            <p:cNvSpPr>
              <a:spLocks noChangeArrowheads="1"/>
            </p:cNvSpPr>
            <p:nvPr/>
          </p:nvSpPr>
          <p:spPr bwMode="auto">
            <a:xfrm>
              <a:off x="7855" y="11187"/>
              <a:ext cx="1815" cy="1731"/>
            </a:xfrm>
            <a:prstGeom prst="roundRect">
              <a:avLst>
                <a:gd name="adj" fmla="val 16667"/>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r" rtl="1">
                <a:lnSpc>
                  <a:spcPct val="115000"/>
                </a:lnSpc>
                <a:spcAft>
                  <a:spcPts val="1000"/>
                </a:spcAft>
              </a:pPr>
              <a:r>
                <a:rPr lang="he-IL" sz="1100">
                  <a:effectLst/>
                  <a:latin typeface="Calibri" panose="020F0502020204030204" pitchFamily="34" charset="0"/>
                  <a:ea typeface="Times New Roman" panose="02020603050405020304" pitchFamily="18" charset="0"/>
                  <a:cs typeface="Arial" panose="020B0604020202020204" pitchFamily="34" charset="0"/>
                </a:rPr>
                <a:t>בדוק האם המשבצת השנייה באותו הכיוון קיימת וגם פנוייה</a:t>
              </a:r>
              <a:endParaRPr lang="en-IL" sz="1100">
                <a:effectLst/>
                <a:latin typeface="Calibri" panose="020F0502020204030204" pitchFamily="34" charset="0"/>
                <a:ea typeface="Times New Roman" panose="02020603050405020304" pitchFamily="18" charset="0"/>
                <a:cs typeface="Arial" panose="020B0604020202020204" pitchFamily="34" charset="0"/>
              </a:endParaRPr>
            </a:p>
          </p:txBody>
        </p:sp>
        <p:sp>
          <p:nvSpPr>
            <p:cNvPr id="10" name="AutoShape 331">
              <a:extLst>
                <a:ext uri="{FF2B5EF4-FFF2-40B4-BE49-F238E27FC236}">
                  <a16:creationId xmlns:a16="http://schemas.microsoft.com/office/drawing/2014/main" id="{69AD76D1-C322-4539-871D-E2266ED89759}"/>
                </a:ext>
              </a:extLst>
            </p:cNvPr>
            <p:cNvSpPr>
              <a:spLocks noChangeArrowheads="1"/>
            </p:cNvSpPr>
            <p:nvPr/>
          </p:nvSpPr>
          <p:spPr bwMode="auto">
            <a:xfrm>
              <a:off x="2106" y="12369"/>
              <a:ext cx="1437" cy="1473"/>
            </a:xfrm>
            <a:prstGeom prst="roundRect">
              <a:avLst>
                <a:gd name="adj" fmla="val 16667"/>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r" rtl="1">
                <a:lnSpc>
                  <a:spcPct val="115000"/>
                </a:lnSpc>
                <a:spcAft>
                  <a:spcPts val="1000"/>
                </a:spcAft>
              </a:pPr>
              <a:r>
                <a:rPr lang="he-IL" sz="1100">
                  <a:effectLst/>
                  <a:latin typeface="Calibri" panose="020F0502020204030204" pitchFamily="34" charset="0"/>
                  <a:ea typeface="Times New Roman" panose="02020603050405020304" pitchFamily="18" charset="0"/>
                  <a:cs typeface="Arial" panose="020B0604020202020204" pitchFamily="34" charset="0"/>
                </a:rPr>
                <a:t>הוספת המשבצת לרשימת המהלכים האפשריים</a:t>
              </a:r>
              <a:endParaRPr lang="en-IL" sz="1100">
                <a:effectLst/>
                <a:latin typeface="Calibri" panose="020F0502020204030204" pitchFamily="34" charset="0"/>
                <a:ea typeface="Times New Roman" panose="02020603050405020304" pitchFamily="18" charset="0"/>
                <a:cs typeface="Arial" panose="020B0604020202020204" pitchFamily="34" charset="0"/>
              </a:endParaRPr>
            </a:p>
          </p:txBody>
        </p:sp>
        <p:cxnSp>
          <p:nvCxnSpPr>
            <p:cNvPr id="11" name="AutoShape 333">
              <a:extLst>
                <a:ext uri="{FF2B5EF4-FFF2-40B4-BE49-F238E27FC236}">
                  <a16:creationId xmlns:a16="http://schemas.microsoft.com/office/drawing/2014/main" id="{677937BA-D209-45F2-8248-F90DFC2046A8}"/>
                </a:ext>
              </a:extLst>
            </p:cNvPr>
            <p:cNvCxnSpPr>
              <a:cxnSpLocks noChangeShapeType="1"/>
            </p:cNvCxnSpPr>
            <p:nvPr/>
          </p:nvCxnSpPr>
          <p:spPr bwMode="auto">
            <a:xfrm rot="5400000">
              <a:off x="5790" y="6595"/>
              <a:ext cx="480"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 name="AutoShape 334">
              <a:extLst>
                <a:ext uri="{FF2B5EF4-FFF2-40B4-BE49-F238E27FC236}">
                  <a16:creationId xmlns:a16="http://schemas.microsoft.com/office/drawing/2014/main" id="{5460ADEB-33BB-470C-9A5C-122C0A6E63F5}"/>
                </a:ext>
              </a:extLst>
            </p:cNvPr>
            <p:cNvCxnSpPr>
              <a:cxnSpLocks noChangeShapeType="1"/>
            </p:cNvCxnSpPr>
            <p:nvPr/>
          </p:nvCxnSpPr>
          <p:spPr bwMode="auto">
            <a:xfrm rot="10800000" flipV="1">
              <a:off x="4096" y="9158"/>
              <a:ext cx="1095" cy="750"/>
            </a:xfrm>
            <a:prstGeom prst="bentConnector3">
              <a:avLst>
                <a:gd name="adj1" fmla="val 49954"/>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13" name="AutoShape 335">
              <a:extLst>
                <a:ext uri="{FF2B5EF4-FFF2-40B4-BE49-F238E27FC236}">
                  <a16:creationId xmlns:a16="http://schemas.microsoft.com/office/drawing/2014/main" id="{21353CFA-4073-41AE-9303-FF0A71E8872C}"/>
                </a:ext>
              </a:extLst>
            </p:cNvPr>
            <p:cNvCxnSpPr>
              <a:cxnSpLocks noChangeShapeType="1"/>
            </p:cNvCxnSpPr>
            <p:nvPr/>
          </p:nvCxnSpPr>
          <p:spPr bwMode="auto">
            <a:xfrm>
              <a:off x="6931" y="9177"/>
              <a:ext cx="1215" cy="470"/>
            </a:xfrm>
            <a:prstGeom prst="bentConnector3">
              <a:avLst>
                <a:gd name="adj1" fmla="val 49958"/>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14" name="AutoShape 336">
              <a:extLst>
                <a:ext uri="{FF2B5EF4-FFF2-40B4-BE49-F238E27FC236}">
                  <a16:creationId xmlns:a16="http://schemas.microsoft.com/office/drawing/2014/main" id="{D85B3433-EA73-4ACF-8D4C-EE89F0686B28}"/>
                </a:ext>
              </a:extLst>
            </p:cNvPr>
            <p:cNvCxnSpPr>
              <a:cxnSpLocks noChangeShapeType="1"/>
            </p:cNvCxnSpPr>
            <p:nvPr/>
          </p:nvCxnSpPr>
          <p:spPr bwMode="auto">
            <a:xfrm rot="5400000">
              <a:off x="8376" y="10795"/>
              <a:ext cx="785"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5" name="AutoShape 340">
              <a:extLst>
                <a:ext uri="{FF2B5EF4-FFF2-40B4-BE49-F238E27FC236}">
                  <a16:creationId xmlns:a16="http://schemas.microsoft.com/office/drawing/2014/main" id="{924901BD-BE15-452D-898F-DF042165C098}"/>
                </a:ext>
              </a:extLst>
            </p:cNvPr>
            <p:cNvCxnSpPr>
              <a:cxnSpLocks noChangeShapeType="1"/>
            </p:cNvCxnSpPr>
            <p:nvPr/>
          </p:nvCxnSpPr>
          <p:spPr bwMode="auto">
            <a:xfrm rot="5400000">
              <a:off x="2396" y="11939"/>
              <a:ext cx="860"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6" name="AutoShape 689">
              <a:extLst>
                <a:ext uri="{FF2B5EF4-FFF2-40B4-BE49-F238E27FC236}">
                  <a16:creationId xmlns:a16="http://schemas.microsoft.com/office/drawing/2014/main" id="{B7A01F34-F0D6-4712-963D-BB4EF1278F5A}"/>
                </a:ext>
              </a:extLst>
            </p:cNvPr>
            <p:cNvSpPr>
              <a:spLocks noChangeArrowheads="1"/>
            </p:cNvSpPr>
            <p:nvPr/>
          </p:nvSpPr>
          <p:spPr bwMode="auto">
            <a:xfrm>
              <a:off x="5191" y="8811"/>
              <a:ext cx="1740" cy="785"/>
            </a:xfrm>
            <a:prstGeom prst="roundRect">
              <a:avLst>
                <a:gd name="adj" fmla="val 16667"/>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r" rtl="1">
                <a:lnSpc>
                  <a:spcPct val="115000"/>
                </a:lnSpc>
                <a:spcAft>
                  <a:spcPts val="1000"/>
                </a:spcAft>
              </a:pPr>
              <a:r>
                <a:rPr lang="he-IL" sz="1100">
                  <a:effectLst/>
                  <a:latin typeface="Calibri" panose="020F0502020204030204" pitchFamily="34" charset="0"/>
                  <a:ea typeface="Times New Roman" panose="02020603050405020304" pitchFamily="18" charset="0"/>
                  <a:cs typeface="Arial" panose="020B0604020202020204" pitchFamily="34" charset="0"/>
                </a:rPr>
                <a:t>המשבצת החדשה קיימת</a:t>
              </a:r>
              <a:endParaRPr lang="en-IL" sz="1100">
                <a:effectLst/>
                <a:latin typeface="Calibri" panose="020F0502020204030204" pitchFamily="34" charset="0"/>
                <a:ea typeface="Times New Roman" panose="02020603050405020304" pitchFamily="18" charset="0"/>
                <a:cs typeface="Arial" panose="020B0604020202020204" pitchFamily="34" charset="0"/>
              </a:endParaRPr>
            </a:p>
          </p:txBody>
        </p:sp>
        <p:cxnSp>
          <p:nvCxnSpPr>
            <p:cNvPr id="17" name="AutoShape 690">
              <a:extLst>
                <a:ext uri="{FF2B5EF4-FFF2-40B4-BE49-F238E27FC236}">
                  <a16:creationId xmlns:a16="http://schemas.microsoft.com/office/drawing/2014/main" id="{C7F51D99-257E-4955-A7DA-E3728E124699}"/>
                </a:ext>
              </a:extLst>
            </p:cNvPr>
            <p:cNvCxnSpPr>
              <a:cxnSpLocks noChangeShapeType="1"/>
            </p:cNvCxnSpPr>
            <p:nvPr/>
          </p:nvCxnSpPr>
          <p:spPr bwMode="auto">
            <a:xfrm rot="5400000">
              <a:off x="5786" y="8565"/>
              <a:ext cx="490" cy="1"/>
            </a:xfrm>
            <a:prstGeom prst="bentConnector3">
              <a:avLst>
                <a:gd name="adj1" fmla="val 50000"/>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18" name="AutoShape 691">
              <a:extLst>
                <a:ext uri="{FF2B5EF4-FFF2-40B4-BE49-F238E27FC236}">
                  <a16:creationId xmlns:a16="http://schemas.microsoft.com/office/drawing/2014/main" id="{5037DD70-95A6-4ABB-8E5C-C2F76995B3CC}"/>
                </a:ext>
              </a:extLst>
            </p:cNvPr>
            <p:cNvCxnSpPr>
              <a:cxnSpLocks noChangeShapeType="1"/>
            </p:cNvCxnSpPr>
            <p:nvPr/>
          </p:nvCxnSpPr>
          <p:spPr bwMode="auto">
            <a:xfrm flipH="1">
              <a:off x="6867" y="12025"/>
              <a:ext cx="988"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9" name="AutoShape 692">
              <a:extLst>
                <a:ext uri="{FF2B5EF4-FFF2-40B4-BE49-F238E27FC236}">
                  <a16:creationId xmlns:a16="http://schemas.microsoft.com/office/drawing/2014/main" id="{4DBF670E-3F4C-4B80-8388-51D1347B559D}"/>
                </a:ext>
              </a:extLst>
            </p:cNvPr>
            <p:cNvSpPr>
              <a:spLocks noChangeArrowheads="1"/>
            </p:cNvSpPr>
            <p:nvPr/>
          </p:nvSpPr>
          <p:spPr bwMode="auto">
            <a:xfrm>
              <a:off x="5191" y="11122"/>
              <a:ext cx="1740" cy="1988"/>
            </a:xfrm>
            <a:prstGeom prst="roundRect">
              <a:avLst>
                <a:gd name="adj" fmla="val 16667"/>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r" rtl="1">
                <a:lnSpc>
                  <a:spcPct val="115000"/>
                </a:lnSpc>
                <a:spcAft>
                  <a:spcPts val="1000"/>
                </a:spcAft>
              </a:pPr>
              <a:r>
                <a:rPr lang="he-IL" sz="1100">
                  <a:effectLst/>
                  <a:latin typeface="Calibri" panose="020F0502020204030204" pitchFamily="34" charset="0"/>
                  <a:ea typeface="Times New Roman" panose="02020603050405020304" pitchFamily="18" charset="0"/>
                  <a:cs typeface="Arial" panose="020B0604020202020204" pitchFamily="34" charset="0"/>
                </a:rPr>
                <a:t>בדוק האם המשבצת השנייה לא נמצאת ברשימת המהלכים</a:t>
              </a:r>
              <a:endParaRPr lang="en-IL" sz="1100">
                <a:effectLst/>
                <a:latin typeface="Calibri" panose="020F0502020204030204" pitchFamily="34" charset="0"/>
                <a:ea typeface="Times New Roman" panose="02020603050405020304" pitchFamily="18" charset="0"/>
                <a:cs typeface="Arial" panose="020B0604020202020204" pitchFamily="34" charset="0"/>
              </a:endParaRPr>
            </a:p>
          </p:txBody>
        </p:sp>
        <p:cxnSp>
          <p:nvCxnSpPr>
            <p:cNvPr id="20" name="AutoShape 693">
              <a:extLst>
                <a:ext uri="{FF2B5EF4-FFF2-40B4-BE49-F238E27FC236}">
                  <a16:creationId xmlns:a16="http://schemas.microsoft.com/office/drawing/2014/main" id="{F9E1D798-1E45-4D91-8C8B-93686A6D7705}"/>
                </a:ext>
              </a:extLst>
            </p:cNvPr>
            <p:cNvCxnSpPr>
              <a:cxnSpLocks noChangeShapeType="1"/>
            </p:cNvCxnSpPr>
            <p:nvPr/>
          </p:nvCxnSpPr>
          <p:spPr bwMode="auto">
            <a:xfrm flipH="1">
              <a:off x="6030" y="13110"/>
              <a:ext cx="1" cy="849"/>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1" name="AutoShape 694">
              <a:extLst>
                <a:ext uri="{FF2B5EF4-FFF2-40B4-BE49-F238E27FC236}">
                  <a16:creationId xmlns:a16="http://schemas.microsoft.com/office/drawing/2014/main" id="{DEC56893-8AC6-4F44-A959-8B482AB080EB}"/>
                </a:ext>
              </a:extLst>
            </p:cNvPr>
            <p:cNvSpPr>
              <a:spLocks noChangeArrowheads="1"/>
            </p:cNvSpPr>
            <p:nvPr/>
          </p:nvSpPr>
          <p:spPr bwMode="auto">
            <a:xfrm>
              <a:off x="5137" y="13959"/>
              <a:ext cx="2025" cy="2061"/>
            </a:xfrm>
            <a:prstGeom prst="roundRect">
              <a:avLst>
                <a:gd name="adj" fmla="val 16667"/>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r" rtl="1">
                <a:lnSpc>
                  <a:spcPct val="115000"/>
                </a:lnSpc>
                <a:spcAft>
                  <a:spcPts val="1000"/>
                </a:spcAft>
              </a:pPr>
              <a:r>
                <a:rPr lang="he-IL" sz="1100">
                  <a:effectLst/>
                  <a:latin typeface="Calibri" panose="020F0502020204030204" pitchFamily="34" charset="0"/>
                  <a:ea typeface="Times New Roman" panose="02020603050405020304" pitchFamily="18" charset="0"/>
                  <a:cs typeface="Arial" panose="020B0604020202020204" pitchFamily="34" charset="0"/>
                </a:rPr>
                <a:t>הוספת המשבצת לרשימת המהלכים והאפשריים וחזרה על האלגרויתם עבורו</a:t>
              </a:r>
              <a:endParaRPr lang="en-IL" sz="1100">
                <a:effectLst/>
                <a:latin typeface="Calibri" panose="020F0502020204030204" pitchFamily="34" charset="0"/>
                <a:ea typeface="Times New Roman" panose="02020603050405020304" pitchFamily="18" charset="0"/>
                <a:cs typeface="Arial" panose="020B0604020202020204" pitchFamily="34" charset="0"/>
              </a:endParaRPr>
            </a:p>
          </p:txBody>
        </p:sp>
        <p:cxnSp>
          <p:nvCxnSpPr>
            <p:cNvPr id="22" name="AutoShape 695">
              <a:extLst>
                <a:ext uri="{FF2B5EF4-FFF2-40B4-BE49-F238E27FC236}">
                  <a16:creationId xmlns:a16="http://schemas.microsoft.com/office/drawing/2014/main" id="{236D98D2-E866-4084-85DE-FCDC02BDDFEB}"/>
                </a:ext>
              </a:extLst>
            </p:cNvPr>
            <p:cNvCxnSpPr>
              <a:cxnSpLocks noChangeShapeType="1"/>
            </p:cNvCxnSpPr>
            <p:nvPr/>
          </p:nvCxnSpPr>
          <p:spPr bwMode="auto">
            <a:xfrm rot="5400000" flipH="1">
              <a:off x="5033" y="9149"/>
              <a:ext cx="7297" cy="3893"/>
            </a:xfrm>
            <a:prstGeom prst="bentConnector3">
              <a:avLst>
                <a:gd name="adj1" fmla="val 100190"/>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23" name="AutoShape 696">
              <a:extLst>
                <a:ext uri="{FF2B5EF4-FFF2-40B4-BE49-F238E27FC236}">
                  <a16:creationId xmlns:a16="http://schemas.microsoft.com/office/drawing/2014/main" id="{538426B1-6108-4D4F-981E-DC9D11B39B5C}"/>
                </a:ext>
              </a:extLst>
            </p:cNvPr>
            <p:cNvCxnSpPr>
              <a:cxnSpLocks noChangeShapeType="1"/>
            </p:cNvCxnSpPr>
            <p:nvPr/>
          </p:nvCxnSpPr>
          <p:spPr bwMode="auto">
            <a:xfrm>
              <a:off x="7162" y="14744"/>
              <a:ext cx="3466"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4" name="AutoShape 697">
              <a:extLst>
                <a:ext uri="{FF2B5EF4-FFF2-40B4-BE49-F238E27FC236}">
                  <a16:creationId xmlns:a16="http://schemas.microsoft.com/office/drawing/2014/main" id="{CB027A9E-5AC2-4CFB-AE33-3044D78B5E98}"/>
                </a:ext>
              </a:extLst>
            </p:cNvPr>
            <p:cNvCxnSpPr>
              <a:cxnSpLocks noChangeShapeType="1"/>
            </p:cNvCxnSpPr>
            <p:nvPr/>
          </p:nvCxnSpPr>
          <p:spPr bwMode="auto">
            <a:xfrm flipH="1">
              <a:off x="6931" y="5933"/>
              <a:ext cx="1663" cy="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5" name="AutoShape 699">
              <a:extLst>
                <a:ext uri="{FF2B5EF4-FFF2-40B4-BE49-F238E27FC236}">
                  <a16:creationId xmlns:a16="http://schemas.microsoft.com/office/drawing/2014/main" id="{C004D93C-398E-41FF-B586-2AF20E9DBADA}"/>
                </a:ext>
              </a:extLst>
            </p:cNvPr>
            <p:cNvSpPr>
              <a:spLocks noChangeArrowheads="1"/>
            </p:cNvSpPr>
            <p:nvPr/>
          </p:nvSpPr>
          <p:spPr bwMode="auto">
            <a:xfrm>
              <a:off x="5093" y="5614"/>
              <a:ext cx="1838" cy="742"/>
            </a:xfrm>
            <a:prstGeom prst="roundRect">
              <a:avLst>
                <a:gd name="adj" fmla="val 16667"/>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r" rtl="1">
                <a:lnSpc>
                  <a:spcPct val="115000"/>
                </a:lnSpc>
                <a:spcAft>
                  <a:spcPts val="1000"/>
                </a:spcAft>
              </a:pPr>
              <a:r>
                <a:rPr lang="he-IL" sz="1100">
                  <a:effectLst/>
                  <a:latin typeface="Calibri" panose="020F0502020204030204" pitchFamily="34" charset="0"/>
                  <a:ea typeface="Times New Roman" panose="02020603050405020304" pitchFamily="18" charset="0"/>
                  <a:cs typeface="Arial" panose="020B0604020202020204" pitchFamily="34" charset="0"/>
                </a:rPr>
                <a:t>אתחול רשימת מהלכים</a:t>
              </a:r>
              <a:endParaRPr lang="en-IL" sz="1100">
                <a:effectLst/>
                <a:latin typeface="Calibri" panose="020F0502020204030204" pitchFamily="34" charset="0"/>
                <a:ea typeface="Times New Roman" panose="02020603050405020304" pitchFamily="18" charset="0"/>
                <a:cs typeface="Arial" panose="020B0604020202020204" pitchFamily="34" charset="0"/>
              </a:endParaRPr>
            </a:p>
          </p:txBody>
        </p:sp>
      </p:grpSp>
    </p:spTree>
    <p:extLst>
      <p:ext uri="{BB962C8B-B14F-4D97-AF65-F5344CB8AC3E}">
        <p14:creationId xmlns:p14="http://schemas.microsoft.com/office/powerpoint/2010/main" val="9101020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204BE67-15AB-49ED-9F02-A2EC267D050D}"/>
              </a:ext>
            </a:extLst>
          </p:cNvPr>
          <p:cNvSpPr>
            <a:spLocks noGrp="1"/>
          </p:cNvSpPr>
          <p:nvPr>
            <p:ph type="title"/>
          </p:nvPr>
        </p:nvSpPr>
        <p:spPr/>
        <p:txBody>
          <a:bodyPr>
            <a:normAutofit/>
          </a:bodyPr>
          <a:lstStyle/>
          <a:p>
            <a:pPr algn="r" rtl="1"/>
            <a:r>
              <a:rPr lang="he-IL" dirty="0"/>
              <a:t>אלגוריתם </a:t>
            </a:r>
            <a:r>
              <a:rPr lang="en-US" dirty="0"/>
              <a:t>3</a:t>
            </a:r>
            <a:r>
              <a:rPr lang="he-IL" dirty="0"/>
              <a:t>:</a:t>
            </a:r>
            <a:r>
              <a:rPr lang="en-US" dirty="0"/>
              <a:t> </a:t>
            </a:r>
            <a:r>
              <a:rPr lang="he-IL" dirty="0"/>
              <a:t>אלגוריתם לשחקן ממוחשב </a:t>
            </a:r>
            <a:br>
              <a:rPr lang="he-IL" dirty="0"/>
            </a:br>
            <a:endParaRPr lang="en-IL" dirty="0"/>
          </a:p>
        </p:txBody>
      </p:sp>
      <p:sp>
        <p:nvSpPr>
          <p:cNvPr id="3" name="מציין מיקום תוכן 2">
            <a:extLst>
              <a:ext uri="{FF2B5EF4-FFF2-40B4-BE49-F238E27FC236}">
                <a16:creationId xmlns:a16="http://schemas.microsoft.com/office/drawing/2014/main" id="{F02F4065-DD48-4E9F-A19B-871585A9B99F}"/>
              </a:ext>
            </a:extLst>
          </p:cNvPr>
          <p:cNvSpPr>
            <a:spLocks noGrp="1"/>
          </p:cNvSpPr>
          <p:nvPr>
            <p:ph idx="1"/>
          </p:nvPr>
        </p:nvSpPr>
        <p:spPr/>
        <p:txBody>
          <a:bodyPr/>
          <a:lstStyle/>
          <a:p>
            <a:pPr algn="r" rtl="1"/>
            <a:r>
              <a:rPr lang="he-IL" dirty="0"/>
              <a:t>שחקן ממוחשב הינו שחקן הפועל על דעת עצמו ולא בעזרת החלטות המשתמש.</a:t>
            </a:r>
          </a:p>
          <a:p>
            <a:pPr algn="r" rtl="1"/>
            <a:r>
              <a:rPr lang="he-IL" dirty="0"/>
              <a:t>כל החלטותיו של המשחקן הממוחשב נקבעות על פי שיקולים מתמטיים, שיקולים מתמטיים אלו נקבעו מראש באלגוריתם בצורה כזו שהשחקן הממוחשב יבצע את המהלך הטוב ביותר.</a:t>
            </a:r>
          </a:p>
          <a:p>
            <a:pPr algn="r" rtl="1"/>
            <a:r>
              <a:rPr lang="he-IL" dirty="0"/>
              <a:t>לשם כך על השחקן הממוחשב להתחשב בנתוני המצב הקיים של לוח המשחק ולהגיב בהתאם לשינויים המתרחשים במהלך המשחק כך שבכל שלב יהיה בידו המהלך הטוב ביותר עבורו.</a:t>
            </a:r>
          </a:p>
          <a:p>
            <a:pPr algn="r" rtl="1"/>
            <a:r>
              <a:rPr lang="he-IL" dirty="0"/>
              <a:t>בעצם בעיה זו מכילה 2 אלגוריתמים מרכזיים שהם </a:t>
            </a:r>
            <a:r>
              <a:rPr lang="en-US" dirty="0" err="1"/>
              <a:t>AlphaBeta</a:t>
            </a:r>
            <a:r>
              <a:rPr lang="he-IL" dirty="0"/>
              <a:t> ו </a:t>
            </a:r>
            <a:r>
              <a:rPr lang="en-US" dirty="0" err="1"/>
              <a:t>MonteCarlo</a:t>
            </a:r>
            <a:r>
              <a:rPr lang="he-IL" dirty="0"/>
              <a:t>.</a:t>
            </a:r>
            <a:endParaRPr lang="en-US" dirty="0"/>
          </a:p>
        </p:txBody>
      </p:sp>
    </p:spTree>
    <p:extLst>
      <p:ext uri="{BB962C8B-B14F-4D97-AF65-F5344CB8AC3E}">
        <p14:creationId xmlns:p14="http://schemas.microsoft.com/office/powerpoint/2010/main" val="932363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204BE67-15AB-49ED-9F02-A2EC267D050D}"/>
              </a:ext>
            </a:extLst>
          </p:cNvPr>
          <p:cNvSpPr>
            <a:spLocks noGrp="1"/>
          </p:cNvSpPr>
          <p:nvPr>
            <p:ph type="title"/>
          </p:nvPr>
        </p:nvSpPr>
        <p:spPr>
          <a:xfrm>
            <a:off x="257452" y="609600"/>
            <a:ext cx="9016550" cy="1320800"/>
          </a:xfrm>
        </p:spPr>
        <p:txBody>
          <a:bodyPr>
            <a:normAutofit fontScale="90000"/>
          </a:bodyPr>
          <a:lstStyle/>
          <a:p>
            <a:pPr algn="r" rtl="1"/>
            <a:r>
              <a:rPr lang="he-IL" dirty="0"/>
              <a:t>אלגוריתם </a:t>
            </a:r>
            <a:r>
              <a:rPr lang="en-US" dirty="0"/>
              <a:t>3</a:t>
            </a:r>
            <a:r>
              <a:rPr lang="he-IL" dirty="0"/>
              <a:t>:</a:t>
            </a:r>
            <a:r>
              <a:rPr lang="en-US" dirty="0"/>
              <a:t> </a:t>
            </a:r>
            <a:r>
              <a:rPr lang="he-IL" dirty="0"/>
              <a:t>אלגוריתם לשחקן ממוחשב - </a:t>
            </a:r>
            <a:r>
              <a:rPr lang="en-US" dirty="0"/>
              <a:t>Alpha Beta</a:t>
            </a:r>
            <a:br>
              <a:rPr lang="he-IL" dirty="0"/>
            </a:br>
            <a:endParaRPr lang="en-IL" dirty="0"/>
          </a:p>
        </p:txBody>
      </p:sp>
      <p:sp>
        <p:nvSpPr>
          <p:cNvPr id="3" name="מציין מיקום תוכן 2">
            <a:extLst>
              <a:ext uri="{FF2B5EF4-FFF2-40B4-BE49-F238E27FC236}">
                <a16:creationId xmlns:a16="http://schemas.microsoft.com/office/drawing/2014/main" id="{F02F4065-DD48-4E9F-A19B-871585A9B99F}"/>
              </a:ext>
            </a:extLst>
          </p:cNvPr>
          <p:cNvSpPr>
            <a:spLocks noGrp="1"/>
          </p:cNvSpPr>
          <p:nvPr>
            <p:ph idx="1"/>
          </p:nvPr>
        </p:nvSpPr>
        <p:spPr/>
        <p:txBody>
          <a:bodyPr/>
          <a:lstStyle/>
          <a:p>
            <a:pPr algn="r" rtl="1"/>
            <a:r>
              <a:rPr lang="he-IL" dirty="0"/>
              <a:t>לפני שאסביר על </a:t>
            </a:r>
            <a:r>
              <a:rPr lang="en-US" dirty="0" err="1"/>
              <a:t>AlphaBeta</a:t>
            </a:r>
            <a:r>
              <a:rPr lang="he-IL" dirty="0"/>
              <a:t>, אסביר קודם על </a:t>
            </a:r>
            <a:r>
              <a:rPr lang="en-US" dirty="0"/>
              <a:t>Minimax</a:t>
            </a:r>
            <a:r>
              <a:rPr lang="he-IL" dirty="0"/>
              <a:t>, כי</a:t>
            </a:r>
            <a:r>
              <a:rPr lang="en-US" dirty="0" err="1"/>
              <a:t>AlphaBeta</a:t>
            </a:r>
            <a:r>
              <a:rPr lang="en-US" dirty="0"/>
              <a:t> </a:t>
            </a:r>
            <a:r>
              <a:rPr lang="he-IL" dirty="0"/>
              <a:t> הוא בסך </a:t>
            </a:r>
            <a:r>
              <a:rPr lang="he-IL" dirty="0" err="1"/>
              <a:t>הכל</a:t>
            </a:r>
            <a:r>
              <a:rPr lang="he-IL" dirty="0"/>
              <a:t> שיפור של </a:t>
            </a:r>
            <a:r>
              <a:rPr lang="en-US" dirty="0"/>
              <a:t>Minimax</a:t>
            </a:r>
            <a:r>
              <a:rPr lang="he-IL" dirty="0"/>
              <a:t>:</a:t>
            </a:r>
          </a:p>
          <a:p>
            <a:pPr algn="r" rtl="1"/>
            <a:r>
              <a:rPr lang="he-IL" dirty="0"/>
              <a:t>עץ </a:t>
            </a:r>
            <a:r>
              <a:rPr lang="he-IL" dirty="0" err="1"/>
              <a:t>מינימקס</a:t>
            </a:r>
            <a:r>
              <a:rPr lang="he-IL" dirty="0"/>
              <a:t> הוא עץ הפורס את האפשרויות למשחק של שחקן א', את התגובות של שחקן ב' לכל פעולה של שחקן א', את תגובותיו של א' לתגובותיו של ב' וכך הלאה. מעשית מוגבל עומקו של העץ על ידי הזמן וזיכרון המחשב העומדים לרשותנו.</a:t>
            </a:r>
          </a:p>
          <a:p>
            <a:pPr algn="r" rtl="1"/>
            <a:r>
              <a:rPr lang="he-IL" dirty="0"/>
              <a:t>נסרוק את העץ החל בעלים, דרך הקודקודים (קודקוד הוא צומת פנימי בעץ) שמעליהם עד השורש (מלמטה למעלה) הציון שניתן לכל קודקוד הוא הערך הגבוה ביותר של העלים/הקודקודים שתחתיו, אם אותו קודקוד מסמל מהלך שלי, והערך הנמוך ביותר של העלים/קודקודים שתחתיו אם אותו קודקוד מסמל מהלך של היריב (כי ברור שהוא יבחר באפשרות הטובה ביותר בשבילו - הכי גרועה בשבילי).</a:t>
            </a:r>
          </a:p>
          <a:p>
            <a:pPr algn="r" rtl="1"/>
            <a:r>
              <a:rPr lang="he-IL" dirty="0"/>
              <a:t>כשנגיע לשורש, נבחר בקודקוד שמתחת לשורש שיש לו את הציון הטוב ביותר.</a:t>
            </a:r>
          </a:p>
        </p:txBody>
      </p:sp>
    </p:spTree>
    <p:extLst>
      <p:ext uri="{BB962C8B-B14F-4D97-AF65-F5344CB8AC3E}">
        <p14:creationId xmlns:p14="http://schemas.microsoft.com/office/powerpoint/2010/main" val="15798480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204BE67-15AB-49ED-9F02-A2EC267D050D}"/>
              </a:ext>
            </a:extLst>
          </p:cNvPr>
          <p:cNvSpPr>
            <a:spLocks noGrp="1"/>
          </p:cNvSpPr>
          <p:nvPr>
            <p:ph type="title"/>
          </p:nvPr>
        </p:nvSpPr>
        <p:spPr>
          <a:xfrm>
            <a:off x="257452" y="609600"/>
            <a:ext cx="9016550" cy="1320800"/>
          </a:xfrm>
        </p:spPr>
        <p:txBody>
          <a:bodyPr>
            <a:normAutofit fontScale="90000"/>
          </a:bodyPr>
          <a:lstStyle/>
          <a:p>
            <a:pPr algn="r" rtl="1"/>
            <a:r>
              <a:rPr lang="he-IL" dirty="0"/>
              <a:t>אלגוריתם </a:t>
            </a:r>
            <a:r>
              <a:rPr lang="en-US" dirty="0"/>
              <a:t>3</a:t>
            </a:r>
            <a:r>
              <a:rPr lang="he-IL" dirty="0"/>
              <a:t>:</a:t>
            </a:r>
            <a:r>
              <a:rPr lang="en-US" dirty="0"/>
              <a:t> </a:t>
            </a:r>
            <a:r>
              <a:rPr lang="he-IL" dirty="0"/>
              <a:t>אלגוריתם לשחקן ממוחשב - </a:t>
            </a:r>
            <a:r>
              <a:rPr lang="en-US" dirty="0"/>
              <a:t>Alpha Beta</a:t>
            </a:r>
            <a:br>
              <a:rPr lang="he-IL" dirty="0"/>
            </a:br>
            <a:endParaRPr lang="en-IL" dirty="0"/>
          </a:p>
        </p:txBody>
      </p:sp>
      <p:sp>
        <p:nvSpPr>
          <p:cNvPr id="3" name="מציין מיקום תוכן 2">
            <a:extLst>
              <a:ext uri="{FF2B5EF4-FFF2-40B4-BE49-F238E27FC236}">
                <a16:creationId xmlns:a16="http://schemas.microsoft.com/office/drawing/2014/main" id="{F02F4065-DD48-4E9F-A19B-871585A9B99F}"/>
              </a:ext>
            </a:extLst>
          </p:cNvPr>
          <p:cNvSpPr>
            <a:spLocks noGrp="1"/>
          </p:cNvSpPr>
          <p:nvPr>
            <p:ph idx="1"/>
          </p:nvPr>
        </p:nvSpPr>
        <p:spPr/>
        <p:txBody>
          <a:bodyPr/>
          <a:lstStyle/>
          <a:p>
            <a:pPr algn="r" rtl="1"/>
            <a:r>
              <a:rPr lang="he-IL" dirty="0"/>
              <a:t>האלגוריתם </a:t>
            </a:r>
            <a:r>
              <a:rPr lang="en-US" dirty="0"/>
              <a:t> </a:t>
            </a:r>
            <a:r>
              <a:rPr lang="en-US" dirty="0" err="1"/>
              <a:t>AlphaBeta</a:t>
            </a:r>
            <a:r>
              <a:rPr lang="en-US" dirty="0"/>
              <a:t> </a:t>
            </a:r>
            <a:r>
              <a:rPr lang="he-IL" dirty="0"/>
              <a:t>עובד כך: </a:t>
            </a:r>
          </a:p>
          <a:p>
            <a:pPr algn="r" rtl="1"/>
            <a:r>
              <a:rPr lang="he-IL" dirty="0"/>
              <a:t>אלפא מייצג את התוצאה הטובה ביותר שלנו ברמה זאת ומעלה כאשר מטרתנו למקסם את אלפא כמה שאפשר. </a:t>
            </a:r>
          </a:p>
          <a:p>
            <a:pPr algn="r" rtl="1"/>
            <a:r>
              <a:rPr lang="he-IL" dirty="0"/>
              <a:t>בטא מייצג את התוצאה הטובה ביותר של היריב ברמה זאת ומעלה כאשר מטרת היריב לצמצם את בטא כמה שאפשר. </a:t>
            </a:r>
          </a:p>
          <a:p>
            <a:pPr algn="r" rtl="1"/>
            <a:r>
              <a:rPr lang="he-IL" dirty="0"/>
              <a:t>הסיבה לכך היא שהניקוד מתייחס ללוח המשחק עבורנו (ניקוד גבוה יותר = מצב טוב יותר עבורנו). </a:t>
            </a:r>
          </a:p>
          <a:p>
            <a:pPr algn="r" rtl="1"/>
            <a:r>
              <a:rPr lang="he-IL" dirty="0"/>
              <a:t>בכל קריאה לפונקציה עבור השחקן אליו הפונקציה מתייחסת, נשנה את אלפא ובטא אם יש שינוי בתוצאה הטובה ביותר של השחקן.</a:t>
            </a:r>
          </a:p>
          <a:p>
            <a:pPr algn="r" rtl="1"/>
            <a:r>
              <a:rPr lang="he-IL" dirty="0"/>
              <a:t>אם באיזשהו שלב בטא קטן או שווה לאלפא, סימן שקיימת פעולה טובה יותר עבורנו ברמה למעלה ואין צורך להמשיך את החיפוש למטה.</a:t>
            </a:r>
          </a:p>
          <a:p>
            <a:pPr algn="r" rtl="1"/>
            <a:endParaRPr lang="he-IL" dirty="0"/>
          </a:p>
        </p:txBody>
      </p:sp>
    </p:spTree>
    <p:extLst>
      <p:ext uri="{BB962C8B-B14F-4D97-AF65-F5344CB8AC3E}">
        <p14:creationId xmlns:p14="http://schemas.microsoft.com/office/powerpoint/2010/main" val="3721458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204BE67-15AB-49ED-9F02-A2EC267D050D}"/>
              </a:ext>
            </a:extLst>
          </p:cNvPr>
          <p:cNvSpPr>
            <a:spLocks noGrp="1"/>
          </p:cNvSpPr>
          <p:nvPr>
            <p:ph type="title"/>
          </p:nvPr>
        </p:nvSpPr>
        <p:spPr>
          <a:xfrm>
            <a:off x="257452" y="609600"/>
            <a:ext cx="9016550" cy="1320800"/>
          </a:xfrm>
        </p:spPr>
        <p:txBody>
          <a:bodyPr>
            <a:normAutofit fontScale="90000"/>
          </a:bodyPr>
          <a:lstStyle/>
          <a:p>
            <a:pPr algn="r" rtl="1"/>
            <a:r>
              <a:rPr lang="he-IL" dirty="0"/>
              <a:t>אלגוריתם </a:t>
            </a:r>
            <a:r>
              <a:rPr lang="en-US" dirty="0"/>
              <a:t>3</a:t>
            </a:r>
            <a:r>
              <a:rPr lang="he-IL" dirty="0"/>
              <a:t>:</a:t>
            </a:r>
            <a:r>
              <a:rPr lang="en-US" dirty="0"/>
              <a:t> </a:t>
            </a:r>
            <a:r>
              <a:rPr lang="he-IL" dirty="0"/>
              <a:t>אלגוריתם לשחקן ממוחשב - </a:t>
            </a:r>
            <a:r>
              <a:rPr lang="en-US" dirty="0"/>
              <a:t>Alpha Beta</a:t>
            </a:r>
            <a:br>
              <a:rPr lang="he-IL" dirty="0"/>
            </a:br>
            <a:endParaRPr lang="en-IL" dirty="0"/>
          </a:p>
        </p:txBody>
      </p:sp>
      <p:pic>
        <p:nvPicPr>
          <p:cNvPr id="6" name="תמונה 5">
            <a:extLst>
              <a:ext uri="{FF2B5EF4-FFF2-40B4-BE49-F238E27FC236}">
                <a16:creationId xmlns:a16="http://schemas.microsoft.com/office/drawing/2014/main" id="{E9270820-E127-4B50-9DB9-318689DD0D3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3450" y="1708482"/>
            <a:ext cx="7951976" cy="4628694"/>
          </a:xfrm>
          <a:prstGeom prst="rect">
            <a:avLst/>
          </a:prstGeom>
          <a:noFill/>
          <a:ln>
            <a:noFill/>
          </a:ln>
        </p:spPr>
      </p:pic>
    </p:spTree>
    <p:extLst>
      <p:ext uri="{BB962C8B-B14F-4D97-AF65-F5344CB8AC3E}">
        <p14:creationId xmlns:p14="http://schemas.microsoft.com/office/powerpoint/2010/main" val="762960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204BE67-15AB-49ED-9F02-A2EC267D050D}"/>
              </a:ext>
            </a:extLst>
          </p:cNvPr>
          <p:cNvSpPr>
            <a:spLocks noGrp="1"/>
          </p:cNvSpPr>
          <p:nvPr>
            <p:ph type="title"/>
          </p:nvPr>
        </p:nvSpPr>
        <p:spPr>
          <a:xfrm>
            <a:off x="257452" y="609600"/>
            <a:ext cx="9016550" cy="1320800"/>
          </a:xfrm>
        </p:spPr>
        <p:txBody>
          <a:bodyPr>
            <a:normAutofit fontScale="90000"/>
          </a:bodyPr>
          <a:lstStyle/>
          <a:p>
            <a:pPr algn="r" rtl="1"/>
            <a:r>
              <a:rPr lang="he-IL" dirty="0"/>
              <a:t>אלגוריתם </a:t>
            </a:r>
            <a:r>
              <a:rPr lang="en-US" dirty="0"/>
              <a:t>3</a:t>
            </a:r>
            <a:r>
              <a:rPr lang="he-IL" dirty="0"/>
              <a:t>:</a:t>
            </a:r>
            <a:r>
              <a:rPr lang="en-US" dirty="0"/>
              <a:t> </a:t>
            </a:r>
            <a:r>
              <a:rPr lang="he-IL" dirty="0"/>
              <a:t>אלגוריתם לשחקן ממוחשב - </a:t>
            </a:r>
            <a:r>
              <a:rPr lang="en-US" dirty="0"/>
              <a:t>Alpha Beta</a:t>
            </a:r>
            <a:br>
              <a:rPr lang="he-IL" dirty="0"/>
            </a:br>
            <a:endParaRPr lang="en-IL" dirty="0"/>
          </a:p>
        </p:txBody>
      </p:sp>
      <p:sp>
        <p:nvSpPr>
          <p:cNvPr id="3" name="מציין מיקום תוכן 2">
            <a:extLst>
              <a:ext uri="{FF2B5EF4-FFF2-40B4-BE49-F238E27FC236}">
                <a16:creationId xmlns:a16="http://schemas.microsoft.com/office/drawing/2014/main" id="{F02F4065-DD48-4E9F-A19B-871585A9B99F}"/>
              </a:ext>
            </a:extLst>
          </p:cNvPr>
          <p:cNvSpPr>
            <a:spLocks noGrp="1"/>
          </p:cNvSpPr>
          <p:nvPr>
            <p:ph idx="1"/>
          </p:nvPr>
        </p:nvSpPr>
        <p:spPr/>
        <p:txBody>
          <a:bodyPr/>
          <a:lstStyle/>
          <a:p>
            <a:pPr algn="r" rtl="1"/>
            <a:r>
              <a:rPr lang="he-IL" dirty="0"/>
              <a:t>כמה נקודות בנוגע למימוש האלגוריתם:</a:t>
            </a:r>
          </a:p>
          <a:p>
            <a:pPr algn="r" rtl="1"/>
            <a:r>
              <a:rPr lang="he-IL" dirty="0"/>
              <a:t>למרות ש</a:t>
            </a:r>
            <a:r>
              <a:rPr lang="en-US" dirty="0"/>
              <a:t> </a:t>
            </a:r>
            <a:r>
              <a:rPr lang="en-US" dirty="0" err="1"/>
              <a:t>AlphaBeta</a:t>
            </a:r>
            <a:r>
              <a:rPr lang="en-US" dirty="0"/>
              <a:t> </a:t>
            </a:r>
            <a:r>
              <a:rPr lang="he-IL" dirty="0"/>
              <a:t>מייעל את ה</a:t>
            </a:r>
            <a:r>
              <a:rPr lang="en-US" dirty="0"/>
              <a:t>Minimax</a:t>
            </a:r>
            <a:r>
              <a:rPr lang="he-IL" dirty="0"/>
              <a:t>, עדיין במשחק שלי יש המון אפשרויות עבור כל תור, ולכן החלטתי לצמצם אפשרויות לא הגיוניות של מהלכים אפשריים של השחקנים כמו הבאת כלים אחורה ואפילו הזזת כלים לאותה השורה. נכון שבחלק מהמקרים ייתכן שזהו דווקא יהיה מהלך טוב אך ברוב המוחלט, בשחקן נגד שחקן זה כמעט ולא קורה. כך ניתן להגיע לעומקים גדולים יותר.</a:t>
            </a:r>
          </a:p>
          <a:p>
            <a:pPr algn="r" rtl="1"/>
            <a:r>
              <a:rPr lang="he-IL" dirty="0"/>
              <a:t>ניקוד הלוח יתבצע כך:</a:t>
            </a:r>
          </a:p>
          <a:p>
            <a:pPr algn="r" rtl="1"/>
            <a:r>
              <a:rPr lang="he-IL" dirty="0"/>
              <a:t>1. עבור כל מהלך לכיוון היריב, הוסף נקודה.</a:t>
            </a:r>
          </a:p>
          <a:p>
            <a:pPr algn="r" rtl="1"/>
            <a:r>
              <a:rPr lang="he-IL" dirty="0"/>
              <a:t>2. במידה ויש לשחקן כלי שאין אף כלי אחר לידו של אותו השחקן, הורד ניקוד לשחקן.</a:t>
            </a:r>
          </a:p>
          <a:p>
            <a:pPr algn="r" rtl="1"/>
            <a:r>
              <a:rPr lang="he-IL" dirty="0"/>
              <a:t>3. במידה והכלי נמצא בבית של השחקן, הורד לשחקן נקודה.</a:t>
            </a:r>
          </a:p>
          <a:p>
            <a:pPr algn="r" rtl="1"/>
            <a:r>
              <a:rPr lang="he-IL" dirty="0"/>
              <a:t>4. חפש צורות ידועות המאפשרות התקדמות מהירה ותן בונוס אם נמצאו אותן צורות.</a:t>
            </a:r>
          </a:p>
          <a:p>
            <a:pPr algn="r" rtl="1"/>
            <a:endParaRPr lang="he-IL" dirty="0"/>
          </a:p>
        </p:txBody>
      </p:sp>
    </p:spTree>
    <p:extLst>
      <p:ext uri="{BB962C8B-B14F-4D97-AF65-F5344CB8AC3E}">
        <p14:creationId xmlns:p14="http://schemas.microsoft.com/office/powerpoint/2010/main" val="6852684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204BE67-15AB-49ED-9F02-A2EC267D050D}"/>
              </a:ext>
            </a:extLst>
          </p:cNvPr>
          <p:cNvSpPr>
            <a:spLocks noGrp="1"/>
          </p:cNvSpPr>
          <p:nvPr>
            <p:ph type="title"/>
          </p:nvPr>
        </p:nvSpPr>
        <p:spPr>
          <a:xfrm>
            <a:off x="257452" y="609600"/>
            <a:ext cx="9016550" cy="1320800"/>
          </a:xfrm>
        </p:spPr>
        <p:txBody>
          <a:bodyPr>
            <a:normAutofit fontScale="90000"/>
          </a:bodyPr>
          <a:lstStyle/>
          <a:p>
            <a:pPr algn="r" rtl="1"/>
            <a:r>
              <a:rPr lang="he-IL" dirty="0"/>
              <a:t>אלגוריתם </a:t>
            </a:r>
            <a:r>
              <a:rPr lang="en-US" dirty="0"/>
              <a:t>3</a:t>
            </a:r>
            <a:r>
              <a:rPr lang="he-IL" dirty="0"/>
              <a:t>:</a:t>
            </a:r>
            <a:r>
              <a:rPr lang="en-US" dirty="0"/>
              <a:t> </a:t>
            </a:r>
            <a:r>
              <a:rPr lang="he-IL" dirty="0"/>
              <a:t>אלגוריתם לשחקן ממוחשב – </a:t>
            </a:r>
            <a:r>
              <a:rPr lang="en-US" dirty="0"/>
              <a:t>Monte Carlo</a:t>
            </a:r>
            <a:br>
              <a:rPr lang="he-IL" dirty="0"/>
            </a:br>
            <a:endParaRPr lang="en-IL" dirty="0"/>
          </a:p>
        </p:txBody>
      </p:sp>
      <p:sp>
        <p:nvSpPr>
          <p:cNvPr id="3" name="מציין מיקום תוכן 2">
            <a:extLst>
              <a:ext uri="{FF2B5EF4-FFF2-40B4-BE49-F238E27FC236}">
                <a16:creationId xmlns:a16="http://schemas.microsoft.com/office/drawing/2014/main" id="{F02F4065-DD48-4E9F-A19B-871585A9B99F}"/>
              </a:ext>
            </a:extLst>
          </p:cNvPr>
          <p:cNvSpPr>
            <a:spLocks noGrp="1"/>
          </p:cNvSpPr>
          <p:nvPr>
            <p:ph idx="1"/>
          </p:nvPr>
        </p:nvSpPr>
        <p:spPr/>
        <p:txBody>
          <a:bodyPr/>
          <a:lstStyle/>
          <a:p>
            <a:pPr algn="r" rtl="1"/>
            <a:r>
              <a:rPr lang="he-IL" dirty="0"/>
              <a:t>העיקרון של אלגוריתם </a:t>
            </a:r>
            <a:r>
              <a:rPr lang="en-US" dirty="0"/>
              <a:t>Monte Carlo</a:t>
            </a:r>
            <a:r>
              <a:rPr lang="he-IL" dirty="0"/>
              <a:t> הוא החזרת התוצאה ביותר לאחר משחקים רבים מהמצב הנוכחי. את התוצאה הטובה ביותר נקבל בהסתמך על הסתברות מתמטית של נוסחת</a:t>
            </a:r>
            <a:r>
              <a:rPr lang="en-US" dirty="0"/>
              <a:t> UCT </a:t>
            </a:r>
            <a:r>
              <a:rPr lang="he-IL" dirty="0"/>
              <a:t>אותה שהיא:</a:t>
            </a:r>
          </a:p>
          <a:p>
            <a:pPr algn="r" rtl="1"/>
            <a:r>
              <a:rPr lang="en-US" dirty="0"/>
              <a:t>Wi = number of wins after the </a:t>
            </a:r>
            <a:r>
              <a:rPr lang="en-US" dirty="0" err="1"/>
              <a:t>i-th</a:t>
            </a:r>
            <a:r>
              <a:rPr lang="en-US" dirty="0"/>
              <a:t> move</a:t>
            </a:r>
          </a:p>
          <a:p>
            <a:pPr algn="r" rtl="1"/>
            <a:r>
              <a:rPr lang="en-US" dirty="0"/>
              <a:t>        Si = number of simulations after the </a:t>
            </a:r>
            <a:r>
              <a:rPr lang="en-US" dirty="0" err="1"/>
              <a:t>i-th</a:t>
            </a:r>
            <a:r>
              <a:rPr lang="en-US" dirty="0"/>
              <a:t> move</a:t>
            </a:r>
          </a:p>
          <a:p>
            <a:pPr algn="r" rtl="1"/>
            <a:r>
              <a:rPr lang="en-US" dirty="0"/>
              <a:t>        c = exploration parameter (theoretically equal to √2)</a:t>
            </a:r>
          </a:p>
          <a:p>
            <a:pPr algn="r" rtl="1"/>
            <a:r>
              <a:rPr lang="en-US" dirty="0" err="1"/>
              <a:t>Sp</a:t>
            </a:r>
            <a:r>
              <a:rPr lang="en-US" dirty="0"/>
              <a:t> = total number of simulations for the parent node</a:t>
            </a:r>
          </a:p>
          <a:p>
            <a:pPr algn="r" rtl="1"/>
            <a:endParaRPr lang="he-IL" dirty="0"/>
          </a:p>
        </p:txBody>
      </p:sp>
      <p:pic>
        <p:nvPicPr>
          <p:cNvPr id="4" name="תמונה 3" descr="General Game-Playing With Monte Carlo Tree Search - Michael Liu ...">
            <a:extLst>
              <a:ext uri="{FF2B5EF4-FFF2-40B4-BE49-F238E27FC236}">
                <a16:creationId xmlns:a16="http://schemas.microsoft.com/office/drawing/2014/main" id="{8C01A186-0E7A-4EE3-A4EB-4E7EBBDA9DED}"/>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5453" y="3526654"/>
            <a:ext cx="1696085" cy="864235"/>
          </a:xfrm>
          <a:prstGeom prst="rect">
            <a:avLst/>
          </a:prstGeom>
          <a:noFill/>
          <a:ln>
            <a:noFill/>
          </a:ln>
        </p:spPr>
      </p:pic>
    </p:spTree>
    <p:extLst>
      <p:ext uri="{BB962C8B-B14F-4D97-AF65-F5344CB8AC3E}">
        <p14:creationId xmlns:p14="http://schemas.microsoft.com/office/powerpoint/2010/main" val="302098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9CD3677-CDBB-4CAE-9E1E-F11CD4F7A35E}"/>
              </a:ext>
            </a:extLst>
          </p:cNvPr>
          <p:cNvSpPr>
            <a:spLocks noGrp="1"/>
          </p:cNvSpPr>
          <p:nvPr>
            <p:ph type="title"/>
          </p:nvPr>
        </p:nvSpPr>
        <p:spPr/>
        <p:txBody>
          <a:bodyPr/>
          <a:lstStyle/>
          <a:p>
            <a:pPr algn="r" rtl="1"/>
            <a:r>
              <a:rPr lang="he-IL" dirty="0"/>
              <a:t>אלגוריתמים מרכזיים בפרויקט</a:t>
            </a:r>
            <a:endParaRPr lang="en-IL" dirty="0"/>
          </a:p>
        </p:txBody>
      </p:sp>
      <p:sp>
        <p:nvSpPr>
          <p:cNvPr id="3" name="מציין מיקום תוכן 2">
            <a:extLst>
              <a:ext uri="{FF2B5EF4-FFF2-40B4-BE49-F238E27FC236}">
                <a16:creationId xmlns:a16="http://schemas.microsoft.com/office/drawing/2014/main" id="{B3C76AE0-8291-466F-B44E-D23AD685AF21}"/>
              </a:ext>
            </a:extLst>
          </p:cNvPr>
          <p:cNvSpPr>
            <a:spLocks noGrp="1"/>
          </p:cNvSpPr>
          <p:nvPr>
            <p:ph idx="1"/>
          </p:nvPr>
        </p:nvSpPr>
        <p:spPr/>
        <p:txBody>
          <a:bodyPr/>
          <a:lstStyle/>
          <a:p>
            <a:pPr algn="r" rtl="1"/>
            <a:r>
              <a:rPr lang="he-IL" dirty="0"/>
              <a:t>1. תיאום מערכת לבחירות השחקן.</a:t>
            </a:r>
          </a:p>
          <a:p>
            <a:pPr algn="r" rtl="1"/>
            <a:r>
              <a:rPr lang="he-IL" dirty="0"/>
              <a:t>2. הצגת כל אפשרויות התזוזה עבור כלי שנבחר.</a:t>
            </a:r>
          </a:p>
          <a:p>
            <a:pPr algn="r" rtl="1"/>
            <a:r>
              <a:rPr lang="he-IL" dirty="0"/>
              <a:t>3. אלגוריתם לשחקן ממוחשב (</a:t>
            </a:r>
            <a:r>
              <a:rPr lang="en-US" dirty="0"/>
              <a:t>artificial intelligence</a:t>
            </a:r>
            <a:r>
              <a:rPr lang="he-IL" dirty="0"/>
              <a:t>).</a:t>
            </a:r>
            <a:endParaRPr lang="en-IL" dirty="0"/>
          </a:p>
        </p:txBody>
      </p:sp>
    </p:spTree>
    <p:extLst>
      <p:ext uri="{BB962C8B-B14F-4D97-AF65-F5344CB8AC3E}">
        <p14:creationId xmlns:p14="http://schemas.microsoft.com/office/powerpoint/2010/main" val="2517233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204BE67-15AB-49ED-9F02-A2EC267D050D}"/>
              </a:ext>
            </a:extLst>
          </p:cNvPr>
          <p:cNvSpPr>
            <a:spLocks noGrp="1"/>
          </p:cNvSpPr>
          <p:nvPr>
            <p:ph type="title"/>
          </p:nvPr>
        </p:nvSpPr>
        <p:spPr>
          <a:xfrm>
            <a:off x="257452" y="609600"/>
            <a:ext cx="9016550" cy="1320800"/>
          </a:xfrm>
        </p:spPr>
        <p:txBody>
          <a:bodyPr>
            <a:normAutofit fontScale="90000"/>
          </a:bodyPr>
          <a:lstStyle/>
          <a:p>
            <a:pPr algn="r" rtl="1"/>
            <a:r>
              <a:rPr lang="he-IL" dirty="0"/>
              <a:t>אלגוריתם </a:t>
            </a:r>
            <a:r>
              <a:rPr lang="en-US" dirty="0"/>
              <a:t>3</a:t>
            </a:r>
            <a:r>
              <a:rPr lang="he-IL" dirty="0"/>
              <a:t>:</a:t>
            </a:r>
            <a:r>
              <a:rPr lang="en-US" dirty="0"/>
              <a:t> </a:t>
            </a:r>
            <a:r>
              <a:rPr lang="he-IL" dirty="0"/>
              <a:t>אלגוריתם לשחקן ממוחשב – </a:t>
            </a:r>
            <a:r>
              <a:rPr lang="en-US" dirty="0"/>
              <a:t>Monte Carlo</a:t>
            </a:r>
            <a:br>
              <a:rPr lang="he-IL" dirty="0"/>
            </a:br>
            <a:endParaRPr lang="en-IL" dirty="0"/>
          </a:p>
        </p:txBody>
      </p:sp>
      <p:sp>
        <p:nvSpPr>
          <p:cNvPr id="3" name="מציין מיקום תוכן 2">
            <a:extLst>
              <a:ext uri="{FF2B5EF4-FFF2-40B4-BE49-F238E27FC236}">
                <a16:creationId xmlns:a16="http://schemas.microsoft.com/office/drawing/2014/main" id="{F02F4065-DD48-4E9F-A19B-871585A9B99F}"/>
              </a:ext>
            </a:extLst>
          </p:cNvPr>
          <p:cNvSpPr>
            <a:spLocks noGrp="1"/>
          </p:cNvSpPr>
          <p:nvPr>
            <p:ph idx="1"/>
          </p:nvPr>
        </p:nvSpPr>
        <p:spPr/>
        <p:txBody>
          <a:bodyPr/>
          <a:lstStyle/>
          <a:p>
            <a:pPr algn="r" rtl="1"/>
            <a:r>
              <a:rPr lang="he-IL" dirty="0"/>
              <a:t>האלגוריתם מתחלק ל4 תתי אלגוריתמים המתרחשים אחד השני, והשאיפה היא שהם יקרו כמה שיותר כדי שנוכל לקבל תוצאה טובה יותר עבור המהלך הטוב ביותר:</a:t>
            </a:r>
            <a:endParaRPr lang="en-US" dirty="0"/>
          </a:p>
          <a:p>
            <a:pPr algn="r" rtl="1"/>
            <a:r>
              <a:rPr lang="en-US" dirty="0"/>
              <a:t>1</a:t>
            </a:r>
            <a:r>
              <a:rPr lang="he-IL" dirty="0"/>
              <a:t>) בחירה - </a:t>
            </a:r>
            <a:r>
              <a:rPr lang="en-US" dirty="0"/>
              <a:t>Selection</a:t>
            </a:r>
            <a:r>
              <a:rPr lang="he-IL" dirty="0"/>
              <a:t>: בשלב זה בוחרים את הצומת בעלת הניקוד הגבוה ביותר לפי המשוואה הנ"ל</a:t>
            </a:r>
            <a:r>
              <a:rPr lang="en-US" dirty="0"/>
              <a:t>.</a:t>
            </a:r>
          </a:p>
          <a:p>
            <a:pPr algn="r" rtl="1"/>
            <a:r>
              <a:rPr lang="en-US" dirty="0"/>
              <a:t>2</a:t>
            </a:r>
            <a:r>
              <a:rPr lang="he-IL" dirty="0"/>
              <a:t>) התרחבות -</a:t>
            </a:r>
            <a:r>
              <a:rPr lang="en-US" dirty="0"/>
              <a:t>Expansion </a:t>
            </a:r>
            <a:r>
              <a:rPr lang="he-IL" dirty="0"/>
              <a:t>: לאחר שבחרנו את הצומת שנרצה להמשיך לחקור, נרחיב את צאצאיו לפי המהלכים האפשריים של השחקן.</a:t>
            </a:r>
          </a:p>
          <a:p>
            <a:pPr algn="r" rtl="1"/>
            <a:r>
              <a:rPr lang="he-IL" dirty="0"/>
              <a:t>3) סימולציה – </a:t>
            </a:r>
            <a:r>
              <a:rPr lang="en-US" dirty="0"/>
              <a:t>Simulation</a:t>
            </a:r>
            <a:r>
              <a:rPr lang="he-IL" dirty="0"/>
              <a:t>: בשלב זה יוצרים סימולציות של משחקים רנדומליים מהמצב של הלוח שמייצג עד שנגמר הזמן שהוקצב לסימולציה או עד שהגענו למצב של ניצחון או הפסד עבור השחקן.</a:t>
            </a:r>
            <a:endParaRPr lang="en-IL" dirty="0"/>
          </a:p>
          <a:p>
            <a:pPr algn="r" rtl="1"/>
            <a:r>
              <a:rPr lang="he-IL" dirty="0"/>
              <a:t>4) </a:t>
            </a:r>
            <a:r>
              <a:rPr lang="en-US" dirty="0"/>
              <a:t>Backpropagation</a:t>
            </a:r>
            <a:r>
              <a:rPr lang="he-IL" dirty="0"/>
              <a:t>: לפי הערך שקיבלנו בסימולציה נעלה למעלה במעלי העץ ונעדכן כל צומת שבה עברנו בהתאם לתוצאות (כי התוצאות של האב תלוי בתוצאות של הבן).</a:t>
            </a:r>
            <a:endParaRPr lang="en-US" dirty="0"/>
          </a:p>
          <a:p>
            <a:pPr algn="r" rtl="1"/>
            <a:endParaRPr lang="he-IL" dirty="0"/>
          </a:p>
        </p:txBody>
      </p:sp>
    </p:spTree>
    <p:extLst>
      <p:ext uri="{BB962C8B-B14F-4D97-AF65-F5344CB8AC3E}">
        <p14:creationId xmlns:p14="http://schemas.microsoft.com/office/powerpoint/2010/main" val="37580942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204BE67-15AB-49ED-9F02-A2EC267D050D}"/>
              </a:ext>
            </a:extLst>
          </p:cNvPr>
          <p:cNvSpPr>
            <a:spLocks noGrp="1"/>
          </p:cNvSpPr>
          <p:nvPr>
            <p:ph type="title"/>
          </p:nvPr>
        </p:nvSpPr>
        <p:spPr>
          <a:xfrm>
            <a:off x="257452" y="609600"/>
            <a:ext cx="9016550" cy="1320800"/>
          </a:xfrm>
        </p:spPr>
        <p:txBody>
          <a:bodyPr>
            <a:normAutofit fontScale="90000"/>
          </a:bodyPr>
          <a:lstStyle/>
          <a:p>
            <a:pPr algn="r" rtl="1"/>
            <a:r>
              <a:rPr lang="he-IL" dirty="0"/>
              <a:t>אלגוריתם </a:t>
            </a:r>
            <a:r>
              <a:rPr lang="en-US" dirty="0"/>
              <a:t>3</a:t>
            </a:r>
            <a:r>
              <a:rPr lang="he-IL" dirty="0"/>
              <a:t>:</a:t>
            </a:r>
            <a:r>
              <a:rPr lang="en-US" dirty="0"/>
              <a:t> </a:t>
            </a:r>
            <a:r>
              <a:rPr lang="he-IL" dirty="0"/>
              <a:t>אלגוריתם לשחקן ממוחשב – </a:t>
            </a:r>
            <a:r>
              <a:rPr lang="en-US" dirty="0"/>
              <a:t>Monte Carlo</a:t>
            </a:r>
            <a:br>
              <a:rPr lang="he-IL" dirty="0"/>
            </a:br>
            <a:endParaRPr lang="en-IL" dirty="0"/>
          </a:p>
        </p:txBody>
      </p:sp>
      <p:pic>
        <p:nvPicPr>
          <p:cNvPr id="7" name="תמונה 6">
            <a:extLst>
              <a:ext uri="{FF2B5EF4-FFF2-40B4-BE49-F238E27FC236}">
                <a16:creationId xmlns:a16="http://schemas.microsoft.com/office/drawing/2014/main" id="{F3994A93-F721-4094-A410-1C0C853C981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28709" y="2081319"/>
            <a:ext cx="8144270" cy="3156505"/>
          </a:xfrm>
          <a:prstGeom prst="rect">
            <a:avLst/>
          </a:prstGeom>
          <a:noFill/>
          <a:ln>
            <a:noFill/>
          </a:ln>
        </p:spPr>
      </p:pic>
    </p:spTree>
    <p:extLst>
      <p:ext uri="{BB962C8B-B14F-4D97-AF65-F5344CB8AC3E}">
        <p14:creationId xmlns:p14="http://schemas.microsoft.com/office/powerpoint/2010/main" val="2598357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204BE67-15AB-49ED-9F02-A2EC267D050D}"/>
              </a:ext>
            </a:extLst>
          </p:cNvPr>
          <p:cNvSpPr>
            <a:spLocks noGrp="1"/>
          </p:cNvSpPr>
          <p:nvPr>
            <p:ph type="title"/>
          </p:nvPr>
        </p:nvSpPr>
        <p:spPr/>
        <p:txBody>
          <a:bodyPr/>
          <a:lstStyle/>
          <a:p>
            <a:pPr algn="r" rtl="1"/>
            <a:r>
              <a:rPr lang="he-IL" dirty="0"/>
              <a:t>אלגוריתם 1:</a:t>
            </a:r>
            <a:r>
              <a:rPr lang="en-US" dirty="0"/>
              <a:t> </a:t>
            </a:r>
            <a:r>
              <a:rPr lang="he-IL" dirty="0"/>
              <a:t>תיאום מערכת לבחירות השחקן</a:t>
            </a:r>
            <a:endParaRPr lang="en-IL" dirty="0"/>
          </a:p>
        </p:txBody>
      </p:sp>
      <p:sp>
        <p:nvSpPr>
          <p:cNvPr id="3" name="מציין מיקום תוכן 2">
            <a:extLst>
              <a:ext uri="{FF2B5EF4-FFF2-40B4-BE49-F238E27FC236}">
                <a16:creationId xmlns:a16="http://schemas.microsoft.com/office/drawing/2014/main" id="{F02F4065-DD48-4E9F-A19B-871585A9B99F}"/>
              </a:ext>
            </a:extLst>
          </p:cNvPr>
          <p:cNvSpPr>
            <a:spLocks noGrp="1"/>
          </p:cNvSpPr>
          <p:nvPr>
            <p:ph idx="1"/>
          </p:nvPr>
        </p:nvSpPr>
        <p:spPr/>
        <p:txBody>
          <a:bodyPr/>
          <a:lstStyle/>
          <a:p>
            <a:pPr algn="r" rtl="1"/>
            <a:r>
              <a:rPr lang="he-IL" dirty="0"/>
              <a:t>השחקן רשאי לבחור בין 1 מ-3 סוגי המשחק הבאים:</a:t>
            </a:r>
          </a:p>
          <a:p>
            <a:pPr algn="r" rtl="1"/>
            <a:r>
              <a:rPr lang="he-IL" dirty="0"/>
              <a:t>1. משחק הכולל בוטים (ייתכן משחק בין </a:t>
            </a:r>
            <a:r>
              <a:rPr lang="he-IL" dirty="0" err="1"/>
              <a:t>בוט</a:t>
            </a:r>
            <a:r>
              <a:rPr lang="he-IL" dirty="0"/>
              <a:t> נגד </a:t>
            </a:r>
            <a:r>
              <a:rPr lang="he-IL" dirty="0" err="1"/>
              <a:t>לבוט</a:t>
            </a:r>
            <a:r>
              <a:rPr lang="he-IL" dirty="0"/>
              <a:t> או שחקן נגד </a:t>
            </a:r>
            <a:r>
              <a:rPr lang="he-IL" dirty="0" err="1"/>
              <a:t>בוט</a:t>
            </a:r>
            <a:r>
              <a:rPr lang="he-IL" dirty="0"/>
              <a:t>.</a:t>
            </a:r>
          </a:p>
          <a:p>
            <a:pPr algn="r" rtl="1"/>
            <a:r>
              <a:rPr lang="he-IL" dirty="0"/>
              <a:t>2. משחק אונליין, כלומר משחק שכל אחד מהשחקנים בו נמצא על מחשב אחר.</a:t>
            </a:r>
          </a:p>
          <a:p>
            <a:pPr algn="r" rtl="1"/>
            <a:r>
              <a:rPr lang="he-IL" dirty="0"/>
              <a:t>3. משחק לוקאלי, כלומר משחק על אותו המחשב.</a:t>
            </a:r>
            <a:endParaRPr lang="en-IL" dirty="0"/>
          </a:p>
        </p:txBody>
      </p:sp>
    </p:spTree>
    <p:extLst>
      <p:ext uri="{BB962C8B-B14F-4D97-AF65-F5344CB8AC3E}">
        <p14:creationId xmlns:p14="http://schemas.microsoft.com/office/powerpoint/2010/main" val="463814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204BE67-15AB-49ED-9F02-A2EC267D050D}"/>
              </a:ext>
            </a:extLst>
          </p:cNvPr>
          <p:cNvSpPr>
            <a:spLocks noGrp="1"/>
          </p:cNvSpPr>
          <p:nvPr>
            <p:ph type="title"/>
          </p:nvPr>
        </p:nvSpPr>
        <p:spPr/>
        <p:txBody>
          <a:bodyPr/>
          <a:lstStyle/>
          <a:p>
            <a:pPr algn="r" rtl="1"/>
            <a:r>
              <a:rPr lang="he-IL" dirty="0"/>
              <a:t>אלגוריתם 1:</a:t>
            </a:r>
            <a:r>
              <a:rPr lang="en-US" dirty="0"/>
              <a:t> </a:t>
            </a:r>
            <a:r>
              <a:rPr lang="he-IL" dirty="0"/>
              <a:t>תיאום מערכת לבחירות השחקן</a:t>
            </a:r>
            <a:endParaRPr lang="en-IL" dirty="0"/>
          </a:p>
        </p:txBody>
      </p:sp>
      <p:sp>
        <p:nvSpPr>
          <p:cNvPr id="5" name="מציין מיקום תוכן 4">
            <a:extLst>
              <a:ext uri="{FF2B5EF4-FFF2-40B4-BE49-F238E27FC236}">
                <a16:creationId xmlns:a16="http://schemas.microsoft.com/office/drawing/2014/main" id="{557BA61C-6F6D-4765-BB6E-67D73CC74098}"/>
              </a:ext>
            </a:extLst>
          </p:cNvPr>
          <p:cNvSpPr>
            <a:spLocks noGrp="1"/>
          </p:cNvSpPr>
          <p:nvPr>
            <p:ph idx="1"/>
          </p:nvPr>
        </p:nvSpPr>
        <p:spPr>
          <a:xfrm>
            <a:off x="943664" y="1488613"/>
            <a:ext cx="8596668" cy="3880773"/>
          </a:xfrm>
        </p:spPr>
        <p:txBody>
          <a:bodyPr/>
          <a:lstStyle/>
          <a:p>
            <a:pPr algn="r" rtl="1"/>
            <a:r>
              <a:rPr lang="he-IL" dirty="0"/>
              <a:t>תרשים זרימה של האלגוריתם:</a:t>
            </a:r>
            <a:endParaRPr lang="en-IL" dirty="0"/>
          </a:p>
        </p:txBody>
      </p:sp>
      <p:pic>
        <p:nvPicPr>
          <p:cNvPr id="6" name="תמונה 5">
            <a:extLst>
              <a:ext uri="{FF2B5EF4-FFF2-40B4-BE49-F238E27FC236}">
                <a16:creationId xmlns:a16="http://schemas.microsoft.com/office/drawing/2014/main" id="{3386DC4E-9892-457E-AC97-0800475E52E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338513" y="1930400"/>
            <a:ext cx="5274310" cy="4837430"/>
          </a:xfrm>
          <a:prstGeom prst="rect">
            <a:avLst/>
          </a:prstGeom>
          <a:noFill/>
          <a:ln>
            <a:noFill/>
          </a:ln>
        </p:spPr>
      </p:pic>
    </p:spTree>
    <p:extLst>
      <p:ext uri="{BB962C8B-B14F-4D97-AF65-F5344CB8AC3E}">
        <p14:creationId xmlns:p14="http://schemas.microsoft.com/office/powerpoint/2010/main" val="2298997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204BE67-15AB-49ED-9F02-A2EC267D050D}"/>
              </a:ext>
            </a:extLst>
          </p:cNvPr>
          <p:cNvSpPr>
            <a:spLocks noGrp="1"/>
          </p:cNvSpPr>
          <p:nvPr>
            <p:ph type="title"/>
          </p:nvPr>
        </p:nvSpPr>
        <p:spPr/>
        <p:txBody>
          <a:bodyPr>
            <a:normAutofit fontScale="90000"/>
          </a:bodyPr>
          <a:lstStyle/>
          <a:p>
            <a:pPr algn="r" rtl="1"/>
            <a:r>
              <a:rPr lang="he-IL" dirty="0"/>
              <a:t>אלגוריתם 2:</a:t>
            </a:r>
            <a:r>
              <a:rPr lang="en-US" dirty="0"/>
              <a:t> </a:t>
            </a:r>
            <a:r>
              <a:rPr lang="he-IL" dirty="0"/>
              <a:t>הצגת כל אפשרויות התזוזה עבור כלי שנבחר</a:t>
            </a:r>
            <a:br>
              <a:rPr lang="he-IL" dirty="0"/>
            </a:br>
            <a:endParaRPr lang="en-IL" dirty="0"/>
          </a:p>
        </p:txBody>
      </p:sp>
      <p:sp>
        <p:nvSpPr>
          <p:cNvPr id="3" name="מציין מיקום תוכן 2">
            <a:extLst>
              <a:ext uri="{FF2B5EF4-FFF2-40B4-BE49-F238E27FC236}">
                <a16:creationId xmlns:a16="http://schemas.microsoft.com/office/drawing/2014/main" id="{F02F4065-DD48-4E9F-A19B-871585A9B99F}"/>
              </a:ext>
            </a:extLst>
          </p:cNvPr>
          <p:cNvSpPr>
            <a:spLocks noGrp="1"/>
          </p:cNvSpPr>
          <p:nvPr>
            <p:ph idx="1"/>
          </p:nvPr>
        </p:nvSpPr>
        <p:spPr/>
        <p:txBody>
          <a:bodyPr/>
          <a:lstStyle/>
          <a:p>
            <a:pPr algn="r" rtl="1"/>
            <a:r>
              <a:rPr lang="he-IL" dirty="0"/>
              <a:t>במשחק "דמקה סינית" כל חייל </a:t>
            </a:r>
            <a:r>
              <a:rPr lang="he-IL" dirty="0" err="1"/>
              <a:t>יכל</a:t>
            </a:r>
            <a:r>
              <a:rPr lang="he-IL" dirty="0"/>
              <a:t> להתקדם בכל אחד מהכיוונים האפשריים שלידו (סך </a:t>
            </a:r>
            <a:r>
              <a:rPr lang="he-IL" dirty="0" err="1"/>
              <a:t>הכל</a:t>
            </a:r>
            <a:r>
              <a:rPr lang="he-IL" dirty="0"/>
              <a:t> שישה כיוונים). הבעיה בלוח המשחק היא שכל שורה מכילה מספר עמודות שונות מהשורה הקודמת לה או שלאחריה, כפי שניתן לראות באיור הבא:</a:t>
            </a:r>
            <a:endParaRPr lang="en-IL" dirty="0"/>
          </a:p>
        </p:txBody>
      </p:sp>
      <p:pic>
        <p:nvPicPr>
          <p:cNvPr id="4" name="תמונה 3">
            <a:extLst>
              <a:ext uri="{FF2B5EF4-FFF2-40B4-BE49-F238E27FC236}">
                <a16:creationId xmlns:a16="http://schemas.microsoft.com/office/drawing/2014/main" id="{EBCB2FC3-A871-4A72-8329-1B397F80E52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130649" y="3367112"/>
            <a:ext cx="3426989" cy="3490888"/>
          </a:xfrm>
          <a:prstGeom prst="rect">
            <a:avLst/>
          </a:prstGeom>
          <a:noFill/>
          <a:ln>
            <a:noFill/>
          </a:ln>
        </p:spPr>
      </p:pic>
      <p:sp>
        <p:nvSpPr>
          <p:cNvPr id="5" name="Text Box 672">
            <a:extLst>
              <a:ext uri="{FF2B5EF4-FFF2-40B4-BE49-F238E27FC236}">
                <a16:creationId xmlns:a16="http://schemas.microsoft.com/office/drawing/2014/main" id="{6F9B3257-8E33-488A-85E5-8F302349CF89}"/>
              </a:ext>
            </a:extLst>
          </p:cNvPr>
          <p:cNvSpPr txBox="1">
            <a:spLocks noChangeArrowheads="1"/>
          </p:cNvSpPr>
          <p:nvPr/>
        </p:nvSpPr>
        <p:spPr bwMode="auto">
          <a:xfrm>
            <a:off x="6909629" y="4425301"/>
            <a:ext cx="1022985" cy="1192530"/>
          </a:xfrm>
          <a:prstGeom prst="rect">
            <a:avLst/>
          </a:prstGeom>
          <a:solidFill>
            <a:srgbClr val="FFFFFF"/>
          </a:solidFill>
          <a:ln w="9525">
            <a:solidFill>
              <a:srgbClr val="000000"/>
            </a:solidFill>
            <a:miter lim="800000"/>
            <a:headEnd/>
            <a:tailEnd/>
          </a:ln>
          <a:effectLst>
            <a:outerShdw dist="107763" dir="18900000" algn="ctr" rotWithShape="0">
              <a:srgbClr val="808080">
                <a:alpha val="50000"/>
              </a:srgbClr>
            </a:outerShdw>
          </a:effectLst>
        </p:spPr>
        <p:txBody>
          <a:bodyPr rot="0" vert="horz" wrap="square" lIns="91440" tIns="45720" rIns="91440" bIns="45720" anchor="t" anchorCtr="0" upright="1">
            <a:noAutofit/>
          </a:bodyPr>
          <a:lstStyle/>
          <a:p>
            <a:pPr algn="r" rtl="1">
              <a:lnSpc>
                <a:spcPct val="115000"/>
              </a:lnSpc>
              <a:spcAft>
                <a:spcPts val="1000"/>
              </a:spcAft>
            </a:pPr>
            <a:r>
              <a:rPr lang="he-IL" sz="1100">
                <a:effectLst/>
                <a:latin typeface="Calibri" panose="020F0502020204030204" pitchFamily="34" charset="0"/>
                <a:ea typeface="Times New Roman" panose="02020603050405020304" pitchFamily="18" charset="0"/>
                <a:cs typeface="Arial" panose="020B0604020202020204" pitchFamily="34" charset="0"/>
              </a:rPr>
              <a:t>המספרים באדום/בירוק מסמלים את מספר העמודה במטריצה הדמיונית</a:t>
            </a:r>
            <a:endParaRPr lang="en-IL" sz="1100">
              <a:effectLst/>
              <a:latin typeface="Calibri" panose="020F0502020204030204" pitchFamily="34" charset="0"/>
              <a:ea typeface="Times New Roman" panose="02020603050405020304" pitchFamily="18" charset="0"/>
              <a:cs typeface="Arial" panose="020B0604020202020204" pitchFamily="34" charset="0"/>
            </a:endParaRPr>
          </a:p>
        </p:txBody>
      </p:sp>
      <p:cxnSp>
        <p:nvCxnSpPr>
          <p:cNvPr id="6" name="AutoShape 670">
            <a:extLst>
              <a:ext uri="{FF2B5EF4-FFF2-40B4-BE49-F238E27FC236}">
                <a16:creationId xmlns:a16="http://schemas.microsoft.com/office/drawing/2014/main" id="{A89133DE-D7DD-4D3F-B824-80C7274B31A2}"/>
              </a:ext>
            </a:extLst>
          </p:cNvPr>
          <p:cNvCxnSpPr>
            <a:cxnSpLocks noChangeShapeType="1"/>
          </p:cNvCxnSpPr>
          <p:nvPr/>
        </p:nvCxnSpPr>
        <p:spPr bwMode="auto">
          <a:xfrm flipH="1" flipV="1">
            <a:off x="6265739" y="4384661"/>
            <a:ext cx="643890" cy="61658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7" name="AutoShape 670">
            <a:extLst>
              <a:ext uri="{FF2B5EF4-FFF2-40B4-BE49-F238E27FC236}">
                <a16:creationId xmlns:a16="http://schemas.microsoft.com/office/drawing/2014/main" id="{2CBA5E33-0999-4AF1-816D-7345129C174A}"/>
              </a:ext>
            </a:extLst>
          </p:cNvPr>
          <p:cNvCxnSpPr>
            <a:cxnSpLocks noChangeShapeType="1"/>
          </p:cNvCxnSpPr>
          <p:nvPr/>
        </p:nvCxnSpPr>
        <p:spPr bwMode="auto">
          <a:xfrm flipH="1">
            <a:off x="6313364" y="5001246"/>
            <a:ext cx="595630" cy="76009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8" name="AutoShape 670">
            <a:extLst>
              <a:ext uri="{FF2B5EF4-FFF2-40B4-BE49-F238E27FC236}">
                <a16:creationId xmlns:a16="http://schemas.microsoft.com/office/drawing/2014/main" id="{E1868457-B5C4-4B39-ACF7-2953B443F9CC}"/>
              </a:ext>
            </a:extLst>
          </p:cNvPr>
          <p:cNvCxnSpPr>
            <a:cxnSpLocks noChangeShapeType="1"/>
          </p:cNvCxnSpPr>
          <p:nvPr/>
        </p:nvCxnSpPr>
        <p:spPr bwMode="auto">
          <a:xfrm>
            <a:off x="1907856" y="4495393"/>
            <a:ext cx="1384935" cy="11049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9" name="Text Box 672">
            <a:extLst>
              <a:ext uri="{FF2B5EF4-FFF2-40B4-BE49-F238E27FC236}">
                <a16:creationId xmlns:a16="http://schemas.microsoft.com/office/drawing/2014/main" id="{49C8F341-106B-4024-BBAC-A4B9EB8F4751}"/>
              </a:ext>
            </a:extLst>
          </p:cNvPr>
          <p:cNvSpPr txBox="1">
            <a:spLocks noChangeArrowheads="1"/>
          </p:cNvSpPr>
          <p:nvPr/>
        </p:nvSpPr>
        <p:spPr bwMode="auto">
          <a:xfrm>
            <a:off x="1300796" y="3655923"/>
            <a:ext cx="1315720" cy="838200"/>
          </a:xfrm>
          <a:prstGeom prst="rect">
            <a:avLst/>
          </a:prstGeom>
          <a:solidFill>
            <a:srgbClr val="FFFFFF"/>
          </a:solidFill>
          <a:ln w="9525">
            <a:solidFill>
              <a:srgbClr val="000000"/>
            </a:solidFill>
            <a:miter lim="800000"/>
            <a:headEnd/>
            <a:tailEnd/>
          </a:ln>
          <a:effectLst>
            <a:outerShdw dist="107763" dir="18900000" algn="ctr" rotWithShape="0">
              <a:srgbClr val="808080">
                <a:alpha val="50000"/>
              </a:srgbClr>
            </a:outerShdw>
          </a:effectLst>
        </p:spPr>
        <p:txBody>
          <a:bodyPr rot="0" vert="horz" wrap="square" lIns="91440" tIns="45720" rIns="91440" bIns="45720" anchor="t" anchorCtr="0" upright="1">
            <a:noAutofit/>
          </a:bodyPr>
          <a:lstStyle/>
          <a:p>
            <a:pPr algn="r" rtl="1">
              <a:lnSpc>
                <a:spcPct val="115000"/>
              </a:lnSpc>
              <a:spcAft>
                <a:spcPts val="1000"/>
              </a:spcAft>
            </a:pPr>
            <a:r>
              <a:rPr lang="he-IL" sz="1100">
                <a:effectLst/>
                <a:latin typeface="Calibri" panose="020F0502020204030204" pitchFamily="34" charset="0"/>
                <a:ea typeface="Times New Roman" panose="02020603050405020304" pitchFamily="18" charset="0"/>
                <a:cs typeface="Arial" panose="020B0604020202020204" pitchFamily="34" charset="0"/>
              </a:rPr>
              <a:t>המספרים בשחור מסמלים את מספר השורה במטריצה הדמיונית</a:t>
            </a:r>
            <a:endParaRPr lang="en-IL" sz="1100">
              <a:effectLst/>
              <a:latin typeface="Calibri" panose="020F050202020403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78791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204BE67-15AB-49ED-9F02-A2EC267D050D}"/>
              </a:ext>
            </a:extLst>
          </p:cNvPr>
          <p:cNvSpPr>
            <a:spLocks noGrp="1"/>
          </p:cNvSpPr>
          <p:nvPr>
            <p:ph type="title"/>
          </p:nvPr>
        </p:nvSpPr>
        <p:spPr/>
        <p:txBody>
          <a:bodyPr>
            <a:normAutofit fontScale="90000"/>
          </a:bodyPr>
          <a:lstStyle/>
          <a:p>
            <a:pPr algn="r" rtl="1"/>
            <a:r>
              <a:rPr lang="he-IL" dirty="0"/>
              <a:t>אלגוריתם 2:</a:t>
            </a:r>
            <a:r>
              <a:rPr lang="en-US" dirty="0"/>
              <a:t> </a:t>
            </a:r>
            <a:r>
              <a:rPr lang="he-IL" dirty="0"/>
              <a:t>הצגת כל אפשרויות התזוזה עבור כלי שנבחר</a:t>
            </a:r>
            <a:br>
              <a:rPr lang="he-IL" dirty="0"/>
            </a:br>
            <a:endParaRPr lang="en-IL" dirty="0"/>
          </a:p>
        </p:txBody>
      </p:sp>
      <p:sp>
        <p:nvSpPr>
          <p:cNvPr id="3" name="מציין מיקום תוכן 2">
            <a:extLst>
              <a:ext uri="{FF2B5EF4-FFF2-40B4-BE49-F238E27FC236}">
                <a16:creationId xmlns:a16="http://schemas.microsoft.com/office/drawing/2014/main" id="{F02F4065-DD48-4E9F-A19B-871585A9B99F}"/>
              </a:ext>
            </a:extLst>
          </p:cNvPr>
          <p:cNvSpPr>
            <a:spLocks noGrp="1"/>
          </p:cNvSpPr>
          <p:nvPr>
            <p:ph idx="1"/>
          </p:nvPr>
        </p:nvSpPr>
        <p:spPr/>
        <p:txBody>
          <a:bodyPr/>
          <a:lstStyle/>
          <a:p>
            <a:pPr algn="r" rtl="1"/>
            <a:r>
              <a:rPr lang="he-IL" dirty="0"/>
              <a:t>בשביל לפתור את הבעיה האלגוריתמית מספר 2 יש צורך במבנה נתונים חכם ויעיל שיענה על פתרון הבעיה. על מבנה הנתונים אפרט בשקופיות הבאות ואז אחזור לפתרון אלגוריתם זה.</a:t>
            </a:r>
          </a:p>
        </p:txBody>
      </p:sp>
    </p:spTree>
    <p:extLst>
      <p:ext uri="{BB962C8B-B14F-4D97-AF65-F5344CB8AC3E}">
        <p14:creationId xmlns:p14="http://schemas.microsoft.com/office/powerpoint/2010/main" val="3765424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204BE67-15AB-49ED-9F02-A2EC267D050D}"/>
              </a:ext>
            </a:extLst>
          </p:cNvPr>
          <p:cNvSpPr>
            <a:spLocks noGrp="1"/>
          </p:cNvSpPr>
          <p:nvPr>
            <p:ph type="title"/>
          </p:nvPr>
        </p:nvSpPr>
        <p:spPr/>
        <p:txBody>
          <a:bodyPr/>
          <a:lstStyle/>
          <a:p>
            <a:pPr algn="r" rtl="1"/>
            <a:r>
              <a:rPr lang="he-IL" dirty="0"/>
              <a:t>מבנה הנתונים:</a:t>
            </a:r>
            <a:r>
              <a:rPr lang="en-US" dirty="0"/>
              <a:t> </a:t>
            </a:r>
            <a:r>
              <a:rPr lang="he-IL" dirty="0"/>
              <a:t>לוח המשחק</a:t>
            </a:r>
            <a:endParaRPr lang="en-IL" dirty="0"/>
          </a:p>
        </p:txBody>
      </p:sp>
      <p:sp>
        <p:nvSpPr>
          <p:cNvPr id="3" name="מציין מיקום תוכן 2">
            <a:extLst>
              <a:ext uri="{FF2B5EF4-FFF2-40B4-BE49-F238E27FC236}">
                <a16:creationId xmlns:a16="http://schemas.microsoft.com/office/drawing/2014/main" id="{F02F4065-DD48-4E9F-A19B-871585A9B99F}"/>
              </a:ext>
            </a:extLst>
          </p:cNvPr>
          <p:cNvSpPr>
            <a:spLocks noGrp="1"/>
          </p:cNvSpPr>
          <p:nvPr>
            <p:ph idx="1"/>
          </p:nvPr>
        </p:nvSpPr>
        <p:spPr>
          <a:xfrm>
            <a:off x="774988" y="1388232"/>
            <a:ext cx="8596668" cy="3880773"/>
          </a:xfrm>
        </p:spPr>
        <p:txBody>
          <a:bodyPr>
            <a:normAutofit lnSpcReduction="10000"/>
          </a:bodyPr>
          <a:lstStyle/>
          <a:p>
            <a:pPr algn="r" rtl="1"/>
            <a:r>
              <a:rPr lang="he-IL" dirty="0"/>
              <a:t>מבנה הנתונים שלי בפרויקט הוא מחלקת </a:t>
            </a:r>
            <a:r>
              <a:rPr lang="en-US" dirty="0"/>
              <a:t>Board</a:t>
            </a:r>
            <a:r>
              <a:rPr lang="he-IL" dirty="0"/>
              <a:t>. ניתן לחלק את המחלקה לשני תפקידים:</a:t>
            </a:r>
          </a:p>
          <a:p>
            <a:pPr algn="r" rtl="1"/>
            <a:r>
              <a:rPr lang="he-IL" dirty="0"/>
              <a:t>1. לשמור את כלי המשחק של השחקנים. לא את המשבצות הריקות, אלא רק כלים ממשיים של שחקנים. לצורך כך פתחתי גם את מחלקות </a:t>
            </a:r>
            <a:r>
              <a:rPr lang="en-US" dirty="0"/>
              <a:t>Player, Marble, Location – </a:t>
            </a:r>
            <a:r>
              <a:rPr lang="he-IL" dirty="0"/>
              <a:t>עליהן אפרט בהמשך.</a:t>
            </a:r>
          </a:p>
          <a:p>
            <a:pPr algn="r" rtl="1"/>
            <a:r>
              <a:rPr lang="he-IL" dirty="0"/>
              <a:t>2. לייצג את לוח המשחק שבצורת 'מגן דוד' על ידי "מסכה" – אותה הכנתי מביטים שתהווה מעין מטריצה דמיונית של גומות המשחק. </a:t>
            </a:r>
            <a:r>
              <a:rPr lang="he-IL" dirty="0" err="1"/>
              <a:t>במסיכה</a:t>
            </a:r>
            <a:r>
              <a:rPr lang="he-IL" dirty="0"/>
              <a:t>, כל ביט דלוק מייצג תא הקיים בלוח המשחק, וכל ביט כבוי מייצג תא שאינו קיים בלוח המשחק. כך אני יכול לעבור עבור מיקום נתון על כל אחד מששת הצדדים שלצידו, ולבדוק האם כל אחד מהם באמת קיים על לוח המשחק או לא.</a:t>
            </a:r>
          </a:p>
          <a:p>
            <a:pPr algn="r" rtl="1"/>
            <a:r>
              <a:rPr lang="he-IL" dirty="0"/>
              <a:t>כלומר מטרת המחלקה היא לשמור רק כלי משחק ממשיים ובכך לחסוך זיכרון מקום (כי אנו שומרים רק את הכלים הקיימים במשחק).</a:t>
            </a:r>
          </a:p>
          <a:p>
            <a:pPr algn="r" rtl="1"/>
            <a:r>
              <a:rPr lang="he-IL" dirty="0"/>
              <a:t>בנוסף במחלקה יש מטריצת כיוונים, שמכילה את ההיסט עבור כל כיוון אפשרי בלוח המשחק:</a:t>
            </a:r>
          </a:p>
        </p:txBody>
      </p:sp>
      <p:graphicFrame>
        <p:nvGraphicFramePr>
          <p:cNvPr id="4" name="טבלה 3">
            <a:extLst>
              <a:ext uri="{FF2B5EF4-FFF2-40B4-BE49-F238E27FC236}">
                <a16:creationId xmlns:a16="http://schemas.microsoft.com/office/drawing/2014/main" id="{7633DEB1-9D2C-4B84-8E40-69B16FBF5A6E}"/>
              </a:ext>
            </a:extLst>
          </p:cNvPr>
          <p:cNvGraphicFramePr>
            <a:graphicFrameLocks noGrp="1"/>
          </p:cNvGraphicFramePr>
          <p:nvPr>
            <p:extLst>
              <p:ext uri="{D42A27DB-BD31-4B8C-83A1-F6EECF244321}">
                <p14:modId xmlns:p14="http://schemas.microsoft.com/office/powerpoint/2010/main" val="2894837579"/>
              </p:ext>
            </p:extLst>
          </p:nvPr>
        </p:nvGraphicFramePr>
        <p:xfrm>
          <a:off x="2269933" y="5269005"/>
          <a:ext cx="5411470" cy="1267273"/>
        </p:xfrm>
        <a:graphic>
          <a:graphicData uri="http://schemas.openxmlformats.org/drawingml/2006/table">
            <a:tbl>
              <a:tblPr rtl="1" firstRow="1" firstCol="1" bandRow="1">
                <a:tableStyleId>{5C22544A-7EE6-4342-B048-85BDC9FD1C3A}</a:tableStyleId>
              </a:tblPr>
              <a:tblGrid>
                <a:gridCol w="1803400">
                  <a:extLst>
                    <a:ext uri="{9D8B030D-6E8A-4147-A177-3AD203B41FA5}">
                      <a16:colId xmlns:a16="http://schemas.microsoft.com/office/drawing/2014/main" val="3624738339"/>
                    </a:ext>
                  </a:extLst>
                </a:gridCol>
                <a:gridCol w="1804035">
                  <a:extLst>
                    <a:ext uri="{9D8B030D-6E8A-4147-A177-3AD203B41FA5}">
                      <a16:colId xmlns:a16="http://schemas.microsoft.com/office/drawing/2014/main" val="2657022300"/>
                    </a:ext>
                  </a:extLst>
                </a:gridCol>
                <a:gridCol w="1804035">
                  <a:extLst>
                    <a:ext uri="{9D8B030D-6E8A-4147-A177-3AD203B41FA5}">
                      <a16:colId xmlns:a16="http://schemas.microsoft.com/office/drawing/2014/main" val="1835978538"/>
                    </a:ext>
                  </a:extLst>
                </a:gridCol>
              </a:tblGrid>
              <a:tr h="0">
                <a:tc>
                  <a:txBody>
                    <a:bodyPr/>
                    <a:lstStyle/>
                    <a:p>
                      <a:pPr algn="r" rtl="1">
                        <a:lnSpc>
                          <a:spcPct val="115000"/>
                        </a:lnSpc>
                        <a:spcAft>
                          <a:spcPts val="1000"/>
                        </a:spcAft>
                      </a:pPr>
                      <a:r>
                        <a:rPr lang="he-IL" sz="1100">
                          <a:effectLst/>
                        </a:rPr>
                        <a:t>היסט שורה</a:t>
                      </a:r>
                      <a:endParaRPr lang="en-IL"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15000"/>
                        </a:lnSpc>
                        <a:spcAft>
                          <a:spcPts val="1000"/>
                        </a:spcAft>
                      </a:pPr>
                      <a:r>
                        <a:rPr lang="he-IL" sz="1100">
                          <a:effectLst/>
                        </a:rPr>
                        <a:t>היסט עמודה</a:t>
                      </a:r>
                      <a:endParaRPr lang="en-IL"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15000"/>
                        </a:lnSpc>
                        <a:spcAft>
                          <a:spcPts val="1000"/>
                        </a:spcAft>
                      </a:pPr>
                      <a:r>
                        <a:rPr lang="he-IL" sz="1100">
                          <a:effectLst/>
                        </a:rPr>
                        <a:t>כיוון רצוי במילים</a:t>
                      </a:r>
                      <a:endParaRPr lang="en-IL"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978046007"/>
                  </a:ext>
                </a:extLst>
              </a:tr>
              <a:tr h="0">
                <a:tc>
                  <a:txBody>
                    <a:bodyPr/>
                    <a:lstStyle/>
                    <a:p>
                      <a:pPr algn="r" rtl="1">
                        <a:lnSpc>
                          <a:spcPct val="115000"/>
                        </a:lnSpc>
                        <a:spcAft>
                          <a:spcPts val="1000"/>
                        </a:spcAft>
                      </a:pPr>
                      <a:r>
                        <a:rPr lang="he-IL" sz="1100" dirty="0">
                          <a:effectLst/>
                        </a:rPr>
                        <a:t>1-</a:t>
                      </a:r>
                      <a:endParaRPr lang="en-IL"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15000"/>
                        </a:lnSpc>
                        <a:spcAft>
                          <a:spcPts val="1000"/>
                        </a:spcAft>
                      </a:pPr>
                      <a:r>
                        <a:rPr lang="he-IL" sz="1100">
                          <a:effectLst/>
                        </a:rPr>
                        <a:t>1-</a:t>
                      </a:r>
                      <a:endParaRPr lang="en-IL"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15000"/>
                        </a:lnSpc>
                        <a:spcAft>
                          <a:spcPts val="1000"/>
                        </a:spcAft>
                      </a:pPr>
                      <a:r>
                        <a:rPr lang="he-IL" sz="1100">
                          <a:effectLst/>
                        </a:rPr>
                        <a:t>למעלה-שמאלה</a:t>
                      </a:r>
                      <a:endParaRPr lang="en-IL"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13795760"/>
                  </a:ext>
                </a:extLst>
              </a:tr>
              <a:tr h="0">
                <a:tc>
                  <a:txBody>
                    <a:bodyPr/>
                    <a:lstStyle/>
                    <a:p>
                      <a:pPr algn="r" rtl="1">
                        <a:lnSpc>
                          <a:spcPct val="115000"/>
                        </a:lnSpc>
                        <a:spcAft>
                          <a:spcPts val="1000"/>
                        </a:spcAft>
                      </a:pPr>
                      <a:r>
                        <a:rPr lang="he-IL" sz="1100">
                          <a:effectLst/>
                        </a:rPr>
                        <a:t>1-</a:t>
                      </a:r>
                      <a:endParaRPr lang="en-IL"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15000"/>
                        </a:lnSpc>
                        <a:spcAft>
                          <a:spcPts val="1000"/>
                        </a:spcAft>
                      </a:pPr>
                      <a:r>
                        <a:rPr lang="he-IL" sz="1100">
                          <a:effectLst/>
                        </a:rPr>
                        <a:t>1</a:t>
                      </a:r>
                      <a:endParaRPr lang="en-IL"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15000"/>
                        </a:lnSpc>
                        <a:spcAft>
                          <a:spcPts val="1000"/>
                        </a:spcAft>
                      </a:pPr>
                      <a:r>
                        <a:rPr lang="he-IL" sz="1100">
                          <a:effectLst/>
                        </a:rPr>
                        <a:t>למעלה-ימינה</a:t>
                      </a:r>
                      <a:endParaRPr lang="en-IL"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322351802"/>
                  </a:ext>
                </a:extLst>
              </a:tr>
              <a:tr h="0">
                <a:tc>
                  <a:txBody>
                    <a:bodyPr/>
                    <a:lstStyle/>
                    <a:p>
                      <a:pPr algn="r" rtl="1">
                        <a:lnSpc>
                          <a:spcPct val="115000"/>
                        </a:lnSpc>
                        <a:spcAft>
                          <a:spcPts val="1000"/>
                        </a:spcAft>
                      </a:pPr>
                      <a:r>
                        <a:rPr lang="he-IL" sz="1100">
                          <a:effectLst/>
                        </a:rPr>
                        <a:t>0</a:t>
                      </a:r>
                      <a:endParaRPr lang="en-IL"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15000"/>
                        </a:lnSpc>
                        <a:spcAft>
                          <a:spcPts val="1000"/>
                        </a:spcAft>
                      </a:pPr>
                      <a:r>
                        <a:rPr lang="he-IL" sz="1100">
                          <a:effectLst/>
                        </a:rPr>
                        <a:t>2</a:t>
                      </a:r>
                      <a:endParaRPr lang="en-IL"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15000"/>
                        </a:lnSpc>
                        <a:spcAft>
                          <a:spcPts val="1000"/>
                        </a:spcAft>
                      </a:pPr>
                      <a:r>
                        <a:rPr lang="he-IL" sz="1100">
                          <a:effectLst/>
                        </a:rPr>
                        <a:t>ימינה</a:t>
                      </a:r>
                      <a:endParaRPr lang="en-IL"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633596947"/>
                  </a:ext>
                </a:extLst>
              </a:tr>
              <a:tr h="0">
                <a:tc>
                  <a:txBody>
                    <a:bodyPr/>
                    <a:lstStyle/>
                    <a:p>
                      <a:pPr algn="r" rtl="1">
                        <a:lnSpc>
                          <a:spcPct val="115000"/>
                        </a:lnSpc>
                        <a:spcAft>
                          <a:spcPts val="1000"/>
                        </a:spcAft>
                      </a:pPr>
                      <a:r>
                        <a:rPr lang="he-IL" sz="1100">
                          <a:effectLst/>
                        </a:rPr>
                        <a:t>1</a:t>
                      </a:r>
                      <a:endParaRPr lang="en-IL"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15000"/>
                        </a:lnSpc>
                        <a:spcAft>
                          <a:spcPts val="1000"/>
                        </a:spcAft>
                      </a:pPr>
                      <a:r>
                        <a:rPr lang="he-IL" sz="1100">
                          <a:effectLst/>
                        </a:rPr>
                        <a:t>1</a:t>
                      </a:r>
                      <a:endParaRPr lang="en-IL"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15000"/>
                        </a:lnSpc>
                        <a:spcAft>
                          <a:spcPts val="1000"/>
                        </a:spcAft>
                      </a:pPr>
                      <a:r>
                        <a:rPr lang="he-IL" sz="1100">
                          <a:effectLst/>
                        </a:rPr>
                        <a:t>למטה-ימינה</a:t>
                      </a:r>
                      <a:endParaRPr lang="en-IL"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182427058"/>
                  </a:ext>
                </a:extLst>
              </a:tr>
              <a:tr h="0">
                <a:tc>
                  <a:txBody>
                    <a:bodyPr/>
                    <a:lstStyle/>
                    <a:p>
                      <a:pPr algn="r" rtl="1">
                        <a:lnSpc>
                          <a:spcPct val="115000"/>
                        </a:lnSpc>
                        <a:spcAft>
                          <a:spcPts val="1000"/>
                        </a:spcAft>
                      </a:pPr>
                      <a:r>
                        <a:rPr lang="he-IL" sz="1100">
                          <a:effectLst/>
                        </a:rPr>
                        <a:t>1</a:t>
                      </a:r>
                      <a:endParaRPr lang="en-IL"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15000"/>
                        </a:lnSpc>
                        <a:spcAft>
                          <a:spcPts val="1000"/>
                        </a:spcAft>
                      </a:pPr>
                      <a:r>
                        <a:rPr lang="he-IL" sz="1100">
                          <a:effectLst/>
                        </a:rPr>
                        <a:t>1-</a:t>
                      </a:r>
                      <a:endParaRPr lang="en-IL"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15000"/>
                        </a:lnSpc>
                        <a:spcAft>
                          <a:spcPts val="1000"/>
                        </a:spcAft>
                      </a:pPr>
                      <a:r>
                        <a:rPr lang="he-IL" sz="1100">
                          <a:effectLst/>
                        </a:rPr>
                        <a:t>למטה-שמאלה</a:t>
                      </a:r>
                      <a:endParaRPr lang="en-IL"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921679143"/>
                  </a:ext>
                </a:extLst>
              </a:tr>
              <a:tr h="0">
                <a:tc>
                  <a:txBody>
                    <a:bodyPr/>
                    <a:lstStyle/>
                    <a:p>
                      <a:pPr algn="r" rtl="1">
                        <a:lnSpc>
                          <a:spcPct val="115000"/>
                        </a:lnSpc>
                        <a:spcAft>
                          <a:spcPts val="1000"/>
                        </a:spcAft>
                      </a:pPr>
                      <a:r>
                        <a:rPr lang="he-IL" sz="1100">
                          <a:effectLst/>
                        </a:rPr>
                        <a:t>0</a:t>
                      </a:r>
                      <a:endParaRPr lang="en-IL"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15000"/>
                        </a:lnSpc>
                        <a:spcAft>
                          <a:spcPts val="1000"/>
                        </a:spcAft>
                      </a:pPr>
                      <a:r>
                        <a:rPr lang="he-IL" sz="1100">
                          <a:effectLst/>
                        </a:rPr>
                        <a:t>2-</a:t>
                      </a:r>
                      <a:endParaRPr lang="en-IL"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15000"/>
                        </a:lnSpc>
                        <a:spcAft>
                          <a:spcPts val="1000"/>
                        </a:spcAft>
                      </a:pPr>
                      <a:r>
                        <a:rPr lang="he-IL" sz="1100" dirty="0">
                          <a:effectLst/>
                        </a:rPr>
                        <a:t>שמאלה</a:t>
                      </a:r>
                      <a:endParaRPr lang="en-IL"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791723798"/>
                  </a:ext>
                </a:extLst>
              </a:tr>
            </a:tbl>
          </a:graphicData>
        </a:graphic>
      </p:graphicFrame>
    </p:spTree>
    <p:extLst>
      <p:ext uri="{BB962C8B-B14F-4D97-AF65-F5344CB8AC3E}">
        <p14:creationId xmlns:p14="http://schemas.microsoft.com/office/powerpoint/2010/main" val="3544850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204BE67-15AB-49ED-9F02-A2EC267D050D}"/>
              </a:ext>
            </a:extLst>
          </p:cNvPr>
          <p:cNvSpPr>
            <a:spLocks noGrp="1"/>
          </p:cNvSpPr>
          <p:nvPr>
            <p:ph type="title"/>
          </p:nvPr>
        </p:nvSpPr>
        <p:spPr/>
        <p:txBody>
          <a:bodyPr/>
          <a:lstStyle/>
          <a:p>
            <a:pPr algn="r" rtl="1"/>
            <a:r>
              <a:rPr lang="he-IL" dirty="0"/>
              <a:t>מבנה הנתונים:</a:t>
            </a:r>
            <a:r>
              <a:rPr lang="en-US" dirty="0"/>
              <a:t> </a:t>
            </a:r>
            <a:r>
              <a:rPr lang="he-IL" dirty="0"/>
              <a:t>מחלקת </a:t>
            </a:r>
            <a:r>
              <a:rPr lang="en-US" dirty="0"/>
              <a:t>Board</a:t>
            </a:r>
            <a:endParaRPr lang="en-IL" dirty="0"/>
          </a:p>
        </p:txBody>
      </p:sp>
      <p:sp>
        <p:nvSpPr>
          <p:cNvPr id="3" name="מציין מיקום תוכן 2">
            <a:extLst>
              <a:ext uri="{FF2B5EF4-FFF2-40B4-BE49-F238E27FC236}">
                <a16:creationId xmlns:a16="http://schemas.microsoft.com/office/drawing/2014/main" id="{F02F4065-DD48-4E9F-A19B-871585A9B99F}"/>
              </a:ext>
            </a:extLst>
          </p:cNvPr>
          <p:cNvSpPr>
            <a:spLocks noGrp="1"/>
          </p:cNvSpPr>
          <p:nvPr>
            <p:ph idx="1"/>
          </p:nvPr>
        </p:nvSpPr>
        <p:spPr>
          <a:xfrm>
            <a:off x="677334" y="1485538"/>
            <a:ext cx="8596668" cy="3880773"/>
          </a:xfrm>
        </p:spPr>
        <p:txBody>
          <a:bodyPr>
            <a:normAutofit/>
          </a:bodyPr>
          <a:lstStyle/>
          <a:p>
            <a:pPr algn="r" rtl="1"/>
            <a:r>
              <a:rPr lang="he-IL" dirty="0"/>
              <a:t>מחלקת </a:t>
            </a:r>
            <a:r>
              <a:rPr lang="en-US" dirty="0"/>
              <a:t>Board</a:t>
            </a:r>
            <a:r>
              <a:rPr lang="he-IL" dirty="0"/>
              <a:t>:</a:t>
            </a:r>
          </a:p>
          <a:p>
            <a:pPr algn="r" rtl="1"/>
            <a:endParaRPr lang="he-IL" dirty="0"/>
          </a:p>
        </p:txBody>
      </p:sp>
      <p:pic>
        <p:nvPicPr>
          <p:cNvPr id="4" name="תמונה 3">
            <a:extLst>
              <a:ext uri="{FF2B5EF4-FFF2-40B4-BE49-F238E27FC236}">
                <a16:creationId xmlns:a16="http://schemas.microsoft.com/office/drawing/2014/main" id="{FA8AED90-4532-4137-9B08-BD92343DE40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725740" y="1485538"/>
            <a:ext cx="4870369" cy="5193195"/>
          </a:xfrm>
          <a:prstGeom prst="rect">
            <a:avLst/>
          </a:prstGeom>
          <a:noFill/>
          <a:ln>
            <a:noFill/>
          </a:ln>
        </p:spPr>
      </p:pic>
    </p:spTree>
    <p:extLst>
      <p:ext uri="{BB962C8B-B14F-4D97-AF65-F5344CB8AC3E}">
        <p14:creationId xmlns:p14="http://schemas.microsoft.com/office/powerpoint/2010/main" val="605068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204BE67-15AB-49ED-9F02-A2EC267D050D}"/>
              </a:ext>
            </a:extLst>
          </p:cNvPr>
          <p:cNvSpPr>
            <a:spLocks noGrp="1"/>
          </p:cNvSpPr>
          <p:nvPr>
            <p:ph type="title"/>
          </p:nvPr>
        </p:nvSpPr>
        <p:spPr/>
        <p:txBody>
          <a:bodyPr/>
          <a:lstStyle/>
          <a:p>
            <a:pPr algn="r" rtl="1"/>
            <a:r>
              <a:rPr lang="he-IL" dirty="0"/>
              <a:t>מבנה הנתונים:</a:t>
            </a:r>
            <a:r>
              <a:rPr lang="en-US" dirty="0"/>
              <a:t> </a:t>
            </a:r>
            <a:r>
              <a:rPr lang="he-IL" dirty="0"/>
              <a:t>מחלקת </a:t>
            </a:r>
            <a:r>
              <a:rPr lang="en-US" dirty="0"/>
              <a:t>Board</a:t>
            </a:r>
            <a:endParaRPr lang="en-IL" dirty="0"/>
          </a:p>
        </p:txBody>
      </p:sp>
      <p:sp>
        <p:nvSpPr>
          <p:cNvPr id="3" name="מציין מיקום תוכן 2">
            <a:extLst>
              <a:ext uri="{FF2B5EF4-FFF2-40B4-BE49-F238E27FC236}">
                <a16:creationId xmlns:a16="http://schemas.microsoft.com/office/drawing/2014/main" id="{F02F4065-DD48-4E9F-A19B-871585A9B99F}"/>
              </a:ext>
            </a:extLst>
          </p:cNvPr>
          <p:cNvSpPr>
            <a:spLocks noGrp="1"/>
          </p:cNvSpPr>
          <p:nvPr>
            <p:ph idx="1"/>
          </p:nvPr>
        </p:nvSpPr>
        <p:spPr>
          <a:xfrm>
            <a:off x="677334" y="1485538"/>
            <a:ext cx="8596668" cy="3880773"/>
          </a:xfrm>
        </p:spPr>
        <p:txBody>
          <a:bodyPr>
            <a:normAutofit/>
          </a:bodyPr>
          <a:lstStyle/>
          <a:p>
            <a:pPr algn="r" rtl="1"/>
            <a:r>
              <a:rPr lang="he-IL" dirty="0"/>
              <a:t>בדיקה האם מיקום נמצא על גומה חוקית בלוח:</a:t>
            </a:r>
          </a:p>
        </p:txBody>
      </p:sp>
      <p:pic>
        <p:nvPicPr>
          <p:cNvPr id="5" name="תמונה 4">
            <a:extLst>
              <a:ext uri="{FF2B5EF4-FFF2-40B4-BE49-F238E27FC236}">
                <a16:creationId xmlns:a16="http://schemas.microsoft.com/office/drawing/2014/main" id="{5131F586-9101-4BD0-94CE-9570310E7E4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348077" y="1930400"/>
            <a:ext cx="7627247" cy="3880773"/>
          </a:xfrm>
          <a:prstGeom prst="rect">
            <a:avLst/>
          </a:prstGeom>
          <a:noFill/>
          <a:ln>
            <a:noFill/>
          </a:ln>
        </p:spPr>
      </p:pic>
    </p:spTree>
    <p:extLst>
      <p:ext uri="{BB962C8B-B14F-4D97-AF65-F5344CB8AC3E}">
        <p14:creationId xmlns:p14="http://schemas.microsoft.com/office/powerpoint/2010/main" val="2962840394"/>
      </p:ext>
    </p:extLst>
  </p:cSld>
  <p:clrMapOvr>
    <a:masterClrMapping/>
  </p:clrMapOvr>
</p:sld>
</file>

<file path=ppt/theme/theme1.xml><?xml version="1.0" encoding="utf-8"?>
<a:theme xmlns:a="http://schemas.openxmlformats.org/drawingml/2006/main" name="פיאה">
  <a:themeElements>
    <a:clrScheme name="פיאה">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פיאה">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פיאה">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59</TotalTime>
  <Words>1383</Words>
  <Application>Microsoft Office PowerPoint</Application>
  <PresentationFormat>מסך רחב</PresentationFormat>
  <Paragraphs>112</Paragraphs>
  <Slides>21</Slides>
  <Notes>0</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21</vt:i4>
      </vt:variant>
    </vt:vector>
  </HeadingPairs>
  <TitlesOfParts>
    <vt:vector size="26" baseType="lpstr">
      <vt:lpstr>Arial</vt:lpstr>
      <vt:lpstr>Calibri</vt:lpstr>
      <vt:lpstr>Trebuchet MS</vt:lpstr>
      <vt:lpstr>Wingdings 3</vt:lpstr>
      <vt:lpstr>פיאה</vt:lpstr>
      <vt:lpstr>Chinese Checkers</vt:lpstr>
      <vt:lpstr>אלגוריתמים מרכזיים בפרויקט</vt:lpstr>
      <vt:lpstr>אלגוריתם 1: תיאום מערכת לבחירות השחקן</vt:lpstr>
      <vt:lpstr>אלגוריתם 1: תיאום מערכת לבחירות השחקן</vt:lpstr>
      <vt:lpstr>אלגוריתם 2: הצגת כל אפשרויות התזוזה עבור כלי שנבחר </vt:lpstr>
      <vt:lpstr>אלגוריתם 2: הצגת כל אפשרויות התזוזה עבור כלי שנבחר </vt:lpstr>
      <vt:lpstr>מבנה הנתונים: לוח המשחק</vt:lpstr>
      <vt:lpstr>מבנה הנתונים: מחלקת Board</vt:lpstr>
      <vt:lpstr>מבנה הנתונים: מחלקת Board</vt:lpstr>
      <vt:lpstr>מבנה הנתונים: מחלקת Player</vt:lpstr>
      <vt:lpstr>מבנה הנתונים: מחלקת Marble</vt:lpstr>
      <vt:lpstr>מבנה הנתונים: מחלקת Location</vt:lpstr>
      <vt:lpstr>בחזרה לאלגוריתם 2: הצגת כל אפשרויות התזוזה עבור כלי שנבחר – תרשים זרימה </vt:lpstr>
      <vt:lpstr>אלגוריתם 3: אלגוריתם לשחקן ממוחשב  </vt:lpstr>
      <vt:lpstr>אלגוריתם 3: אלגוריתם לשחקן ממוחשב - Alpha Beta </vt:lpstr>
      <vt:lpstr>אלגוריתם 3: אלגוריתם לשחקן ממוחשב - Alpha Beta </vt:lpstr>
      <vt:lpstr>אלגוריתם 3: אלגוריתם לשחקן ממוחשב - Alpha Beta </vt:lpstr>
      <vt:lpstr>אלגוריתם 3: אלגוריתם לשחקן ממוחשב - Alpha Beta </vt:lpstr>
      <vt:lpstr>אלגוריתם 3: אלגוריתם לשחקן ממוחשב – Monte Carlo </vt:lpstr>
      <vt:lpstr>אלגוריתם 3: אלגוריתם לשחקן ממוחשב – Monte Carlo </vt:lpstr>
      <vt:lpstr>אלגוריתם 3: אלגוריתם לשחקן ממוחשב – Monte Carlo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Chinese Checkers</dc:title>
  <dc:creator>user</dc:creator>
  <cp:lastModifiedBy>user</cp:lastModifiedBy>
  <cp:revision>54</cp:revision>
  <dcterms:created xsi:type="dcterms:W3CDTF">2020-05-24T20:43:20Z</dcterms:created>
  <dcterms:modified xsi:type="dcterms:W3CDTF">2020-05-24T21:43:04Z</dcterms:modified>
</cp:coreProperties>
</file>