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embedTrueTypeFonts="1" saveSubsetFonts="1" autoCompressPictures="0">
  <p:sldMasterIdLst>
    <p:sldMasterId id="2147483648" r:id="rId1"/>
  </p:sldMasterIdLst>
  <p:notesMasterIdLst>
    <p:notesMasterId r:id="rId18"/>
  </p:notesMasterIdLst>
  <p:sldIdLst>
    <p:sldId id="297" r:id="rId2"/>
    <p:sldId id="261" r:id="rId3"/>
    <p:sldId id="263" r:id="rId4"/>
    <p:sldId id="267" r:id="rId5"/>
    <p:sldId id="268" r:id="rId6"/>
    <p:sldId id="269" r:id="rId7"/>
    <p:sldId id="273" r:id="rId8"/>
    <p:sldId id="276" r:id="rId9"/>
    <p:sldId id="277" r:id="rId10"/>
    <p:sldId id="280" r:id="rId11"/>
    <p:sldId id="283" r:id="rId12"/>
    <p:sldId id="287" r:id="rId13"/>
    <p:sldId id="290" r:id="rId14"/>
    <p:sldId id="291" r:id="rId15"/>
    <p:sldId id="293" r:id="rId16"/>
    <p:sldId id="294" r:id="rId17"/>
  </p:sldIdLst>
  <p:sldSz cx="12192000" cy="6858000"/>
  <p:notesSz cx="6858000" cy="9144000"/>
  <p:embeddedFontLst>
    <p:embeddedFont>
      <p:font typeface="Montserrat" panose="00000500000000000000" pitchFamily="2" charset="0"/>
      <p:regular r:id="rId19"/>
      <p:bold r:id="rId20"/>
      <p:italic r:id="rId21"/>
      <p:boldItalic r:id="rId22"/>
    </p:embeddedFont>
  </p:embeddedFontLst>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475"/>
    <a:srgbClr val="1E9DAE"/>
    <a:srgbClr val="8DE0EB"/>
    <a:srgbClr val="0F1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29" autoAdjust="0"/>
    <p:restoredTop sz="94374" autoAdjust="0"/>
  </p:normalViewPr>
  <p:slideViewPr>
    <p:cSldViewPr snapToGrid="0">
      <p:cViewPr varScale="1">
        <p:scale>
          <a:sx n="81" d="100"/>
          <a:sy n="81" d="100"/>
        </p:scale>
        <p:origin x="706" y="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175045A-6CFA-4AE5-BEA1-CCF398BB67EE}" type="datetimeFigureOut">
              <a:rPr lang="he-IL" smtClean="0"/>
              <a:t>כ"ו/טבת/תשפ"ה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9D8A3AF-EFA6-4A73-AA87-66E22C8CCD96}" type="slidenum">
              <a:rPr lang="he-IL" smtClean="0"/>
              <a:t>‹#›</a:t>
            </a:fld>
            <a:endParaRPr lang="he-IL"/>
          </a:p>
        </p:txBody>
      </p:sp>
    </p:spTree>
    <p:extLst>
      <p:ext uri="{BB962C8B-B14F-4D97-AF65-F5344CB8AC3E}">
        <p14:creationId xmlns:p14="http://schemas.microsoft.com/office/powerpoint/2010/main" val="398953118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7B49FE4A-1EB9-D3ED-910D-A51936459B9F}"/>
              </a:ext>
            </a:extLst>
          </p:cNvPr>
          <p:cNvSpPr>
            <a:spLocks noGrp="1"/>
          </p:cNvSpPr>
          <p:nvPr>
            <p:ph type="pic" sz="quarter" idx="10"/>
          </p:nvPr>
        </p:nvSpPr>
        <p:spPr>
          <a:xfrm>
            <a:off x="0" y="0"/>
            <a:ext cx="12192000" cy="6858000"/>
          </a:xfrm>
        </p:spPr>
        <p:txBody>
          <a:bodyPr/>
          <a:lstStyle/>
          <a:p>
            <a:endParaRPr kumimoji="1" lang="ko-Kore-KR" altLang="en-US"/>
          </a:p>
        </p:txBody>
      </p:sp>
    </p:spTree>
    <p:extLst>
      <p:ext uri="{BB962C8B-B14F-4D97-AF65-F5344CB8AC3E}">
        <p14:creationId xmlns:p14="http://schemas.microsoft.com/office/powerpoint/2010/main" val="14097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1E1FE181-749E-8D60-2516-B5678A93910C}"/>
              </a:ext>
            </a:extLst>
          </p:cNvPr>
          <p:cNvSpPr>
            <a:spLocks noGrp="1"/>
          </p:cNvSpPr>
          <p:nvPr>
            <p:ph type="pic" sz="quarter" idx="10"/>
          </p:nvPr>
        </p:nvSpPr>
        <p:spPr>
          <a:xfrm>
            <a:off x="4454013" y="2949678"/>
            <a:ext cx="6987666" cy="3220064"/>
          </a:xfrm>
        </p:spPr>
        <p:txBody>
          <a:bodyPr/>
          <a:lstStyle/>
          <a:p>
            <a:endParaRPr kumimoji="1" lang="ko-Kore-KR" altLang="en-US"/>
          </a:p>
        </p:txBody>
      </p:sp>
    </p:spTree>
    <p:extLst>
      <p:ext uri="{BB962C8B-B14F-4D97-AF65-F5344CB8AC3E}">
        <p14:creationId xmlns:p14="http://schemas.microsoft.com/office/powerpoint/2010/main" val="426720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9A9A615D-0034-9738-E435-9B65789171B6}"/>
              </a:ext>
            </a:extLst>
          </p:cNvPr>
          <p:cNvSpPr>
            <a:spLocks noGrp="1"/>
          </p:cNvSpPr>
          <p:nvPr>
            <p:ph type="pic" sz="quarter" idx="10"/>
          </p:nvPr>
        </p:nvSpPr>
        <p:spPr>
          <a:xfrm>
            <a:off x="2039937" y="1086363"/>
            <a:ext cx="4251533" cy="5771637"/>
          </a:xfrm>
        </p:spPr>
        <p:txBody>
          <a:bodyPr/>
          <a:lstStyle/>
          <a:p>
            <a:endParaRPr kumimoji="1" lang="ko-Kore-KR" altLang="en-US"/>
          </a:p>
        </p:txBody>
      </p:sp>
    </p:spTree>
    <p:extLst>
      <p:ext uri="{BB962C8B-B14F-4D97-AF65-F5344CB8AC3E}">
        <p14:creationId xmlns:p14="http://schemas.microsoft.com/office/powerpoint/2010/main" val="11904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28C3EDEC-1F3C-7D94-BAED-459CA8F7753C}"/>
              </a:ext>
            </a:extLst>
          </p:cNvPr>
          <p:cNvSpPr>
            <a:spLocks noGrp="1"/>
          </p:cNvSpPr>
          <p:nvPr>
            <p:ph type="pic" sz="quarter" idx="10"/>
          </p:nvPr>
        </p:nvSpPr>
        <p:spPr>
          <a:xfrm>
            <a:off x="0" y="4454014"/>
            <a:ext cx="3057832" cy="2403986"/>
          </a:xfrm>
        </p:spPr>
        <p:txBody>
          <a:bodyPr/>
          <a:lstStyle/>
          <a:p>
            <a:endParaRPr kumimoji="1" lang="ko-Kore-KR" altLang="en-US"/>
          </a:p>
        </p:txBody>
      </p:sp>
      <p:sp>
        <p:nvSpPr>
          <p:cNvPr id="7" name="텍스트 개체 틀 2">
            <a:extLst>
              <a:ext uri="{FF2B5EF4-FFF2-40B4-BE49-F238E27FC236}">
                <a16:creationId xmlns:a16="http://schemas.microsoft.com/office/drawing/2014/main" id="{7B6F0D01-DEAD-189A-E5BD-76E307451CF9}"/>
              </a:ext>
            </a:extLst>
          </p:cNvPr>
          <p:cNvSpPr>
            <a:spLocks noGrp="1"/>
          </p:cNvSpPr>
          <p:nvPr>
            <p:ph type="body" sz="quarter" idx="14"/>
          </p:nvPr>
        </p:nvSpPr>
        <p:spPr>
          <a:xfrm>
            <a:off x="3757967" y="2381127"/>
            <a:ext cx="7755607" cy="3896770"/>
          </a:xfrm>
        </p:spPr>
        <p:txBody>
          <a:bodyPr>
            <a:normAutofit/>
          </a:bodyPr>
          <a:lstStyle>
            <a:lvl1pPr marL="0" indent="0" algn="l">
              <a:lnSpc>
                <a:spcPct val="150000"/>
              </a:lnSpc>
              <a:buFontTx/>
              <a:buNone/>
              <a:defRPr sz="1400">
                <a:solidFill>
                  <a:schemeClr val="bg1">
                    <a:lumMod val="50000"/>
                  </a:schemeClr>
                </a:solidFill>
                <a:latin typeface="+mn-lt"/>
              </a:defRPr>
            </a:lvl1pPr>
          </a:lstStyle>
          <a:p>
            <a:pPr lvl="0"/>
            <a:r>
              <a:rPr kumimoji="1" lang="ko-KR" altLang="en-US"/>
              <a:t>마스터 텍스트 스타일을 편집하려면 클릭</a:t>
            </a:r>
          </a:p>
        </p:txBody>
      </p:sp>
      <p:sp>
        <p:nvSpPr>
          <p:cNvPr id="8" name="텍스트 개체 틀 2">
            <a:extLst>
              <a:ext uri="{FF2B5EF4-FFF2-40B4-BE49-F238E27FC236}">
                <a16:creationId xmlns:a16="http://schemas.microsoft.com/office/drawing/2014/main" id="{D66BF676-4F3F-48D6-B811-9BBA38B39964}"/>
              </a:ext>
            </a:extLst>
          </p:cNvPr>
          <p:cNvSpPr>
            <a:spLocks noGrp="1"/>
          </p:cNvSpPr>
          <p:nvPr>
            <p:ph type="body" sz="quarter" idx="15"/>
          </p:nvPr>
        </p:nvSpPr>
        <p:spPr>
          <a:xfrm>
            <a:off x="3757967" y="580104"/>
            <a:ext cx="7755608" cy="1641595"/>
          </a:xfrm>
        </p:spPr>
        <p:txBody>
          <a:bodyPr>
            <a:noAutofit/>
          </a:bodyPr>
          <a:lstStyle>
            <a:lvl1pPr marL="0" indent="0" algn="l">
              <a:lnSpc>
                <a:spcPct val="100000"/>
              </a:lnSpc>
              <a:buFontTx/>
              <a:buNone/>
              <a:defRPr sz="4400" b="1">
                <a:solidFill>
                  <a:schemeClr val="tx2">
                    <a:lumMod val="60000"/>
                    <a:lumOff val="40000"/>
                  </a:schemeClr>
                </a:solidFill>
                <a:latin typeface="+mj-lt"/>
              </a:defRPr>
            </a:lvl1pPr>
          </a:lstStyle>
          <a:p>
            <a:pPr lvl="0"/>
            <a:r>
              <a:rPr kumimoji="1" lang="ko-KR" altLang="en-US"/>
              <a:t>마스터 텍스트 스타일을 편집하려면 클릭</a:t>
            </a:r>
          </a:p>
        </p:txBody>
      </p:sp>
    </p:spTree>
    <p:extLst>
      <p:ext uri="{BB962C8B-B14F-4D97-AF65-F5344CB8AC3E}">
        <p14:creationId xmlns:p14="http://schemas.microsoft.com/office/powerpoint/2010/main" val="173285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C483A654-AB0B-161D-3739-1E1E67FB72A5}"/>
              </a:ext>
            </a:extLst>
          </p:cNvPr>
          <p:cNvSpPr>
            <a:spLocks noGrp="1"/>
          </p:cNvSpPr>
          <p:nvPr>
            <p:ph type="pic" sz="quarter" idx="10"/>
          </p:nvPr>
        </p:nvSpPr>
        <p:spPr>
          <a:xfrm>
            <a:off x="0" y="0"/>
            <a:ext cx="6096000" cy="2017643"/>
          </a:xfrm>
        </p:spPr>
        <p:txBody>
          <a:bodyPr/>
          <a:lstStyle/>
          <a:p>
            <a:endParaRPr kumimoji="1" lang="ko-Kore-KR" altLang="en-US"/>
          </a:p>
        </p:txBody>
      </p:sp>
      <p:sp>
        <p:nvSpPr>
          <p:cNvPr id="7" name="텍스트 개체 틀 2">
            <a:extLst>
              <a:ext uri="{FF2B5EF4-FFF2-40B4-BE49-F238E27FC236}">
                <a16:creationId xmlns:a16="http://schemas.microsoft.com/office/drawing/2014/main" id="{DD25DD95-F1B1-D659-251A-9C1A04BDEAAA}"/>
              </a:ext>
            </a:extLst>
          </p:cNvPr>
          <p:cNvSpPr>
            <a:spLocks noGrp="1"/>
          </p:cNvSpPr>
          <p:nvPr>
            <p:ph type="body" sz="quarter" idx="14"/>
          </p:nvPr>
        </p:nvSpPr>
        <p:spPr>
          <a:xfrm>
            <a:off x="531964" y="3578943"/>
            <a:ext cx="11128071" cy="2753032"/>
          </a:xfrm>
        </p:spPr>
        <p:txBody>
          <a:bodyPr>
            <a:normAutofit/>
          </a:bodyPr>
          <a:lstStyle>
            <a:lvl1pPr marL="0" indent="0" algn="l">
              <a:lnSpc>
                <a:spcPct val="150000"/>
              </a:lnSpc>
              <a:buFontTx/>
              <a:buNone/>
              <a:defRPr sz="1400">
                <a:solidFill>
                  <a:schemeClr val="bg1">
                    <a:lumMod val="50000"/>
                  </a:schemeClr>
                </a:solidFill>
                <a:latin typeface="+mn-lt"/>
              </a:defRPr>
            </a:lvl1pPr>
          </a:lstStyle>
          <a:p>
            <a:pPr lvl="0"/>
            <a:r>
              <a:rPr kumimoji="1" lang="ko-KR" altLang="en-US"/>
              <a:t>마스터 텍스트 스타일을 편집하려면 클릭</a:t>
            </a:r>
          </a:p>
        </p:txBody>
      </p:sp>
      <p:sp>
        <p:nvSpPr>
          <p:cNvPr id="8" name="텍스트 개체 틀 2">
            <a:extLst>
              <a:ext uri="{FF2B5EF4-FFF2-40B4-BE49-F238E27FC236}">
                <a16:creationId xmlns:a16="http://schemas.microsoft.com/office/drawing/2014/main" id="{05AA6C42-857B-3E6B-D6CD-F3905EA4E6EC}"/>
              </a:ext>
            </a:extLst>
          </p:cNvPr>
          <p:cNvSpPr>
            <a:spLocks noGrp="1"/>
          </p:cNvSpPr>
          <p:nvPr>
            <p:ph type="body" sz="quarter" idx="15"/>
          </p:nvPr>
        </p:nvSpPr>
        <p:spPr>
          <a:xfrm>
            <a:off x="531964" y="2448775"/>
            <a:ext cx="11128072" cy="980225"/>
          </a:xfrm>
        </p:spPr>
        <p:txBody>
          <a:bodyPr>
            <a:noAutofit/>
          </a:bodyPr>
          <a:lstStyle>
            <a:lvl1pPr marL="0" indent="0" algn="l">
              <a:lnSpc>
                <a:spcPct val="100000"/>
              </a:lnSpc>
              <a:buFontTx/>
              <a:buNone/>
              <a:defRPr sz="4400" b="1">
                <a:solidFill>
                  <a:schemeClr val="tx2">
                    <a:lumMod val="60000"/>
                    <a:lumOff val="40000"/>
                  </a:schemeClr>
                </a:solidFill>
                <a:latin typeface="+mj-lt"/>
              </a:defRPr>
            </a:lvl1pPr>
          </a:lstStyle>
          <a:p>
            <a:pPr lvl="0"/>
            <a:r>
              <a:rPr kumimoji="1" lang="ko-KR" altLang="en-US"/>
              <a:t>마스터 텍스트 스타일을 편집하려면 클릭</a:t>
            </a:r>
          </a:p>
        </p:txBody>
      </p:sp>
    </p:spTree>
    <p:extLst>
      <p:ext uri="{BB962C8B-B14F-4D97-AF65-F5344CB8AC3E}">
        <p14:creationId xmlns:p14="http://schemas.microsoft.com/office/powerpoint/2010/main" val="111814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사용자 지정 레이아웃">
    <p:spTree>
      <p:nvGrpSpPr>
        <p:cNvPr id="1" name=""/>
        <p:cNvGrpSpPr/>
        <p:nvPr/>
      </p:nvGrpSpPr>
      <p:grpSpPr>
        <a:xfrm>
          <a:off x="0" y="0"/>
          <a:ext cx="0" cy="0"/>
          <a:chOff x="0" y="0"/>
          <a:chExt cx="0" cy="0"/>
        </a:xfrm>
      </p:grpSpPr>
      <p:sp>
        <p:nvSpPr>
          <p:cNvPr id="11" name="그림 개체 틀 2"/>
          <p:cNvSpPr>
            <a:spLocks noGrp="1"/>
          </p:cNvSpPr>
          <p:nvPr>
            <p:ph type="pic" sz="quarter" idx="13"/>
          </p:nvPr>
        </p:nvSpPr>
        <p:spPr>
          <a:xfrm>
            <a:off x="1200448" y="0"/>
            <a:ext cx="6816080" cy="6858000"/>
          </a:xfrm>
          <a:prstGeom prst="chevron">
            <a:avLst/>
          </a:prstGeom>
          <a:noFill/>
        </p:spPr>
        <p:txBody>
          <a:bodyPr/>
          <a:lstStyle/>
          <a:p>
            <a:endParaRPr lang="ko-KR" altLang="en-US"/>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2025-01-26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110309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CB39280-80BB-B943-2DB9-1C28C106D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0B833A7-469C-FEE9-BFC9-2EBA1D075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63E19468-F1BB-6CB4-0923-C13687D59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4A8D5-640F-0149-831A-9CE2696B2481}" type="datetimeFigureOut">
              <a:t>כ"ו/טבת/תשפ"ה</a:t>
            </a:fld>
            <a:endParaRPr kumimoji="1" lang="ko-Kore-KR" altLang="en-US"/>
          </a:p>
        </p:txBody>
      </p:sp>
      <p:sp>
        <p:nvSpPr>
          <p:cNvPr id="5" name="바닥글 개체 틀 4">
            <a:extLst>
              <a:ext uri="{FF2B5EF4-FFF2-40B4-BE49-F238E27FC236}">
                <a16:creationId xmlns:a16="http://schemas.microsoft.com/office/drawing/2014/main" id="{60B75171-AD22-1210-8F79-8C5CD4EB1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42227877-9FEC-3E98-C97C-D92A45395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A0F14-3360-4646-99A6-C3EDBAC1347F}" type="slidenum">
              <a:t>‹#›</a:t>
            </a:fld>
            <a:endParaRPr kumimoji="1" lang="ko-Kore-KR" altLang="en-US"/>
          </a:p>
        </p:txBody>
      </p:sp>
    </p:spTree>
    <p:extLst>
      <p:ext uri="{BB962C8B-B14F-4D97-AF65-F5344CB8AC3E}">
        <p14:creationId xmlns:p14="http://schemas.microsoft.com/office/powerpoint/2010/main" val="251295672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49" r:id="rId3"/>
    <p:sldLayoutId id="2147483650" r:id="rId4"/>
    <p:sldLayoutId id="2147483651"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046330B-6416-CC04-68F0-04508218F654}"/>
              </a:ext>
            </a:extLst>
          </p:cNvPr>
          <p:cNvSpPr/>
          <p:nvPr/>
        </p:nvSpPr>
        <p:spPr>
          <a:xfrm>
            <a:off x="8599714" y="334296"/>
            <a:ext cx="3307150" cy="253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7" name="תמונה 6" descr="גזירת מסך"/>
          <p:cNvPicPr>
            <a:picLocks noChangeAspect="1"/>
          </p:cNvPicPr>
          <p:nvPr/>
        </p:nvPicPr>
        <p:blipFill rotWithShape="1">
          <a:blip r:embed="rId2">
            <a:extLst>
              <a:ext uri="{28A0092B-C50C-407E-A947-70E740481C1C}">
                <a14:useLocalDpi xmlns:a14="http://schemas.microsoft.com/office/drawing/2010/main" val="0"/>
              </a:ext>
            </a:extLst>
          </a:blip>
          <a:srcRect l="2625" t="3470" r="1353" b="2208"/>
          <a:stretch/>
        </p:blipFill>
        <p:spPr>
          <a:xfrm>
            <a:off x="0" y="0"/>
            <a:ext cx="12192000" cy="6968836"/>
          </a:xfrm>
          <a:prstGeom prst="rect">
            <a:avLst/>
          </a:prstGeom>
        </p:spPr>
      </p:pic>
      <p:sp>
        <p:nvSpPr>
          <p:cNvPr id="2" name="תיבת טקסט 1">
            <a:extLst>
              <a:ext uri="{FF2B5EF4-FFF2-40B4-BE49-F238E27FC236}">
                <a16:creationId xmlns:a16="http://schemas.microsoft.com/office/drawing/2014/main" id="{BEF979C8-CFAE-4C03-C11C-51D763316C72}"/>
              </a:ext>
            </a:extLst>
          </p:cNvPr>
          <p:cNvSpPr txBox="1"/>
          <p:nvPr/>
        </p:nvSpPr>
        <p:spPr>
          <a:xfrm>
            <a:off x="221243" y="2759368"/>
            <a:ext cx="1630837" cy="400110"/>
          </a:xfrm>
          <a:prstGeom prst="rect">
            <a:avLst/>
          </a:prstGeom>
          <a:noFill/>
          <a:ln w="28575">
            <a:solidFill>
              <a:srgbClr val="8DE0EB"/>
            </a:solidFill>
          </a:ln>
        </p:spPr>
        <p:txBody>
          <a:bodyPr wrap="square" rtlCol="1">
            <a:spAutoFit/>
          </a:bodyPr>
          <a:lstStyle/>
          <a:p>
            <a:pPr algn="ctr"/>
            <a:r>
              <a:rPr lang="en-US" sz="2000" b="1" dirty="0">
                <a:ln w="0"/>
                <a:solidFill>
                  <a:schemeClr val="bg1">
                    <a:lumMod val="75000"/>
                  </a:schemeClr>
                </a:solidFill>
                <a:effectLst>
                  <a:outerShdw blurRad="38100" dist="38100" dir="2700000" algn="tl">
                    <a:srgbClr val="000000">
                      <a:alpha val="43137"/>
                    </a:srgbClr>
                  </a:outerShdw>
                </a:effectLst>
              </a:rPr>
              <a:t>Maor Barel</a:t>
            </a:r>
            <a:endParaRPr lang="he-IL" sz="2000" b="1" dirty="0">
              <a:ln w="0"/>
              <a:solidFill>
                <a:schemeClr val="bg1">
                  <a:lumMod val="75000"/>
                </a:schemeClr>
              </a:solidFill>
              <a:effectLst>
                <a:outerShdw blurRad="38100" dist="38100" dir="2700000" algn="tl">
                  <a:srgbClr val="000000">
                    <a:alpha val="43137"/>
                  </a:srgbClr>
                </a:outerShdw>
              </a:effectLst>
            </a:endParaRPr>
          </a:p>
        </p:txBody>
      </p:sp>
      <p:cxnSp>
        <p:nvCxnSpPr>
          <p:cNvPr id="4" name="מחבר ישר 3"/>
          <p:cNvCxnSpPr/>
          <p:nvPr/>
        </p:nvCxnSpPr>
        <p:spPr>
          <a:xfrm>
            <a:off x="232900" y="96501"/>
            <a:ext cx="11753904" cy="15510"/>
          </a:xfrm>
          <a:prstGeom prst="line">
            <a:avLst/>
          </a:prstGeom>
          <a:ln w="28575">
            <a:solidFill>
              <a:srgbClr val="8DE0EB"/>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flipV="1">
            <a:off x="232900" y="2601661"/>
            <a:ext cx="11753904" cy="2994"/>
          </a:xfrm>
          <a:prstGeom prst="line">
            <a:avLst/>
          </a:prstGeom>
          <a:ln w="28575">
            <a:solidFill>
              <a:srgbClr val="8DE0EB"/>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11986804" y="99495"/>
            <a:ext cx="0" cy="2502166"/>
          </a:xfrm>
          <a:prstGeom prst="line">
            <a:avLst/>
          </a:prstGeom>
          <a:ln w="28575">
            <a:solidFill>
              <a:srgbClr val="8DE0EB"/>
            </a:solidFill>
          </a:ln>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a:xfrm flipH="1">
            <a:off x="219045" y="86979"/>
            <a:ext cx="13855" cy="2514682"/>
          </a:xfrm>
          <a:prstGeom prst="line">
            <a:avLst/>
          </a:prstGeom>
          <a:ln w="28575">
            <a:solidFill>
              <a:srgbClr val="8DE0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98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מחבר ישר 2">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5"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2" name="מלבן 1"/>
          <p:cNvSpPr/>
          <p:nvPr/>
        </p:nvSpPr>
        <p:spPr>
          <a:xfrm>
            <a:off x="273792" y="207465"/>
            <a:ext cx="10897535" cy="615553"/>
          </a:xfrm>
          <a:prstGeom prst="rect">
            <a:avLst/>
          </a:prstGeom>
        </p:spPr>
        <p:txBody>
          <a:bodyPr wrap="none">
            <a:spAutoFit/>
          </a:bodyPr>
          <a:lstStyle/>
          <a:p>
            <a:pPr algn="ctr"/>
            <a:r>
              <a:rPr lang="en-US" sz="3400" b="1" dirty="0">
                <a:solidFill>
                  <a:schemeClr val="bg1">
                    <a:lumMod val="65000"/>
                  </a:schemeClr>
                </a:solidFill>
              </a:rPr>
              <a:t>Paid Apps With/out In App Purchase &amp; Ratings</a:t>
            </a:r>
            <a:endParaRPr lang="he-IL" sz="3400" b="1" dirty="0">
              <a:solidFill>
                <a:schemeClr val="bg1">
                  <a:lumMod val="65000"/>
                </a:schemeClr>
              </a:solidFill>
            </a:endParaRPr>
          </a:p>
        </p:txBody>
      </p:sp>
      <p:sp>
        <p:nvSpPr>
          <p:cNvPr id="16" name="מלבן 15"/>
          <p:cNvSpPr/>
          <p:nvPr/>
        </p:nvSpPr>
        <p:spPr>
          <a:xfrm>
            <a:off x="1022492" y="1241611"/>
            <a:ext cx="4491935" cy="707886"/>
          </a:xfrm>
          <a:prstGeom prst="rect">
            <a:avLst/>
          </a:prstGeom>
        </p:spPr>
        <p:txBody>
          <a:bodyPr wrap="none">
            <a:spAutoFit/>
          </a:bodyPr>
          <a:lstStyle/>
          <a:p>
            <a:pPr algn="ctr"/>
            <a:r>
              <a:rPr lang="en-US" sz="2000" u="sng" dirty="0">
                <a:ln>
                  <a:solidFill>
                    <a:srgbClr val="FFC000"/>
                  </a:solidFill>
                </a:ln>
                <a:solidFill>
                  <a:srgbClr val="FFC000"/>
                </a:solidFill>
              </a:rPr>
              <a:t>Rating Category % For Paid Apps </a:t>
            </a:r>
          </a:p>
          <a:p>
            <a:pPr algn="ctr"/>
            <a:r>
              <a:rPr lang="en-US" sz="2000" u="sng" dirty="0">
                <a:ln>
                  <a:solidFill>
                    <a:srgbClr val="FFC000"/>
                  </a:solidFill>
                </a:ln>
                <a:solidFill>
                  <a:srgbClr val="FFC000"/>
                </a:solidFill>
              </a:rPr>
              <a:t>With In App Purchase</a:t>
            </a:r>
            <a:endParaRPr lang="he-IL" sz="2000" u="sng" dirty="0">
              <a:ln>
                <a:solidFill>
                  <a:srgbClr val="FFC000"/>
                </a:solidFill>
              </a:ln>
              <a:solidFill>
                <a:srgbClr val="FFC000"/>
              </a:solidFill>
            </a:endParaRPr>
          </a:p>
        </p:txBody>
      </p:sp>
      <p:sp>
        <p:nvSpPr>
          <p:cNvPr id="17" name="מלבן 16"/>
          <p:cNvSpPr/>
          <p:nvPr/>
        </p:nvSpPr>
        <p:spPr>
          <a:xfrm>
            <a:off x="7016093" y="1237614"/>
            <a:ext cx="4491935" cy="707886"/>
          </a:xfrm>
          <a:prstGeom prst="rect">
            <a:avLst/>
          </a:prstGeom>
        </p:spPr>
        <p:txBody>
          <a:bodyPr wrap="none">
            <a:spAutoFit/>
          </a:bodyPr>
          <a:lstStyle/>
          <a:p>
            <a:pPr algn="ctr"/>
            <a:r>
              <a:rPr lang="en-US" sz="2000" u="sng" dirty="0">
                <a:ln>
                  <a:solidFill>
                    <a:schemeClr val="accent6">
                      <a:lumMod val="75000"/>
                    </a:schemeClr>
                  </a:solidFill>
                </a:ln>
                <a:solidFill>
                  <a:schemeClr val="accent6">
                    <a:lumMod val="75000"/>
                  </a:schemeClr>
                </a:solidFill>
              </a:rPr>
              <a:t>Rating Category % For Paid Apps </a:t>
            </a:r>
          </a:p>
          <a:p>
            <a:pPr algn="ctr"/>
            <a:r>
              <a:rPr lang="en-US" sz="2000" u="sng" dirty="0">
                <a:ln>
                  <a:solidFill>
                    <a:schemeClr val="accent6">
                      <a:lumMod val="75000"/>
                    </a:schemeClr>
                  </a:solidFill>
                </a:ln>
                <a:solidFill>
                  <a:schemeClr val="accent6">
                    <a:lumMod val="75000"/>
                  </a:schemeClr>
                </a:solidFill>
              </a:rPr>
              <a:t>Without In App Purchase</a:t>
            </a:r>
            <a:endParaRPr lang="he-IL" sz="2000" u="sng" dirty="0">
              <a:ln>
                <a:solidFill>
                  <a:schemeClr val="accent6">
                    <a:lumMod val="75000"/>
                  </a:schemeClr>
                </a:solidFill>
              </a:ln>
              <a:solidFill>
                <a:schemeClr val="accent6">
                  <a:lumMod val="75000"/>
                </a:schemeClr>
              </a:solidFill>
            </a:endParaRPr>
          </a:p>
        </p:txBody>
      </p:sp>
      <p:pic>
        <p:nvPicPr>
          <p:cNvPr id="10" name="תמונה 9">
            <a:extLst>
              <a:ext uri="{FF2B5EF4-FFF2-40B4-BE49-F238E27FC236}">
                <a16:creationId xmlns:a16="http://schemas.microsoft.com/office/drawing/2014/main" id="{27085328-F847-0DC4-448C-D878E9AFECEB}"/>
              </a:ext>
            </a:extLst>
          </p:cNvPr>
          <p:cNvPicPr>
            <a:picLocks noChangeAspect="1"/>
          </p:cNvPicPr>
          <p:nvPr/>
        </p:nvPicPr>
        <p:blipFill>
          <a:blip r:embed="rId3"/>
          <a:stretch>
            <a:fillRect/>
          </a:stretch>
        </p:blipFill>
        <p:spPr>
          <a:xfrm>
            <a:off x="341920" y="2077186"/>
            <a:ext cx="5853081" cy="45968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3" name="תמונה 12">
            <a:extLst>
              <a:ext uri="{FF2B5EF4-FFF2-40B4-BE49-F238E27FC236}">
                <a16:creationId xmlns:a16="http://schemas.microsoft.com/office/drawing/2014/main" id="{C78CF984-0318-6E01-9903-05F5E88C9027}"/>
              </a:ext>
            </a:extLst>
          </p:cNvPr>
          <p:cNvPicPr>
            <a:picLocks noChangeAspect="1"/>
          </p:cNvPicPr>
          <p:nvPr/>
        </p:nvPicPr>
        <p:blipFill>
          <a:blip r:embed="rId4"/>
          <a:stretch>
            <a:fillRect/>
          </a:stretch>
        </p:blipFill>
        <p:spPr>
          <a:xfrm>
            <a:off x="6543743" y="2022491"/>
            <a:ext cx="5436637" cy="46515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2076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סוגר זוויתי 12"/>
          <p:cNvSpPr/>
          <p:nvPr/>
        </p:nvSpPr>
        <p:spPr>
          <a:xfrm rot="10800000">
            <a:off x="0"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סוגר זוויתי 8"/>
          <p:cNvSpPr/>
          <p:nvPr/>
        </p:nvSpPr>
        <p:spPr>
          <a:xfrm>
            <a:off x="8501245"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cxnSp>
        <p:nvCxnSpPr>
          <p:cNvPr id="7" name="מחבר ישר 6">
            <a:extLst>
              <a:ext uri="{FF2B5EF4-FFF2-40B4-BE49-F238E27FC236}">
                <a16:creationId xmlns:a16="http://schemas.microsoft.com/office/drawing/2014/main" id="{4FBA7EAD-1CDA-A4C3-B3F4-62A05375A861}"/>
              </a:ext>
            </a:extLst>
          </p:cNvPr>
          <p:cNvCxnSpPr/>
          <p:nvPr/>
        </p:nvCxnSpPr>
        <p:spPr>
          <a:xfrm>
            <a:off x="46651" y="1383176"/>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0305" y="107969"/>
            <a:ext cx="940438" cy="1149425"/>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p:cNvSpPr/>
          <p:nvPr/>
        </p:nvSpPr>
        <p:spPr>
          <a:xfrm>
            <a:off x="46639" y="1367720"/>
            <a:ext cx="4856426" cy="5566524"/>
          </a:xfrm>
          <a:prstGeom prst="rect">
            <a:avLst/>
          </a:prstGeom>
          <a:ln>
            <a:noFill/>
          </a:ln>
        </p:spPr>
        <p:txBody>
          <a:bodyPr wrap="square">
            <a:spAutoFit/>
          </a:bodyPr>
          <a:lstStyle/>
          <a:p>
            <a:pPr algn="ctr" rtl="1">
              <a:lnSpc>
                <a:spcPct val="107000"/>
              </a:lnSpc>
              <a:spcAft>
                <a:spcPts val="800"/>
              </a:spcAft>
            </a:pPr>
            <a:r>
              <a:rPr lang="en-US" sz="3200" b="1" u="sng"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Conclusions</a:t>
            </a:r>
          </a:p>
          <a:p>
            <a:pPr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Apps without in-app purchases have a higher percentage (66.67%) of apps with high ratings, compared to those with in-app purchases (52.99%).</a:t>
            </a:r>
          </a:p>
          <a:p>
            <a:pPr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both of them, a smaller portion of apps falls into the low and medium rating categories. However, apps with in-app purchases have a relatively higher proportion of low and medium-rated apps compared to those without in-app purchases.</a:t>
            </a:r>
          </a:p>
        </p:txBody>
      </p:sp>
      <p:sp>
        <p:nvSpPr>
          <p:cNvPr id="10" name="תיבת טקסט 4">
            <a:extLst>
              <a:ext uri="{FF2B5EF4-FFF2-40B4-BE49-F238E27FC236}">
                <a16:creationId xmlns:a16="http://schemas.microsoft.com/office/drawing/2014/main" id="{0758CD1E-C57F-A373-BD3F-EF8651E47FD5}"/>
              </a:ext>
            </a:extLst>
          </p:cNvPr>
          <p:cNvSpPr txBox="1"/>
          <p:nvPr/>
        </p:nvSpPr>
        <p:spPr>
          <a:xfrm>
            <a:off x="4903084" y="1377859"/>
            <a:ext cx="3598168" cy="6093463"/>
          </a:xfrm>
          <a:prstGeom prst="rect">
            <a:avLst/>
          </a:prstGeom>
          <a:noFill/>
          <a:ln>
            <a:noFill/>
          </a:ln>
        </p:spPr>
        <p:txBody>
          <a:bodyPr wrap="square" rtlCol="1">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rPr>
              <a:t>Overall Insight</a:t>
            </a:r>
          </a:p>
          <a:p>
            <a:pPr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Apps that are paid and do not include in-app purchases tend to have a larger percentage of high ratings compared to paid apps with in-app purchases. This could imply that users of paid apps prefer a one-time purchase model without additional in-app spending.</a:t>
            </a:r>
          </a:p>
          <a:p>
            <a:pPr algn="ctr" rtl="1">
              <a:lnSpc>
                <a:spcPct val="107000"/>
              </a:lnSpc>
              <a:spcAft>
                <a:spcPts val="800"/>
              </a:spcAft>
            </a:pPr>
            <a:endParaRPr lang="en-US" sz="3200" b="1" u="sng" kern="100" dirty="0">
              <a:solidFill>
                <a:schemeClr val="accent2">
                  <a:lumMod val="75000"/>
                </a:schemeClr>
              </a:solidFill>
              <a:effectLst/>
              <a:latin typeface="Calibri" panose="020F0502020204030204" pitchFamily="34" charset="0"/>
              <a:ea typeface="Calibri" panose="020F0502020204030204" pitchFamily="34" charset="0"/>
            </a:endParaRPr>
          </a:p>
        </p:txBody>
      </p:sp>
      <p:sp>
        <p:nvSpPr>
          <p:cNvPr id="11" name="תיבת טקסט 7">
            <a:extLst>
              <a:ext uri="{FF2B5EF4-FFF2-40B4-BE49-F238E27FC236}">
                <a16:creationId xmlns:a16="http://schemas.microsoft.com/office/drawing/2014/main" id="{CFED738D-E78F-C554-9403-891D5802C593}"/>
              </a:ext>
            </a:extLst>
          </p:cNvPr>
          <p:cNvSpPr txBox="1"/>
          <p:nvPr/>
        </p:nvSpPr>
        <p:spPr>
          <a:xfrm>
            <a:off x="8525575" y="1372541"/>
            <a:ext cx="3473387" cy="4702698"/>
          </a:xfrm>
          <a:prstGeom prst="rect">
            <a:avLst/>
          </a:prstGeom>
          <a:noFill/>
        </p:spPr>
        <p:txBody>
          <a:bodyPr wrap="square">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Recommendations</a:t>
            </a:r>
          </a:p>
          <a:p>
            <a:pPr lvl="0"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Developers of paid apps should</a:t>
            </a:r>
          </a:p>
          <a:p>
            <a:pPr lvl="0"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 consider reducing or eliminating</a:t>
            </a:r>
          </a:p>
          <a:p>
            <a:pPr lvl="0"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 in-app purchases to increase user satisfaction and potentially </a:t>
            </a:r>
          </a:p>
          <a:p>
            <a:pPr lvl="0" algn="ctr" rtl="1">
              <a:lnSpc>
                <a:spcPct val="107000"/>
              </a:lnSpc>
              <a:spcAft>
                <a:spcPts val="800"/>
              </a:spcAft>
            </a:pPr>
            <a:r>
              <a:rPr lang="en-US" sz="24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achieve higher ratings.</a:t>
            </a:r>
          </a:p>
          <a:p>
            <a:pPr algn="ctr" rtl="1">
              <a:lnSpc>
                <a:spcPct val="107000"/>
              </a:lnSpc>
              <a:spcAft>
                <a:spcPts val="800"/>
              </a:spcAft>
            </a:pPr>
            <a:endParaRPr lang="en-US" sz="2600" b="1" dirty="0">
              <a:solidFill>
                <a:schemeClr val="bg2">
                  <a:lumMod val="25000"/>
                </a:schemeClr>
              </a:solidFill>
              <a:latin typeface="Calibri" panose="020F0502020204030204" pitchFamily="34" charset="0"/>
              <a:cs typeface="Calibri" panose="020F0502020204030204" pitchFamily="34" charset="0"/>
            </a:endParaRPr>
          </a:p>
        </p:txBody>
      </p:sp>
      <p:sp>
        <p:nvSpPr>
          <p:cNvPr id="12" name="תיבת טקסט 1">
            <a:extLst>
              <a:ext uri="{FF2B5EF4-FFF2-40B4-BE49-F238E27FC236}">
                <a16:creationId xmlns:a16="http://schemas.microsoft.com/office/drawing/2014/main" id="{0673C99A-F9FD-3370-B755-322A492D6A6E}"/>
              </a:ext>
            </a:extLst>
          </p:cNvPr>
          <p:cNvSpPr txBox="1"/>
          <p:nvPr/>
        </p:nvSpPr>
        <p:spPr>
          <a:xfrm>
            <a:off x="432203" y="-47454"/>
            <a:ext cx="10802474" cy="1446550"/>
          </a:xfrm>
          <a:prstGeom prst="rect">
            <a:avLst/>
          </a:prstGeom>
          <a:noFill/>
        </p:spPr>
        <p:txBody>
          <a:bodyPr wrap="square" rtlCol="1">
            <a:spAutoFit/>
          </a:bodyPr>
          <a:lstStyle/>
          <a:p>
            <a:pPr algn="ctr"/>
            <a:r>
              <a:rPr lang="en-US" sz="4400" b="1" dirty="0">
                <a:solidFill>
                  <a:schemeClr val="bg1">
                    <a:lumMod val="65000"/>
                  </a:schemeClr>
                </a:solidFill>
              </a:rPr>
              <a:t>Paid Apps With/out In App Purchase &amp; Ratings</a:t>
            </a:r>
            <a:endParaRPr lang="he-IL" sz="4400" b="1" dirty="0">
              <a:solidFill>
                <a:schemeClr val="bg1">
                  <a:lumMod val="65000"/>
                </a:schemeClr>
              </a:solidFill>
            </a:endParaRPr>
          </a:p>
        </p:txBody>
      </p:sp>
    </p:spTree>
    <p:extLst>
      <p:ext uri="{BB962C8B-B14F-4D97-AF65-F5344CB8AC3E}">
        <p14:creationId xmlns:p14="http://schemas.microsoft.com/office/powerpoint/2010/main" val="197729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מחבר ישר 2">
            <a:extLst>
              <a:ext uri="{FF2B5EF4-FFF2-40B4-BE49-F238E27FC236}">
                <a16:creationId xmlns:a16="http://schemas.microsoft.com/office/drawing/2014/main" id="{4FBA7EAD-1CDA-A4C3-B3F4-62A05375A861}"/>
              </a:ext>
            </a:extLst>
          </p:cNvPr>
          <p:cNvCxnSpPr/>
          <p:nvPr/>
        </p:nvCxnSpPr>
        <p:spPr>
          <a:xfrm>
            <a:off x="46651" y="943111"/>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5"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88"/>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651221" y="966195"/>
            <a:ext cx="6889553" cy="461665"/>
          </a:xfrm>
          <a:prstGeom prst="rect">
            <a:avLst/>
          </a:prstGeom>
          <a:noFill/>
          <a:ln w="28575">
            <a:noFill/>
          </a:ln>
        </p:spPr>
        <p:txBody>
          <a:bodyPr wrap="square" rtlCol="1">
            <a:spAutoFit/>
          </a:bodyPr>
          <a:lstStyle/>
          <a:p>
            <a:pPr algn="ctr"/>
            <a:r>
              <a:rPr lang="en-US" sz="2400" u="sng" dirty="0">
                <a:ln>
                  <a:solidFill>
                    <a:schemeClr val="tx1"/>
                  </a:solidFill>
                </a:ln>
                <a:latin typeface="Calibri" panose="020F0502020204030204" pitchFamily="34" charset="0"/>
                <a:cs typeface="Calibri" panose="020F0502020204030204" pitchFamily="34" charset="0"/>
              </a:rPr>
              <a:t>Rating Category % For Age Rating</a:t>
            </a:r>
            <a:endParaRPr lang="he-IL" sz="2400" u="sng" dirty="0">
              <a:ln>
                <a:solidFill>
                  <a:schemeClr val="tx1"/>
                </a:solidFill>
              </a:ln>
              <a:latin typeface="Calibri" panose="020F0502020204030204" pitchFamily="34" charset="0"/>
              <a:cs typeface="Calibri" panose="020F0502020204030204" pitchFamily="34" charset="0"/>
            </a:endParaRPr>
          </a:p>
        </p:txBody>
      </p:sp>
      <p:sp>
        <p:nvSpPr>
          <p:cNvPr id="9" name="תיבת טקסט 1">
            <a:extLst>
              <a:ext uri="{FF2B5EF4-FFF2-40B4-BE49-F238E27FC236}">
                <a16:creationId xmlns:a16="http://schemas.microsoft.com/office/drawing/2014/main" id="{0673C99A-F9FD-3370-B755-322A492D6A6E}"/>
              </a:ext>
            </a:extLst>
          </p:cNvPr>
          <p:cNvSpPr txBox="1"/>
          <p:nvPr/>
        </p:nvSpPr>
        <p:spPr>
          <a:xfrm>
            <a:off x="699566" y="46891"/>
            <a:ext cx="9945578" cy="707886"/>
          </a:xfrm>
          <a:prstGeom prst="rect">
            <a:avLst/>
          </a:prstGeom>
          <a:noFill/>
        </p:spPr>
        <p:txBody>
          <a:bodyPr wrap="square" rtlCol="1">
            <a:spAutoFit/>
          </a:bodyPr>
          <a:lstStyle/>
          <a:p>
            <a:pPr algn="ctr"/>
            <a:r>
              <a:rPr lang="en-US" sz="4000" b="1" dirty="0">
                <a:solidFill>
                  <a:schemeClr val="bg1">
                    <a:lumMod val="65000"/>
                  </a:schemeClr>
                </a:solidFill>
              </a:rPr>
              <a:t>Apps Age Rating &amp; Ratings Category</a:t>
            </a:r>
            <a:endParaRPr lang="he-IL" sz="4000" b="1" dirty="0">
              <a:solidFill>
                <a:schemeClr val="bg1">
                  <a:lumMod val="65000"/>
                </a:schemeClr>
              </a:solidFill>
            </a:endParaRPr>
          </a:p>
        </p:txBody>
      </p:sp>
      <p:pic>
        <p:nvPicPr>
          <p:cNvPr id="11" name="תמונה 10">
            <a:extLst>
              <a:ext uri="{FF2B5EF4-FFF2-40B4-BE49-F238E27FC236}">
                <a16:creationId xmlns:a16="http://schemas.microsoft.com/office/drawing/2014/main" id="{AF00B316-2B79-8902-16BC-A0F516788DE1}"/>
              </a:ext>
            </a:extLst>
          </p:cNvPr>
          <p:cNvPicPr>
            <a:picLocks noChangeAspect="1"/>
          </p:cNvPicPr>
          <p:nvPr/>
        </p:nvPicPr>
        <p:blipFill rotWithShape="1">
          <a:blip r:embed="rId3"/>
          <a:srcRect t="5089"/>
          <a:stretch/>
        </p:blipFill>
        <p:spPr>
          <a:xfrm>
            <a:off x="1366342" y="1459392"/>
            <a:ext cx="9459310" cy="5302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6476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סוגר זוויתי 12"/>
          <p:cNvSpPr/>
          <p:nvPr/>
        </p:nvSpPr>
        <p:spPr>
          <a:xfrm rot="10800000">
            <a:off x="0"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סוגר זוויתי 8"/>
          <p:cNvSpPr/>
          <p:nvPr/>
        </p:nvSpPr>
        <p:spPr>
          <a:xfrm>
            <a:off x="8501245"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cxnSp>
        <p:nvCxnSpPr>
          <p:cNvPr id="7" name="מחבר ישר 6">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p:cNvSpPr/>
          <p:nvPr/>
        </p:nvSpPr>
        <p:spPr>
          <a:xfrm>
            <a:off x="23325" y="1115407"/>
            <a:ext cx="4715701" cy="6364819"/>
          </a:xfrm>
          <a:prstGeom prst="rect">
            <a:avLst/>
          </a:prstGeom>
          <a:ln>
            <a:noFill/>
          </a:ln>
        </p:spPr>
        <p:txBody>
          <a:bodyPr wrap="square">
            <a:spAutoFit/>
          </a:bodyPr>
          <a:lstStyle/>
          <a:p>
            <a:pPr algn="ctr" rtl="1">
              <a:lnSpc>
                <a:spcPct val="107000"/>
              </a:lnSpc>
              <a:spcAft>
                <a:spcPts val="800"/>
              </a:spcAft>
            </a:pPr>
            <a:r>
              <a:rPr lang="en-US" sz="3200" b="1" u="sng"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Conclusions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9+ apps (54.48%) and 12+ apps (53.04%) have the highest ratings, while 17+ apps (43.94%) struggle with fewer high ratings.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Medium Ratings are balanced, with 12+ apps (25.73%) leading in average ratings.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17+ apps (31.83%) have the highest dissatisfaction, while 4+ apps (27.83%) also show significant low ratings</a:t>
            </a:r>
            <a:r>
              <a:rPr lang="en-US" sz="3200" kern="100" dirty="0">
                <a:latin typeface="Calibri" panose="020F0502020204030204" pitchFamily="34" charset="0"/>
                <a:ea typeface="Calibri" panose="020F0502020204030204" pitchFamily="34" charset="0"/>
                <a:cs typeface="Calibri" panose="020F0502020204030204" pitchFamily="34" charset="0"/>
              </a:rPr>
              <a:t>.</a:t>
            </a:r>
            <a:endParaRPr lang="he-IL" sz="3200" dirty="0">
              <a:latin typeface="Calibri" panose="020F0502020204030204" pitchFamily="34" charset="0"/>
              <a:cs typeface="Calibri" panose="020F0502020204030204" pitchFamily="34" charset="0"/>
            </a:endParaRPr>
          </a:p>
          <a:p>
            <a:pPr algn="ctr" rtl="1">
              <a:lnSpc>
                <a:spcPct val="107000"/>
              </a:lnSpc>
              <a:spcAft>
                <a:spcPts val="800"/>
              </a:spcAft>
            </a:pPr>
            <a:endParaRPr lang="en-US" sz="3200"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10" name="תיבת טקסט 4">
            <a:extLst>
              <a:ext uri="{FF2B5EF4-FFF2-40B4-BE49-F238E27FC236}">
                <a16:creationId xmlns:a16="http://schemas.microsoft.com/office/drawing/2014/main" id="{0758CD1E-C57F-A373-BD3F-EF8651E47FD5}"/>
              </a:ext>
            </a:extLst>
          </p:cNvPr>
          <p:cNvSpPr txBox="1"/>
          <p:nvPr/>
        </p:nvSpPr>
        <p:spPr>
          <a:xfrm>
            <a:off x="4784064" y="1108652"/>
            <a:ext cx="3360566" cy="4958280"/>
          </a:xfrm>
          <a:prstGeom prst="rect">
            <a:avLst/>
          </a:prstGeom>
          <a:noFill/>
          <a:ln>
            <a:noFill/>
          </a:ln>
        </p:spPr>
        <p:txBody>
          <a:bodyPr wrap="square" rtlCol="1">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rPr>
              <a:t>Overall Insight</a:t>
            </a:r>
          </a:p>
          <a:p>
            <a:pPr algn="ctr" rtl="1">
              <a:lnSpc>
                <a:spcPct val="107000"/>
              </a:lnSpc>
              <a:spcAft>
                <a:spcPts val="800"/>
              </a:spcAft>
            </a:pPr>
            <a:r>
              <a:rPr lang="en-US" sz="2600" b="1"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Apps targeted at younger audiences</a:t>
            </a:r>
          </a:p>
          <a:p>
            <a:pPr algn="ctr" rtl="1">
              <a:lnSpc>
                <a:spcPct val="107000"/>
              </a:lnSpc>
              <a:spcAft>
                <a:spcPts val="800"/>
              </a:spcAft>
            </a:pPr>
            <a:r>
              <a:rPr lang="en-US" sz="2600" b="1"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 (4+, 9+, 12+) tend to receive better ratings, while apps for older audiences (17+)</a:t>
            </a:r>
          </a:p>
          <a:p>
            <a:pPr algn="ctr" rtl="1">
              <a:lnSpc>
                <a:spcPct val="107000"/>
              </a:lnSpc>
              <a:spcAft>
                <a:spcPts val="800"/>
              </a:spcAft>
            </a:pPr>
            <a:r>
              <a:rPr lang="en-US" sz="2600" b="1"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 face more user dissatisfaction </a:t>
            </a:r>
            <a:endParaRPr lang="he-IL" sz="2600" b="1" dirty="0">
              <a:solidFill>
                <a:schemeClr val="bg2">
                  <a:lumMod val="25000"/>
                </a:schemeClr>
              </a:solidFill>
              <a:latin typeface="Calibri" panose="020F0502020204030204" pitchFamily="34" charset="0"/>
              <a:cs typeface="Calibri" panose="020F0502020204030204" pitchFamily="34" charset="0"/>
            </a:endParaRPr>
          </a:p>
          <a:p>
            <a:pPr algn="ctr" rtl="1">
              <a:lnSpc>
                <a:spcPct val="107000"/>
              </a:lnSpc>
              <a:spcAft>
                <a:spcPts val="800"/>
              </a:spcAft>
            </a:pPr>
            <a:endParaRPr lang="en-US" sz="3200" b="1" u="sng" kern="100" dirty="0">
              <a:solidFill>
                <a:schemeClr val="accent2">
                  <a:lumMod val="75000"/>
                </a:schemeClr>
              </a:solidFill>
              <a:effectLst/>
              <a:latin typeface="Calibri" panose="020F0502020204030204" pitchFamily="34" charset="0"/>
              <a:ea typeface="Calibri" panose="020F0502020204030204" pitchFamily="34" charset="0"/>
            </a:endParaRPr>
          </a:p>
        </p:txBody>
      </p:sp>
      <p:sp>
        <p:nvSpPr>
          <p:cNvPr id="11" name="תיבת טקסט 7">
            <a:extLst>
              <a:ext uri="{FF2B5EF4-FFF2-40B4-BE49-F238E27FC236}">
                <a16:creationId xmlns:a16="http://schemas.microsoft.com/office/drawing/2014/main" id="{CFED738D-E78F-C554-9403-891D5802C593}"/>
              </a:ext>
            </a:extLst>
          </p:cNvPr>
          <p:cNvSpPr txBox="1"/>
          <p:nvPr/>
        </p:nvSpPr>
        <p:spPr>
          <a:xfrm>
            <a:off x="8090017" y="1109152"/>
            <a:ext cx="4144345" cy="5735288"/>
          </a:xfrm>
          <a:prstGeom prst="rect">
            <a:avLst/>
          </a:prstGeom>
          <a:noFill/>
        </p:spPr>
        <p:txBody>
          <a:bodyPr wrap="square">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Recommendations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17+ Apps Focus on improving the quality and experiences of apps for older users to boost overall satisfaction and to reduce low ratings.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Maintain Success </a:t>
            </a:r>
            <a:r>
              <a:rPr lang="en-US" sz="2600" b="1" dirty="0">
                <a:solidFill>
                  <a:schemeClr val="bg2">
                    <a:lumMod val="25000"/>
                  </a:schemeClr>
                </a:solidFill>
                <a:latin typeface="Calibri" panose="020F0502020204030204" pitchFamily="34" charset="0"/>
                <a:cs typeface="Calibri" panose="020F0502020204030204" pitchFamily="34" charset="0"/>
              </a:rPr>
              <a:t>audiences (4+, 9+, 12+) by continuing to provide simple and engaging content.</a:t>
            </a:r>
            <a:endPar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pPr algn="ctr" rtl="1">
              <a:lnSpc>
                <a:spcPct val="107000"/>
              </a:lnSpc>
              <a:spcAft>
                <a:spcPts val="800"/>
              </a:spcAft>
            </a:pPr>
            <a:endParaRPr lang="en-US" sz="3200" b="1" u="sng" kern="1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תיבת טקסט 1">
            <a:extLst>
              <a:ext uri="{FF2B5EF4-FFF2-40B4-BE49-F238E27FC236}">
                <a16:creationId xmlns:a16="http://schemas.microsoft.com/office/drawing/2014/main" id="{0673C99A-F9FD-3370-B755-322A492D6A6E}"/>
              </a:ext>
            </a:extLst>
          </p:cNvPr>
          <p:cNvSpPr txBox="1"/>
          <p:nvPr/>
        </p:nvSpPr>
        <p:spPr>
          <a:xfrm>
            <a:off x="94655" y="149899"/>
            <a:ext cx="11143653" cy="769441"/>
          </a:xfrm>
          <a:prstGeom prst="rect">
            <a:avLst/>
          </a:prstGeom>
          <a:noFill/>
        </p:spPr>
        <p:txBody>
          <a:bodyPr wrap="square" rtlCol="1">
            <a:spAutoFit/>
          </a:bodyPr>
          <a:lstStyle/>
          <a:p>
            <a:pPr algn="ctr"/>
            <a:r>
              <a:rPr lang="en-US" sz="4400" b="1" dirty="0">
                <a:solidFill>
                  <a:schemeClr val="bg1">
                    <a:lumMod val="65000"/>
                  </a:schemeClr>
                </a:solidFill>
              </a:rPr>
              <a:t>Apps Age Rating &amp; Ratings Category</a:t>
            </a:r>
            <a:endParaRPr lang="he-IL" sz="4400" b="1" dirty="0">
              <a:solidFill>
                <a:schemeClr val="bg1">
                  <a:lumMod val="65000"/>
                </a:schemeClr>
              </a:solidFill>
            </a:endParaRPr>
          </a:p>
        </p:txBody>
      </p:sp>
    </p:spTree>
    <p:extLst>
      <p:ext uri="{BB962C8B-B14F-4D97-AF65-F5344CB8AC3E}">
        <p14:creationId xmlns:p14="http://schemas.microsoft.com/office/powerpoint/2010/main" val="19875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1A159908-3E0D-116F-CF00-EF39C2FD288C}"/>
              </a:ext>
            </a:extLst>
          </p:cNvPr>
          <p:cNvSpPr/>
          <p:nvPr/>
        </p:nvSpPr>
        <p:spPr>
          <a:xfrm>
            <a:off x="6517178" y="0"/>
            <a:ext cx="5674823" cy="6858001"/>
          </a:xfrm>
          <a:prstGeom prst="rect">
            <a:avLst/>
          </a:prstGeom>
          <a:solidFill>
            <a:srgbClr val="0F123D"/>
          </a:solidFill>
          <a:ln>
            <a:solidFill>
              <a:schemeClr val="accent1">
                <a:lumMod val="50000"/>
              </a:schemeClr>
            </a:solidFill>
          </a:ln>
        </p:spPr>
        <p:style>
          <a:lnRef idx="0">
            <a:scrgbClr r="0" g="0" b="0"/>
          </a:lnRef>
          <a:fillRef idx="1002">
            <a:schemeClr val="dk2"/>
          </a:fillRef>
          <a:effectRef idx="0">
            <a:scrgbClr r="0" g="0" b="0"/>
          </a:effectRef>
          <a:fontRef idx="minor">
            <a:schemeClr val="lt1"/>
          </a:fontRef>
        </p:style>
        <p:txBody>
          <a:bodyPr rtlCol="0" anchor="ctr"/>
          <a:lstStyle/>
          <a:p>
            <a:pPr algn="ctr"/>
            <a:endParaRPr kumimoji="1" lang="ko-Kore-KR" altLang="en-US">
              <a:solidFill>
                <a:srgbClr val="0F123D"/>
              </a:solidFill>
            </a:endParaRPr>
          </a:p>
        </p:txBody>
      </p:sp>
      <p:sp>
        <p:nvSpPr>
          <p:cNvPr id="13" name="직사각형 12">
            <a:extLst>
              <a:ext uri="{FF2B5EF4-FFF2-40B4-BE49-F238E27FC236}">
                <a16:creationId xmlns:a16="http://schemas.microsoft.com/office/drawing/2014/main" id="{A61C7E14-3E1F-0B3E-690E-ABDD4323F3F8}"/>
              </a:ext>
            </a:extLst>
          </p:cNvPr>
          <p:cNvSpPr/>
          <p:nvPr/>
        </p:nvSpPr>
        <p:spPr>
          <a:xfrm>
            <a:off x="8379230" y="5087389"/>
            <a:ext cx="3806060" cy="1773096"/>
          </a:xfrm>
          <a:prstGeom prst="rect">
            <a:avLst/>
          </a:prstGeom>
          <a:solidFill>
            <a:srgbClr val="8DE0EB"/>
          </a:solidFill>
          <a:ln>
            <a:solidFill>
              <a:srgbClr val="1E9DAE"/>
            </a:solidFill>
          </a:ln>
        </p:spPr>
        <p:style>
          <a:lnRef idx="3">
            <a:schemeClr val="lt1"/>
          </a:lnRef>
          <a:fillRef idx="1003">
            <a:schemeClr val="dk1"/>
          </a:fillRef>
          <a:effectRef idx="1">
            <a:schemeClr val="dk1"/>
          </a:effectRef>
          <a:fontRef idx="minor">
            <a:schemeClr val="lt1"/>
          </a:fontRef>
        </p:style>
        <p:txBody>
          <a:bodyPr rtlCol="0" anchor="ctr"/>
          <a:lstStyle/>
          <a:p>
            <a:pPr algn="ctr"/>
            <a:endParaRPr kumimoji="1" lang="ko-Kore-KR" altLang="en-US"/>
          </a:p>
        </p:txBody>
      </p:sp>
      <p:sp>
        <p:nvSpPr>
          <p:cNvPr id="9" name="TextBox 8">
            <a:extLst>
              <a:ext uri="{FF2B5EF4-FFF2-40B4-BE49-F238E27FC236}">
                <a16:creationId xmlns:a16="http://schemas.microsoft.com/office/drawing/2014/main" id="{955A835F-05D9-D6AC-8D1B-1ACB684517F7}"/>
              </a:ext>
            </a:extLst>
          </p:cNvPr>
          <p:cNvSpPr txBox="1"/>
          <p:nvPr/>
        </p:nvSpPr>
        <p:spPr>
          <a:xfrm>
            <a:off x="6517178" y="1284247"/>
            <a:ext cx="5674822" cy="1446550"/>
          </a:xfrm>
          <a:prstGeom prst="rect">
            <a:avLst/>
          </a:prstGeom>
          <a:noFill/>
        </p:spPr>
        <p:txBody>
          <a:bodyPr wrap="square" rtlCol="0">
            <a:spAutoFit/>
          </a:bodyPr>
          <a:lstStyle/>
          <a:p>
            <a:r>
              <a:rPr kumimoji="1" lang="en-US" altLang="en-US" sz="4400" b="1" dirty="0">
                <a:solidFill>
                  <a:schemeClr val="bg1">
                    <a:lumMod val="75000"/>
                  </a:schemeClr>
                </a:solidFill>
                <a:latin typeface="+mj-lt"/>
              </a:rPr>
              <a:t>Conclusion &amp; recommendation</a:t>
            </a:r>
            <a:endParaRPr kumimoji="1" lang="ko-Kore-KR" altLang="en-US" sz="4400" b="1" dirty="0">
              <a:solidFill>
                <a:schemeClr val="bg1">
                  <a:lumMod val="75000"/>
                </a:schemeClr>
              </a:solidFill>
              <a:latin typeface="+mj-lt"/>
            </a:endParaRPr>
          </a:p>
        </p:txBody>
      </p:sp>
      <p:sp>
        <p:nvSpPr>
          <p:cNvPr id="10" name="직사각형 9">
            <a:extLst>
              <a:ext uri="{FF2B5EF4-FFF2-40B4-BE49-F238E27FC236}">
                <a16:creationId xmlns:a16="http://schemas.microsoft.com/office/drawing/2014/main" id="{B87FD3D5-9999-F65F-BB01-74261D1FDE9E}"/>
              </a:ext>
            </a:extLst>
          </p:cNvPr>
          <p:cNvSpPr/>
          <p:nvPr/>
        </p:nvSpPr>
        <p:spPr>
          <a:xfrm>
            <a:off x="10573789" y="1586528"/>
            <a:ext cx="1618211" cy="159144"/>
          </a:xfrm>
          <a:prstGeom prst="rect">
            <a:avLst/>
          </a:prstGeom>
          <a:solidFill>
            <a:srgbClr val="8DE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TextBox 2"/>
          <p:cNvSpPr txBox="1"/>
          <p:nvPr/>
        </p:nvSpPr>
        <p:spPr>
          <a:xfrm>
            <a:off x="162506" y="228123"/>
            <a:ext cx="6173164" cy="6401753"/>
          </a:xfrm>
          <a:prstGeom prst="rect">
            <a:avLst/>
          </a:prstGeom>
          <a:ln w="76200">
            <a:solidFill>
              <a:srgbClr val="8DE0EB"/>
            </a:solidFill>
          </a:ln>
          <a:effectLst>
            <a:glow rad="101600">
              <a:schemeClr val="accent4">
                <a:satMod val="175000"/>
                <a:alpha val="40000"/>
              </a:schemeClr>
            </a:glow>
            <a:outerShdw blurRad="50800" dist="38100" dir="10800000" algn="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1">
            <a:spAutoFit/>
          </a:bodyPr>
          <a:lstStyle/>
          <a:p>
            <a:pPr algn="ctr"/>
            <a:r>
              <a:rPr lang="en-US" sz="3200" b="1" u="sng" dirty="0">
                <a:solidFill>
                  <a:schemeClr val="accent2">
                    <a:lumMod val="75000"/>
                  </a:schemeClr>
                </a:solidFill>
                <a:latin typeface="Calibri" panose="020F0502020204030204" pitchFamily="34" charset="0"/>
                <a:cs typeface="Calibri" panose="020F0502020204030204" pitchFamily="34" charset="0"/>
              </a:rPr>
              <a:t>General Recommendation</a:t>
            </a:r>
            <a:endParaRPr lang="en-US" sz="3200" b="1" dirty="0">
              <a:solidFill>
                <a:schemeClr val="accent2">
                  <a:lumMod val="75000"/>
                </a:schemeClr>
              </a:solidFill>
              <a:latin typeface="Calibri" panose="020F0502020204030204" pitchFamily="34" charset="0"/>
              <a:cs typeface="Calibri" panose="020F0502020204030204" pitchFamily="34" charset="0"/>
            </a:endParaRPr>
          </a:p>
          <a:p>
            <a:pPr algn="ctr"/>
            <a:r>
              <a:rPr lang="en-US" sz="2400" dirty="0">
                <a:solidFill>
                  <a:schemeClr val="bg2">
                    <a:lumMod val="25000"/>
                  </a:schemeClr>
                </a:solidFill>
                <a:latin typeface="Calibri" panose="020F0502020204030204" pitchFamily="34" charset="0"/>
                <a:cs typeface="Calibri" panose="020F0502020204030204" pitchFamily="34" charset="0"/>
              </a:rPr>
              <a:t>Based on the data analysis and the insights gathered, my recommendation for the app development department is to give careful consideration to the app development process while taking into account the findings provided by the data analyst.</a:t>
            </a:r>
          </a:p>
          <a:p>
            <a:pPr algn="ctr"/>
            <a:r>
              <a:rPr lang="en-US" sz="2400" dirty="0">
                <a:solidFill>
                  <a:schemeClr val="bg2">
                    <a:lumMod val="25000"/>
                  </a:schemeClr>
                </a:solidFill>
                <a:latin typeface="Calibri" panose="020F0502020204030204" pitchFamily="34" charset="0"/>
                <a:cs typeface="Calibri" panose="020F0502020204030204" pitchFamily="34" charset="0"/>
              </a:rPr>
              <a:t>High-rated apps are often characterized by larger size, target a younger audience, and offer in-app purchase options. If the app is intended to be free, it is advisable to include in-app purchases, but if the app itself is paid, it is best to avoid additional costs within it.</a:t>
            </a:r>
            <a:br>
              <a:rPr lang="en-US" sz="2400" dirty="0">
                <a:solidFill>
                  <a:schemeClr val="bg2">
                    <a:lumMod val="25000"/>
                  </a:schemeClr>
                </a:solidFill>
                <a:latin typeface="Calibri" panose="020F0502020204030204" pitchFamily="34" charset="0"/>
                <a:cs typeface="Calibri" panose="020F0502020204030204" pitchFamily="34" charset="0"/>
              </a:rPr>
            </a:br>
            <a:r>
              <a:rPr lang="en-US" sz="2400" dirty="0">
                <a:solidFill>
                  <a:schemeClr val="bg2">
                    <a:lumMod val="25000"/>
                  </a:schemeClr>
                </a:solidFill>
                <a:latin typeface="Calibri" panose="020F0502020204030204" pitchFamily="34" charset="0"/>
                <a:cs typeface="Calibri" panose="020F0502020204030204" pitchFamily="34" charset="0"/>
              </a:rPr>
              <a:t>Taking these factors into consideration will increase the chances of success and achieve a high app rating.</a:t>
            </a:r>
            <a:endParaRPr lang="he-IL" sz="2400" dirty="0">
              <a:solidFill>
                <a:schemeClr val="bg2">
                  <a:lumMod val="25000"/>
                </a:schemeClr>
              </a:solidFill>
              <a:latin typeface="Calibri" panose="020F0502020204030204" pitchFamily="34" charset="0"/>
              <a:cs typeface="Calibri" panose="020F0502020204030204" pitchFamily="34" charset="0"/>
            </a:endParaRPr>
          </a:p>
          <a:p>
            <a:endParaRPr lang="he-IL" dirty="0">
              <a:ln>
                <a:solidFill>
                  <a:sysClr val="windowText" lastClr="000000"/>
                </a:solidFill>
              </a:ln>
            </a:endParaRPr>
          </a:p>
        </p:txBody>
      </p:sp>
      <p:pic>
        <p:nvPicPr>
          <p:cNvPr id="1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955" y="75723"/>
            <a:ext cx="745703" cy="91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3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מחבר ישר 2">
            <a:extLst>
              <a:ext uri="{FF2B5EF4-FFF2-40B4-BE49-F238E27FC236}">
                <a16:creationId xmlns:a16="http://schemas.microsoft.com/office/drawing/2014/main" id="{4FBA7EAD-1CDA-A4C3-B3F4-62A05375A861}"/>
              </a:ext>
            </a:extLst>
          </p:cNvPr>
          <p:cNvCxnSpPr/>
          <p:nvPr/>
        </p:nvCxnSpPr>
        <p:spPr>
          <a:xfrm>
            <a:off x="11324" y="868816"/>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sp>
        <p:nvSpPr>
          <p:cNvPr id="9" name="תיבת טקסט 1">
            <a:extLst>
              <a:ext uri="{FF2B5EF4-FFF2-40B4-BE49-F238E27FC236}">
                <a16:creationId xmlns:a16="http://schemas.microsoft.com/office/drawing/2014/main" id="{0673C99A-F9FD-3370-B755-322A492D6A6E}"/>
              </a:ext>
            </a:extLst>
          </p:cNvPr>
          <p:cNvSpPr txBox="1"/>
          <p:nvPr/>
        </p:nvSpPr>
        <p:spPr>
          <a:xfrm>
            <a:off x="-146095" y="75914"/>
            <a:ext cx="11760126" cy="646331"/>
          </a:xfrm>
          <a:prstGeom prst="rect">
            <a:avLst/>
          </a:prstGeom>
          <a:noFill/>
        </p:spPr>
        <p:txBody>
          <a:bodyPr wrap="square" rtlCol="1">
            <a:spAutoFit/>
          </a:bodyPr>
          <a:lstStyle/>
          <a:p>
            <a:pPr algn="ctr"/>
            <a:r>
              <a:rPr lang="en-US" sz="3500" b="1" dirty="0">
                <a:solidFill>
                  <a:schemeClr val="bg1">
                    <a:lumMod val="65000"/>
                  </a:schemeClr>
                </a:solidFill>
              </a:rPr>
              <a:t>Appstore Applications Rating Score Dashboard</a:t>
            </a:r>
            <a:endParaRPr lang="he-IL" sz="3500" b="1" dirty="0">
              <a:solidFill>
                <a:schemeClr val="bg1">
                  <a:lumMod val="65000"/>
                </a:schemeClr>
              </a:solidFill>
            </a:endParaRPr>
          </a:p>
        </p:txBody>
      </p:sp>
      <p:pic>
        <p:nvPicPr>
          <p:cNvPr id="7" name="תמונה 6">
            <a:extLst>
              <a:ext uri="{FF2B5EF4-FFF2-40B4-BE49-F238E27FC236}">
                <a16:creationId xmlns:a16="http://schemas.microsoft.com/office/drawing/2014/main" id="{EE2BD4CB-34BF-B844-CC83-849E71974F49}"/>
              </a:ext>
            </a:extLst>
          </p:cNvPr>
          <p:cNvPicPr>
            <a:picLocks noChangeAspect="1"/>
          </p:cNvPicPr>
          <p:nvPr/>
        </p:nvPicPr>
        <p:blipFill rotWithShape="1">
          <a:blip r:embed="rId2"/>
          <a:srcRect l="486" t="14963" r="725" b="1347"/>
          <a:stretch/>
        </p:blipFill>
        <p:spPr>
          <a:xfrm>
            <a:off x="1819373" y="1042701"/>
            <a:ext cx="8465270" cy="5746713"/>
          </a:xfrm>
          <a:prstGeom prst="rect">
            <a:avLst/>
          </a:prstGeom>
        </p:spPr>
      </p:pic>
      <p:pic>
        <p:nvPicPr>
          <p:cNvPr id="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516" y="-4699"/>
            <a:ext cx="668602" cy="817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71855" y="551434"/>
            <a:ext cx="1773382" cy="369332"/>
          </a:xfrm>
          <a:prstGeom prst="rect">
            <a:avLst/>
          </a:prstGeom>
          <a:noFill/>
        </p:spPr>
        <p:txBody>
          <a:bodyPr wrap="square" rtlCol="1">
            <a:spAutoFit/>
          </a:bodyPr>
          <a:lstStyle/>
          <a:p>
            <a:r>
              <a:rPr lang="en-US" b="1" dirty="0">
                <a:solidFill>
                  <a:schemeClr val="bg1">
                    <a:lumMod val="65000"/>
                  </a:schemeClr>
                </a:solidFill>
              </a:rPr>
              <a:t>2008-2019</a:t>
            </a:r>
            <a:endParaRPr lang="he-IL" b="1" dirty="0">
              <a:solidFill>
                <a:schemeClr val="bg1">
                  <a:lumMod val="65000"/>
                </a:schemeClr>
              </a:solidFill>
            </a:endParaRPr>
          </a:p>
        </p:txBody>
      </p:sp>
    </p:spTree>
    <p:extLst>
      <p:ext uri="{BB962C8B-B14F-4D97-AF65-F5344CB8AC3E}">
        <p14:creationId xmlns:p14="http://schemas.microsoft.com/office/powerpoint/2010/main" val="314489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p:cNvPicPr>
            <a:picLocks noChangeAspect="1"/>
          </p:cNvPicPr>
          <p:nvPr/>
        </p:nvPicPr>
        <p:blipFill rotWithShape="1">
          <a:blip r:embed="rId2"/>
          <a:srcRect l="363"/>
          <a:stretch/>
        </p:blipFill>
        <p:spPr>
          <a:xfrm>
            <a:off x="0" y="0"/>
            <a:ext cx="12191997" cy="6858000"/>
          </a:xfrm>
          <a:prstGeom prst="rect">
            <a:avLst/>
          </a:prstGeom>
        </p:spPr>
      </p:pic>
    </p:spTree>
    <p:extLst>
      <p:ext uri="{BB962C8B-B14F-4D97-AF65-F5344CB8AC3E}">
        <p14:creationId xmlns:p14="http://schemas.microsoft.com/office/powerpoint/2010/main" val="123354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1A159908-3E0D-116F-CF00-EF39C2FD288C}"/>
              </a:ext>
            </a:extLst>
          </p:cNvPr>
          <p:cNvSpPr/>
          <p:nvPr/>
        </p:nvSpPr>
        <p:spPr>
          <a:xfrm>
            <a:off x="4556760" y="0"/>
            <a:ext cx="7635241" cy="6858001"/>
          </a:xfrm>
          <a:prstGeom prst="rect">
            <a:avLst/>
          </a:prstGeom>
          <a:solidFill>
            <a:srgbClr val="0F123D"/>
          </a:solidFill>
          <a:ln>
            <a:solidFill>
              <a:schemeClr val="accent1">
                <a:lumMod val="50000"/>
              </a:schemeClr>
            </a:solidFill>
          </a:ln>
        </p:spPr>
        <p:style>
          <a:lnRef idx="0">
            <a:scrgbClr r="0" g="0" b="0"/>
          </a:lnRef>
          <a:fillRef idx="1002">
            <a:schemeClr val="dk2"/>
          </a:fillRef>
          <a:effectRef idx="0">
            <a:scrgbClr r="0" g="0" b="0"/>
          </a:effectRef>
          <a:fontRef idx="minor">
            <a:schemeClr val="lt1"/>
          </a:fontRef>
        </p:style>
        <p:txBody>
          <a:bodyPr rtlCol="0" anchor="ctr"/>
          <a:lstStyle/>
          <a:p>
            <a:pPr algn="ctr"/>
            <a:endParaRPr kumimoji="1" lang="ko-Kore-KR" altLang="en-US">
              <a:solidFill>
                <a:srgbClr val="0F123D"/>
              </a:solidFill>
            </a:endParaRPr>
          </a:p>
        </p:txBody>
      </p:sp>
      <p:sp>
        <p:nvSpPr>
          <p:cNvPr id="13" name="직사각형 12">
            <a:extLst>
              <a:ext uri="{FF2B5EF4-FFF2-40B4-BE49-F238E27FC236}">
                <a16:creationId xmlns:a16="http://schemas.microsoft.com/office/drawing/2014/main" id="{A61C7E14-3E1F-0B3E-690E-ABDD4323F3F8}"/>
              </a:ext>
            </a:extLst>
          </p:cNvPr>
          <p:cNvSpPr/>
          <p:nvPr/>
        </p:nvSpPr>
        <p:spPr>
          <a:xfrm>
            <a:off x="5974080" y="4297680"/>
            <a:ext cx="6217920" cy="2560320"/>
          </a:xfrm>
          <a:prstGeom prst="rect">
            <a:avLst/>
          </a:prstGeom>
          <a:solidFill>
            <a:srgbClr val="8DE0EB"/>
          </a:solidFill>
          <a:ln>
            <a:solidFill>
              <a:srgbClr val="1E9DAE"/>
            </a:solidFill>
          </a:ln>
        </p:spPr>
        <p:style>
          <a:lnRef idx="3">
            <a:schemeClr val="lt1"/>
          </a:lnRef>
          <a:fillRef idx="1003">
            <a:schemeClr val="dk1"/>
          </a:fillRef>
          <a:effectRef idx="1">
            <a:schemeClr val="dk1"/>
          </a:effectRef>
          <a:fontRef idx="minor">
            <a:schemeClr val="lt1"/>
          </a:fontRef>
        </p:style>
        <p:txBody>
          <a:bodyPr rtlCol="0" anchor="ctr"/>
          <a:lstStyle/>
          <a:p>
            <a:pPr algn="ctr"/>
            <a:endParaRPr kumimoji="1" lang="ko-Kore-KR" altLang="en-US"/>
          </a:p>
        </p:txBody>
      </p:sp>
      <p:sp>
        <p:nvSpPr>
          <p:cNvPr id="9" name="TextBox 8">
            <a:extLst>
              <a:ext uri="{FF2B5EF4-FFF2-40B4-BE49-F238E27FC236}">
                <a16:creationId xmlns:a16="http://schemas.microsoft.com/office/drawing/2014/main" id="{955A835F-05D9-D6AC-8D1B-1ACB684517F7}"/>
              </a:ext>
            </a:extLst>
          </p:cNvPr>
          <p:cNvSpPr txBox="1"/>
          <p:nvPr/>
        </p:nvSpPr>
        <p:spPr>
          <a:xfrm>
            <a:off x="4688389" y="1169200"/>
            <a:ext cx="4525330" cy="923330"/>
          </a:xfrm>
          <a:prstGeom prst="rect">
            <a:avLst/>
          </a:prstGeom>
          <a:noFill/>
        </p:spPr>
        <p:txBody>
          <a:bodyPr wrap="square" rtlCol="0">
            <a:spAutoFit/>
          </a:bodyPr>
          <a:lstStyle/>
          <a:p>
            <a:r>
              <a:rPr kumimoji="1" lang="en-US" altLang="en-US" sz="5400" b="1" dirty="0">
                <a:solidFill>
                  <a:schemeClr val="bg1">
                    <a:lumMod val="75000"/>
                  </a:schemeClr>
                </a:solidFill>
                <a:latin typeface="+mj-lt"/>
              </a:rPr>
              <a:t>Apple who?</a:t>
            </a:r>
            <a:endParaRPr kumimoji="1" lang="ko-Kore-KR" altLang="en-US" sz="5400" b="1" dirty="0">
              <a:solidFill>
                <a:schemeClr val="bg1">
                  <a:lumMod val="75000"/>
                </a:schemeClr>
              </a:solidFill>
              <a:latin typeface="+mj-lt"/>
            </a:endParaRPr>
          </a:p>
        </p:txBody>
      </p:sp>
      <p:sp>
        <p:nvSpPr>
          <p:cNvPr id="10" name="직사각형 9">
            <a:extLst>
              <a:ext uri="{FF2B5EF4-FFF2-40B4-BE49-F238E27FC236}">
                <a16:creationId xmlns:a16="http://schemas.microsoft.com/office/drawing/2014/main" id="{B87FD3D5-9999-F65F-BB01-74261D1FDE9E}"/>
              </a:ext>
            </a:extLst>
          </p:cNvPr>
          <p:cNvSpPr/>
          <p:nvPr/>
        </p:nvSpPr>
        <p:spPr>
          <a:xfrm>
            <a:off x="9168000" y="1569903"/>
            <a:ext cx="3024000" cy="152402"/>
          </a:xfrm>
          <a:prstGeom prst="rect">
            <a:avLst/>
          </a:prstGeom>
          <a:solidFill>
            <a:srgbClr val="8DE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TextBox 2"/>
          <p:cNvSpPr txBox="1"/>
          <p:nvPr/>
        </p:nvSpPr>
        <p:spPr>
          <a:xfrm>
            <a:off x="207199" y="366623"/>
            <a:ext cx="4160520" cy="6124754"/>
          </a:xfrm>
          <a:prstGeom prst="rect">
            <a:avLst/>
          </a:prstGeom>
          <a:ln w="76200">
            <a:solidFill>
              <a:srgbClr val="8DE0EB"/>
            </a:solidFill>
          </a:ln>
          <a:effectLst>
            <a:glow rad="101600">
              <a:schemeClr val="accent4">
                <a:satMod val="175000"/>
                <a:alpha val="40000"/>
              </a:schemeClr>
            </a:glow>
            <a:outerShdw blurRad="50800" dist="38100" dir="10800000" algn="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sz="2800" dirty="0">
                <a:ln>
                  <a:solidFill>
                    <a:sysClr val="windowText" lastClr="000000"/>
                  </a:solidFill>
                </a:ln>
                <a:solidFill>
                  <a:schemeClr val="bg2">
                    <a:lumMod val="25000"/>
                  </a:schemeClr>
                </a:solidFill>
                <a:cs typeface="+mj-cs"/>
              </a:rPr>
              <a:t>Apple is a technology company founded in 1976.</a:t>
            </a:r>
            <a:br>
              <a:rPr lang="en-US" sz="2800" dirty="0">
                <a:ln>
                  <a:solidFill>
                    <a:sysClr val="windowText" lastClr="000000"/>
                  </a:solidFill>
                </a:ln>
                <a:solidFill>
                  <a:schemeClr val="bg2">
                    <a:lumMod val="25000"/>
                  </a:schemeClr>
                </a:solidFill>
                <a:cs typeface="+mj-cs"/>
              </a:rPr>
            </a:br>
            <a:r>
              <a:rPr lang="en-US" sz="2800" dirty="0">
                <a:ln>
                  <a:solidFill>
                    <a:sysClr val="windowText" lastClr="000000"/>
                  </a:solidFill>
                </a:ln>
                <a:solidFill>
                  <a:schemeClr val="bg2">
                    <a:lumMod val="25000"/>
                  </a:schemeClr>
                </a:solidFill>
                <a:cs typeface="+mj-cs"/>
              </a:rPr>
              <a:t>Apple has grown into one of the world's most valuable companies. Its key products include the iPhone, iPad, Mac computers,  Air Pods and more, as well as services like the App Store, iCloud, Apple Music, and Apple TV+.</a:t>
            </a:r>
          </a:p>
        </p:txBody>
      </p:sp>
      <p:pic>
        <p:nvPicPr>
          <p:cNvPr id="1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955" y="75723"/>
            <a:ext cx="745703" cy="91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60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3446509" y="-112838"/>
            <a:ext cx="5440680" cy="1200329"/>
          </a:xfrm>
          <a:prstGeom prst="rect">
            <a:avLst/>
          </a:prstGeom>
        </p:spPr>
        <p:txBody>
          <a:bodyPr wrap="square">
            <a:spAutoFit/>
          </a:bodyPr>
          <a:lstStyle/>
          <a:p>
            <a:r>
              <a:rPr lang="en-US" sz="7200" b="1" dirty="0">
                <a:solidFill>
                  <a:schemeClr val="bg1">
                    <a:lumMod val="65000"/>
                  </a:schemeClr>
                </a:solidFill>
              </a:rPr>
              <a:t>Data intro</a:t>
            </a:r>
            <a:endParaRPr lang="he-IL" sz="7200" b="1" dirty="0">
              <a:solidFill>
                <a:schemeClr val="bg1">
                  <a:lumMod val="65000"/>
                </a:schemeClr>
              </a:solidFill>
            </a:endParaRPr>
          </a:p>
        </p:txBody>
      </p:sp>
      <p:cxnSp>
        <p:nvCxnSpPr>
          <p:cNvPr id="4" name="מחבר ישר 3">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cxnSp>
        <p:nvCxnSpPr>
          <p:cNvPr id="5" name="מחבר ישר 4">
            <a:extLst>
              <a:ext uri="{FF2B5EF4-FFF2-40B4-BE49-F238E27FC236}">
                <a16:creationId xmlns:a16="http://schemas.microsoft.com/office/drawing/2014/main" id="{C24939BB-A37B-F087-50AF-C0DA41F7C8BB}"/>
              </a:ext>
            </a:extLst>
          </p:cNvPr>
          <p:cNvCxnSpPr>
            <a:cxnSpLocks/>
          </p:cNvCxnSpPr>
          <p:nvPr/>
        </p:nvCxnSpPr>
        <p:spPr>
          <a:xfrm>
            <a:off x="11054471" y="-9066"/>
            <a:ext cx="0" cy="6867066"/>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6"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קבוצה 6">
            <a:extLst>
              <a:ext uri="{FF2B5EF4-FFF2-40B4-BE49-F238E27FC236}">
                <a16:creationId xmlns:a16="http://schemas.microsoft.com/office/drawing/2014/main" id="{8EBB7FFD-95E8-72C7-0409-3D7D90DDD65D}"/>
              </a:ext>
            </a:extLst>
          </p:cNvPr>
          <p:cNvGrpSpPr/>
          <p:nvPr/>
        </p:nvGrpSpPr>
        <p:grpSpPr>
          <a:xfrm>
            <a:off x="168571" y="1359256"/>
            <a:ext cx="6134700" cy="1843109"/>
            <a:chOff x="317853" y="933333"/>
            <a:chExt cx="6134700" cy="1843109"/>
          </a:xfrm>
        </p:grpSpPr>
        <p:sp>
          <p:nvSpPr>
            <p:cNvPr id="8" name="תיבת טקסט 37">
              <a:extLst>
                <a:ext uri="{FF2B5EF4-FFF2-40B4-BE49-F238E27FC236}">
                  <a16:creationId xmlns:a16="http://schemas.microsoft.com/office/drawing/2014/main" id="{C68EB8BB-1E99-7776-1F2D-2BD7BAFDBD8D}"/>
                </a:ext>
              </a:extLst>
            </p:cNvPr>
            <p:cNvSpPr txBox="1"/>
            <p:nvPr/>
          </p:nvSpPr>
          <p:spPr>
            <a:xfrm>
              <a:off x="1963242" y="1096643"/>
              <a:ext cx="4489311" cy="1508105"/>
            </a:xfrm>
            <a:prstGeom prst="rect">
              <a:avLst/>
            </a:prstGeom>
            <a:noFill/>
          </p:spPr>
          <p:txBody>
            <a:bodyPr wrap="square" rtlCol="1">
              <a:spAutoFit/>
            </a:bodyPr>
            <a:lstStyle/>
            <a:p>
              <a:pPr algn="ctr"/>
              <a:r>
                <a:rPr lang="en-US" sz="2000" b="1" dirty="0">
                  <a:solidFill>
                    <a:schemeClr val="bg1">
                      <a:lumMod val="50000"/>
                    </a:schemeClr>
                  </a:solidFill>
                </a:rPr>
                <a:t>Appstore applications</a:t>
              </a:r>
            </a:p>
            <a:p>
              <a:pPr algn="ctr"/>
              <a:r>
                <a:rPr lang="en-US" dirty="0">
                  <a:solidFill>
                    <a:schemeClr val="bg1">
                      <a:lumMod val="50000"/>
                    </a:schemeClr>
                  </a:solidFill>
                </a:rPr>
                <a:t>Data contains information about 7,561 apps available on the Apple AppStore, spanning from 2008 to 2019</a:t>
              </a:r>
              <a:endParaRPr lang="he-IL" dirty="0">
                <a:solidFill>
                  <a:schemeClr val="bg1">
                    <a:lumMod val="50000"/>
                  </a:schemeClr>
                </a:solidFill>
              </a:endParaRPr>
            </a:p>
          </p:txBody>
        </p:sp>
        <p:pic>
          <p:nvPicPr>
            <p:cNvPr id="9" name="Picture 8" descr="Data server Juicy Fish Soft-fill icon | Freepik">
              <a:extLst>
                <a:ext uri="{FF2B5EF4-FFF2-40B4-BE49-F238E27FC236}">
                  <a16:creationId xmlns:a16="http://schemas.microsoft.com/office/drawing/2014/main" id="{AEA3D522-1852-A891-657F-015C03640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853" y="933333"/>
              <a:ext cx="1843109" cy="1843109"/>
            </a:xfrm>
            <a:prstGeom prst="rect">
              <a:avLst/>
            </a:prstGeom>
            <a:noFill/>
            <a:ln>
              <a:noFill/>
            </a:ln>
            <a:effectLst/>
            <a:extLst>
              <a:ext uri="{909E8E84-426E-40DD-AFC4-6F175D3DCCD1}">
                <a14:hiddenFill xmlns:a14="http://schemas.microsoft.com/office/drawing/2010/main">
                  <a:solidFill>
                    <a:srgbClr val="FFFFFF"/>
                  </a:solidFill>
                </a14:hiddenFill>
              </a:ext>
            </a:extLst>
          </p:spPr>
        </p:pic>
      </p:grpSp>
      <p:grpSp>
        <p:nvGrpSpPr>
          <p:cNvPr id="10" name="קבוצה 9">
            <a:extLst>
              <a:ext uri="{FF2B5EF4-FFF2-40B4-BE49-F238E27FC236}">
                <a16:creationId xmlns:a16="http://schemas.microsoft.com/office/drawing/2014/main" id="{9F648941-7EC3-593A-0B0F-7CC131AEF8DE}"/>
              </a:ext>
            </a:extLst>
          </p:cNvPr>
          <p:cNvGrpSpPr/>
          <p:nvPr/>
        </p:nvGrpSpPr>
        <p:grpSpPr>
          <a:xfrm>
            <a:off x="6095997" y="1382161"/>
            <a:ext cx="4554087" cy="1477608"/>
            <a:chOff x="6316079" y="2253153"/>
            <a:chExt cx="4554087" cy="1477608"/>
          </a:xfrm>
        </p:grpSpPr>
        <p:sp>
          <p:nvSpPr>
            <p:cNvPr id="11" name="תיבת טקסט 40">
              <a:extLst>
                <a:ext uri="{FF2B5EF4-FFF2-40B4-BE49-F238E27FC236}">
                  <a16:creationId xmlns:a16="http://schemas.microsoft.com/office/drawing/2014/main" id="{713A9109-6F7D-BC6E-9482-8F4642C14DFF}"/>
                </a:ext>
              </a:extLst>
            </p:cNvPr>
            <p:cNvSpPr txBox="1"/>
            <p:nvPr/>
          </p:nvSpPr>
          <p:spPr>
            <a:xfrm>
              <a:off x="7716419" y="2401896"/>
              <a:ext cx="3153747" cy="954107"/>
            </a:xfrm>
            <a:prstGeom prst="rect">
              <a:avLst/>
            </a:prstGeom>
            <a:noFill/>
          </p:spPr>
          <p:txBody>
            <a:bodyPr wrap="square" rtlCol="1">
              <a:spAutoFit/>
            </a:bodyPr>
            <a:lstStyle/>
            <a:p>
              <a:pPr algn="ctr"/>
              <a:r>
                <a:rPr lang="en-US" sz="2000" b="1" dirty="0">
                  <a:solidFill>
                    <a:schemeClr val="bg1">
                      <a:lumMod val="50000"/>
                    </a:schemeClr>
                  </a:solidFill>
                </a:rPr>
                <a:t>ID</a:t>
              </a:r>
            </a:p>
            <a:p>
              <a:pPr algn="ctr"/>
              <a:r>
                <a:rPr lang="en-US" dirty="0">
                  <a:solidFill>
                    <a:schemeClr val="bg1">
                      <a:lumMod val="50000"/>
                    </a:schemeClr>
                  </a:solidFill>
                </a:rPr>
                <a:t>Unique identifier assigned to each app</a:t>
              </a:r>
              <a:endParaRPr lang="he-IL" dirty="0">
                <a:solidFill>
                  <a:schemeClr val="bg1">
                    <a:lumMod val="50000"/>
                  </a:schemeClr>
                </a:solidFill>
              </a:endParaRPr>
            </a:p>
          </p:txBody>
        </p:sp>
        <p:pic>
          <p:nvPicPr>
            <p:cNvPr id="12" name="Picture 5" descr="Samsung straight up stole Apple's Face ID icon">
              <a:extLst>
                <a:ext uri="{FF2B5EF4-FFF2-40B4-BE49-F238E27FC236}">
                  <a16:creationId xmlns:a16="http://schemas.microsoft.com/office/drawing/2014/main" id="{112FDC8D-07AD-6855-C317-4AE48FD9B3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1" t="7251" r="28670" b="11536"/>
            <a:stretch/>
          </p:blipFill>
          <p:spPr bwMode="auto">
            <a:xfrm>
              <a:off x="6316079" y="2253153"/>
              <a:ext cx="1527866" cy="14776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grpSp>
        <p:nvGrpSpPr>
          <p:cNvPr id="13" name="קבוצה 12">
            <a:extLst>
              <a:ext uri="{FF2B5EF4-FFF2-40B4-BE49-F238E27FC236}">
                <a16:creationId xmlns:a16="http://schemas.microsoft.com/office/drawing/2014/main" id="{1E93987D-E706-B82B-B149-DC9E33786497}"/>
              </a:ext>
            </a:extLst>
          </p:cNvPr>
          <p:cNvGrpSpPr/>
          <p:nvPr/>
        </p:nvGrpSpPr>
        <p:grpSpPr>
          <a:xfrm>
            <a:off x="254465" y="3317785"/>
            <a:ext cx="5381025" cy="1528230"/>
            <a:chOff x="6140435" y="3878721"/>
            <a:chExt cx="5381025" cy="1528230"/>
          </a:xfrm>
        </p:grpSpPr>
        <p:pic>
          <p:nvPicPr>
            <p:cNvPr id="14" name="Picture 7" descr="Marketing Resources and Identity Guidelines - App Store - Apple Developer">
              <a:extLst>
                <a:ext uri="{FF2B5EF4-FFF2-40B4-BE49-F238E27FC236}">
                  <a16:creationId xmlns:a16="http://schemas.microsoft.com/office/drawing/2014/main" id="{FE2CDE4B-CF14-F5E6-82ED-3C1CC99B80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622" t="26300" r="37017" b="27333"/>
            <a:stretch/>
          </p:blipFill>
          <p:spPr bwMode="auto">
            <a:xfrm>
              <a:off x="6140435" y="3878721"/>
              <a:ext cx="1654923" cy="1528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תיבת טקסט 44">
              <a:extLst>
                <a:ext uri="{FF2B5EF4-FFF2-40B4-BE49-F238E27FC236}">
                  <a16:creationId xmlns:a16="http://schemas.microsoft.com/office/drawing/2014/main" id="{86235E80-3840-298B-3CA2-9740AFE946F9}"/>
                </a:ext>
              </a:extLst>
            </p:cNvPr>
            <p:cNvSpPr txBox="1"/>
            <p:nvPr/>
          </p:nvSpPr>
          <p:spPr>
            <a:xfrm>
              <a:off x="8367713" y="4165783"/>
              <a:ext cx="3153747" cy="954107"/>
            </a:xfrm>
            <a:prstGeom prst="rect">
              <a:avLst/>
            </a:prstGeom>
            <a:noFill/>
          </p:spPr>
          <p:txBody>
            <a:bodyPr wrap="square" rtlCol="1">
              <a:spAutoFit/>
            </a:bodyPr>
            <a:lstStyle/>
            <a:p>
              <a:pPr algn="ctr"/>
              <a:r>
                <a:rPr lang="en-US" sz="2000" b="1" dirty="0">
                  <a:solidFill>
                    <a:schemeClr val="bg1">
                      <a:lumMod val="50000"/>
                    </a:schemeClr>
                  </a:solidFill>
                </a:rPr>
                <a:t>Name</a:t>
              </a:r>
            </a:p>
            <a:p>
              <a:pPr algn="ctr"/>
              <a:r>
                <a:rPr lang="en-US" dirty="0">
                  <a:solidFill>
                    <a:schemeClr val="bg1">
                      <a:lumMod val="50000"/>
                    </a:schemeClr>
                  </a:solidFill>
                </a:rPr>
                <a:t>Represents the name of the app</a:t>
              </a:r>
              <a:endParaRPr lang="he-IL" dirty="0">
                <a:solidFill>
                  <a:schemeClr val="bg1">
                    <a:lumMod val="50000"/>
                  </a:schemeClr>
                </a:solidFill>
              </a:endParaRPr>
            </a:p>
          </p:txBody>
        </p:sp>
      </p:grpSp>
      <p:grpSp>
        <p:nvGrpSpPr>
          <p:cNvPr id="16" name="קבוצה 15">
            <a:extLst>
              <a:ext uri="{FF2B5EF4-FFF2-40B4-BE49-F238E27FC236}">
                <a16:creationId xmlns:a16="http://schemas.microsoft.com/office/drawing/2014/main" id="{81ED3973-425D-A67F-A1BD-CA72C95D5C2A}"/>
              </a:ext>
            </a:extLst>
          </p:cNvPr>
          <p:cNvGrpSpPr/>
          <p:nvPr/>
        </p:nvGrpSpPr>
        <p:grpSpPr>
          <a:xfrm>
            <a:off x="6095998" y="3234526"/>
            <a:ext cx="4698850" cy="1528229"/>
            <a:chOff x="7326937" y="4411456"/>
            <a:chExt cx="4698850" cy="1528229"/>
          </a:xfrm>
        </p:grpSpPr>
        <p:pic>
          <p:nvPicPr>
            <p:cNvPr id="17" name="Picture 8" descr="Users Rating Icon, Customer Review Icon Graphic by anwar016bd · Creative  Fabrica">
              <a:extLst>
                <a:ext uri="{FF2B5EF4-FFF2-40B4-BE49-F238E27FC236}">
                  <a16:creationId xmlns:a16="http://schemas.microsoft.com/office/drawing/2014/main" id="{E9D224E2-4AA5-9CA9-3D03-217233225EE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34" t="12060" r="22696" b="11806"/>
            <a:stretch/>
          </p:blipFill>
          <p:spPr bwMode="auto">
            <a:xfrm>
              <a:off x="7326937" y="4411456"/>
              <a:ext cx="1609733" cy="15282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8" name="תיבת טקסט 50">
              <a:extLst>
                <a:ext uri="{FF2B5EF4-FFF2-40B4-BE49-F238E27FC236}">
                  <a16:creationId xmlns:a16="http://schemas.microsoft.com/office/drawing/2014/main" id="{336B1AD0-1F1D-C69C-5D38-509B1DB1B2B4}"/>
                </a:ext>
              </a:extLst>
            </p:cNvPr>
            <p:cNvSpPr txBox="1"/>
            <p:nvPr/>
          </p:nvSpPr>
          <p:spPr>
            <a:xfrm>
              <a:off x="8872040" y="4441495"/>
              <a:ext cx="3153747" cy="1231106"/>
            </a:xfrm>
            <a:prstGeom prst="rect">
              <a:avLst/>
            </a:prstGeom>
            <a:noFill/>
          </p:spPr>
          <p:txBody>
            <a:bodyPr wrap="square" rtlCol="1">
              <a:spAutoFit/>
            </a:bodyPr>
            <a:lstStyle/>
            <a:p>
              <a:pPr algn="ctr"/>
              <a:r>
                <a:rPr lang="en-US" sz="2000" b="1" dirty="0">
                  <a:solidFill>
                    <a:schemeClr val="bg1">
                      <a:lumMod val="50000"/>
                    </a:schemeClr>
                  </a:solidFill>
                </a:rPr>
                <a:t>User rating count</a:t>
              </a:r>
            </a:p>
            <a:p>
              <a:pPr algn="ctr"/>
              <a:r>
                <a:rPr lang="en-US" dirty="0">
                  <a:solidFill>
                    <a:schemeClr val="bg1">
                      <a:lumMod val="50000"/>
                    </a:schemeClr>
                  </a:solidFill>
                </a:rPr>
                <a:t>Shows the total number of ratings that the app has received from users</a:t>
              </a:r>
              <a:endParaRPr lang="he-IL" dirty="0">
                <a:solidFill>
                  <a:schemeClr val="bg1">
                    <a:lumMod val="50000"/>
                  </a:schemeClr>
                </a:solidFill>
              </a:endParaRPr>
            </a:p>
          </p:txBody>
        </p:sp>
      </p:grpSp>
      <p:grpSp>
        <p:nvGrpSpPr>
          <p:cNvPr id="19" name="קבוצה 18">
            <a:extLst>
              <a:ext uri="{FF2B5EF4-FFF2-40B4-BE49-F238E27FC236}">
                <a16:creationId xmlns:a16="http://schemas.microsoft.com/office/drawing/2014/main" id="{72130D76-38CE-756D-A3C3-0E165EF2EA95}"/>
              </a:ext>
            </a:extLst>
          </p:cNvPr>
          <p:cNvGrpSpPr/>
          <p:nvPr/>
        </p:nvGrpSpPr>
        <p:grpSpPr>
          <a:xfrm>
            <a:off x="254465" y="5153728"/>
            <a:ext cx="5296096" cy="1522851"/>
            <a:chOff x="6031217" y="712322"/>
            <a:chExt cx="5296096" cy="1522851"/>
          </a:xfrm>
        </p:grpSpPr>
        <p:pic>
          <p:nvPicPr>
            <p:cNvPr id="20" name="תמונה 19">
              <a:extLst>
                <a:ext uri="{FF2B5EF4-FFF2-40B4-BE49-F238E27FC236}">
                  <a16:creationId xmlns:a16="http://schemas.microsoft.com/office/drawing/2014/main" id="{CE0BA07F-27B0-E134-6677-F654773923A2}"/>
                </a:ext>
              </a:extLst>
            </p:cNvPr>
            <p:cNvPicPr>
              <a:picLocks noChangeAspect="1"/>
            </p:cNvPicPr>
            <p:nvPr/>
          </p:nvPicPr>
          <p:blipFill rotWithShape="1">
            <a:blip r:embed="rId7"/>
            <a:srcRect l="6678" t="5258" r="9983" b="12924"/>
            <a:stretch/>
          </p:blipFill>
          <p:spPr>
            <a:xfrm>
              <a:off x="6031217" y="712322"/>
              <a:ext cx="1654923" cy="15228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תיבת טקסט 47">
              <a:extLst>
                <a:ext uri="{FF2B5EF4-FFF2-40B4-BE49-F238E27FC236}">
                  <a16:creationId xmlns:a16="http://schemas.microsoft.com/office/drawing/2014/main" id="{B0463133-6291-A4C4-5D51-E1CC2962099D}"/>
                </a:ext>
              </a:extLst>
            </p:cNvPr>
            <p:cNvSpPr txBox="1"/>
            <p:nvPr/>
          </p:nvSpPr>
          <p:spPr>
            <a:xfrm>
              <a:off x="8173566" y="858194"/>
              <a:ext cx="3153747" cy="1231106"/>
            </a:xfrm>
            <a:prstGeom prst="rect">
              <a:avLst/>
            </a:prstGeom>
            <a:noFill/>
          </p:spPr>
          <p:txBody>
            <a:bodyPr wrap="square" rtlCol="1">
              <a:spAutoFit/>
            </a:bodyPr>
            <a:lstStyle/>
            <a:p>
              <a:pPr algn="ctr"/>
              <a:r>
                <a:rPr lang="en-US" sz="2000" b="1" dirty="0">
                  <a:solidFill>
                    <a:schemeClr val="bg1">
                      <a:lumMod val="50000"/>
                    </a:schemeClr>
                  </a:solidFill>
                </a:rPr>
                <a:t>Average user rating</a:t>
              </a:r>
            </a:p>
            <a:p>
              <a:pPr algn="ctr"/>
              <a:r>
                <a:rPr lang="en-US" dirty="0">
                  <a:solidFill>
                    <a:schemeClr val="bg1">
                      <a:lumMod val="50000"/>
                    </a:schemeClr>
                  </a:solidFill>
                </a:rPr>
                <a:t>Represents the average rating that an app has received from users</a:t>
              </a:r>
              <a:endParaRPr lang="he-IL" dirty="0">
                <a:solidFill>
                  <a:schemeClr val="bg1">
                    <a:lumMod val="50000"/>
                  </a:schemeClr>
                </a:solidFill>
              </a:endParaRPr>
            </a:p>
          </p:txBody>
        </p:sp>
      </p:grpSp>
      <p:pic>
        <p:nvPicPr>
          <p:cNvPr id="23" name="Picture 2" descr="Calendar Icon Png Images – Browse 200,239 Stock Photos, Vectors, and Video  | Adobe Stock">
            <a:extLst>
              <a:ext uri="{FF2B5EF4-FFF2-40B4-BE49-F238E27FC236}">
                <a16:creationId xmlns:a16="http://schemas.microsoft.com/office/drawing/2014/main" id="{5A576BCC-394E-8762-F4ED-5C4CA34BA98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83" r="50998"/>
          <a:stretch/>
        </p:blipFill>
        <p:spPr bwMode="auto">
          <a:xfrm>
            <a:off x="6095997" y="5129496"/>
            <a:ext cx="1639714" cy="1592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4" name="תיבת טקסט 5">
            <a:extLst>
              <a:ext uri="{FF2B5EF4-FFF2-40B4-BE49-F238E27FC236}">
                <a16:creationId xmlns:a16="http://schemas.microsoft.com/office/drawing/2014/main" id="{6D8D6EB5-1062-E27E-129B-30C0CAE89737}"/>
              </a:ext>
            </a:extLst>
          </p:cNvPr>
          <p:cNvSpPr txBox="1"/>
          <p:nvPr/>
        </p:nvSpPr>
        <p:spPr>
          <a:xfrm>
            <a:off x="7735711" y="5448620"/>
            <a:ext cx="2918473" cy="954107"/>
          </a:xfrm>
          <a:prstGeom prst="rect">
            <a:avLst/>
          </a:prstGeom>
          <a:noFill/>
        </p:spPr>
        <p:txBody>
          <a:bodyPr wrap="square" rtlCol="1">
            <a:spAutoFit/>
          </a:bodyPr>
          <a:lstStyle/>
          <a:p>
            <a:pPr algn="ctr"/>
            <a:r>
              <a:rPr lang="en-US" sz="2000" b="1" dirty="0">
                <a:solidFill>
                  <a:schemeClr val="bg1">
                    <a:lumMod val="50000"/>
                  </a:schemeClr>
                </a:solidFill>
              </a:rPr>
              <a:t>Release date</a:t>
            </a:r>
          </a:p>
          <a:p>
            <a:pPr algn="ctr"/>
            <a:r>
              <a:rPr lang="en-US" dirty="0">
                <a:solidFill>
                  <a:schemeClr val="bg1">
                    <a:lumMod val="50000"/>
                  </a:schemeClr>
                </a:solidFill>
              </a:rPr>
              <a:t>represents the app's release date</a:t>
            </a:r>
            <a:endParaRPr lang="he-IL" dirty="0">
              <a:solidFill>
                <a:schemeClr val="bg1">
                  <a:lumMod val="50000"/>
                </a:schemeClr>
              </a:solidFill>
            </a:endParaRPr>
          </a:p>
        </p:txBody>
      </p:sp>
    </p:spTree>
    <p:extLst>
      <p:ext uri="{BB962C8B-B14F-4D97-AF65-F5344CB8AC3E}">
        <p14:creationId xmlns:p14="http://schemas.microsoft.com/office/powerpoint/2010/main" val="351505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3446509" y="-112838"/>
            <a:ext cx="5440680" cy="1200329"/>
          </a:xfrm>
          <a:prstGeom prst="rect">
            <a:avLst/>
          </a:prstGeom>
        </p:spPr>
        <p:txBody>
          <a:bodyPr wrap="square">
            <a:spAutoFit/>
          </a:bodyPr>
          <a:lstStyle/>
          <a:p>
            <a:r>
              <a:rPr lang="en-US" sz="7200" b="1" dirty="0">
                <a:solidFill>
                  <a:schemeClr val="bg1">
                    <a:lumMod val="65000"/>
                  </a:schemeClr>
                </a:solidFill>
              </a:rPr>
              <a:t>Data intro</a:t>
            </a:r>
            <a:endParaRPr lang="he-IL" sz="7200" b="1" dirty="0">
              <a:solidFill>
                <a:schemeClr val="bg1">
                  <a:lumMod val="65000"/>
                </a:schemeClr>
              </a:solidFill>
            </a:endParaRPr>
          </a:p>
        </p:txBody>
      </p:sp>
      <p:cxnSp>
        <p:nvCxnSpPr>
          <p:cNvPr id="4" name="מחבר ישר 3">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cxnSp>
        <p:nvCxnSpPr>
          <p:cNvPr id="5" name="מחבר ישר 4">
            <a:extLst>
              <a:ext uri="{FF2B5EF4-FFF2-40B4-BE49-F238E27FC236}">
                <a16:creationId xmlns:a16="http://schemas.microsoft.com/office/drawing/2014/main" id="{C24939BB-A37B-F087-50AF-C0DA41F7C8BB}"/>
              </a:ext>
            </a:extLst>
          </p:cNvPr>
          <p:cNvCxnSpPr>
            <a:cxnSpLocks/>
          </p:cNvCxnSpPr>
          <p:nvPr/>
        </p:nvCxnSpPr>
        <p:spPr>
          <a:xfrm>
            <a:off x="11054471" y="-9066"/>
            <a:ext cx="0" cy="6867066"/>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6"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price tag icon design vector symbol pricing, label, merchandise, coupon,  retail for ecommerce 4705200 Vector Art at Vecteezy">
            <a:extLst>
              <a:ext uri="{FF2B5EF4-FFF2-40B4-BE49-F238E27FC236}">
                <a16:creationId xmlns:a16="http://schemas.microsoft.com/office/drawing/2014/main" id="{85908332-8113-153B-61CA-48471E16BA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20" t="25578" r="25011" b="25509"/>
          <a:stretch/>
        </p:blipFill>
        <p:spPr bwMode="auto">
          <a:xfrm>
            <a:off x="254464" y="1382160"/>
            <a:ext cx="1559495" cy="1523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מלבן 1"/>
          <p:cNvSpPr/>
          <p:nvPr/>
        </p:nvSpPr>
        <p:spPr>
          <a:xfrm>
            <a:off x="1982067" y="1807903"/>
            <a:ext cx="3463907" cy="677108"/>
          </a:xfrm>
          <a:prstGeom prst="rect">
            <a:avLst/>
          </a:prstGeom>
        </p:spPr>
        <p:txBody>
          <a:bodyPr wrap="square">
            <a:spAutoFit/>
          </a:bodyPr>
          <a:lstStyle/>
          <a:p>
            <a:pPr algn="ctr"/>
            <a:r>
              <a:rPr lang="en-US" sz="2000" b="1" dirty="0">
                <a:solidFill>
                  <a:schemeClr val="bg1">
                    <a:lumMod val="50000"/>
                  </a:schemeClr>
                </a:solidFill>
              </a:rPr>
              <a:t>Price</a:t>
            </a:r>
          </a:p>
          <a:p>
            <a:pPr algn="ctr"/>
            <a:r>
              <a:rPr lang="en-US" dirty="0">
                <a:solidFill>
                  <a:schemeClr val="bg1">
                    <a:lumMod val="50000"/>
                  </a:schemeClr>
                </a:solidFill>
              </a:rPr>
              <a:t>Indicates the cost of the app</a:t>
            </a:r>
            <a:endParaRPr lang="he-IL" dirty="0">
              <a:solidFill>
                <a:schemeClr val="bg1">
                  <a:lumMod val="50000"/>
                </a:schemeClr>
              </a:solidFill>
            </a:endParaRPr>
          </a:p>
        </p:txBody>
      </p:sp>
      <p:pic>
        <p:nvPicPr>
          <p:cNvPr id="26" name="Picture 13" descr="In-app purchase icon simple element from app Vector Image">
            <a:extLst>
              <a:ext uri="{FF2B5EF4-FFF2-40B4-BE49-F238E27FC236}">
                <a16:creationId xmlns:a16="http://schemas.microsoft.com/office/drawing/2014/main" id="{3154276B-06BB-38D9-C170-5B44C3A7CD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3" t="14422" r="22223" b="36609"/>
          <a:stretch/>
        </p:blipFill>
        <p:spPr bwMode="auto">
          <a:xfrm>
            <a:off x="250212" y="3172437"/>
            <a:ext cx="1563748" cy="15903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2" name="מלבן 21"/>
          <p:cNvSpPr/>
          <p:nvPr/>
        </p:nvSpPr>
        <p:spPr>
          <a:xfrm>
            <a:off x="2073583" y="3180215"/>
            <a:ext cx="3280876" cy="1508105"/>
          </a:xfrm>
          <a:prstGeom prst="rect">
            <a:avLst/>
          </a:prstGeom>
        </p:spPr>
        <p:txBody>
          <a:bodyPr wrap="square">
            <a:spAutoFit/>
          </a:bodyPr>
          <a:lstStyle/>
          <a:p>
            <a:pPr algn="ctr"/>
            <a:r>
              <a:rPr lang="en-US" sz="2000" b="1" dirty="0">
                <a:solidFill>
                  <a:schemeClr val="bg1">
                    <a:lumMod val="50000"/>
                  </a:schemeClr>
                </a:solidFill>
              </a:rPr>
              <a:t>In app purchases</a:t>
            </a:r>
          </a:p>
          <a:p>
            <a:pPr algn="ctr"/>
            <a:r>
              <a:rPr lang="en-US" dirty="0">
                <a:solidFill>
                  <a:schemeClr val="bg1">
                    <a:lumMod val="50000"/>
                  </a:schemeClr>
                </a:solidFill>
              </a:rPr>
              <a:t>Indicates whether an app offers additional content or features for purchase within the app itself</a:t>
            </a:r>
            <a:endParaRPr lang="he-IL" dirty="0">
              <a:solidFill>
                <a:schemeClr val="bg1">
                  <a:lumMod val="50000"/>
                </a:schemeClr>
              </a:solidFill>
            </a:endParaRPr>
          </a:p>
        </p:txBody>
      </p:sp>
      <p:pic>
        <p:nvPicPr>
          <p:cNvPr id="27" name="Picture 17" descr="608,863 Age Icon Images, Stock Photos, 3D objects, &amp; Vectors | Shutterstock">
            <a:extLst>
              <a:ext uri="{FF2B5EF4-FFF2-40B4-BE49-F238E27FC236}">
                <a16:creationId xmlns:a16="http://schemas.microsoft.com/office/drawing/2014/main" id="{AA04DB5F-CC36-0461-084B-3BAB2BC291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15" t="20484" r="23163" b="25638"/>
          <a:stretch/>
        </p:blipFill>
        <p:spPr bwMode="auto">
          <a:xfrm>
            <a:off x="250212" y="5029506"/>
            <a:ext cx="1614718" cy="16147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8" name="מלבן 27"/>
          <p:cNvSpPr/>
          <p:nvPr/>
        </p:nvSpPr>
        <p:spPr>
          <a:xfrm>
            <a:off x="2088955" y="5221312"/>
            <a:ext cx="3256668" cy="1231106"/>
          </a:xfrm>
          <a:prstGeom prst="rect">
            <a:avLst/>
          </a:prstGeom>
        </p:spPr>
        <p:txBody>
          <a:bodyPr wrap="square">
            <a:spAutoFit/>
          </a:bodyPr>
          <a:lstStyle/>
          <a:p>
            <a:pPr algn="ctr"/>
            <a:r>
              <a:rPr lang="en-US" sz="2000" b="1" dirty="0">
                <a:solidFill>
                  <a:schemeClr val="bg1">
                    <a:lumMod val="50000"/>
                  </a:schemeClr>
                </a:solidFill>
              </a:rPr>
              <a:t>Age rating</a:t>
            </a:r>
          </a:p>
          <a:p>
            <a:pPr algn="ctr"/>
            <a:r>
              <a:rPr lang="en-US" dirty="0">
                <a:solidFill>
                  <a:schemeClr val="bg1">
                    <a:lumMod val="50000"/>
                  </a:schemeClr>
                </a:solidFill>
              </a:rPr>
              <a:t>Specifies the recommended minimum age for users of the app</a:t>
            </a:r>
            <a:endParaRPr lang="he-IL" dirty="0">
              <a:solidFill>
                <a:schemeClr val="bg1">
                  <a:lumMod val="50000"/>
                </a:schemeClr>
              </a:solidFill>
            </a:endParaRPr>
          </a:p>
        </p:txBody>
      </p:sp>
      <p:pic>
        <p:nvPicPr>
          <p:cNvPr id="29" name="Picture 19" descr="Language Icon - A Standard for Language Selection">
            <a:extLst>
              <a:ext uri="{FF2B5EF4-FFF2-40B4-BE49-F238E27FC236}">
                <a16:creationId xmlns:a16="http://schemas.microsoft.com/office/drawing/2014/main" id="{39D2A5D3-E0BF-8534-9BA8-8764447360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776" t="8163" r="28520" b="4899"/>
          <a:stretch/>
        </p:blipFill>
        <p:spPr bwMode="auto">
          <a:xfrm>
            <a:off x="6155866" y="1382160"/>
            <a:ext cx="1457390" cy="1490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0" name="מלבן 29"/>
          <p:cNvSpPr/>
          <p:nvPr/>
        </p:nvSpPr>
        <p:spPr>
          <a:xfrm>
            <a:off x="7678601" y="1666868"/>
            <a:ext cx="3032692" cy="954107"/>
          </a:xfrm>
          <a:prstGeom prst="rect">
            <a:avLst/>
          </a:prstGeom>
        </p:spPr>
        <p:txBody>
          <a:bodyPr wrap="square">
            <a:spAutoFit/>
          </a:bodyPr>
          <a:lstStyle/>
          <a:p>
            <a:pPr algn="ctr"/>
            <a:r>
              <a:rPr lang="en-US" sz="2000" b="1" dirty="0">
                <a:solidFill>
                  <a:schemeClr val="bg1">
                    <a:lumMod val="50000"/>
                  </a:schemeClr>
                </a:solidFill>
              </a:rPr>
              <a:t>language</a:t>
            </a:r>
          </a:p>
          <a:p>
            <a:pPr algn="ctr"/>
            <a:r>
              <a:rPr lang="en-US" dirty="0">
                <a:solidFill>
                  <a:schemeClr val="bg1">
                    <a:lumMod val="50000"/>
                  </a:schemeClr>
                </a:solidFill>
              </a:rPr>
              <a:t>Indicates the languages that the app supports</a:t>
            </a:r>
            <a:endParaRPr lang="he-IL" dirty="0">
              <a:solidFill>
                <a:schemeClr val="bg1">
                  <a:lumMod val="50000"/>
                </a:schemeClr>
              </a:solidFill>
            </a:endParaRPr>
          </a:p>
        </p:txBody>
      </p:sp>
      <p:pic>
        <p:nvPicPr>
          <p:cNvPr id="31" name="Picture 2" descr="Memory Card Micro Sd Icon Logo Stock Vector (Royalty Free) 2224026223 |  Shutterstock">
            <a:extLst>
              <a:ext uri="{FF2B5EF4-FFF2-40B4-BE49-F238E27FC236}">
                <a16:creationId xmlns:a16="http://schemas.microsoft.com/office/drawing/2014/main" id="{6A5397DD-66DE-4152-BFB2-F215A9B8B33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45" t="5044" r="11695" b="9960"/>
          <a:stretch/>
        </p:blipFill>
        <p:spPr bwMode="auto">
          <a:xfrm>
            <a:off x="6155866" y="3177798"/>
            <a:ext cx="1517259" cy="15557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2" name="Picture 6" descr="15 Movie Genre Icons - Creative VIP">
            <a:extLst>
              <a:ext uri="{FF2B5EF4-FFF2-40B4-BE49-F238E27FC236}">
                <a16:creationId xmlns:a16="http://schemas.microsoft.com/office/drawing/2014/main" id="{441150A0-AC1F-1E2D-3091-6961D2C550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077" t="20597" r="26117" b="21905"/>
          <a:stretch/>
        </p:blipFill>
        <p:spPr bwMode="auto">
          <a:xfrm>
            <a:off x="6204150" y="5029506"/>
            <a:ext cx="1531561" cy="152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3" name="מלבן 32"/>
          <p:cNvSpPr/>
          <p:nvPr/>
        </p:nvSpPr>
        <p:spPr>
          <a:xfrm>
            <a:off x="7692843" y="3310279"/>
            <a:ext cx="3004207" cy="1231106"/>
          </a:xfrm>
          <a:prstGeom prst="rect">
            <a:avLst/>
          </a:prstGeom>
        </p:spPr>
        <p:txBody>
          <a:bodyPr wrap="square">
            <a:spAutoFit/>
          </a:bodyPr>
          <a:lstStyle/>
          <a:p>
            <a:pPr algn="ctr"/>
            <a:r>
              <a:rPr lang="en-US" sz="2000" b="1" dirty="0">
                <a:solidFill>
                  <a:schemeClr val="bg1">
                    <a:lumMod val="50000"/>
                  </a:schemeClr>
                </a:solidFill>
              </a:rPr>
              <a:t>Size</a:t>
            </a:r>
          </a:p>
          <a:p>
            <a:pPr algn="ctr"/>
            <a:r>
              <a:rPr lang="en-US" dirty="0">
                <a:solidFill>
                  <a:schemeClr val="bg1">
                    <a:lumMod val="50000"/>
                  </a:schemeClr>
                </a:solidFill>
              </a:rPr>
              <a:t>Represents the amount of storage space the app requires on a device</a:t>
            </a:r>
            <a:endParaRPr lang="he-IL" dirty="0">
              <a:solidFill>
                <a:schemeClr val="bg1">
                  <a:lumMod val="50000"/>
                </a:schemeClr>
              </a:solidFill>
            </a:endParaRPr>
          </a:p>
        </p:txBody>
      </p:sp>
      <p:sp>
        <p:nvSpPr>
          <p:cNvPr id="34" name="מלבן 33"/>
          <p:cNvSpPr/>
          <p:nvPr/>
        </p:nvSpPr>
        <p:spPr>
          <a:xfrm>
            <a:off x="7911905" y="5178753"/>
            <a:ext cx="2566082" cy="1231106"/>
          </a:xfrm>
          <a:prstGeom prst="rect">
            <a:avLst/>
          </a:prstGeom>
        </p:spPr>
        <p:txBody>
          <a:bodyPr wrap="square">
            <a:spAutoFit/>
          </a:bodyPr>
          <a:lstStyle/>
          <a:p>
            <a:pPr algn="ctr"/>
            <a:r>
              <a:rPr lang="en-US" sz="2000" b="1" dirty="0">
                <a:solidFill>
                  <a:schemeClr val="bg1">
                    <a:lumMod val="50000"/>
                  </a:schemeClr>
                </a:solidFill>
              </a:rPr>
              <a:t>Genre</a:t>
            </a:r>
          </a:p>
          <a:p>
            <a:pPr algn="ctr"/>
            <a:r>
              <a:rPr lang="en-US" dirty="0">
                <a:solidFill>
                  <a:schemeClr val="bg1">
                    <a:lumMod val="50000"/>
                  </a:schemeClr>
                </a:solidFill>
              </a:rPr>
              <a:t>Categorizes the app based on its type or content</a:t>
            </a:r>
            <a:endParaRPr lang="he-IL" dirty="0">
              <a:solidFill>
                <a:schemeClr val="bg1">
                  <a:lumMod val="50000"/>
                </a:schemeClr>
              </a:solidFill>
            </a:endParaRPr>
          </a:p>
        </p:txBody>
      </p:sp>
    </p:spTree>
    <p:extLst>
      <p:ext uri="{BB962C8B-B14F-4D97-AF65-F5344CB8AC3E}">
        <p14:creationId xmlns:p14="http://schemas.microsoft.com/office/powerpoint/2010/main" val="284123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מחבר ישר 3">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cxnSp>
        <p:nvCxnSpPr>
          <p:cNvPr id="5" name="מחבר ישר 4">
            <a:extLst>
              <a:ext uri="{FF2B5EF4-FFF2-40B4-BE49-F238E27FC236}">
                <a16:creationId xmlns:a16="http://schemas.microsoft.com/office/drawing/2014/main" id="{C24939BB-A37B-F087-50AF-C0DA41F7C8BB}"/>
              </a:ext>
            </a:extLst>
          </p:cNvPr>
          <p:cNvCxnSpPr>
            <a:cxnSpLocks/>
          </p:cNvCxnSpPr>
          <p:nvPr/>
        </p:nvCxnSpPr>
        <p:spPr>
          <a:xfrm>
            <a:off x="11054471" y="-9066"/>
            <a:ext cx="0" cy="6867066"/>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6"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8" name="מלבן 7"/>
          <p:cNvSpPr/>
          <p:nvPr/>
        </p:nvSpPr>
        <p:spPr>
          <a:xfrm>
            <a:off x="197946" y="102606"/>
            <a:ext cx="10676320" cy="769441"/>
          </a:xfrm>
          <a:prstGeom prst="rect">
            <a:avLst/>
          </a:prstGeom>
        </p:spPr>
        <p:txBody>
          <a:bodyPr wrap="none">
            <a:spAutoFit/>
          </a:bodyPr>
          <a:lstStyle/>
          <a:p>
            <a:pPr algn="ctr"/>
            <a:r>
              <a:rPr lang="en-US" sz="4400" b="1" dirty="0">
                <a:ln w="0"/>
                <a:solidFill>
                  <a:schemeClr val="bg1">
                    <a:lumMod val="65000"/>
                  </a:schemeClr>
                </a:solidFill>
                <a:effectLst>
                  <a:outerShdw blurRad="38100" dist="25400" dir="5400000" algn="ctr" rotWithShape="0">
                    <a:srgbClr val="6E747A">
                      <a:alpha val="43000"/>
                    </a:srgbClr>
                  </a:outerShdw>
                </a:effectLst>
              </a:rPr>
              <a:t>Analysis Process &amp; Research Target</a:t>
            </a:r>
            <a:endParaRPr lang="he-IL" sz="4400" b="1" dirty="0">
              <a:ln w="0"/>
              <a:solidFill>
                <a:schemeClr val="bg1">
                  <a:lumMod val="65000"/>
                </a:schemeClr>
              </a:solidFill>
              <a:effectLst>
                <a:outerShdw blurRad="38100" dist="25400" dir="5400000" algn="ctr" rotWithShape="0">
                  <a:srgbClr val="6E747A">
                    <a:alpha val="43000"/>
                  </a:srgbClr>
                </a:outerShdw>
              </a:effectLst>
            </a:endParaRPr>
          </a:p>
        </p:txBody>
      </p:sp>
      <p:pic>
        <p:nvPicPr>
          <p:cNvPr id="20" name="Picture 2" descr="Business analysis icon vector illustration, Marketing research icon  25916926 Vector Art at Vecteezy">
            <a:extLst>
              <a:ext uri="{FF2B5EF4-FFF2-40B4-BE49-F238E27FC236}">
                <a16:creationId xmlns:a16="http://schemas.microsoft.com/office/drawing/2014/main" id="{710C1F02-0640-CA54-FD1D-598E9DA7D5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38" t="17415" r="18480" b="17959"/>
          <a:stretch/>
        </p:blipFill>
        <p:spPr bwMode="auto">
          <a:xfrm>
            <a:off x="361552" y="1485740"/>
            <a:ext cx="2279127" cy="21973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1" name="Picture 4" descr="Black line icon for understand Stock Vector | Adobe Stock">
            <a:extLst>
              <a:ext uri="{FF2B5EF4-FFF2-40B4-BE49-F238E27FC236}">
                <a16:creationId xmlns:a16="http://schemas.microsoft.com/office/drawing/2014/main" id="{067038A4-C7D0-9D90-A6D1-2AE9223B2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69" t="12857" r="15465" b="11769"/>
          <a:stretch/>
        </p:blipFill>
        <p:spPr bwMode="auto">
          <a:xfrm>
            <a:off x="376684" y="4195373"/>
            <a:ext cx="2248861" cy="22644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3" name="Picture 6" descr="Target Icon Images – Browse 828,092 Stock Photos, Vectors, and Video |  Adobe Stock">
            <a:extLst>
              <a:ext uri="{FF2B5EF4-FFF2-40B4-BE49-F238E27FC236}">
                <a16:creationId xmlns:a16="http://schemas.microsoft.com/office/drawing/2014/main" id="{BE64F3FE-D697-7E17-33C1-4867D5349F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07" t="14218" r="14538" b="16123"/>
          <a:stretch/>
        </p:blipFill>
        <p:spPr bwMode="auto">
          <a:xfrm>
            <a:off x="5489649" y="1452173"/>
            <a:ext cx="2223842" cy="22644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4" name="Picture 10" descr="Cog wheel gear with arrow up icon Royalty Free Vector Image">
            <a:extLst>
              <a:ext uri="{FF2B5EF4-FFF2-40B4-BE49-F238E27FC236}">
                <a16:creationId xmlns:a16="http://schemas.microsoft.com/office/drawing/2014/main" id="{AFCCCE19-F33B-1B08-3C5E-B371C403257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487" t="15918" r="8317" b="24893"/>
          <a:stretch/>
        </p:blipFill>
        <p:spPr bwMode="auto">
          <a:xfrm>
            <a:off x="5489649" y="4195373"/>
            <a:ext cx="2657044" cy="22948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מלבן 8"/>
          <p:cNvSpPr/>
          <p:nvPr/>
        </p:nvSpPr>
        <p:spPr>
          <a:xfrm>
            <a:off x="2592339" y="1768811"/>
            <a:ext cx="2819400" cy="1631216"/>
          </a:xfrm>
          <a:prstGeom prst="rect">
            <a:avLst/>
          </a:prstGeom>
        </p:spPr>
        <p:txBody>
          <a:bodyPr wrap="square">
            <a:spAutoFit/>
          </a:bodyPr>
          <a:lstStyle/>
          <a:p>
            <a:pPr algn="ctr"/>
            <a:r>
              <a:rPr lang="en-US" sz="2000" b="1" dirty="0">
                <a:solidFill>
                  <a:schemeClr val="bg1">
                    <a:lumMod val="50000"/>
                  </a:schemeClr>
                </a:solidFill>
              </a:rPr>
              <a:t>Analyzing the Database from different aspects such as price, size, age rating, genre</a:t>
            </a:r>
          </a:p>
        </p:txBody>
      </p:sp>
      <p:sp>
        <p:nvSpPr>
          <p:cNvPr id="10" name="מלבן 9"/>
          <p:cNvSpPr/>
          <p:nvPr/>
        </p:nvSpPr>
        <p:spPr>
          <a:xfrm>
            <a:off x="2689547" y="4665899"/>
            <a:ext cx="2624984" cy="1323439"/>
          </a:xfrm>
          <a:prstGeom prst="rect">
            <a:avLst/>
          </a:prstGeom>
        </p:spPr>
        <p:txBody>
          <a:bodyPr wrap="square">
            <a:spAutoFit/>
          </a:bodyPr>
          <a:lstStyle/>
          <a:p>
            <a:pPr algn="ctr"/>
            <a:r>
              <a:rPr lang="en-US" sz="2000" b="1" dirty="0">
                <a:solidFill>
                  <a:schemeClr val="bg1">
                    <a:lumMod val="50000"/>
                  </a:schemeClr>
                </a:solidFill>
              </a:rPr>
              <a:t>Understanding their impact on app ratings and user engagement</a:t>
            </a:r>
          </a:p>
        </p:txBody>
      </p:sp>
      <p:sp>
        <p:nvSpPr>
          <p:cNvPr id="11" name="מלבן 10"/>
          <p:cNvSpPr/>
          <p:nvPr/>
        </p:nvSpPr>
        <p:spPr>
          <a:xfrm>
            <a:off x="7713491" y="1839782"/>
            <a:ext cx="3238710" cy="1631216"/>
          </a:xfrm>
          <a:prstGeom prst="rect">
            <a:avLst/>
          </a:prstGeom>
        </p:spPr>
        <p:txBody>
          <a:bodyPr wrap="square">
            <a:spAutoFit/>
          </a:bodyPr>
          <a:lstStyle/>
          <a:p>
            <a:pPr algn="ctr"/>
            <a:r>
              <a:rPr lang="en-US" sz="2000" b="1" dirty="0">
                <a:solidFill>
                  <a:schemeClr val="bg1">
                    <a:lumMod val="50000"/>
                  </a:schemeClr>
                </a:solidFill>
              </a:rPr>
              <a:t>Aiming to derive meaningful insights to help improve app development strategies</a:t>
            </a:r>
          </a:p>
        </p:txBody>
      </p:sp>
      <p:sp>
        <p:nvSpPr>
          <p:cNvPr id="12" name="מלבן 11"/>
          <p:cNvSpPr/>
          <p:nvPr/>
        </p:nvSpPr>
        <p:spPr>
          <a:xfrm>
            <a:off x="8069077" y="4527167"/>
            <a:ext cx="2805189" cy="1631216"/>
          </a:xfrm>
          <a:prstGeom prst="rect">
            <a:avLst/>
          </a:prstGeom>
        </p:spPr>
        <p:txBody>
          <a:bodyPr wrap="square">
            <a:spAutoFit/>
          </a:bodyPr>
          <a:lstStyle/>
          <a:p>
            <a:pPr algn="ctr"/>
            <a:r>
              <a:rPr lang="en-US" sz="2000" b="1" dirty="0">
                <a:solidFill>
                  <a:schemeClr val="bg1">
                    <a:lumMod val="50000"/>
                  </a:schemeClr>
                </a:solidFill>
              </a:rPr>
              <a:t>optimizing user satisfaction, and drive higher engagement and downloads</a:t>
            </a:r>
          </a:p>
        </p:txBody>
      </p:sp>
    </p:spTree>
    <p:extLst>
      <p:ext uri="{BB962C8B-B14F-4D97-AF65-F5344CB8AC3E}">
        <p14:creationId xmlns:p14="http://schemas.microsoft.com/office/powerpoint/2010/main" val="92580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מחבר ישר 2">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sp>
        <p:nvSpPr>
          <p:cNvPr id="4" name="מלבן 3"/>
          <p:cNvSpPr/>
          <p:nvPr/>
        </p:nvSpPr>
        <p:spPr>
          <a:xfrm>
            <a:off x="227690" y="45720"/>
            <a:ext cx="10791737" cy="923330"/>
          </a:xfrm>
          <a:prstGeom prst="rect">
            <a:avLst/>
          </a:prstGeom>
        </p:spPr>
        <p:txBody>
          <a:bodyPr wrap="none">
            <a:spAutoFit/>
          </a:bodyPr>
          <a:lstStyle/>
          <a:p>
            <a:pPr algn="ctr"/>
            <a:r>
              <a:rPr lang="en-US" sz="5400" b="1" dirty="0">
                <a:solidFill>
                  <a:schemeClr val="bg1">
                    <a:lumMod val="65000"/>
                  </a:schemeClr>
                </a:solidFill>
              </a:rPr>
              <a:t>Apps Size &amp; Ratings Category</a:t>
            </a:r>
            <a:endParaRPr lang="he-IL" sz="5400" b="1" dirty="0">
              <a:solidFill>
                <a:schemeClr val="bg1">
                  <a:lumMod val="65000"/>
                </a:schemeClr>
              </a:solidFill>
            </a:endParaRPr>
          </a:p>
        </p:txBody>
      </p:sp>
      <p:pic>
        <p:nvPicPr>
          <p:cNvPr id="5"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pic>
        <p:nvPicPr>
          <p:cNvPr id="7" name="תמונה 6">
            <a:extLst>
              <a:ext uri="{FF2B5EF4-FFF2-40B4-BE49-F238E27FC236}">
                <a16:creationId xmlns:a16="http://schemas.microsoft.com/office/drawing/2014/main" id="{4D0FEC73-C145-E87E-A1D4-B3C147DB858E}"/>
              </a:ext>
            </a:extLst>
          </p:cNvPr>
          <p:cNvPicPr>
            <a:picLocks noChangeAspect="1"/>
          </p:cNvPicPr>
          <p:nvPr/>
        </p:nvPicPr>
        <p:blipFill>
          <a:blip r:embed="rId3"/>
          <a:srcRect b="1948"/>
          <a:stretch/>
        </p:blipFill>
        <p:spPr>
          <a:xfrm>
            <a:off x="1694930" y="2384906"/>
            <a:ext cx="3495675" cy="4221427"/>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0" name="תמונה 9">
            <a:extLst>
              <a:ext uri="{FF2B5EF4-FFF2-40B4-BE49-F238E27FC236}">
                <a16:creationId xmlns:a16="http://schemas.microsoft.com/office/drawing/2014/main" id="{1EFD6164-0104-4826-BDFE-5E97C953B340}"/>
              </a:ext>
            </a:extLst>
          </p:cNvPr>
          <p:cNvPicPr>
            <a:picLocks noChangeAspect="1"/>
          </p:cNvPicPr>
          <p:nvPr/>
        </p:nvPicPr>
        <p:blipFill>
          <a:blip r:embed="rId4"/>
          <a:stretch>
            <a:fillRect/>
          </a:stretch>
        </p:blipFill>
        <p:spPr>
          <a:xfrm>
            <a:off x="7228624" y="1979672"/>
            <a:ext cx="3874575" cy="462666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TextBox 12"/>
          <p:cNvSpPr txBox="1"/>
          <p:nvPr/>
        </p:nvSpPr>
        <p:spPr>
          <a:xfrm>
            <a:off x="699566" y="1403744"/>
            <a:ext cx="5486402" cy="400110"/>
          </a:xfrm>
          <a:prstGeom prst="rect">
            <a:avLst/>
          </a:prstGeom>
          <a:noFill/>
          <a:ln w="28575">
            <a:noFill/>
          </a:ln>
        </p:spPr>
        <p:txBody>
          <a:bodyPr wrap="square" rtlCol="1">
            <a:spAutoFit/>
          </a:bodyPr>
          <a:lstStyle/>
          <a:p>
            <a:pPr algn="ctr"/>
            <a:r>
              <a:rPr lang="en-US" sz="2000" u="sng" dirty="0">
                <a:ln>
                  <a:solidFill>
                    <a:schemeClr val="accent2">
                      <a:lumMod val="75000"/>
                    </a:schemeClr>
                  </a:solidFill>
                </a:ln>
                <a:solidFill>
                  <a:schemeClr val="tx2">
                    <a:lumMod val="60000"/>
                    <a:lumOff val="40000"/>
                  </a:schemeClr>
                </a:solidFill>
              </a:rPr>
              <a:t>Rating Category % For Small Sized Apps</a:t>
            </a:r>
            <a:endParaRPr lang="he-IL" sz="2000" u="sng" dirty="0">
              <a:ln>
                <a:solidFill>
                  <a:schemeClr val="accent2">
                    <a:lumMod val="75000"/>
                  </a:schemeClr>
                </a:solidFill>
              </a:ln>
              <a:solidFill>
                <a:schemeClr val="tx2">
                  <a:lumMod val="60000"/>
                  <a:lumOff val="40000"/>
                </a:schemeClr>
              </a:solidFill>
            </a:endParaRPr>
          </a:p>
        </p:txBody>
      </p:sp>
      <p:sp>
        <p:nvSpPr>
          <p:cNvPr id="14" name="TextBox 13"/>
          <p:cNvSpPr txBox="1"/>
          <p:nvPr/>
        </p:nvSpPr>
        <p:spPr>
          <a:xfrm>
            <a:off x="6602254" y="1403744"/>
            <a:ext cx="5127313" cy="400110"/>
          </a:xfrm>
          <a:prstGeom prst="rect">
            <a:avLst/>
          </a:prstGeom>
          <a:noFill/>
          <a:ln w="28575">
            <a:noFill/>
          </a:ln>
        </p:spPr>
        <p:txBody>
          <a:bodyPr wrap="square" rtlCol="1">
            <a:spAutoFit/>
          </a:bodyPr>
          <a:lstStyle/>
          <a:p>
            <a:pPr algn="ctr"/>
            <a:r>
              <a:rPr lang="en-US" sz="2000" u="sng" dirty="0">
                <a:ln>
                  <a:solidFill>
                    <a:srgbClr val="C00000"/>
                  </a:solidFill>
                </a:ln>
                <a:solidFill>
                  <a:srgbClr val="C00000"/>
                </a:solidFill>
              </a:rPr>
              <a:t>Rating Category % For Big Sized Apps</a:t>
            </a:r>
            <a:endParaRPr lang="he-IL" sz="2000" u="sng" dirty="0">
              <a:ln>
                <a:solidFill>
                  <a:srgbClr val="C00000"/>
                </a:solidFill>
              </a:ln>
              <a:solidFill>
                <a:srgbClr val="C00000"/>
              </a:solidFill>
            </a:endParaRPr>
          </a:p>
        </p:txBody>
      </p:sp>
    </p:spTree>
    <p:extLst>
      <p:ext uri="{BB962C8B-B14F-4D97-AF65-F5344CB8AC3E}">
        <p14:creationId xmlns:p14="http://schemas.microsoft.com/office/powerpoint/2010/main" val="274819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סוגר זוויתי 12"/>
          <p:cNvSpPr/>
          <p:nvPr/>
        </p:nvSpPr>
        <p:spPr>
          <a:xfrm rot="10800000">
            <a:off x="0"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סוגר זוויתי 8"/>
          <p:cNvSpPr/>
          <p:nvPr/>
        </p:nvSpPr>
        <p:spPr>
          <a:xfrm>
            <a:off x="8501245"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 name="מלבן 2"/>
          <p:cNvSpPr/>
          <p:nvPr/>
        </p:nvSpPr>
        <p:spPr>
          <a:xfrm>
            <a:off x="586409" y="37846"/>
            <a:ext cx="10791737" cy="923330"/>
          </a:xfrm>
          <a:prstGeom prst="rect">
            <a:avLst/>
          </a:prstGeom>
        </p:spPr>
        <p:txBody>
          <a:bodyPr wrap="none">
            <a:spAutoFit/>
          </a:bodyPr>
          <a:lstStyle/>
          <a:p>
            <a:pPr algn="ctr"/>
            <a:r>
              <a:rPr lang="en-US" sz="5400" b="1" dirty="0">
                <a:solidFill>
                  <a:schemeClr val="bg1">
                    <a:lumMod val="65000"/>
                  </a:schemeClr>
                </a:solidFill>
              </a:rPr>
              <a:t>Apps Size &amp; Ratings Category</a:t>
            </a:r>
            <a:endParaRPr lang="he-IL" sz="5400" b="1" dirty="0">
              <a:solidFill>
                <a:schemeClr val="bg1">
                  <a:lumMod val="65000"/>
                </a:schemeClr>
              </a:solidFill>
            </a:endParaRPr>
          </a:p>
        </p:txBody>
      </p:sp>
      <p:cxnSp>
        <p:nvCxnSpPr>
          <p:cNvPr id="7" name="מחבר ישר 6">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p:cNvSpPr/>
          <p:nvPr/>
        </p:nvSpPr>
        <p:spPr>
          <a:xfrm>
            <a:off x="46651" y="1246459"/>
            <a:ext cx="4374323" cy="5546327"/>
          </a:xfrm>
          <a:prstGeom prst="rect">
            <a:avLst/>
          </a:prstGeom>
          <a:ln>
            <a:noFill/>
          </a:ln>
        </p:spPr>
        <p:txBody>
          <a:bodyPr wrap="square">
            <a:spAutoFit/>
          </a:bodyPr>
          <a:lstStyle/>
          <a:p>
            <a:pPr algn="ctr" rtl="1">
              <a:lnSpc>
                <a:spcPct val="107000"/>
              </a:lnSpc>
              <a:spcAft>
                <a:spcPts val="800"/>
              </a:spcAft>
            </a:pPr>
            <a:r>
              <a:rPr lang="en-US" sz="3200" b="1" u="sng"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Conclusions</a:t>
            </a:r>
            <a:endParaRPr lang="en-US" sz="3200"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A majority of big-sized apps are highly rated (58.18%), indicating higher user satisfaction.</a:t>
            </a:r>
            <a:br>
              <a:rPr lang="en-US" sz="26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br>
            <a:r>
              <a:rPr lang="en-US" sz="26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Whilst only 36.81% small-sized apps rated highly.</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A significant portion of small-sized apps are rated poorly (43.57%), while big-sized Apps (18.89%) have far fewer low ratings</a:t>
            </a:r>
            <a:r>
              <a:rPr lang="en-US" sz="2800" kern="100" dirty="0">
                <a:latin typeface="Calibri" panose="020F0502020204030204" pitchFamily="34" charset="0"/>
                <a:ea typeface="Calibri" panose="020F0502020204030204" pitchFamily="34" charset="0"/>
                <a:cs typeface="Arial" panose="020B0604020202020204" pitchFamily="34" charset="0"/>
              </a:rPr>
              <a:t>.</a:t>
            </a:r>
          </a:p>
        </p:txBody>
      </p:sp>
      <p:sp>
        <p:nvSpPr>
          <p:cNvPr id="10" name="תיבת טקסט 4">
            <a:extLst>
              <a:ext uri="{FF2B5EF4-FFF2-40B4-BE49-F238E27FC236}">
                <a16:creationId xmlns:a16="http://schemas.microsoft.com/office/drawing/2014/main" id="{0758CD1E-C57F-A373-BD3F-EF8651E47FD5}"/>
              </a:ext>
            </a:extLst>
          </p:cNvPr>
          <p:cNvSpPr txBox="1"/>
          <p:nvPr/>
        </p:nvSpPr>
        <p:spPr>
          <a:xfrm>
            <a:off x="4762352" y="1257048"/>
            <a:ext cx="3360566" cy="5464188"/>
          </a:xfrm>
          <a:prstGeom prst="rect">
            <a:avLst/>
          </a:prstGeom>
          <a:noFill/>
          <a:ln>
            <a:noFill/>
          </a:ln>
        </p:spPr>
        <p:txBody>
          <a:bodyPr wrap="square" rtlCol="1">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rPr>
              <a:t>Overall Insight</a:t>
            </a:r>
          </a:p>
          <a:p>
            <a:pPr algn="ctr" rtl="1">
              <a:lnSpc>
                <a:spcPct val="107000"/>
              </a:lnSpc>
              <a:spcAft>
                <a:spcPts val="800"/>
              </a:spcAft>
            </a:pPr>
            <a:r>
              <a:rPr lang="en-US" sz="2600" b="1" kern="100" dirty="0">
                <a:solidFill>
                  <a:schemeClr val="bg2">
                    <a:lumMod val="25000"/>
                  </a:schemeClr>
                </a:solidFill>
                <a:effectLst/>
                <a:latin typeface="Calibri" panose="020F0502020204030204" pitchFamily="34" charset="0"/>
                <a:ea typeface="Calibri" panose="020F0502020204030204" pitchFamily="34" charset="0"/>
              </a:rPr>
              <a:t>Big-sized apps outperform small-sized apps in user ratings, with more high-rated apps and fewer low-rated apps. </a:t>
            </a:r>
            <a:br>
              <a:rPr lang="en-US" sz="2600" b="1" kern="100" dirty="0">
                <a:solidFill>
                  <a:schemeClr val="bg2">
                    <a:lumMod val="25000"/>
                  </a:schemeClr>
                </a:solidFill>
                <a:effectLst/>
                <a:latin typeface="Calibri" panose="020F0502020204030204" pitchFamily="34" charset="0"/>
                <a:ea typeface="Calibri" panose="020F0502020204030204" pitchFamily="34" charset="0"/>
              </a:rPr>
            </a:br>
            <a:r>
              <a:rPr lang="en-US" sz="2600" b="1" kern="100" dirty="0">
                <a:solidFill>
                  <a:schemeClr val="bg2">
                    <a:lumMod val="25000"/>
                  </a:schemeClr>
                </a:solidFill>
                <a:effectLst/>
                <a:latin typeface="Calibri" panose="020F0502020204030204" pitchFamily="34" charset="0"/>
                <a:ea typeface="Calibri" panose="020F0502020204030204" pitchFamily="34" charset="0"/>
              </a:rPr>
              <a:t>M</a:t>
            </a:r>
            <a:r>
              <a:rPr lang="en-US" sz="2600" b="1" dirty="0">
                <a:solidFill>
                  <a:schemeClr val="bg2">
                    <a:lumMod val="25000"/>
                  </a:schemeClr>
                </a:solidFill>
                <a:latin typeface="Calibri" panose="020F0502020204030204" pitchFamily="34" charset="0"/>
                <a:ea typeface="Calibri" panose="020F0502020204030204" pitchFamily="34" charset="0"/>
              </a:rPr>
              <a:t>eaning they are far more likely to deliver high quality experiences than small-sized apps</a:t>
            </a:r>
            <a:r>
              <a:rPr lang="en-US" sz="2800" b="1" dirty="0">
                <a:solidFill>
                  <a:schemeClr val="bg2">
                    <a:lumMod val="25000"/>
                  </a:schemeClr>
                </a:solidFill>
                <a:latin typeface="Calibri" panose="020F0502020204030204" pitchFamily="34" charset="0"/>
                <a:ea typeface="Calibri" panose="020F0502020204030204" pitchFamily="34" charset="0"/>
              </a:rPr>
              <a:t>.</a:t>
            </a:r>
            <a:endParaRPr lang="he-IL" sz="2800" b="1" dirty="0">
              <a:solidFill>
                <a:schemeClr val="bg2">
                  <a:lumMod val="25000"/>
                </a:schemeClr>
              </a:solidFill>
            </a:endParaRPr>
          </a:p>
        </p:txBody>
      </p:sp>
      <p:sp>
        <p:nvSpPr>
          <p:cNvPr id="11" name="תיבת טקסט 7">
            <a:extLst>
              <a:ext uri="{FF2B5EF4-FFF2-40B4-BE49-F238E27FC236}">
                <a16:creationId xmlns:a16="http://schemas.microsoft.com/office/drawing/2014/main" id="{CFED738D-E78F-C554-9403-891D5802C593}"/>
              </a:ext>
            </a:extLst>
          </p:cNvPr>
          <p:cNvSpPr txBox="1"/>
          <p:nvPr/>
        </p:nvSpPr>
        <p:spPr>
          <a:xfrm>
            <a:off x="8501245" y="1257048"/>
            <a:ext cx="3469428" cy="5086714"/>
          </a:xfrm>
          <a:prstGeom prst="rect">
            <a:avLst/>
          </a:prstGeom>
          <a:noFill/>
        </p:spPr>
        <p:txBody>
          <a:bodyPr wrap="square">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Recommendations</a:t>
            </a:r>
          </a:p>
          <a:p>
            <a:pPr algn="ctr" rtl="1">
              <a:lnSpc>
                <a:spcPct val="107000"/>
              </a:lnSpc>
              <a:spcAft>
                <a:spcPts val="800"/>
              </a:spcAft>
            </a:pPr>
            <a:r>
              <a:rPr lang="en-US" sz="2600" b="1"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Focus on improving quality</a:t>
            </a:r>
            <a:br>
              <a:rPr lang="en-US" sz="2600" b="1"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br>
            <a:r>
              <a:rPr lang="en-US" sz="2600" b="1"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and performance on small-sized apps</a:t>
            </a:r>
            <a:r>
              <a:rPr lang="en-US" sz="2600" b="1" kern="1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 </a:t>
            </a:r>
            <a:r>
              <a:rPr lang="en-US" sz="2600" b="1"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to reduce low ratings.</a:t>
            </a:r>
          </a:p>
          <a:p>
            <a:pPr algn="ctr" rtl="1">
              <a:lnSpc>
                <a:spcPct val="107000"/>
              </a:lnSpc>
              <a:spcAft>
                <a:spcPts val="800"/>
              </a:spcAft>
            </a:pPr>
            <a:r>
              <a:rPr lang="en-US" sz="2600" b="1"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Maintain high quality in big-sized apps and Improve medium rated apps to boost them to high ratings.</a:t>
            </a:r>
          </a:p>
        </p:txBody>
      </p:sp>
    </p:spTree>
    <p:extLst>
      <p:ext uri="{BB962C8B-B14F-4D97-AF65-F5344CB8AC3E}">
        <p14:creationId xmlns:p14="http://schemas.microsoft.com/office/powerpoint/2010/main" val="302869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DB5271E1-FE53-C06E-B0C0-0629E10146FA}"/>
              </a:ext>
            </a:extLst>
          </p:cNvPr>
          <p:cNvPicPr>
            <a:picLocks noChangeAspect="1"/>
          </p:cNvPicPr>
          <p:nvPr/>
        </p:nvPicPr>
        <p:blipFill>
          <a:blip r:embed="rId2"/>
          <a:stretch>
            <a:fillRect/>
          </a:stretch>
        </p:blipFill>
        <p:spPr>
          <a:xfrm>
            <a:off x="246231" y="1895060"/>
            <a:ext cx="5476328" cy="47416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3" name="מחבר ישר 2">
            <a:extLst>
              <a:ext uri="{FF2B5EF4-FFF2-40B4-BE49-F238E27FC236}">
                <a16:creationId xmlns:a16="http://schemas.microsoft.com/office/drawing/2014/main" id="{4FBA7EAD-1CDA-A4C3-B3F4-62A05375A861}"/>
              </a:ext>
            </a:extLst>
          </p:cNvPr>
          <p:cNvCxnSpPr/>
          <p:nvPr/>
        </p:nvCxnSpPr>
        <p:spPr>
          <a:xfrm>
            <a:off x="46651" y="1069239"/>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5"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4677" y="31620"/>
            <a:ext cx="745703" cy="911415"/>
          </a:xfrm>
          <a:prstGeom prst="rect">
            <a:avLst/>
          </a:prstGeom>
          <a:noFill/>
          <a:extLst>
            <a:ext uri="{909E8E84-426E-40DD-AFC4-6F175D3DCCD1}">
              <a14:hiddenFill xmlns:a14="http://schemas.microsoft.com/office/drawing/2010/main">
                <a:solidFill>
                  <a:srgbClr val="FFFFFF"/>
                </a:solidFill>
              </a14:hiddenFill>
            </a:ext>
          </a:extLst>
        </p:spPr>
      </p:pic>
      <p:sp>
        <p:nvSpPr>
          <p:cNvPr id="2" name="מלבן 1"/>
          <p:cNvSpPr/>
          <p:nvPr/>
        </p:nvSpPr>
        <p:spPr>
          <a:xfrm>
            <a:off x="275395" y="207465"/>
            <a:ext cx="10894329" cy="615553"/>
          </a:xfrm>
          <a:prstGeom prst="rect">
            <a:avLst/>
          </a:prstGeom>
        </p:spPr>
        <p:txBody>
          <a:bodyPr wrap="none">
            <a:spAutoFit/>
          </a:bodyPr>
          <a:lstStyle/>
          <a:p>
            <a:pPr algn="ctr"/>
            <a:r>
              <a:rPr lang="en-US" sz="3400" b="1" dirty="0">
                <a:solidFill>
                  <a:schemeClr val="bg1">
                    <a:lumMod val="65000"/>
                  </a:schemeClr>
                </a:solidFill>
              </a:rPr>
              <a:t>Free Apps With/out In App Purchase &amp; Ratings</a:t>
            </a:r>
            <a:endParaRPr lang="he-IL" sz="3400" b="1" dirty="0">
              <a:solidFill>
                <a:schemeClr val="bg1">
                  <a:lumMod val="65000"/>
                </a:schemeClr>
              </a:solidFill>
            </a:endParaRPr>
          </a:p>
        </p:txBody>
      </p:sp>
      <p:sp>
        <p:nvSpPr>
          <p:cNvPr id="16" name="מלבן 15"/>
          <p:cNvSpPr/>
          <p:nvPr/>
        </p:nvSpPr>
        <p:spPr>
          <a:xfrm>
            <a:off x="1117988" y="1187174"/>
            <a:ext cx="4490332" cy="707886"/>
          </a:xfrm>
          <a:prstGeom prst="rect">
            <a:avLst/>
          </a:prstGeom>
        </p:spPr>
        <p:txBody>
          <a:bodyPr wrap="none">
            <a:spAutoFit/>
          </a:bodyPr>
          <a:lstStyle/>
          <a:p>
            <a:pPr algn="ctr"/>
            <a:r>
              <a:rPr lang="en-US" sz="2000" u="sng" dirty="0">
                <a:ln>
                  <a:solidFill>
                    <a:srgbClr val="FFC000"/>
                  </a:solidFill>
                </a:ln>
                <a:solidFill>
                  <a:srgbClr val="FFC000"/>
                </a:solidFill>
              </a:rPr>
              <a:t>Rating Category % For Free Apps </a:t>
            </a:r>
          </a:p>
          <a:p>
            <a:pPr algn="ctr"/>
            <a:r>
              <a:rPr lang="en-US" sz="2000" u="sng" dirty="0">
                <a:ln>
                  <a:solidFill>
                    <a:srgbClr val="FFC000"/>
                  </a:solidFill>
                </a:ln>
                <a:solidFill>
                  <a:srgbClr val="FFC000"/>
                </a:solidFill>
              </a:rPr>
              <a:t>With In App Purchase</a:t>
            </a:r>
            <a:endParaRPr lang="he-IL" sz="2000" u="sng" dirty="0">
              <a:ln>
                <a:solidFill>
                  <a:srgbClr val="FFC000"/>
                </a:solidFill>
              </a:ln>
              <a:solidFill>
                <a:srgbClr val="FFC000"/>
              </a:solidFill>
            </a:endParaRPr>
          </a:p>
        </p:txBody>
      </p:sp>
      <p:sp>
        <p:nvSpPr>
          <p:cNvPr id="17" name="מלבן 16"/>
          <p:cNvSpPr/>
          <p:nvPr/>
        </p:nvSpPr>
        <p:spPr>
          <a:xfrm>
            <a:off x="6744345" y="1183094"/>
            <a:ext cx="4490332" cy="707886"/>
          </a:xfrm>
          <a:prstGeom prst="rect">
            <a:avLst/>
          </a:prstGeom>
        </p:spPr>
        <p:txBody>
          <a:bodyPr wrap="none">
            <a:spAutoFit/>
          </a:bodyPr>
          <a:lstStyle/>
          <a:p>
            <a:pPr algn="ctr"/>
            <a:r>
              <a:rPr lang="en-US" sz="2000" u="sng" dirty="0">
                <a:ln>
                  <a:solidFill>
                    <a:schemeClr val="accent6">
                      <a:lumMod val="75000"/>
                    </a:schemeClr>
                  </a:solidFill>
                </a:ln>
                <a:solidFill>
                  <a:schemeClr val="accent6">
                    <a:lumMod val="75000"/>
                  </a:schemeClr>
                </a:solidFill>
              </a:rPr>
              <a:t>Rating Category % For Free Apps </a:t>
            </a:r>
          </a:p>
          <a:p>
            <a:pPr algn="ctr"/>
            <a:r>
              <a:rPr lang="en-US" sz="2000" u="sng" dirty="0">
                <a:ln>
                  <a:solidFill>
                    <a:schemeClr val="accent6">
                      <a:lumMod val="75000"/>
                    </a:schemeClr>
                  </a:solidFill>
                </a:ln>
                <a:solidFill>
                  <a:schemeClr val="accent6">
                    <a:lumMod val="75000"/>
                  </a:schemeClr>
                </a:solidFill>
              </a:rPr>
              <a:t>Without In App Purchase</a:t>
            </a:r>
            <a:endParaRPr lang="he-IL" sz="2000" u="sng" dirty="0">
              <a:ln>
                <a:solidFill>
                  <a:schemeClr val="accent6">
                    <a:lumMod val="75000"/>
                  </a:schemeClr>
                </a:solidFill>
              </a:ln>
              <a:solidFill>
                <a:schemeClr val="accent6">
                  <a:lumMod val="75000"/>
                </a:schemeClr>
              </a:solidFill>
            </a:endParaRPr>
          </a:p>
        </p:txBody>
      </p:sp>
      <p:pic>
        <p:nvPicPr>
          <p:cNvPr id="19" name="תמונה 18">
            <a:extLst>
              <a:ext uri="{FF2B5EF4-FFF2-40B4-BE49-F238E27FC236}">
                <a16:creationId xmlns:a16="http://schemas.microsoft.com/office/drawing/2014/main" id="{0DC858E9-3838-6B76-ADC8-FFA4E734C6E3}"/>
              </a:ext>
            </a:extLst>
          </p:cNvPr>
          <p:cNvPicPr>
            <a:picLocks noChangeAspect="1"/>
          </p:cNvPicPr>
          <p:nvPr/>
        </p:nvPicPr>
        <p:blipFill>
          <a:blip r:embed="rId4"/>
          <a:stretch>
            <a:fillRect/>
          </a:stretch>
        </p:blipFill>
        <p:spPr>
          <a:xfrm>
            <a:off x="6027828" y="1958667"/>
            <a:ext cx="5923366" cy="467809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4795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סוגר זוויתי 12"/>
          <p:cNvSpPr/>
          <p:nvPr/>
        </p:nvSpPr>
        <p:spPr>
          <a:xfrm rot="10800000">
            <a:off x="0"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סוגר זוויתי 8"/>
          <p:cNvSpPr/>
          <p:nvPr/>
        </p:nvSpPr>
        <p:spPr>
          <a:xfrm>
            <a:off x="8501245" y="0"/>
            <a:ext cx="3644100" cy="6858000"/>
          </a:xfrm>
          <a:prstGeom prst="chevron">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cxnSp>
        <p:nvCxnSpPr>
          <p:cNvPr id="7" name="מחבר ישר 6">
            <a:extLst>
              <a:ext uri="{FF2B5EF4-FFF2-40B4-BE49-F238E27FC236}">
                <a16:creationId xmlns:a16="http://schemas.microsoft.com/office/drawing/2014/main" id="{4FBA7EAD-1CDA-A4C3-B3F4-62A05375A861}"/>
              </a:ext>
            </a:extLst>
          </p:cNvPr>
          <p:cNvCxnSpPr/>
          <p:nvPr/>
        </p:nvCxnSpPr>
        <p:spPr>
          <a:xfrm>
            <a:off x="46651" y="1383176"/>
            <a:ext cx="12098694" cy="46168"/>
          </a:xfrm>
          <a:prstGeom prst="line">
            <a:avLst/>
          </a:prstGeom>
          <a:ln w="57150">
            <a:solidFill>
              <a:srgbClr val="1E9DAE"/>
            </a:solidFill>
            <a:prstDash val="lgDashDot"/>
          </a:ln>
        </p:spPr>
        <p:style>
          <a:lnRef idx="1">
            <a:schemeClr val="dk1"/>
          </a:lnRef>
          <a:fillRef idx="0">
            <a:schemeClr val="dk1"/>
          </a:fillRef>
          <a:effectRef idx="0">
            <a:schemeClr val="dk1"/>
          </a:effectRef>
          <a:fontRef idx="minor">
            <a:schemeClr val="tx1"/>
          </a:fontRef>
        </p:style>
      </p:cxnSp>
      <p:pic>
        <p:nvPicPr>
          <p:cNvPr id="8" name="Picture 6">
            <a:extLst>
              <a:ext uri="{FF2B5EF4-FFF2-40B4-BE49-F238E27FC236}">
                <a16:creationId xmlns:a16="http://schemas.microsoft.com/office/drawing/2014/main" id="{E6320F62-C928-4792-E980-180E9A72C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0305" y="107969"/>
            <a:ext cx="940438" cy="1149425"/>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p:cNvSpPr/>
          <p:nvPr/>
        </p:nvSpPr>
        <p:spPr>
          <a:xfrm>
            <a:off x="46651" y="1365364"/>
            <a:ext cx="4508663" cy="5412251"/>
          </a:xfrm>
          <a:prstGeom prst="rect">
            <a:avLst/>
          </a:prstGeom>
          <a:ln>
            <a:noFill/>
          </a:ln>
        </p:spPr>
        <p:txBody>
          <a:bodyPr wrap="square">
            <a:spAutoFit/>
          </a:bodyPr>
          <a:lstStyle/>
          <a:p>
            <a:pPr algn="ctr" rtl="1">
              <a:lnSpc>
                <a:spcPct val="107000"/>
              </a:lnSpc>
              <a:spcAft>
                <a:spcPts val="800"/>
              </a:spcAft>
            </a:pPr>
            <a:r>
              <a:rPr lang="en-US" sz="3200" b="1" u="sng" kern="1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Conclusions</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57.06% of free apps with in-app purchases fall in the high rating category, indicating that users appreciate the value provided by these apps despite additional spending options.</a:t>
            </a:r>
            <a:b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b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while 45.45% of free apps without in-app purchases are in the high rating category, which is lower than apps with in-app purchases.</a:t>
            </a:r>
          </a:p>
        </p:txBody>
      </p:sp>
      <p:sp>
        <p:nvSpPr>
          <p:cNvPr id="10" name="תיבת טקסט 4">
            <a:extLst>
              <a:ext uri="{FF2B5EF4-FFF2-40B4-BE49-F238E27FC236}">
                <a16:creationId xmlns:a16="http://schemas.microsoft.com/office/drawing/2014/main" id="{0758CD1E-C57F-A373-BD3F-EF8651E47FD5}"/>
              </a:ext>
            </a:extLst>
          </p:cNvPr>
          <p:cNvSpPr txBox="1"/>
          <p:nvPr/>
        </p:nvSpPr>
        <p:spPr>
          <a:xfrm>
            <a:off x="4604706" y="1365363"/>
            <a:ext cx="3738893" cy="5412251"/>
          </a:xfrm>
          <a:prstGeom prst="rect">
            <a:avLst/>
          </a:prstGeom>
          <a:noFill/>
          <a:ln>
            <a:noFill/>
          </a:ln>
        </p:spPr>
        <p:txBody>
          <a:bodyPr wrap="square" rtlCol="1">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rPr>
              <a:t>Overall Insight</a:t>
            </a:r>
          </a:p>
          <a:p>
            <a:pPr algn="ctr" rtl="1">
              <a:lnSpc>
                <a:spcPct val="107000"/>
              </a:lnSpc>
              <a:spcAft>
                <a:spcPts val="800"/>
              </a:spcAft>
            </a:pPr>
            <a:r>
              <a:rPr lang="en-US" sz="2600" b="1" kern="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In-app purchases seem to have a positive impact on user satisfaction, as seen in the higher percentage of high ratings for apps offering this feature. However, even without in-app purchases, free apps still garner decent ratings, though less favorably.</a:t>
            </a:r>
          </a:p>
        </p:txBody>
      </p:sp>
      <p:sp>
        <p:nvSpPr>
          <p:cNvPr id="11" name="תיבת טקסט 7">
            <a:extLst>
              <a:ext uri="{FF2B5EF4-FFF2-40B4-BE49-F238E27FC236}">
                <a16:creationId xmlns:a16="http://schemas.microsoft.com/office/drawing/2014/main" id="{CFED738D-E78F-C554-9403-891D5802C593}"/>
              </a:ext>
            </a:extLst>
          </p:cNvPr>
          <p:cNvSpPr txBox="1"/>
          <p:nvPr/>
        </p:nvSpPr>
        <p:spPr>
          <a:xfrm>
            <a:off x="8436942" y="1365363"/>
            <a:ext cx="3469428" cy="5412251"/>
          </a:xfrm>
          <a:prstGeom prst="rect">
            <a:avLst/>
          </a:prstGeom>
          <a:noFill/>
        </p:spPr>
        <p:txBody>
          <a:bodyPr wrap="square">
            <a:spAutoFit/>
          </a:bodyPr>
          <a:lstStyle/>
          <a:p>
            <a:pPr algn="ctr" rtl="1">
              <a:lnSpc>
                <a:spcPct val="107000"/>
              </a:lnSpc>
              <a:spcAft>
                <a:spcPts val="800"/>
              </a:spcAft>
            </a:pPr>
            <a:r>
              <a:rPr lang="en-US" sz="3200" b="1" u="sng" kern="1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Recommendations</a:t>
            </a:r>
          </a:p>
          <a:p>
            <a:pPr algn="ctr" rtl="1">
              <a:lnSpc>
                <a:spcPct val="107000"/>
              </a:lnSpc>
              <a:spcAft>
                <a:spcPts val="800"/>
              </a:spcAft>
            </a:pPr>
            <a:r>
              <a:rPr lang="en-US" sz="2600" b="1" dirty="0">
                <a:solidFill>
                  <a:schemeClr val="bg2">
                    <a:lumMod val="25000"/>
                  </a:schemeClr>
                </a:solidFill>
                <a:latin typeface="Calibri" panose="020F0502020204030204" pitchFamily="34" charset="0"/>
                <a:cs typeface="Calibri" panose="020F0502020204030204" pitchFamily="34" charset="0"/>
              </a:rPr>
              <a:t>Enhance In-App Purchase Experiences and Continue offering in-app purchases in free apps as they lead to higher user satisfaction. Focus on making in-app purchases valuable to further boost high ratings.</a:t>
            </a:r>
          </a:p>
        </p:txBody>
      </p:sp>
      <p:sp>
        <p:nvSpPr>
          <p:cNvPr id="12" name="תיבת טקסט 1">
            <a:extLst>
              <a:ext uri="{FF2B5EF4-FFF2-40B4-BE49-F238E27FC236}">
                <a16:creationId xmlns:a16="http://schemas.microsoft.com/office/drawing/2014/main" id="{0673C99A-F9FD-3370-B755-322A492D6A6E}"/>
              </a:ext>
            </a:extLst>
          </p:cNvPr>
          <p:cNvSpPr txBox="1"/>
          <p:nvPr/>
        </p:nvSpPr>
        <p:spPr>
          <a:xfrm>
            <a:off x="432203" y="-47454"/>
            <a:ext cx="10802474" cy="1446550"/>
          </a:xfrm>
          <a:prstGeom prst="rect">
            <a:avLst/>
          </a:prstGeom>
          <a:noFill/>
        </p:spPr>
        <p:txBody>
          <a:bodyPr wrap="square" rtlCol="1">
            <a:spAutoFit/>
          </a:bodyPr>
          <a:lstStyle/>
          <a:p>
            <a:pPr algn="ctr"/>
            <a:r>
              <a:rPr lang="en-US" sz="4400" b="1" dirty="0">
                <a:solidFill>
                  <a:schemeClr val="bg1">
                    <a:lumMod val="65000"/>
                  </a:schemeClr>
                </a:solidFill>
              </a:rPr>
              <a:t>Free Apps With/out In App Purchase &amp; Ratings</a:t>
            </a:r>
            <a:endParaRPr lang="he-IL" sz="4400" b="1" dirty="0">
              <a:solidFill>
                <a:schemeClr val="bg1">
                  <a:lumMod val="65000"/>
                </a:schemeClr>
              </a:solidFill>
            </a:endParaRPr>
          </a:p>
        </p:txBody>
      </p:sp>
    </p:spTree>
    <p:extLst>
      <p:ext uri="{BB962C8B-B14F-4D97-AF65-F5344CB8AC3E}">
        <p14:creationId xmlns:p14="http://schemas.microsoft.com/office/powerpoint/2010/main" val="3521669780"/>
      </p:ext>
    </p:extLst>
  </p:cSld>
  <p:clrMapOvr>
    <a:masterClrMapping/>
  </p:clrMapOvr>
</p:sld>
</file>

<file path=ppt/theme/theme1.xml><?xml version="1.0" encoding="utf-8"?>
<a:theme xmlns:a="http://schemas.openxmlformats.org/drawingml/2006/main" name="Office 테마">
  <a:themeElements>
    <a:clrScheme name="사용자 지정 1">
      <a:dk1>
        <a:srgbClr val="000000"/>
      </a:dk1>
      <a:lt1>
        <a:srgbClr val="FFFFFF"/>
      </a:lt1>
      <a:dk2>
        <a:srgbClr val="171E62"/>
      </a:dk2>
      <a:lt2>
        <a:srgbClr val="CEDBE6"/>
      </a:lt2>
      <a:accent1>
        <a:srgbClr val="252F9A"/>
      </a:accent1>
      <a:accent2>
        <a:srgbClr val="1463DE"/>
      </a:accent2>
      <a:accent3>
        <a:srgbClr val="47B4FE"/>
      </a:accent3>
      <a:accent4>
        <a:srgbClr val="7ADAE8"/>
      </a:accent4>
      <a:accent5>
        <a:srgbClr val="9AA3EB"/>
      </a:accent5>
      <a:accent6>
        <a:srgbClr val="90C8AB"/>
      </a:accent6>
      <a:hlink>
        <a:srgbClr val="2661E8"/>
      </a:hlink>
      <a:folHlink>
        <a:srgbClr val="4D9DF7"/>
      </a:folHlink>
    </a:clrScheme>
    <a:fontScheme name="Montserrat Montserrat">
      <a:majorFont>
        <a:latin typeface="Montserrat"/>
        <a:ea typeface="맑은 고딕"/>
        <a:cs typeface=""/>
      </a:majorFont>
      <a:minorFont>
        <a:latin typeface="Montserra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1052</Words>
  <Application>Microsoft Office PowerPoint</Application>
  <PresentationFormat>מסך רחב</PresentationFormat>
  <Paragraphs>94</Paragraphs>
  <Slides>16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Calibri</vt:lpstr>
      <vt:lpstr>Arial</vt:lpstr>
      <vt:lpstr>Montserrat</vt:lpstr>
      <vt:lpstr>Office 테마</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Manager>Slide Members</Manager>
  <Company>YESFORM Co.,Ltd.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Diagram, Chart, Google slides, Keynote</dc:subject>
  <dc:creator>Slide Members by CM.LIM</dc:creator>
  <cp:keywords>SlideMembers, ppt, PPT Templates, Presentation, Diagram, Chart, Yesform, Google slides, Keynote, Free Slides</cp:keywords>
  <dc:description>The copyright of this document is at Slide Members. Unauthorized copying may result in legal sanctions.</dc:description>
  <cp:lastModifiedBy>מאור בראל</cp:lastModifiedBy>
  <cp:revision>43</cp:revision>
  <dcterms:created xsi:type="dcterms:W3CDTF">2022-09-07T04:41:35Z</dcterms:created>
  <dcterms:modified xsi:type="dcterms:W3CDTF">2025-01-26T13:12:25Z</dcterms:modified>
  <cp:category>www.slidemembers.com</cp:category>
</cp:coreProperties>
</file>