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5"/>
    <p:sldMasterId id="2147483698" r:id="rId6"/>
  </p:sldMasterIdLst>
  <p:notesMasterIdLst>
    <p:notesMasterId r:id="rId151"/>
  </p:notesMasterIdLst>
  <p:handoutMasterIdLst>
    <p:handoutMasterId r:id="rId152"/>
  </p:handoutMasterIdLst>
  <p:sldIdLst>
    <p:sldId id="650" r:id="rId7"/>
    <p:sldId id="616" r:id="rId8"/>
    <p:sldId id="873" r:id="rId9"/>
    <p:sldId id="869" r:id="rId10"/>
    <p:sldId id="870" r:id="rId11"/>
    <p:sldId id="779" r:id="rId12"/>
    <p:sldId id="736" r:id="rId13"/>
    <p:sldId id="738" r:id="rId14"/>
    <p:sldId id="737" r:id="rId15"/>
    <p:sldId id="739" r:id="rId16"/>
    <p:sldId id="740" r:id="rId17"/>
    <p:sldId id="802" r:id="rId18"/>
    <p:sldId id="803" r:id="rId19"/>
    <p:sldId id="741" r:id="rId20"/>
    <p:sldId id="743" r:id="rId21"/>
    <p:sldId id="742" r:id="rId22"/>
    <p:sldId id="744" r:id="rId23"/>
    <p:sldId id="745" r:id="rId24"/>
    <p:sldId id="746" r:id="rId25"/>
    <p:sldId id="747" r:id="rId26"/>
    <p:sldId id="748" r:id="rId27"/>
    <p:sldId id="751" r:id="rId28"/>
    <p:sldId id="752" r:id="rId29"/>
    <p:sldId id="753" r:id="rId30"/>
    <p:sldId id="754" r:id="rId31"/>
    <p:sldId id="804" r:id="rId32"/>
    <p:sldId id="871" r:id="rId33"/>
    <p:sldId id="872" r:id="rId34"/>
    <p:sldId id="805" r:id="rId35"/>
    <p:sldId id="806" r:id="rId36"/>
    <p:sldId id="807" r:id="rId37"/>
    <p:sldId id="808" r:id="rId38"/>
    <p:sldId id="809" r:id="rId39"/>
    <p:sldId id="810" r:id="rId40"/>
    <p:sldId id="811" r:id="rId41"/>
    <p:sldId id="812" r:id="rId42"/>
    <p:sldId id="813" r:id="rId43"/>
    <p:sldId id="814" r:id="rId44"/>
    <p:sldId id="815" r:id="rId45"/>
    <p:sldId id="816" r:id="rId46"/>
    <p:sldId id="817" r:id="rId47"/>
    <p:sldId id="818" r:id="rId48"/>
    <p:sldId id="819" r:id="rId49"/>
    <p:sldId id="820" r:id="rId50"/>
    <p:sldId id="821" r:id="rId51"/>
    <p:sldId id="822" r:id="rId52"/>
    <p:sldId id="823" r:id="rId53"/>
    <p:sldId id="824" r:id="rId54"/>
    <p:sldId id="825" r:id="rId55"/>
    <p:sldId id="843" r:id="rId56"/>
    <p:sldId id="845" r:id="rId57"/>
    <p:sldId id="844" r:id="rId58"/>
    <p:sldId id="867" r:id="rId59"/>
    <p:sldId id="868" r:id="rId60"/>
    <p:sldId id="846" r:id="rId61"/>
    <p:sldId id="847" r:id="rId62"/>
    <p:sldId id="848" r:id="rId63"/>
    <p:sldId id="849" r:id="rId64"/>
    <p:sldId id="850" r:id="rId65"/>
    <p:sldId id="851" r:id="rId66"/>
    <p:sldId id="852" r:id="rId67"/>
    <p:sldId id="853" r:id="rId68"/>
    <p:sldId id="854" r:id="rId69"/>
    <p:sldId id="855" r:id="rId70"/>
    <p:sldId id="856" r:id="rId71"/>
    <p:sldId id="857" r:id="rId72"/>
    <p:sldId id="858" r:id="rId73"/>
    <p:sldId id="859" r:id="rId74"/>
    <p:sldId id="860" r:id="rId75"/>
    <p:sldId id="861" r:id="rId76"/>
    <p:sldId id="862" r:id="rId77"/>
    <p:sldId id="863" r:id="rId78"/>
    <p:sldId id="864" r:id="rId79"/>
    <p:sldId id="865" r:id="rId80"/>
    <p:sldId id="866" r:id="rId81"/>
    <p:sldId id="874" r:id="rId82"/>
    <p:sldId id="877" r:id="rId83"/>
    <p:sldId id="875" r:id="rId84"/>
    <p:sldId id="876" r:id="rId85"/>
    <p:sldId id="878" r:id="rId86"/>
    <p:sldId id="879" r:id="rId87"/>
    <p:sldId id="880" r:id="rId88"/>
    <p:sldId id="881" r:id="rId89"/>
    <p:sldId id="882" r:id="rId90"/>
    <p:sldId id="883" r:id="rId91"/>
    <p:sldId id="884" r:id="rId92"/>
    <p:sldId id="885" r:id="rId93"/>
    <p:sldId id="886" r:id="rId94"/>
    <p:sldId id="887" r:id="rId95"/>
    <p:sldId id="888" r:id="rId96"/>
    <p:sldId id="889" r:id="rId97"/>
    <p:sldId id="890" r:id="rId98"/>
    <p:sldId id="891" r:id="rId99"/>
    <p:sldId id="892" r:id="rId100"/>
    <p:sldId id="893" r:id="rId101"/>
    <p:sldId id="894" r:id="rId102"/>
    <p:sldId id="895" r:id="rId103"/>
    <p:sldId id="896" r:id="rId104"/>
    <p:sldId id="897" r:id="rId105"/>
    <p:sldId id="898" r:id="rId106"/>
    <p:sldId id="842" r:id="rId107"/>
    <p:sldId id="780" r:id="rId108"/>
    <p:sldId id="732" r:id="rId109"/>
    <p:sldId id="756" r:id="rId110"/>
    <p:sldId id="758" r:id="rId111"/>
    <p:sldId id="735" r:id="rId112"/>
    <p:sldId id="733" r:id="rId113"/>
    <p:sldId id="734" r:id="rId114"/>
    <p:sldId id="826" r:id="rId115"/>
    <p:sldId id="827" r:id="rId116"/>
    <p:sldId id="828" r:id="rId117"/>
    <p:sldId id="829" r:id="rId118"/>
    <p:sldId id="830" r:id="rId119"/>
    <p:sldId id="831" r:id="rId120"/>
    <p:sldId id="832" r:id="rId121"/>
    <p:sldId id="833" r:id="rId122"/>
    <p:sldId id="834" r:id="rId123"/>
    <p:sldId id="835" r:id="rId124"/>
    <p:sldId id="836" r:id="rId125"/>
    <p:sldId id="837" r:id="rId126"/>
    <p:sldId id="838" r:id="rId127"/>
    <p:sldId id="839" r:id="rId128"/>
    <p:sldId id="840" r:id="rId129"/>
    <p:sldId id="841" r:id="rId130"/>
    <p:sldId id="757" r:id="rId131"/>
    <p:sldId id="759" r:id="rId132"/>
    <p:sldId id="760" r:id="rId133"/>
    <p:sldId id="761" r:id="rId134"/>
    <p:sldId id="762" r:id="rId135"/>
    <p:sldId id="778" r:id="rId136"/>
    <p:sldId id="763" r:id="rId137"/>
    <p:sldId id="764" r:id="rId138"/>
    <p:sldId id="765" r:id="rId139"/>
    <p:sldId id="766" r:id="rId140"/>
    <p:sldId id="767" r:id="rId141"/>
    <p:sldId id="768" r:id="rId142"/>
    <p:sldId id="769" r:id="rId143"/>
    <p:sldId id="770" r:id="rId144"/>
    <p:sldId id="771" r:id="rId145"/>
    <p:sldId id="772" r:id="rId146"/>
    <p:sldId id="773" r:id="rId147"/>
    <p:sldId id="774" r:id="rId148"/>
    <p:sldId id="775" r:id="rId149"/>
    <p:sldId id="776" r:id="rId150"/>
  </p:sldIdLst>
  <p:sldSz cx="9144000" cy="6858000" type="screen4x3"/>
  <p:notesSz cx="7099300" cy="10234613"/>
  <p:custDataLst>
    <p:tags r:id="rId153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6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4B9E4"/>
    <a:srgbClr val="427BAB"/>
    <a:srgbClr val="C00000"/>
    <a:srgbClr val="E20074"/>
    <a:srgbClr val="9F4C97"/>
    <a:srgbClr val="368F9A"/>
    <a:srgbClr val="EDA95A"/>
    <a:srgbClr val="6BB324"/>
    <a:srgbClr val="FECB00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02" autoAdjust="0"/>
  </p:normalViewPr>
  <p:slideViewPr>
    <p:cSldViewPr snapToGrid="0" snapToObjects="1">
      <p:cViewPr varScale="1">
        <p:scale>
          <a:sx n="89" d="100"/>
          <a:sy n="89" d="100"/>
        </p:scale>
        <p:origin x="1267" y="53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6"/>
        <p:guide orient="horz" pos="4124"/>
        <p:guide orient="horz" pos="3999"/>
        <p:guide pos="2922"/>
        <p:guide pos="201"/>
        <p:guide pos="5556"/>
        <p:guide pos="2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4806" y="-9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1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55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notesMaster" Target="notesMasters/notesMaster1.xml"/><Relationship Id="rId156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tableStyles" Target="tableStyles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tags" Target="tags/tag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presProps" Target="presProps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pPr>
              <a:defRPr/>
            </a:pPr>
            <a:fld id="{08EAA6DD-3AB6-46FF-A66C-09447AC026B9}" type="datetimeFigureOut">
              <a:rPr lang="de-DE" altLang="de-DE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de-DE" alt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28156C5-7A14-45F5-A401-8D0EA7D5591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grpSp>
        <p:nvGrpSpPr>
          <p:cNvPr id="454661" name="Gruppieren 31"/>
          <p:cNvGrpSpPr>
            <a:grpSpLocks noChangeAspect="1"/>
          </p:cNvGrpSpPr>
          <p:nvPr/>
        </p:nvGrpSpPr>
        <p:grpSpPr bwMode="auto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454662" name="Freeform 9"/>
            <p:cNvSpPr>
              <a:spLocks noChangeAspect="1" noEditPoints="1"/>
            </p:cNvSpPr>
            <p:nvPr userDrawn="1"/>
          </p:nvSpPr>
          <p:spPr bwMode="auto">
            <a:xfrm>
              <a:off x="7307384" y="6310141"/>
              <a:ext cx="1512766" cy="121615"/>
            </a:xfrm>
            <a:custGeom>
              <a:avLst/>
              <a:gdLst>
                <a:gd name="T0" fmla="*/ 5172459 w 5644"/>
                <a:gd name="T1" fmla="*/ 5812849 h 419"/>
                <a:gd name="T2" fmla="*/ 5172459 w 5644"/>
                <a:gd name="T3" fmla="*/ 23588666 h 419"/>
                <a:gd name="T4" fmla="*/ 27514973 w 5644"/>
                <a:gd name="T5" fmla="*/ 13142257 h 419"/>
                <a:gd name="T6" fmla="*/ 24713247 w 5644"/>
                <a:gd name="T7" fmla="*/ 5391695 h 419"/>
                <a:gd name="T8" fmla="*/ 34339842 w 5644"/>
                <a:gd name="T9" fmla="*/ 2527502 h 419"/>
                <a:gd name="T10" fmla="*/ 36207749 w 5644"/>
                <a:gd name="T11" fmla="*/ 20471665 h 419"/>
                <a:gd name="T12" fmla="*/ 31681780 w 5644"/>
                <a:gd name="T13" fmla="*/ 27127111 h 419"/>
                <a:gd name="T14" fmla="*/ 24713247 w 5644"/>
                <a:gd name="T15" fmla="*/ 17691645 h 419"/>
                <a:gd name="T16" fmla="*/ 46337170 w 5644"/>
                <a:gd name="T17" fmla="*/ 673962 h 419"/>
                <a:gd name="T18" fmla="*/ 58765491 w 5644"/>
                <a:gd name="T19" fmla="*/ 28727553 h 419"/>
                <a:gd name="T20" fmla="*/ 63937950 w 5644"/>
                <a:gd name="T21" fmla="*/ 11794333 h 419"/>
                <a:gd name="T22" fmla="*/ 74283136 w 5644"/>
                <a:gd name="T23" fmla="*/ 23588666 h 419"/>
                <a:gd name="T24" fmla="*/ 89297687 w 5644"/>
                <a:gd name="T25" fmla="*/ 23083340 h 419"/>
                <a:gd name="T26" fmla="*/ 83478738 w 5644"/>
                <a:gd name="T27" fmla="*/ 23925647 h 419"/>
                <a:gd name="T28" fmla="*/ 88220203 w 5644"/>
                <a:gd name="T29" fmla="*/ 5897312 h 419"/>
                <a:gd name="T30" fmla="*/ 78378111 w 5644"/>
                <a:gd name="T31" fmla="*/ 673962 h 419"/>
                <a:gd name="T32" fmla="*/ 91165594 w 5644"/>
                <a:gd name="T33" fmla="*/ 13479238 h 419"/>
                <a:gd name="T34" fmla="*/ 99283712 w 5644"/>
                <a:gd name="T35" fmla="*/ 28727553 h 419"/>
                <a:gd name="T36" fmla="*/ 104456171 w 5644"/>
                <a:gd name="T37" fmla="*/ 11794333 h 419"/>
                <a:gd name="T38" fmla="*/ 114801089 w 5644"/>
                <a:gd name="T39" fmla="*/ 23588666 h 419"/>
                <a:gd name="T40" fmla="*/ 124068522 w 5644"/>
                <a:gd name="T41" fmla="*/ 673962 h 419"/>
                <a:gd name="T42" fmla="*/ 131324385 w 5644"/>
                <a:gd name="T43" fmla="*/ 28727553 h 419"/>
                <a:gd name="T44" fmla="*/ 145836378 w 5644"/>
                <a:gd name="T45" fmla="*/ 27379629 h 419"/>
                <a:gd name="T46" fmla="*/ 142244229 w 5644"/>
                <a:gd name="T47" fmla="*/ 30918074 h 419"/>
                <a:gd name="T48" fmla="*/ 154672551 w 5644"/>
                <a:gd name="T49" fmla="*/ 673962 h 419"/>
                <a:gd name="T50" fmla="*/ 173710512 w 5644"/>
                <a:gd name="T51" fmla="*/ 19881876 h 419"/>
                <a:gd name="T52" fmla="*/ 168178624 w 5644"/>
                <a:gd name="T53" fmla="*/ 9604102 h 419"/>
                <a:gd name="T54" fmla="*/ 193825690 w 5644"/>
                <a:gd name="T55" fmla="*/ 17859990 h 419"/>
                <a:gd name="T56" fmla="*/ 201728311 w 5644"/>
                <a:gd name="T57" fmla="*/ 28727553 h 419"/>
                <a:gd name="T58" fmla="*/ 181325536 w 5644"/>
                <a:gd name="T59" fmla="*/ 28727553 h 419"/>
                <a:gd name="T60" fmla="*/ 211283074 w 5644"/>
                <a:gd name="T61" fmla="*/ 24599609 h 419"/>
                <a:gd name="T62" fmla="*/ 210061658 w 5644"/>
                <a:gd name="T63" fmla="*/ 16596239 h 419"/>
                <a:gd name="T64" fmla="*/ 217389352 w 5644"/>
                <a:gd name="T65" fmla="*/ 3622618 h 419"/>
                <a:gd name="T66" fmla="*/ 208696845 w 5644"/>
                <a:gd name="T67" fmla="*/ 5475868 h 419"/>
                <a:gd name="T68" fmla="*/ 219688253 w 5644"/>
                <a:gd name="T69" fmla="*/ 20724473 h 419"/>
                <a:gd name="T70" fmla="*/ 239300873 w 5644"/>
                <a:gd name="T71" fmla="*/ 28727553 h 419"/>
                <a:gd name="T72" fmla="*/ 240665686 w 5644"/>
                <a:gd name="T73" fmla="*/ 673962 h 419"/>
                <a:gd name="T74" fmla="*/ 263798354 w 5644"/>
                <a:gd name="T75" fmla="*/ 673962 h 419"/>
                <a:gd name="T76" fmla="*/ 262864535 w 5644"/>
                <a:gd name="T77" fmla="*/ 16680702 h 419"/>
                <a:gd name="T78" fmla="*/ 248496474 w 5644"/>
                <a:gd name="T79" fmla="*/ 28727553 h 419"/>
                <a:gd name="T80" fmla="*/ 278741341 w 5644"/>
                <a:gd name="T81" fmla="*/ 5981484 h 419"/>
                <a:gd name="T82" fmla="*/ 268108826 w 5644"/>
                <a:gd name="T83" fmla="*/ 673962 h 419"/>
                <a:gd name="T84" fmla="*/ 281686732 w 5644"/>
                <a:gd name="T85" fmla="*/ 15416951 h 419"/>
                <a:gd name="T86" fmla="*/ 285853539 w 5644"/>
                <a:gd name="T87" fmla="*/ 28727553 h 419"/>
                <a:gd name="T88" fmla="*/ 277735421 w 5644"/>
                <a:gd name="T89" fmla="*/ 17859990 h 419"/>
                <a:gd name="T90" fmla="*/ 294761544 w 5644"/>
                <a:gd name="T91" fmla="*/ 23925647 h 419"/>
                <a:gd name="T92" fmla="*/ 297348041 w 5644"/>
                <a:gd name="T93" fmla="*/ 16175085 h 419"/>
                <a:gd name="T94" fmla="*/ 299790606 w 5644"/>
                <a:gd name="T95" fmla="*/ 11289007 h 419"/>
                <a:gd name="T96" fmla="*/ 294761544 w 5644"/>
                <a:gd name="T97" fmla="*/ 11962969 h 419"/>
                <a:gd name="T98" fmla="*/ 305106730 w 5644"/>
                <a:gd name="T99" fmla="*/ 3875426 h 419"/>
                <a:gd name="T100" fmla="*/ 299000183 w 5644"/>
                <a:gd name="T101" fmla="*/ 28727553 h 419"/>
                <a:gd name="T102" fmla="*/ 315738977 w 5644"/>
                <a:gd name="T103" fmla="*/ 28727553 h 419"/>
                <a:gd name="T104" fmla="*/ 333124528 w 5644"/>
                <a:gd name="T105" fmla="*/ 18702587 h 419"/>
                <a:gd name="T106" fmla="*/ 325294008 w 5644"/>
                <a:gd name="T107" fmla="*/ 10699217 h 419"/>
                <a:gd name="T108" fmla="*/ 354101961 w 5644"/>
                <a:gd name="T109" fmla="*/ 22072397 h 419"/>
                <a:gd name="T110" fmla="*/ 347851750 w 5644"/>
                <a:gd name="T111" fmla="*/ 23588666 h 419"/>
                <a:gd name="T112" fmla="*/ 361142327 w 5644"/>
                <a:gd name="T113" fmla="*/ 14658816 h 419"/>
                <a:gd name="T114" fmla="*/ 364806308 w 5644"/>
                <a:gd name="T115" fmla="*/ 28727553 h 419"/>
                <a:gd name="T116" fmla="*/ 369978767 w 5644"/>
                <a:gd name="T117" fmla="*/ 11794333 h 419"/>
                <a:gd name="T118" fmla="*/ 380323685 w 5644"/>
                <a:gd name="T119" fmla="*/ 23588666 h 419"/>
                <a:gd name="T120" fmla="*/ 382838082 w 5644"/>
                <a:gd name="T121" fmla="*/ 5812849 h 419"/>
                <a:gd name="T122" fmla="*/ 393757926 w 5644"/>
                <a:gd name="T123" fmla="*/ 28727553 h 419"/>
                <a:gd name="T124" fmla="*/ 400223634 w 5644"/>
                <a:gd name="T125" fmla="*/ 22661896 h 41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663" name="Freeform 5"/>
            <p:cNvSpPr>
              <a:spLocks noChangeAspect="1" noEditPoints="1"/>
            </p:cNvSpPr>
            <p:nvPr userDrawn="1"/>
          </p:nvSpPr>
          <p:spPr bwMode="auto">
            <a:xfrm>
              <a:off x="321317" y="6153149"/>
              <a:ext cx="760793" cy="371475"/>
            </a:xfrm>
            <a:custGeom>
              <a:avLst/>
              <a:gdLst>
                <a:gd name="T0" fmla="*/ 77723 w 2731"/>
                <a:gd name="T1" fmla="*/ 48346637 h 1313"/>
                <a:gd name="T2" fmla="*/ 21263760 w 2731"/>
                <a:gd name="T3" fmla="*/ 48346637 h 1313"/>
                <a:gd name="T4" fmla="*/ 21263760 w 2731"/>
                <a:gd name="T5" fmla="*/ 69718473 h 1313"/>
                <a:gd name="T6" fmla="*/ 77723 w 2731"/>
                <a:gd name="T7" fmla="*/ 69718473 h 1313"/>
                <a:gd name="T8" fmla="*/ 77723 w 2731"/>
                <a:gd name="T9" fmla="*/ 48346637 h 1313"/>
                <a:gd name="T10" fmla="*/ 50443278 w 2731"/>
                <a:gd name="T11" fmla="*/ 82605515 h 1313"/>
                <a:gd name="T12" fmla="*/ 53392291 w 2731"/>
                <a:gd name="T13" fmla="*/ 95812824 h 1313"/>
                <a:gd name="T14" fmla="*/ 61851273 w 2731"/>
                <a:gd name="T15" fmla="*/ 99014638 h 1313"/>
                <a:gd name="T16" fmla="*/ 67904466 w 2731"/>
                <a:gd name="T17" fmla="*/ 99094705 h 1313"/>
                <a:gd name="T18" fmla="*/ 67904466 w 2731"/>
                <a:gd name="T19" fmla="*/ 105098001 h 1313"/>
                <a:gd name="T20" fmla="*/ 16995408 w 2731"/>
                <a:gd name="T21" fmla="*/ 105098001 h 1313"/>
                <a:gd name="T22" fmla="*/ 16995408 w 2731"/>
                <a:gd name="T23" fmla="*/ 99094705 h 1313"/>
                <a:gd name="T24" fmla="*/ 25997614 w 2731"/>
                <a:gd name="T25" fmla="*/ 98534239 h 1313"/>
                <a:gd name="T26" fmla="*/ 33447870 w 2731"/>
                <a:gd name="T27" fmla="*/ 91570426 h 1313"/>
                <a:gd name="T28" fmla="*/ 34301429 w 2731"/>
                <a:gd name="T29" fmla="*/ 82605515 h 1313"/>
                <a:gd name="T30" fmla="*/ 34301429 w 2731"/>
                <a:gd name="T31" fmla="*/ 5042780 h 1313"/>
                <a:gd name="T32" fmla="*/ 13968951 w 2731"/>
                <a:gd name="T33" fmla="*/ 13687425 h 1313"/>
                <a:gd name="T34" fmla="*/ 5509969 w 2731"/>
                <a:gd name="T35" fmla="*/ 38020876 h 1313"/>
                <a:gd name="T36" fmla="*/ 0 w 2731"/>
                <a:gd name="T37" fmla="*/ 37060360 h 1313"/>
                <a:gd name="T38" fmla="*/ 1008726 w 2731"/>
                <a:gd name="T39" fmla="*/ 0 h 1313"/>
                <a:gd name="T40" fmla="*/ 83890870 w 2731"/>
                <a:gd name="T41" fmla="*/ 0 h 1313"/>
                <a:gd name="T42" fmla="*/ 84899874 w 2731"/>
                <a:gd name="T43" fmla="*/ 37060360 h 1313"/>
                <a:gd name="T44" fmla="*/ 79389906 w 2731"/>
                <a:gd name="T45" fmla="*/ 38020876 h 1313"/>
                <a:gd name="T46" fmla="*/ 70853479 w 2731"/>
                <a:gd name="T47" fmla="*/ 13687425 h 1313"/>
                <a:gd name="T48" fmla="*/ 50443278 w 2731"/>
                <a:gd name="T49" fmla="*/ 5042780 h 1313"/>
                <a:gd name="T50" fmla="*/ 50443278 w 2731"/>
                <a:gd name="T51" fmla="*/ 82605515 h 1313"/>
                <a:gd name="T52" fmla="*/ 63946448 w 2731"/>
                <a:gd name="T53" fmla="*/ 48346637 h 1313"/>
                <a:gd name="T54" fmla="*/ 85055042 w 2731"/>
                <a:gd name="T55" fmla="*/ 48346637 h 1313"/>
                <a:gd name="T56" fmla="*/ 85055042 w 2731"/>
                <a:gd name="T57" fmla="*/ 69718473 h 1313"/>
                <a:gd name="T58" fmla="*/ 63946448 w 2731"/>
                <a:gd name="T59" fmla="*/ 69718473 h 1313"/>
                <a:gd name="T60" fmla="*/ 63946448 w 2731"/>
                <a:gd name="T61" fmla="*/ 48346637 h 1313"/>
                <a:gd name="T62" fmla="*/ 127349672 w 2731"/>
                <a:gd name="T63" fmla="*/ 48346637 h 1313"/>
                <a:gd name="T64" fmla="*/ 148535988 w 2731"/>
                <a:gd name="T65" fmla="*/ 48346637 h 1313"/>
                <a:gd name="T66" fmla="*/ 148535988 w 2731"/>
                <a:gd name="T67" fmla="*/ 69718473 h 1313"/>
                <a:gd name="T68" fmla="*/ 127349672 w 2731"/>
                <a:gd name="T69" fmla="*/ 69718473 h 1313"/>
                <a:gd name="T70" fmla="*/ 127349672 w 2731"/>
                <a:gd name="T71" fmla="*/ 48346637 h 1313"/>
                <a:gd name="T72" fmla="*/ 190830619 w 2731"/>
                <a:gd name="T73" fmla="*/ 48346637 h 1313"/>
                <a:gd name="T74" fmla="*/ 211939212 w 2731"/>
                <a:gd name="T75" fmla="*/ 48346637 h 1313"/>
                <a:gd name="T76" fmla="*/ 211939212 w 2731"/>
                <a:gd name="T77" fmla="*/ 69718473 h 1313"/>
                <a:gd name="T78" fmla="*/ 190830619 w 2731"/>
                <a:gd name="T79" fmla="*/ 69718473 h 1313"/>
                <a:gd name="T80" fmla="*/ 190830619 w 2731"/>
                <a:gd name="T81" fmla="*/ 48346637 h 13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2531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Mastertextformat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pPr>
              <a:defRPr/>
            </a:pPr>
            <a:fld id="{EEDD0792-31F5-4C05-BBB4-5A2059D305C5}" type="datetimeFigureOut">
              <a:rPr lang="de-DE" altLang="de-DE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de-DE" alt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79EC1EB-F7FC-47FA-ABF2-0A658A6F8FA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grpSp>
        <p:nvGrpSpPr>
          <p:cNvPr id="230407" name="Gruppieren 37"/>
          <p:cNvGrpSpPr>
            <a:grpSpLocks noChangeAspect="1"/>
          </p:cNvGrpSpPr>
          <p:nvPr/>
        </p:nvGrpSpPr>
        <p:grpSpPr bwMode="auto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230408" name="Freeform 9"/>
            <p:cNvSpPr>
              <a:spLocks noChangeAspect="1" noEditPoints="1"/>
            </p:cNvSpPr>
            <p:nvPr userDrawn="1"/>
          </p:nvSpPr>
          <p:spPr bwMode="auto">
            <a:xfrm>
              <a:off x="7307384" y="6310141"/>
              <a:ext cx="1512766" cy="121615"/>
            </a:xfrm>
            <a:custGeom>
              <a:avLst/>
              <a:gdLst>
                <a:gd name="T0" fmla="*/ 5172459 w 5644"/>
                <a:gd name="T1" fmla="*/ 5812849 h 419"/>
                <a:gd name="T2" fmla="*/ 5172459 w 5644"/>
                <a:gd name="T3" fmla="*/ 23588666 h 419"/>
                <a:gd name="T4" fmla="*/ 27514973 w 5644"/>
                <a:gd name="T5" fmla="*/ 13142257 h 419"/>
                <a:gd name="T6" fmla="*/ 24713247 w 5644"/>
                <a:gd name="T7" fmla="*/ 5391695 h 419"/>
                <a:gd name="T8" fmla="*/ 34339842 w 5644"/>
                <a:gd name="T9" fmla="*/ 2527502 h 419"/>
                <a:gd name="T10" fmla="*/ 36207749 w 5644"/>
                <a:gd name="T11" fmla="*/ 20471665 h 419"/>
                <a:gd name="T12" fmla="*/ 31681780 w 5644"/>
                <a:gd name="T13" fmla="*/ 27127111 h 419"/>
                <a:gd name="T14" fmla="*/ 24713247 w 5644"/>
                <a:gd name="T15" fmla="*/ 17691645 h 419"/>
                <a:gd name="T16" fmla="*/ 46337170 w 5644"/>
                <a:gd name="T17" fmla="*/ 673962 h 419"/>
                <a:gd name="T18" fmla="*/ 58765491 w 5644"/>
                <a:gd name="T19" fmla="*/ 28727553 h 419"/>
                <a:gd name="T20" fmla="*/ 63937950 w 5644"/>
                <a:gd name="T21" fmla="*/ 11794333 h 419"/>
                <a:gd name="T22" fmla="*/ 74283136 w 5644"/>
                <a:gd name="T23" fmla="*/ 23588666 h 419"/>
                <a:gd name="T24" fmla="*/ 89297687 w 5644"/>
                <a:gd name="T25" fmla="*/ 23083340 h 419"/>
                <a:gd name="T26" fmla="*/ 83478738 w 5644"/>
                <a:gd name="T27" fmla="*/ 23925647 h 419"/>
                <a:gd name="T28" fmla="*/ 88220203 w 5644"/>
                <a:gd name="T29" fmla="*/ 5897312 h 419"/>
                <a:gd name="T30" fmla="*/ 78378111 w 5644"/>
                <a:gd name="T31" fmla="*/ 673962 h 419"/>
                <a:gd name="T32" fmla="*/ 91165594 w 5644"/>
                <a:gd name="T33" fmla="*/ 13479238 h 419"/>
                <a:gd name="T34" fmla="*/ 99283712 w 5644"/>
                <a:gd name="T35" fmla="*/ 28727553 h 419"/>
                <a:gd name="T36" fmla="*/ 104456171 w 5644"/>
                <a:gd name="T37" fmla="*/ 11794333 h 419"/>
                <a:gd name="T38" fmla="*/ 114801089 w 5644"/>
                <a:gd name="T39" fmla="*/ 23588666 h 419"/>
                <a:gd name="T40" fmla="*/ 124068522 w 5644"/>
                <a:gd name="T41" fmla="*/ 673962 h 419"/>
                <a:gd name="T42" fmla="*/ 131324385 w 5644"/>
                <a:gd name="T43" fmla="*/ 28727553 h 419"/>
                <a:gd name="T44" fmla="*/ 145836378 w 5644"/>
                <a:gd name="T45" fmla="*/ 27379629 h 419"/>
                <a:gd name="T46" fmla="*/ 142244229 w 5644"/>
                <a:gd name="T47" fmla="*/ 30918074 h 419"/>
                <a:gd name="T48" fmla="*/ 154672551 w 5644"/>
                <a:gd name="T49" fmla="*/ 673962 h 419"/>
                <a:gd name="T50" fmla="*/ 173710512 w 5644"/>
                <a:gd name="T51" fmla="*/ 19881876 h 419"/>
                <a:gd name="T52" fmla="*/ 168178624 w 5644"/>
                <a:gd name="T53" fmla="*/ 9604102 h 419"/>
                <a:gd name="T54" fmla="*/ 193825690 w 5644"/>
                <a:gd name="T55" fmla="*/ 17859990 h 419"/>
                <a:gd name="T56" fmla="*/ 201728311 w 5644"/>
                <a:gd name="T57" fmla="*/ 28727553 h 419"/>
                <a:gd name="T58" fmla="*/ 181325536 w 5644"/>
                <a:gd name="T59" fmla="*/ 28727553 h 419"/>
                <a:gd name="T60" fmla="*/ 211283074 w 5644"/>
                <a:gd name="T61" fmla="*/ 24599609 h 419"/>
                <a:gd name="T62" fmla="*/ 210061658 w 5644"/>
                <a:gd name="T63" fmla="*/ 16596239 h 419"/>
                <a:gd name="T64" fmla="*/ 217389352 w 5644"/>
                <a:gd name="T65" fmla="*/ 3622618 h 419"/>
                <a:gd name="T66" fmla="*/ 208696845 w 5644"/>
                <a:gd name="T67" fmla="*/ 5475868 h 419"/>
                <a:gd name="T68" fmla="*/ 219688253 w 5644"/>
                <a:gd name="T69" fmla="*/ 20724473 h 419"/>
                <a:gd name="T70" fmla="*/ 239300873 w 5644"/>
                <a:gd name="T71" fmla="*/ 28727553 h 419"/>
                <a:gd name="T72" fmla="*/ 240665686 w 5644"/>
                <a:gd name="T73" fmla="*/ 673962 h 419"/>
                <a:gd name="T74" fmla="*/ 263798354 w 5644"/>
                <a:gd name="T75" fmla="*/ 673962 h 419"/>
                <a:gd name="T76" fmla="*/ 262864535 w 5644"/>
                <a:gd name="T77" fmla="*/ 16680702 h 419"/>
                <a:gd name="T78" fmla="*/ 248496474 w 5644"/>
                <a:gd name="T79" fmla="*/ 28727553 h 419"/>
                <a:gd name="T80" fmla="*/ 278741341 w 5644"/>
                <a:gd name="T81" fmla="*/ 5981484 h 419"/>
                <a:gd name="T82" fmla="*/ 268108826 w 5644"/>
                <a:gd name="T83" fmla="*/ 673962 h 419"/>
                <a:gd name="T84" fmla="*/ 281686732 w 5644"/>
                <a:gd name="T85" fmla="*/ 15416951 h 419"/>
                <a:gd name="T86" fmla="*/ 285853539 w 5644"/>
                <a:gd name="T87" fmla="*/ 28727553 h 419"/>
                <a:gd name="T88" fmla="*/ 277735421 w 5644"/>
                <a:gd name="T89" fmla="*/ 17859990 h 419"/>
                <a:gd name="T90" fmla="*/ 294761544 w 5644"/>
                <a:gd name="T91" fmla="*/ 23925647 h 419"/>
                <a:gd name="T92" fmla="*/ 297348041 w 5644"/>
                <a:gd name="T93" fmla="*/ 16175085 h 419"/>
                <a:gd name="T94" fmla="*/ 299790606 w 5644"/>
                <a:gd name="T95" fmla="*/ 11289007 h 419"/>
                <a:gd name="T96" fmla="*/ 294761544 w 5644"/>
                <a:gd name="T97" fmla="*/ 11962969 h 419"/>
                <a:gd name="T98" fmla="*/ 305106730 w 5644"/>
                <a:gd name="T99" fmla="*/ 3875426 h 419"/>
                <a:gd name="T100" fmla="*/ 299000183 w 5644"/>
                <a:gd name="T101" fmla="*/ 28727553 h 419"/>
                <a:gd name="T102" fmla="*/ 315738977 w 5644"/>
                <a:gd name="T103" fmla="*/ 28727553 h 419"/>
                <a:gd name="T104" fmla="*/ 333124528 w 5644"/>
                <a:gd name="T105" fmla="*/ 18702587 h 419"/>
                <a:gd name="T106" fmla="*/ 325294008 w 5644"/>
                <a:gd name="T107" fmla="*/ 10699217 h 419"/>
                <a:gd name="T108" fmla="*/ 354101961 w 5644"/>
                <a:gd name="T109" fmla="*/ 22072397 h 419"/>
                <a:gd name="T110" fmla="*/ 347851750 w 5644"/>
                <a:gd name="T111" fmla="*/ 23588666 h 419"/>
                <a:gd name="T112" fmla="*/ 361142327 w 5644"/>
                <a:gd name="T113" fmla="*/ 14658816 h 419"/>
                <a:gd name="T114" fmla="*/ 364806308 w 5644"/>
                <a:gd name="T115" fmla="*/ 28727553 h 419"/>
                <a:gd name="T116" fmla="*/ 369978767 w 5644"/>
                <a:gd name="T117" fmla="*/ 11794333 h 419"/>
                <a:gd name="T118" fmla="*/ 380323685 w 5644"/>
                <a:gd name="T119" fmla="*/ 23588666 h 419"/>
                <a:gd name="T120" fmla="*/ 382838082 w 5644"/>
                <a:gd name="T121" fmla="*/ 5812849 h 419"/>
                <a:gd name="T122" fmla="*/ 393757926 w 5644"/>
                <a:gd name="T123" fmla="*/ 28727553 h 419"/>
                <a:gd name="T124" fmla="*/ 400223634 w 5644"/>
                <a:gd name="T125" fmla="*/ 22661896 h 41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409" name="Freeform 5"/>
            <p:cNvSpPr>
              <a:spLocks noChangeAspect="1" noEditPoints="1"/>
            </p:cNvSpPr>
            <p:nvPr userDrawn="1"/>
          </p:nvSpPr>
          <p:spPr bwMode="auto">
            <a:xfrm>
              <a:off x="321317" y="6153149"/>
              <a:ext cx="760793" cy="371475"/>
            </a:xfrm>
            <a:custGeom>
              <a:avLst/>
              <a:gdLst>
                <a:gd name="T0" fmla="*/ 77723 w 2731"/>
                <a:gd name="T1" fmla="*/ 48346637 h 1313"/>
                <a:gd name="T2" fmla="*/ 21263760 w 2731"/>
                <a:gd name="T3" fmla="*/ 48346637 h 1313"/>
                <a:gd name="T4" fmla="*/ 21263760 w 2731"/>
                <a:gd name="T5" fmla="*/ 69718473 h 1313"/>
                <a:gd name="T6" fmla="*/ 77723 w 2731"/>
                <a:gd name="T7" fmla="*/ 69718473 h 1313"/>
                <a:gd name="T8" fmla="*/ 77723 w 2731"/>
                <a:gd name="T9" fmla="*/ 48346637 h 1313"/>
                <a:gd name="T10" fmla="*/ 50443278 w 2731"/>
                <a:gd name="T11" fmla="*/ 82605515 h 1313"/>
                <a:gd name="T12" fmla="*/ 53392291 w 2731"/>
                <a:gd name="T13" fmla="*/ 95812824 h 1313"/>
                <a:gd name="T14" fmla="*/ 61851273 w 2731"/>
                <a:gd name="T15" fmla="*/ 99014638 h 1313"/>
                <a:gd name="T16" fmla="*/ 67904466 w 2731"/>
                <a:gd name="T17" fmla="*/ 99094705 h 1313"/>
                <a:gd name="T18" fmla="*/ 67904466 w 2731"/>
                <a:gd name="T19" fmla="*/ 105098001 h 1313"/>
                <a:gd name="T20" fmla="*/ 16995408 w 2731"/>
                <a:gd name="T21" fmla="*/ 105098001 h 1313"/>
                <a:gd name="T22" fmla="*/ 16995408 w 2731"/>
                <a:gd name="T23" fmla="*/ 99094705 h 1313"/>
                <a:gd name="T24" fmla="*/ 25997614 w 2731"/>
                <a:gd name="T25" fmla="*/ 98534239 h 1313"/>
                <a:gd name="T26" fmla="*/ 33447870 w 2731"/>
                <a:gd name="T27" fmla="*/ 91570426 h 1313"/>
                <a:gd name="T28" fmla="*/ 34301429 w 2731"/>
                <a:gd name="T29" fmla="*/ 82605515 h 1313"/>
                <a:gd name="T30" fmla="*/ 34301429 w 2731"/>
                <a:gd name="T31" fmla="*/ 5042780 h 1313"/>
                <a:gd name="T32" fmla="*/ 13968951 w 2731"/>
                <a:gd name="T33" fmla="*/ 13687425 h 1313"/>
                <a:gd name="T34" fmla="*/ 5509969 w 2731"/>
                <a:gd name="T35" fmla="*/ 38020876 h 1313"/>
                <a:gd name="T36" fmla="*/ 0 w 2731"/>
                <a:gd name="T37" fmla="*/ 37060360 h 1313"/>
                <a:gd name="T38" fmla="*/ 1008726 w 2731"/>
                <a:gd name="T39" fmla="*/ 0 h 1313"/>
                <a:gd name="T40" fmla="*/ 83890870 w 2731"/>
                <a:gd name="T41" fmla="*/ 0 h 1313"/>
                <a:gd name="T42" fmla="*/ 84899874 w 2731"/>
                <a:gd name="T43" fmla="*/ 37060360 h 1313"/>
                <a:gd name="T44" fmla="*/ 79389906 w 2731"/>
                <a:gd name="T45" fmla="*/ 38020876 h 1313"/>
                <a:gd name="T46" fmla="*/ 70853479 w 2731"/>
                <a:gd name="T47" fmla="*/ 13687425 h 1313"/>
                <a:gd name="T48" fmla="*/ 50443278 w 2731"/>
                <a:gd name="T49" fmla="*/ 5042780 h 1313"/>
                <a:gd name="T50" fmla="*/ 50443278 w 2731"/>
                <a:gd name="T51" fmla="*/ 82605515 h 1313"/>
                <a:gd name="T52" fmla="*/ 63946448 w 2731"/>
                <a:gd name="T53" fmla="*/ 48346637 h 1313"/>
                <a:gd name="T54" fmla="*/ 85055042 w 2731"/>
                <a:gd name="T55" fmla="*/ 48346637 h 1313"/>
                <a:gd name="T56" fmla="*/ 85055042 w 2731"/>
                <a:gd name="T57" fmla="*/ 69718473 h 1313"/>
                <a:gd name="T58" fmla="*/ 63946448 w 2731"/>
                <a:gd name="T59" fmla="*/ 69718473 h 1313"/>
                <a:gd name="T60" fmla="*/ 63946448 w 2731"/>
                <a:gd name="T61" fmla="*/ 48346637 h 1313"/>
                <a:gd name="T62" fmla="*/ 127349672 w 2731"/>
                <a:gd name="T63" fmla="*/ 48346637 h 1313"/>
                <a:gd name="T64" fmla="*/ 148535988 w 2731"/>
                <a:gd name="T65" fmla="*/ 48346637 h 1313"/>
                <a:gd name="T66" fmla="*/ 148535988 w 2731"/>
                <a:gd name="T67" fmla="*/ 69718473 h 1313"/>
                <a:gd name="T68" fmla="*/ 127349672 w 2731"/>
                <a:gd name="T69" fmla="*/ 69718473 h 1313"/>
                <a:gd name="T70" fmla="*/ 127349672 w 2731"/>
                <a:gd name="T71" fmla="*/ 48346637 h 1313"/>
                <a:gd name="T72" fmla="*/ 190830619 w 2731"/>
                <a:gd name="T73" fmla="*/ 48346637 h 1313"/>
                <a:gd name="T74" fmla="*/ 211939212 w 2731"/>
                <a:gd name="T75" fmla="*/ 48346637 h 1313"/>
                <a:gd name="T76" fmla="*/ 211939212 w 2731"/>
                <a:gd name="T77" fmla="*/ 69718473 h 1313"/>
                <a:gd name="T78" fmla="*/ 190830619 w 2731"/>
                <a:gd name="T79" fmla="*/ 69718473 h 1313"/>
                <a:gd name="T80" fmla="*/ 190830619 w 2731"/>
                <a:gd name="T81" fmla="*/ 48346637 h 13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08454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eaLnBrk="0" fontAlgn="base" hangingPunct="0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1pPr>
    <a:lvl2pPr marL="269875" indent="-127000" algn="l" defTabSz="457200" rtl="0" eaLnBrk="0" fontAlgn="base" hangingPunct="0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2pPr>
    <a:lvl3pPr marL="438150" indent="-166688" algn="l" defTabSz="457200" rtl="0" eaLnBrk="0" fontAlgn="base" hangingPunct="0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3pPr>
    <a:lvl4pPr marL="617538" indent="-177800" algn="l" defTabSz="457200" rtl="0" eaLnBrk="0" fontAlgn="base" hangingPunct="0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4pPr>
    <a:lvl5pPr marL="785813" indent="-166688" algn="l" defTabSz="457200" rtl="0" eaLnBrk="0" fontAlgn="base" hangingPunct="0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10" Type="http://schemas.openxmlformats.org/officeDocument/2006/relationships/image" Target="../media/image4.emf"/><Relationship Id="rId4" Type="http://schemas.openxmlformats.org/officeDocument/2006/relationships/tags" Target="../tags/tag10.xml"/><Relationship Id="rId9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2.xml"/><Relationship Id="rId7" Type="http://schemas.openxmlformats.org/officeDocument/2006/relationships/image" Target="../media/image1.emf"/><Relationship Id="rId2" Type="http://schemas.openxmlformats.org/officeDocument/2006/relationships/tags" Target="../tags/tag3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5" name="think-cell Folie" r:id="rId7" imgW="286" imgH="286" progId="TCLayout.ActiveDocument.1">
                  <p:embed/>
                </p:oleObj>
              </mc:Choice>
              <mc:Fallback>
                <p:oleObj name="think-cell Folie" r:id="rId7" imgW="286" imgH="28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3" descr="T_Logo_3c_Slogan_n_DE_EMF CD EXPORT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40"/>
          <a:stretch>
            <a:fillRect/>
          </a:stretch>
        </p:blipFill>
        <p:spPr bwMode="auto">
          <a:xfrm>
            <a:off x="323850" y="6137275"/>
            <a:ext cx="90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T_Logo_3c_Slogan_n_DE_EMF CD EXPORT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2"/>
          <a:stretch>
            <a:fillRect/>
          </a:stretch>
        </p:blipFill>
        <p:spPr bwMode="auto">
          <a:xfrm>
            <a:off x="7042150" y="6137275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84"/>
          <a:stretch>
            <a:fillRect/>
          </a:stretch>
        </p:blipFill>
        <p:spPr bwMode="auto">
          <a:xfrm>
            <a:off x="323850" y="61372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itelplatzhalter 1"/>
          <p:cNvSpPr>
            <a:spLocks noGrp="1"/>
          </p:cNvSpPr>
          <p:nvPr>
            <p:ph type="ctrTitle"/>
          </p:nvPr>
        </p:nvSpPr>
        <p:spPr>
          <a:xfrm>
            <a:off x="323850" y="1773238"/>
            <a:ext cx="8496300" cy="1470025"/>
          </a:xfrm>
        </p:spPr>
        <p:txBody>
          <a:bodyPr/>
          <a:lstStyle>
            <a:lvl1pPr>
              <a:lnSpc>
                <a:spcPts val="6000"/>
              </a:lnSpc>
              <a:defRPr sz="6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/>
          </p:nvPr>
        </p:nvSpPr>
        <p:spPr>
          <a:xfrm>
            <a:off x="323850" y="3676650"/>
            <a:ext cx="8496300" cy="304800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45442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11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800" y="1773238"/>
            <a:ext cx="4171950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773238"/>
            <a:ext cx="4171950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804025" y="6431563"/>
            <a:ext cx="1800225" cy="1384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18.03.2014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2557463" y="6431563"/>
            <a:ext cx="4102100" cy="1384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–Confidential –                         Rami Puzis / Diffusion Tracking in Social Media, 1</a:t>
            </a:r>
            <a:r>
              <a:rPr lang="de-DE" altLang="de-DE" baseline="30000" dirty="0" smtClean="0"/>
              <a:t>st</a:t>
            </a:r>
            <a:r>
              <a:rPr lang="de-DE" altLang="de-DE" dirty="0" smtClean="0"/>
              <a:t> Milestone Report</a:t>
            </a:r>
            <a:endParaRPr lang="de-DE" alt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64F5B-F5A9-4D04-BD91-E334FD51BFDA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3841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A2A13-A2D3-41FE-A284-DBE756D6D5A3}" type="datetime1">
              <a:rPr lang="de-DE"/>
              <a:pPr>
                <a:defRPr/>
              </a:pPr>
              <a:t>01.08.2016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– streng vertraulich, vertraulich, intern, öffentlich –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F91CC-1B30-4F48-A88A-C160781CF0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6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496300" cy="358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C69CE-B7D0-4ED2-B8FB-A300A90AF1F2}" type="datetime1">
              <a:rPr lang="de-DE"/>
              <a:pPr>
                <a:defRPr/>
              </a:pPr>
              <a:t>01.08.2016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– streng vertraulich, vertraulich, intern, öffentlich –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0507-DB7C-4A6D-A4C3-FD123E63EF7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97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496300" cy="358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773238"/>
            <a:ext cx="8496300" cy="42846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FB0AD-BA01-407D-B184-2FF69CBF7A03}" type="datetime1">
              <a:rPr lang="de-DE"/>
              <a:pPr>
                <a:defRPr/>
              </a:pPr>
              <a:t>01.08.2016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– streng vertraulich, vertraulich, intern, öffentlich –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1C1A1-3C33-4E6D-A0ED-9BD5AD3BFA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57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496300" cy="3587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773238"/>
            <a:ext cx="4171950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171950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7366F-4375-4D51-9EB5-E4C997C9A0B7}" type="datetime1">
              <a:rPr lang="de-DE"/>
              <a:pPr>
                <a:defRPr/>
              </a:pPr>
              <a:t>01.08.2016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– streng vertraulich, vertraulich, intern, öffentlich –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73A3-0376-434C-9189-F6BD484BC1A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79" name="think-cell Slide" r:id="rId6" imgW="286" imgH="286" progId="TCLayout.ActiveDocument.1">
                  <p:embed/>
                </p:oleObj>
              </mc:Choice>
              <mc:Fallback>
                <p:oleObj name="think-cell Slide" r:id="rId6" imgW="286" imgH="28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3" descr="T_Logo_3c_Slogan_n_DE_EMF CD EXPORT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40"/>
          <a:stretch>
            <a:fillRect/>
          </a:stretch>
        </p:blipFill>
        <p:spPr bwMode="black">
          <a:xfrm>
            <a:off x="323850" y="6137275"/>
            <a:ext cx="90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T_Logo_3c_Slogan_n_DE_EMF CD EXPORT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2"/>
          <a:stretch>
            <a:fillRect/>
          </a:stretch>
        </p:blipFill>
        <p:spPr bwMode="black">
          <a:xfrm>
            <a:off x="7042150" y="6137275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itelplatzhalter 1"/>
          <p:cNvSpPr>
            <a:spLocks noGrp="1"/>
          </p:cNvSpPr>
          <p:nvPr>
            <p:ph type="ctrTitle"/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dirty="0" smtClean="0"/>
              <a:t>TITELMASTERFORMAT DURCH KLICKEN BEARBEITEN</a:t>
            </a:r>
          </a:p>
        </p:txBody>
      </p:sp>
      <p:sp>
        <p:nvSpPr>
          <p:cNvPr id="45059" name="Textplatzhalter 2"/>
          <p:cNvSpPr>
            <a:spLocks noGrp="1"/>
          </p:cNvSpPr>
          <p:nvPr>
            <p:ph type="subTitle" idx="1"/>
          </p:nvPr>
        </p:nvSpPr>
        <p:spPr bwMode="black">
          <a:xfrm>
            <a:off x="304800" y="3676650"/>
            <a:ext cx="8496300" cy="328613"/>
          </a:xfrm>
        </p:spPr>
        <p:txBody>
          <a:bodyPr>
            <a:spAutoFit/>
          </a:bodyPr>
          <a:lstStyle>
            <a:lvl1pPr>
              <a:defRPr sz="2400" smtClean="0">
                <a:solidFill>
                  <a:schemeClr val="bg1"/>
                </a:solidFill>
                <a:latin typeface="Tele-GroteskNor" pitchFamily="2" charset="0"/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10977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647CE-A11D-4BD5-8DD4-1705B598AA53}" type="datetime1">
              <a:rPr lang="de-DE" altLang="de-DE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 –                         Autor / Thema der Präsentation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A24B-737B-4EC6-A3AF-31B45056788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6404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11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0E4C4-6476-476A-BFB9-D64B2E912803}" type="datetime1">
              <a:rPr lang="de-DE" altLang="de-DE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 –                         Autor / Thema der Präsentation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CEC97-5361-4BA6-91F6-51766D467B0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341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11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773238"/>
            <a:ext cx="8496300" cy="42846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EB67F-A42A-45C0-B836-B3F882B2A2E1}" type="datetime1">
              <a:rPr lang="de-DE" altLang="de-DE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– Streng vertraulich, Vertraulich, Intern –                         Autor / 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0883E-7016-47CB-A58B-6960D5812E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877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3.vml"/><Relationship Id="rId12" Type="http://schemas.openxmlformats.org/officeDocument/2006/relationships/tags" Target="../tags/tag28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tags" Target="../tags/tag27.xml"/><Relationship Id="rId5" Type="http://schemas.openxmlformats.org/officeDocument/2006/relationships/slideLayout" Target="../slideLayouts/slideLayout10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26.xml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346825"/>
            <a:ext cx="313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51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think-cell Folie" r:id="rId15" imgW="286" imgH="286" progId="TCLayout.ActiveDocument.1">
                  <p:embed/>
                </p:oleObj>
              </mc:Choice>
              <mc:Fallback>
                <p:oleObj name="think-cell Folie" r:id="rId15" imgW="286" imgH="286" progId="TCLayout.ActiveDocument.1">
                  <p:embed/>
                  <p:pic>
                    <p:nvPicPr>
                      <p:cNvPr id="0" name="Object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itelplatzhalt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 bwMode="gray">
          <a:xfrm>
            <a:off x="323850" y="333375"/>
            <a:ext cx="84963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 bwMode="gray">
          <a:xfrm>
            <a:off x="323850" y="1773238"/>
            <a:ext cx="84963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 bwMode="gray">
          <a:xfrm>
            <a:off x="6804025" y="6431563"/>
            <a:ext cx="1800225" cy="1384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Tele-GroteskNor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18.03.2014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 bwMode="gray">
          <a:xfrm>
            <a:off x="3559175" y="6427788"/>
            <a:ext cx="3100388" cy="1381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Tele-GroteskNor" pitchFamily="2" charset="0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de-DE" dirty="0" smtClean="0"/>
              <a:t>- Confidential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 bwMode="gray">
          <a:xfrm>
            <a:off x="8540750" y="6432550"/>
            <a:ext cx="288925" cy="1365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900">
                <a:solidFill>
                  <a:schemeClr val="tx1"/>
                </a:solidFill>
                <a:latin typeface="Tele-GroteskNor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AB36E577-A52C-49BA-9E42-C0EA2500F3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7" r:id="rId2"/>
    <p:sldLayoutId id="2147483788" r:id="rId3"/>
    <p:sldLayoutId id="2147483789" r:id="rId4"/>
    <p:sldLayoutId id="2147483790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1pPr>
      <a:lvl2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2pPr>
      <a:lvl3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3pPr>
      <a:lvl4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4pPr>
      <a:lvl5pPr algn="l" defTabSz="457200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/>
          <a:cs typeface="TeleGrotesk Headline Ultra"/>
        </a:defRPr>
      </a:lvl5pPr>
      <a:lvl6pPr marL="4572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marL="342900" indent="-342900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indent="455613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6213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352425" indent="-171450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4150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51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think-cell Slide" r:id="rId15" imgW="286" imgH="286" progId="TCLayout.ActiveDocument.1">
                  <p:embed/>
                </p:oleObj>
              </mc:Choice>
              <mc:Fallback>
                <p:oleObj name="think-cell Slide" r:id="rId15" imgW="286" imgH="286" progId="TCLayout.ActiveDocument.1">
                  <p:embed/>
                  <p:pic>
                    <p:nvPicPr>
                      <p:cNvPr id="0" name="Object 5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itelplatzhalt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 bwMode="gray">
          <a:xfrm>
            <a:off x="304800" y="333375"/>
            <a:ext cx="8496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2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 bwMode="gray">
          <a:xfrm>
            <a:off x="304800" y="1773238"/>
            <a:ext cx="84963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 bwMode="gray">
          <a:xfrm>
            <a:off x="6804025" y="6431563"/>
            <a:ext cx="18002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de-DE" altLang="de-DE" dirty="0" smtClean="0"/>
              <a:t>18.03.2014</a:t>
            </a:r>
            <a:endParaRPr lang="de-DE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 bwMode="gray">
          <a:xfrm>
            <a:off x="2557463" y="6431563"/>
            <a:ext cx="4102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de-DE" altLang="de-DE" dirty="0" smtClean="0"/>
              <a:t>–Confidential –                         Rami Puzis / Diffusion Tracking in Social Media, 1</a:t>
            </a:r>
            <a:r>
              <a:rPr lang="de-DE" altLang="de-DE" baseline="30000" dirty="0" smtClean="0"/>
              <a:t>st</a:t>
            </a:r>
            <a:r>
              <a:rPr lang="de-DE" altLang="de-DE" dirty="0" smtClean="0"/>
              <a:t> Milestone Report</a:t>
            </a:r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 bwMode="gray">
          <a:xfrm>
            <a:off x="8540750" y="6432550"/>
            <a:ext cx="2889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pPr>
              <a:defRPr/>
            </a:pPr>
            <a:fld id="{E2E5300D-ACF0-4EE3-9620-0107EA183A5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2056" name="Picture 53" descr="T_Logo_3c_Slogan_p_DE_EMF CD EXPORT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346825"/>
            <a:ext cx="21732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1" r:id="rId2"/>
    <p:sldLayoutId id="2147483792" r:id="rId3"/>
    <p:sldLayoutId id="2147483793" r:id="rId4"/>
    <p:sldLayoutId id="2147483794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Grotesk Headline Ultra" pitchFamily="2" charset="0"/>
          <a:ea typeface="TeleGrotesk Headline Ultra" pitchFamily="2" charset="0"/>
          <a:cs typeface="TeleGrotesk Headline Ultra" pitchFamily="2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6213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352425" indent="-171450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4150" algn="l" defTabSz="457200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683264"/>
          </a:xfrm>
        </p:spPr>
        <p:txBody>
          <a:bodyPr/>
          <a:lstStyle/>
          <a:p>
            <a:pPr eaLnBrk="1" hangingPunct="1"/>
            <a:r>
              <a:rPr lang="en-US" altLang="de-DE" sz="4800" dirty="0" smtClean="0"/>
              <a:t>Supervised learning results</a:t>
            </a:r>
            <a:endParaRPr altLang="de-DE" sz="4800" dirty="0"/>
          </a:p>
        </p:txBody>
      </p:sp>
    </p:spTree>
    <p:extLst>
      <p:ext uri="{BB962C8B-B14F-4D97-AF65-F5344CB8AC3E}">
        <p14:creationId xmlns:p14="http://schemas.microsoft.com/office/powerpoint/2010/main" val="2450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5" y="1166924"/>
            <a:ext cx="7985972" cy="418312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297271" y="135178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59411" y="3382774"/>
            <a:ext cx="939113" cy="9173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8912" y="4583933"/>
            <a:ext cx="2521337" cy="861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2" y="599873"/>
            <a:ext cx="7886845" cy="563494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484584" y="1559542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0142" y="5064860"/>
            <a:ext cx="2980039" cy="1199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0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249299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Finding </a:t>
            </a:r>
            <a:r>
              <a:rPr lang="en-US" altLang="de-DE" dirty="0" err="1" smtClean="0"/>
              <a:t>author_type</a:t>
            </a:r>
            <a:r>
              <a:rPr lang="en-US" altLang="de-DE" dirty="0" smtClean="0"/>
              <a:t> (author sub type attribute </a:t>
            </a:r>
            <a:r>
              <a:rPr lang="en-US" altLang="de-DE" smtClean="0"/>
              <a:t>is included</a:t>
            </a:r>
            <a:r>
              <a:rPr lang="en-US" altLang="de-DE" dirty="0" smtClean="0"/>
              <a:t>)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42110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29" y="802414"/>
            <a:ext cx="5286247" cy="37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5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4068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909251"/>
            <a:ext cx="5789398" cy="33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Number of features: 5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517299" y="3922840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41481" y="4269429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5" y="1130942"/>
            <a:ext cx="8023054" cy="458309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694173" y="154682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7277" y="483600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108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4" y="1196495"/>
            <a:ext cx="8006536" cy="18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064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6" y="1196634"/>
            <a:ext cx="7223292" cy="34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" y="1159045"/>
            <a:ext cx="8305783" cy="44114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35178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7505" y="4892193"/>
            <a:ext cx="2807136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3 </a:t>
            </a:r>
            <a:r>
              <a:rPr lang="en-US" altLang="de-DE" dirty="0" smtClean="0"/>
              <a:t>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489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78" y="885466"/>
            <a:ext cx="8082734" cy="29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Number of features: </a:t>
            </a:r>
            <a:r>
              <a:rPr lang="en-US" sz="2400" dirty="0" smtClean="0"/>
              <a:t>3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517299" y="3922840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41481" y="4269429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5" y="1130942"/>
            <a:ext cx="8023054" cy="458309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694173" y="154682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7277" y="483600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4" y="1196495"/>
            <a:ext cx="8006536" cy="18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3374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" y="1159045"/>
            <a:ext cx="8305783" cy="44114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35178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7505" y="4892193"/>
            <a:ext cx="2807136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2 </a:t>
            </a:r>
            <a:r>
              <a:rPr lang="en-US" altLang="de-DE" dirty="0" smtClean="0"/>
              <a:t>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01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119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0" y="876320"/>
            <a:ext cx="8246892" cy="2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7321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Number of features: </a:t>
            </a:r>
            <a:r>
              <a:rPr lang="en-US" sz="2400" dirty="0" smtClean="0"/>
              <a:t>2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517299" y="3922840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41481" y="4269429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5" y="1130942"/>
            <a:ext cx="8023054" cy="458309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694173" y="154682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7277" y="483600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4" y="1196495"/>
            <a:ext cx="8006536" cy="18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41673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" y="1159045"/>
            <a:ext cx="8305783" cy="44114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35178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7505" y="4892193"/>
            <a:ext cx="2807136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4" y="908034"/>
            <a:ext cx="7808741" cy="491244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392420" y="124917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25157" y="3212836"/>
            <a:ext cx="939113" cy="1350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2913" y="4868721"/>
            <a:ext cx="2845130" cy="114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983374"/>
            <a:ext cx="7743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6802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129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814387"/>
            <a:ext cx="7372350" cy="52292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364401" y="1702254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34174" y="3572243"/>
            <a:ext cx="939113" cy="1148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0887" y="4794422"/>
            <a:ext cx="2684291" cy="1507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152525"/>
            <a:ext cx="7210425" cy="45529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32186" y="190517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66787" y="4863552"/>
            <a:ext cx="2311872" cy="841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332398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Finding </a:t>
            </a:r>
            <a:r>
              <a:rPr lang="en-US" altLang="de-DE" dirty="0" err="1" smtClean="0"/>
              <a:t>author_sub_type</a:t>
            </a:r>
            <a:r>
              <a:rPr lang="en-US" altLang="de-DE" dirty="0" smtClean="0"/>
              <a:t> (author type attribute is included)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8832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3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6323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94" y="775986"/>
            <a:ext cx="5713585" cy="2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25157" y="3212836"/>
            <a:ext cx="939113" cy="13509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6" y="883973"/>
            <a:ext cx="7744082" cy="500906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22446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4912" y="3238583"/>
            <a:ext cx="939113" cy="1267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5322" y="4753960"/>
            <a:ext cx="2902764" cy="13091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8" y="1060430"/>
            <a:ext cx="8730430" cy="33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431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3" y="1005229"/>
            <a:ext cx="7756758" cy="485053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14571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64912" y="3118171"/>
            <a:ext cx="939113" cy="135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7795" y="4679092"/>
            <a:ext cx="3171567" cy="133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2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442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139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3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4693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140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94" y="775986"/>
            <a:ext cx="5713585" cy="2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141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14425"/>
            <a:ext cx="7296150" cy="46291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572000" y="138097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74724" y="3212836"/>
            <a:ext cx="827902" cy="1342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7266" y="4753960"/>
            <a:ext cx="3262184" cy="1101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142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38" y="1358104"/>
            <a:ext cx="5361011" cy="17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4980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144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209675"/>
            <a:ext cx="7277100" cy="44386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72000" y="127751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20450" y="3212836"/>
            <a:ext cx="939113" cy="12603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450" y="4683354"/>
            <a:ext cx="3159382" cy="10748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83" y="983374"/>
            <a:ext cx="6579231" cy="31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1120096"/>
            <a:ext cx="7879817" cy="452959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4513049" y="1434957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89913" y="3469703"/>
            <a:ext cx="939113" cy="95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2762" y="4753960"/>
            <a:ext cx="2395195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74" y="992070"/>
            <a:ext cx="7395775" cy="37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8339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2516073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Building model from </a:t>
            </a:r>
            <a:r>
              <a:rPr lang="en-US" altLang="de-DE" dirty="0" smtClean="0"/>
              <a:t>labeled </a:t>
            </a:r>
            <a:r>
              <a:rPr lang="en-US" altLang="de-DE" dirty="0" err="1" smtClean="0"/>
              <a:t>crowdturfers</a:t>
            </a:r>
            <a:r>
              <a:rPr lang="en-US" altLang="de-DE" dirty="0" smtClean="0"/>
              <a:t> and labeled good actors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252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6" y="775986"/>
            <a:ext cx="7690837" cy="493682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695415" y="3914366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44249" y="166131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2286" y="4879586"/>
            <a:ext cx="2352719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2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48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3" y="830727"/>
            <a:ext cx="8184654" cy="468935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521287" y="127843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64912" y="356031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4998" y="4684715"/>
            <a:ext cx="2569391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0" y="1182875"/>
            <a:ext cx="8525852" cy="36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8320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6" y="775986"/>
            <a:ext cx="7690837" cy="493682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695415" y="3914366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44249" y="1661318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2286" y="4879586"/>
            <a:ext cx="2352719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168507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Finding </a:t>
            </a:r>
            <a:r>
              <a:rPr lang="en-US" altLang="de-DE" dirty="0" err="1" smtClean="0"/>
              <a:t>author_sub_type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9054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Influential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1587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" y="491795"/>
            <a:ext cx="7610247" cy="57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5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37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 txBox="1">
            <a:spLocks/>
          </p:cNvSpPr>
          <p:nvPr/>
        </p:nvSpPr>
        <p:spPr>
          <a:xfrm>
            <a:off x="1169446" y="4982592"/>
            <a:ext cx="2539911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err="1" smtClean="0"/>
              <a:t>Crowdturfers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6" name="Rectangle 4"/>
          <p:cNvSpPr txBox="1">
            <a:spLocks/>
          </p:cNvSpPr>
          <p:nvPr/>
        </p:nvSpPr>
        <p:spPr>
          <a:xfrm>
            <a:off x="5755825" y="4982591"/>
            <a:ext cx="2539911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/>
              <a:t>G</a:t>
            </a:r>
            <a:r>
              <a:rPr lang="en-US" altLang="de-DE" dirty="0" smtClean="0"/>
              <a:t>ood actors</a:t>
            </a:r>
            <a:endParaRPr lang="en-US" altLang="de-DE" dirty="0" smtClean="0">
              <a:latin typeface="Tele-GroteskNor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4" y="1265299"/>
            <a:ext cx="8886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4" y="983374"/>
            <a:ext cx="7561817" cy="31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9" y="1081428"/>
            <a:ext cx="7610475" cy="462987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482026" y="1259366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20450" y="3118171"/>
            <a:ext cx="939113" cy="1338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7948" y="4619783"/>
            <a:ext cx="2702011" cy="1335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9261"/>
            <a:ext cx="88392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757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8675"/>
            <a:ext cx="7315200" cy="520065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655964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20450" y="3429000"/>
            <a:ext cx="939113" cy="122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5859" y="4901592"/>
            <a:ext cx="3267114" cy="1170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3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6394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79" y="983374"/>
            <a:ext cx="7366565" cy="23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39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76337"/>
            <a:ext cx="7239000" cy="450532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552607" y="1319812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20450" y="3164979"/>
            <a:ext cx="939113" cy="1176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2545" y="4563762"/>
            <a:ext cx="2889722" cy="1198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Influential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3065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213537"/>
            <a:ext cx="84867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8372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09625"/>
            <a:ext cx="7200900" cy="52387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72000" y="1636432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48865" y="3429000"/>
            <a:ext cx="810698" cy="1283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1362" y="4959181"/>
            <a:ext cx="3393989" cy="105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2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896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9" y="775985"/>
            <a:ext cx="7953117" cy="24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123950"/>
            <a:ext cx="7381875" cy="46101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571999" y="1435141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33535" y="3321607"/>
            <a:ext cx="817304" cy="1184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8450" y="4712042"/>
            <a:ext cx="2741442" cy="1202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8" y="1404958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7538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49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833437"/>
            <a:ext cx="7248525" cy="519112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08513" y="1624526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15914" y="3428999"/>
            <a:ext cx="839358" cy="1258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4930" y="4876878"/>
            <a:ext cx="2767913" cy="1197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72" y="569911"/>
            <a:ext cx="63150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334707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Building model from </a:t>
            </a:r>
            <a:r>
              <a:rPr lang="en-US" altLang="de-DE" dirty="0" smtClean="0"/>
              <a:t>labeled </a:t>
            </a:r>
            <a:r>
              <a:rPr lang="en-US" altLang="de-DE" dirty="0" err="1" smtClean="0"/>
              <a:t>crowdturfers</a:t>
            </a:r>
            <a:r>
              <a:rPr lang="en-US" altLang="de-DE" dirty="0" smtClean="0"/>
              <a:t> and labeled good </a:t>
            </a:r>
            <a:r>
              <a:rPr lang="en-US" altLang="de-DE" dirty="0" smtClean="0"/>
              <a:t>actors, and automatic bots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7917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1109662"/>
            <a:ext cx="8648700" cy="3724275"/>
          </a:xfrm>
          <a:prstGeom prst="rect">
            <a:avLst/>
          </a:prstGeom>
        </p:spPr>
      </p:pic>
      <p:sp>
        <p:nvSpPr>
          <p:cNvPr id="15" name="Rectangle 4"/>
          <p:cNvSpPr txBox="1">
            <a:spLocks/>
          </p:cNvSpPr>
          <p:nvPr/>
        </p:nvSpPr>
        <p:spPr>
          <a:xfrm>
            <a:off x="841644" y="4982592"/>
            <a:ext cx="2539911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err="1" smtClean="0"/>
              <a:t>Crowdturfers</a:t>
            </a:r>
            <a:r>
              <a:rPr lang="en-US" altLang="de-DE" dirty="0" smtClean="0"/>
              <a:t> + bots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6" name="Rectangle 4"/>
          <p:cNvSpPr txBox="1">
            <a:spLocks/>
          </p:cNvSpPr>
          <p:nvPr/>
        </p:nvSpPr>
        <p:spPr>
          <a:xfrm>
            <a:off x="5755825" y="4982591"/>
            <a:ext cx="2539911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/>
              <a:t>G</a:t>
            </a:r>
            <a:r>
              <a:rPr lang="en-US" altLang="de-DE" dirty="0" smtClean="0"/>
              <a:t>ood actors</a:t>
            </a:r>
            <a:endParaRPr lang="en-US" altLang="de-DE" dirty="0" smtClean="0"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Finding </a:t>
            </a:r>
            <a:r>
              <a:rPr lang="en-US" altLang="de-DE" dirty="0" err="1" smtClean="0"/>
              <a:t>author_type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0603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Influential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2657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91" y="167451"/>
            <a:ext cx="5432795" cy="66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5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4958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78" y="1102204"/>
            <a:ext cx="7570911" cy="32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3" y="924867"/>
            <a:ext cx="8742765" cy="472988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798052" y="1179259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17894" y="3629161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3043" y="4828232"/>
            <a:ext cx="3043236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59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0" y="1351788"/>
            <a:ext cx="8235033" cy="28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Finding </a:t>
            </a:r>
            <a:r>
              <a:rPr lang="en-US" altLang="de-DE" dirty="0" err="1" smtClean="0"/>
              <a:t>author_type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9584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6629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61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7" y="974461"/>
            <a:ext cx="7893166" cy="48813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37062" y="1799512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50043" y="3981995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258" y="5082042"/>
            <a:ext cx="2563844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3 </a:t>
            </a:r>
            <a:r>
              <a:rPr lang="en-US" altLang="de-DE" dirty="0" smtClean="0"/>
              <a:t>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6199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63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3" y="983374"/>
            <a:ext cx="7615367" cy="26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64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65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9" y="1048231"/>
            <a:ext cx="8214901" cy="431739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25122" y="1252784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2329" y="3318610"/>
            <a:ext cx="939113" cy="942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3673" y="4599511"/>
            <a:ext cx="2686561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66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0" y="1191265"/>
            <a:ext cx="7922700" cy="36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5305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68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61" y="1176130"/>
            <a:ext cx="8096644" cy="42579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705080" y="1406584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354" y="4753960"/>
            <a:ext cx="2520180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2 </a:t>
            </a:r>
            <a:r>
              <a:rPr lang="en-US" altLang="de-DE" dirty="0" smtClean="0"/>
              <a:t>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6177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5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7167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1" y="983374"/>
            <a:ext cx="7916659" cy="26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8" y="1058975"/>
            <a:ext cx="8593851" cy="450046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661779" y="1265152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26118" y="364604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8912" y="4809783"/>
            <a:ext cx="3184016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90" y="1351788"/>
            <a:ext cx="8247722" cy="29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0689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6" y="864468"/>
            <a:ext cx="7500707" cy="465561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138956" y="162698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3589" y="4761839"/>
            <a:ext cx="2413732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1685077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Finding </a:t>
            </a:r>
            <a:r>
              <a:rPr lang="en-US" altLang="de-DE" dirty="0" err="1" smtClean="0"/>
              <a:t>author_sub_type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123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75351" y="5523111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 txBox="1">
            <a:spLocks/>
          </p:cNvSpPr>
          <p:nvPr/>
        </p:nvSpPr>
        <p:spPr>
          <a:xfrm>
            <a:off x="518765" y="5006844"/>
            <a:ext cx="1178769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Privates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6" name="Rectangle 4"/>
          <p:cNvSpPr txBox="1">
            <a:spLocks/>
          </p:cNvSpPr>
          <p:nvPr/>
        </p:nvSpPr>
        <p:spPr>
          <a:xfrm>
            <a:off x="7625121" y="5111948"/>
            <a:ext cx="915629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bots</a:t>
            </a:r>
            <a:endParaRPr lang="en-US" altLang="de-DE" dirty="0" smtClean="0">
              <a:latin typeface="Tele-GroteskNor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273083"/>
            <a:ext cx="8820150" cy="3686175"/>
          </a:xfrm>
          <a:prstGeom prst="rect">
            <a:avLst/>
          </a:prstGeom>
        </p:spPr>
      </p:pic>
      <p:sp>
        <p:nvSpPr>
          <p:cNvPr id="12" name="Rectangle 4"/>
          <p:cNvSpPr txBox="1">
            <a:spLocks/>
          </p:cNvSpPr>
          <p:nvPr/>
        </p:nvSpPr>
        <p:spPr>
          <a:xfrm>
            <a:off x="2751088" y="5006843"/>
            <a:ext cx="1458603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Companies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3" name="Rectangle 4"/>
          <p:cNvSpPr txBox="1">
            <a:spLocks/>
          </p:cNvSpPr>
          <p:nvPr/>
        </p:nvSpPr>
        <p:spPr>
          <a:xfrm>
            <a:off x="4758171" y="5078666"/>
            <a:ext cx="1763373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err="1" smtClean="0"/>
              <a:t>Crowdturfers</a:t>
            </a:r>
            <a:endParaRPr lang="en-US" altLang="de-DE" dirty="0" smtClean="0"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Influential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2286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79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158748"/>
            <a:ext cx="5183070" cy="65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6" y="569911"/>
            <a:ext cx="6377452" cy="35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5 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15995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1" y="892655"/>
            <a:ext cx="7796768" cy="38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82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1" y="910871"/>
            <a:ext cx="8281701" cy="5107229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576918" y="107089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94543" y="3212836"/>
            <a:ext cx="939113" cy="1445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9177" y="4727276"/>
            <a:ext cx="3907766" cy="1492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84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914400"/>
            <a:ext cx="8170084" cy="4735286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" y="1179260"/>
            <a:ext cx="9053292" cy="34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2884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14" name="Oval 13"/>
          <p:cNvSpPr/>
          <p:nvPr/>
        </p:nvSpPr>
        <p:spPr>
          <a:xfrm>
            <a:off x="5720450" y="3429000"/>
            <a:ext cx="939113" cy="12253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28" y="746543"/>
            <a:ext cx="7834853" cy="547310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407754" y="1667973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395" y="5153092"/>
            <a:ext cx="3856877" cy="1172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3 </a:t>
            </a:r>
            <a:r>
              <a:rPr lang="en-US" altLang="de-DE" dirty="0" smtClean="0"/>
              <a:t>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515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2" y="910430"/>
            <a:ext cx="7951861" cy="4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89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90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7" y="598014"/>
            <a:ext cx="8161503" cy="5242114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5720450" y="3016315"/>
            <a:ext cx="939113" cy="1340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63540" y="95297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52637" y="4597879"/>
            <a:ext cx="4466012" cy="1420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91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914400"/>
            <a:ext cx="8170084" cy="4735286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" y="983374"/>
            <a:ext cx="8829675" cy="35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29568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93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-1087953" y="2522408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8" y="627977"/>
            <a:ext cx="7809726" cy="549951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395546" y="1452222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8833" y="4993285"/>
            <a:ext cx="3528548" cy="1364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2 </a:t>
            </a:r>
            <a:r>
              <a:rPr lang="en-US" altLang="de-DE" dirty="0" smtClean="0"/>
              <a:t>top features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37792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95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Ranked attributes: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" y="904895"/>
            <a:ext cx="8831296" cy="27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96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Bad actors’ pilot (cont.)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10-fold cross validation.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I used as evaluator: </a:t>
            </a:r>
            <a:r>
              <a:rPr lang="en-US" sz="2400" dirty="0" err="1" smtClean="0"/>
              <a:t>InfoGainAttributeEval</a:t>
            </a:r>
            <a:endParaRPr lang="en-US" sz="2400" dirty="0" smtClean="0"/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Search as Ranker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Classifier as J48 </a:t>
            </a:r>
          </a:p>
          <a:p>
            <a:pPr marL="344488" lvl="1" indent="-342900" eaLnBrk="1" hangingPunct="1">
              <a:buSzTx/>
              <a:buFont typeface="Arial" panose="020B0604020202020204" pitchFamily="34" charset="0"/>
              <a:buChar char="•"/>
            </a:pPr>
            <a:r>
              <a:rPr lang="en-US" sz="2400" dirty="0" smtClean="0"/>
              <a:t>Class: </a:t>
            </a:r>
            <a:r>
              <a:rPr lang="en-US" sz="2400" dirty="0" err="1" smtClean="0"/>
              <a:t>author_sub_type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97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Summary: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775986"/>
            <a:ext cx="8496300" cy="48737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6" y="673734"/>
            <a:ext cx="8370574" cy="526306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724668" y="977660"/>
            <a:ext cx="939113" cy="766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5264" y="4828272"/>
            <a:ext cx="4282615" cy="1234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647CE-A11D-4BD5-8DD4-1705B598AA53}" type="datetime1">
              <a:rPr lang="de-DE" altLang="de-DE" smtClean="0"/>
              <a:pPr>
                <a:defRPr/>
              </a:pPr>
              <a:t>01.08.2016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– Streng vertraulich, Vertraulich, Intern –                         Autor / Thema der Präsentation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BA24B-737B-4EC6-A3AF-31B450567882}" type="slidenum">
              <a:rPr lang="de-DE" altLang="de-DE" smtClean="0"/>
              <a:pPr>
                <a:defRPr/>
              </a:pPr>
              <a:t>98</a:t>
            </a:fld>
            <a:endParaRPr lang="de-DE" altLang="de-DE"/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188912" y="158748"/>
            <a:ext cx="8886548" cy="411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Grotesk Headline Ultra" pitchFamily="2" charset="0"/>
                <a:ea typeface="TeleGrotesk Headline Ultra" pitchFamily="2" charset="0"/>
                <a:cs typeface="TeleGrotesk Headline Ultra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eaLnBrk="1" hangingPunct="1">
              <a:buClrTx/>
              <a:buSzTx/>
              <a:buFontTx/>
            </a:pPr>
            <a:r>
              <a:rPr lang="en-US" altLang="de-DE" dirty="0" smtClean="0"/>
              <a:t>Decision tree:</a:t>
            </a:r>
            <a:endParaRPr lang="en-US" altLang="de-DE" dirty="0" smtClean="0">
              <a:latin typeface="Tele-GroteskNor" pitchFamily="2" charset="0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188912" y="914400"/>
            <a:ext cx="8170084" cy="4735286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Tele-GroteskFet" pitchFamily="2" charset="0"/>
                <a:ea typeface="+mn-ea"/>
                <a:cs typeface="+mn-cs"/>
              </a:defRPr>
            </a:lvl1pPr>
            <a:lvl2pPr marL="1588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6213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2425" indent="-1714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3" indent="-184150" algn="l" defTabSz="457200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SzTx/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24641" y="5520079"/>
            <a:ext cx="1412421" cy="498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e-IL" dirty="0" err="1" smtClean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914400"/>
            <a:ext cx="8753725" cy="35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2070257" y="2710352"/>
            <a:ext cx="5326601" cy="854080"/>
          </a:xfrm>
        </p:spPr>
        <p:txBody>
          <a:bodyPr/>
          <a:lstStyle/>
          <a:p>
            <a:pPr eaLnBrk="1" hangingPunct="1"/>
            <a:r>
              <a:rPr lang="en-US" altLang="de-DE" dirty="0" smtClean="0"/>
              <a:t>Running test set </a:t>
            </a:r>
            <a:endParaRPr altLang="de-DE" dirty="0"/>
          </a:p>
        </p:txBody>
      </p:sp>
    </p:spTree>
    <p:extLst>
      <p:ext uri="{BB962C8B-B14F-4D97-AF65-F5344CB8AC3E}">
        <p14:creationId xmlns:p14="http://schemas.microsoft.com/office/powerpoint/2010/main" val="885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1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02lICoakKlNvnu9koG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6x0EVZmEm.xq1eSHX6v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Ni7GKOMEqqjmw02iGV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QQDPWfBUmvnvMMSlsrN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Ni7GKOMEqqjmw02iGVg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XBx4pw_keK8RSGiHnHV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.Wy9QRbECAfChDC3s3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S02lICoakKlNvnu9koGm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QQDPWfBUmvnvMMSlsrN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P.Wy9QRbECAfChDC3s3zQ"/>
</p:tagLst>
</file>

<file path=ppt/theme/theme1.xml><?xml version="1.0" encoding="utf-8"?>
<a:theme xmlns:a="http://schemas.openxmlformats.org/drawingml/2006/main" name="1_TELEKOM_Master_DE_RC6 Kopie">
  <a:themeElements>
    <a:clrScheme name="TELEKOM_Master_DE_RC6 Kopie 3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KOM_Master_DE_RC6 Kopie">
  <a:themeElements>
    <a:clrScheme name="TELEKOM_Master_DE_RC6 Kopie 5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E20074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4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00A1DE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5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merkungen xmlns="9c7a3f5a-103c-4077-9cda-80f1a39582e5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28478EA2AD1D489471C4B5515777C3" ma:contentTypeVersion="1" ma:contentTypeDescription="Create a new document." ma:contentTypeScope="" ma:versionID="35d3ae60f4dbd19a68ac3a2a42a570a1">
  <xsd:schema xmlns:xsd="http://www.w3.org/2001/XMLSchema" xmlns:xs="http://www.w3.org/2001/XMLSchema" xmlns:p="http://schemas.microsoft.com/office/2006/metadata/properties" xmlns:ns1="http://schemas.microsoft.com/sharepoint/v3" xmlns:ns2="9c7a3f5a-103c-4077-9cda-80f1a39582e5" targetNamespace="http://schemas.microsoft.com/office/2006/metadata/properties" ma:root="true" ma:fieldsID="c97caf6035d8bdc6b1bdf3333dc24de1" ns1:_="" ns2:_="">
    <xsd:import namespace="http://schemas.microsoft.com/sharepoint/v3"/>
    <xsd:import namespace="9c7a3f5a-103c-4077-9cda-80f1a39582e5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Bemerkung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a3f5a-103c-4077-9cda-80f1a39582e5" elementFormDefault="qualified">
    <xsd:import namespace="http://schemas.microsoft.com/office/2006/documentManagement/types"/>
    <xsd:import namespace="http://schemas.microsoft.com/office/infopath/2007/PartnerControls"/>
    <xsd:element name="Bemerkungen" ma:index="10" nillable="true" ma:displayName="Comments" ma:default="" ma:internalName="Bemerkunge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2EF20B-302E-40BB-A54A-A061368995B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7BD1586-89C3-4104-84AC-9EE2E83067CD}">
  <ds:schemaRefs>
    <ds:schemaRef ds:uri="http://schemas.microsoft.com/sharepoint/v3"/>
    <ds:schemaRef ds:uri="9c7a3f5a-103c-4077-9cda-80f1a39582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783952-990F-40EC-88E4-15BAE755988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BE1329-9AE7-4C23-80B7-8F115BD7A5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c7a3f5a-103c-4077-9cda-80f1a39582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6132</TotalTime>
  <Words>2288</Words>
  <Application>Microsoft Office PowerPoint</Application>
  <PresentationFormat>On-screen Show (4:3)</PresentationFormat>
  <Paragraphs>524</Paragraphs>
  <Slides>144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144</vt:i4>
      </vt:variant>
    </vt:vector>
  </HeadingPairs>
  <TitlesOfParts>
    <vt:vector size="154" baseType="lpstr">
      <vt:lpstr>Arial</vt:lpstr>
      <vt:lpstr>TeleGrotesk Headline Ultra</vt:lpstr>
      <vt:lpstr>Tele-GroteskFet</vt:lpstr>
      <vt:lpstr>Tele-GroteskNor</vt:lpstr>
      <vt:lpstr>Tele-GroteskUlt</vt:lpstr>
      <vt:lpstr>Wingdings</vt:lpstr>
      <vt:lpstr>1_TELEKOM_Master_DE_RC6 Kopie</vt:lpstr>
      <vt:lpstr>TELEKOM_Master_DE_RC6 Kopie</vt:lpstr>
      <vt:lpstr>think-cell Folie</vt:lpstr>
      <vt:lpstr>think-cell Slide</vt:lpstr>
      <vt:lpstr>Supervised learning results</vt:lpstr>
      <vt:lpstr>Building model from labeled crowdturfers and labeled good actors</vt:lpstr>
      <vt:lpstr>PowerPoint Presentation</vt:lpstr>
      <vt:lpstr>Influential features</vt:lpstr>
      <vt:lpstr>PowerPoint Presentation</vt:lpstr>
      <vt:lpstr>Finding author_type</vt:lpstr>
      <vt:lpstr>5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3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2 top features</vt:lpstr>
      <vt:lpstr>PowerPoint Presentation</vt:lpstr>
      <vt:lpstr>PowerPoint Presentation</vt:lpstr>
      <vt:lpstr>Running test set </vt:lpstr>
      <vt:lpstr>PowerPoint Presentation</vt:lpstr>
      <vt:lpstr>Finding author_sub_type</vt:lpstr>
      <vt:lpstr>Influential features</vt:lpstr>
      <vt:lpstr>PowerPoint Presentation</vt:lpstr>
      <vt:lpstr>5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3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2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Building model from labeled crowdturfers and labeled good actors, and automatic bots</vt:lpstr>
      <vt:lpstr>PowerPoint Presentation</vt:lpstr>
      <vt:lpstr>Finding author_type</vt:lpstr>
      <vt:lpstr>Influential features</vt:lpstr>
      <vt:lpstr>PowerPoint Presentation</vt:lpstr>
      <vt:lpstr>5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3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2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Finding author_sub_type</vt:lpstr>
      <vt:lpstr>PowerPoint Presentation</vt:lpstr>
      <vt:lpstr>Influential features</vt:lpstr>
      <vt:lpstr>PowerPoint Presentation</vt:lpstr>
      <vt:lpstr>5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3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2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PowerPoint Presentation</vt:lpstr>
      <vt:lpstr>Finding author_type (author sub type attribute is included)</vt:lpstr>
      <vt:lpstr>PowerPoint Presentation</vt:lpstr>
      <vt:lpstr>5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3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2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Finding author_sub_type (author type attribute is included)</vt:lpstr>
      <vt:lpstr>3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  <vt:lpstr>2 top features</vt:lpstr>
      <vt:lpstr>PowerPoint Presentation</vt:lpstr>
      <vt:lpstr>PowerPoint Presentation</vt:lpstr>
      <vt:lpstr>PowerPoint Presentation</vt:lpstr>
      <vt:lpstr>PowerPoint Presentation</vt:lpstr>
      <vt:lpstr>Running test set </vt:lpstr>
      <vt:lpstr>PowerPoint Presentation</vt:lpstr>
    </vt:vector>
  </TitlesOfParts>
  <Company>Interbrand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Mueller</dc:creator>
  <cp:lastModifiedBy>User</cp:lastModifiedBy>
  <cp:revision>1307</cp:revision>
  <cp:lastPrinted>2012-09-04T09:22:48Z</cp:lastPrinted>
  <dcterms:created xsi:type="dcterms:W3CDTF">2011-07-07T11:12:14Z</dcterms:created>
  <dcterms:modified xsi:type="dcterms:W3CDTF">2016-08-01T07:39:58Z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000800f2470000000000010250600207b98007b004f000</vt:lpwstr>
  </property>
</Properties>
</file>