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7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6ACF-69B2-49AC-A3EB-A661E72B52A2}" type="datetimeFigureOut">
              <a:rPr lang="he-IL" smtClean="0"/>
              <a:t>י"ד/שבט/תש"פ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8926-0B10-4ECA-B438-092C89131F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642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6ACF-69B2-49AC-A3EB-A661E72B52A2}" type="datetimeFigureOut">
              <a:rPr lang="he-IL" smtClean="0"/>
              <a:t>י"ד/שבט/תש"פ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8926-0B10-4ECA-B438-092C89131F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307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ED66ACF-69B2-49AC-A3EB-A661E72B52A2}" type="datetimeFigureOut">
              <a:rPr lang="he-IL" smtClean="0"/>
              <a:t>י"ד/שבט/תש"פ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70B8926-0B10-4ECA-B438-092C89131F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654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6ACF-69B2-49AC-A3EB-A661E72B52A2}" type="datetimeFigureOut">
              <a:rPr lang="he-IL" smtClean="0"/>
              <a:t>י"ד/שבט/תש"פ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8926-0B10-4ECA-B438-092C89131F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729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66ACF-69B2-49AC-A3EB-A661E72B52A2}" type="datetimeFigureOut">
              <a:rPr lang="he-IL" smtClean="0"/>
              <a:t>י"ד/שבט/תש"פ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0B8926-0B10-4ECA-B438-092C89131F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4741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6ACF-69B2-49AC-A3EB-A661E72B52A2}" type="datetimeFigureOut">
              <a:rPr lang="he-IL" smtClean="0"/>
              <a:t>י"ד/שבט/תש"פ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8926-0B10-4ECA-B438-092C89131F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032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6ACF-69B2-49AC-A3EB-A661E72B52A2}" type="datetimeFigureOut">
              <a:rPr lang="he-IL" smtClean="0"/>
              <a:t>י"ד/שבט/תש"פ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8926-0B10-4ECA-B438-092C89131F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081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6ACF-69B2-49AC-A3EB-A661E72B52A2}" type="datetimeFigureOut">
              <a:rPr lang="he-IL" smtClean="0"/>
              <a:t>י"ד/שבט/תש"פ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8926-0B10-4ECA-B438-092C89131F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077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6ACF-69B2-49AC-A3EB-A661E72B52A2}" type="datetimeFigureOut">
              <a:rPr lang="he-IL" smtClean="0"/>
              <a:t>י"ד/שבט/תש"פ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8926-0B10-4ECA-B438-092C89131F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106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6ACF-69B2-49AC-A3EB-A661E72B52A2}" type="datetimeFigureOut">
              <a:rPr lang="he-IL" smtClean="0"/>
              <a:t>י"ד/שבט/תש"פ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8926-0B10-4ECA-B438-092C89131F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580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6ACF-69B2-49AC-A3EB-A661E72B52A2}" type="datetimeFigureOut">
              <a:rPr lang="he-IL" smtClean="0"/>
              <a:t>י"ד/שבט/תש"פ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B8926-0B10-4ECA-B438-092C89131F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114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ED66ACF-69B2-49AC-A3EB-A661E72B52A2}" type="datetimeFigureOut">
              <a:rPr lang="he-IL" smtClean="0"/>
              <a:t>י"ד/שבט/תש"פ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70B8926-0B10-4ECA-B438-092C89131F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6591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BC6E-55A9-4EE4-91EB-64EA00DB8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  <a:ea typeface="Segoe UI Black" panose="020B0A02040204020203" pitchFamily="34" charset="0"/>
              </a:rPr>
              <a:t>MMU Project</a:t>
            </a:r>
            <a:endParaRPr lang="he-IL" dirty="0">
              <a:solidFill>
                <a:schemeClr val="bg1"/>
              </a:solidFill>
              <a:latin typeface="Cooper Black" panose="0208090404030B020404" pitchFamily="18" charset="0"/>
              <a:ea typeface="Segoe UI Black" panose="020B0A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389BC-424D-42F7-82A6-1EB03F8531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פרויקט בנית שרת ויחידת ניהול זיכרון</a:t>
            </a:r>
          </a:p>
          <a:p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6ECEE4-B325-43FC-AA36-413BC198C56D}"/>
              </a:ext>
            </a:extLst>
          </p:cNvPr>
          <p:cNvSpPr/>
          <p:nvPr/>
        </p:nvSpPr>
        <p:spPr>
          <a:xfrm>
            <a:off x="4323720" y="3244334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/>
              <a:t>פרויקט בנית שרת ויחידת ניהול זיכרון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8B6CE-BD69-4894-ACEA-CAC13D67F406}"/>
              </a:ext>
            </a:extLst>
          </p:cNvPr>
          <p:cNvSpPr txBox="1"/>
          <p:nvPr/>
        </p:nvSpPr>
        <p:spPr>
          <a:xfrm>
            <a:off x="8700118" y="5465567"/>
            <a:ext cx="2672178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algn="r" rtl="1"/>
            <a:r>
              <a:rPr lang="he-IL" dirty="0">
                <a:solidFill>
                  <a:schemeClr val="bg1"/>
                </a:solidFill>
              </a:rPr>
              <a:t>מגישים:</a:t>
            </a:r>
          </a:p>
          <a:p>
            <a:pPr algn="r" rtl="1"/>
            <a:r>
              <a:rPr lang="he-IL" dirty="0">
                <a:solidFill>
                  <a:schemeClr val="bg1"/>
                </a:solidFill>
              </a:rPr>
              <a:t>מאור ברכה   302679865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שלי אלפסי   301563185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he-IL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endParaRPr kumimoji="0" lang="he-IL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sto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644FB-DA5A-4C8B-BFB1-57D5C91679CD}"/>
              </a:ext>
            </a:extLst>
          </p:cNvPr>
          <p:cNvSpPr txBox="1"/>
          <p:nvPr/>
        </p:nvSpPr>
        <p:spPr>
          <a:xfrm>
            <a:off x="7442391" y="4983681"/>
            <a:ext cx="49153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1" anchor="t">
            <a:spAutoFit/>
          </a:bodyPr>
          <a:lstStyle/>
          <a:p>
            <a:pPr rtl="1"/>
            <a:r>
              <a:rPr lang="he-IL" dirty="0">
                <a:solidFill>
                  <a:schemeClr val="bg1"/>
                </a:solidFill>
              </a:rPr>
              <a:t>קורס פיתוח מתקדם ב-  </a:t>
            </a:r>
            <a:r>
              <a:rPr lang="en-US" dirty="0">
                <a:solidFill>
                  <a:schemeClr val="bg1"/>
                </a:solidFill>
              </a:rPr>
              <a:t>JAVA</a:t>
            </a:r>
            <a:r>
              <a:rPr lang="he-IL" dirty="0">
                <a:solidFill>
                  <a:schemeClr val="bg1"/>
                </a:solidFill>
              </a:rPr>
              <a:t> – ניסים ברמי</a:t>
            </a:r>
            <a:endParaRPr kumimoji="0" lang="he-IL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8183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87C0-FAE7-4388-ACE0-1D8C73D8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446" y="293053"/>
            <a:ext cx="9784080" cy="1508760"/>
          </a:xfrm>
        </p:spPr>
        <p:txBody>
          <a:bodyPr/>
          <a:lstStyle/>
          <a:p>
            <a:pPr algn="r"/>
            <a:r>
              <a:rPr lang="he-IL" b="1" dirty="0"/>
              <a:t>יעוד המערכת: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73DD-83AA-45D9-8BE0-46D1DCBA4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42463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תפקידה של מערכת זו הוא לדמות את פעילות יחידת ניהול זיכרון במחשב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Memory Management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יחידה זו פועלת כחלק מהעבד ואחראית על ניהול הזיכרון במחשב אשר מתבצע באמצעות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Paging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(שיטה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לניהול זיכרון המאפשרת למערכת ההפעלה להעביר קטעי זיכרון בין הזיכרון הראשי לזיכרון המשני) אשר ממומשת ע"י אלגוריתמים סטנדרטיים כגון: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LRU, NRU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ו-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Random Replacement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שמימשנו בעזרת מבנה נתונים יעיל</a:t>
            </a:r>
            <a:r>
              <a:rPr lang="en-US" sz="2400" dirty="0">
                <a:solidFill>
                  <a:schemeClr val="lt1"/>
                </a:solidFill>
                <a:latin typeface="Arial" panose="020B0604020202020204" pitchFamily="34" charset="0"/>
                <a:ea typeface="Merriweather"/>
                <a:cs typeface="Arial" panose="020B0604020202020204" pitchFamily="34" charset="0"/>
                <a:sym typeface="Merriweather"/>
              </a:rPr>
              <a:t>Linked Hash Map </a:t>
            </a:r>
            <a:r>
              <a:rPr lang="he-IL" sz="2400">
                <a:solidFill>
                  <a:schemeClr val="lt1"/>
                </a:solidFill>
                <a:latin typeface="Arial" panose="020B0604020202020204" pitchFamily="34" charset="0"/>
                <a:ea typeface="Merriweather"/>
                <a:cs typeface="Arial" panose="020B0604020202020204" pitchFamily="34" charset="0"/>
                <a:sym typeface="Merriweather"/>
              </a:rPr>
              <a:t> המערכת </a:t>
            </a:r>
            <a:r>
              <a:rPr lang="he-IL" sz="2400" dirty="0">
                <a:solidFill>
                  <a:schemeClr val="lt1"/>
                </a:solidFill>
                <a:latin typeface="Arial" panose="020B0604020202020204" pitchFamily="34" charset="0"/>
                <a:ea typeface="Merriweather"/>
                <a:cs typeface="Arial" panose="020B0604020202020204" pitchFamily="34" charset="0"/>
                <a:sym typeface="Merriweather"/>
              </a:rPr>
              <a:t>הינה </a:t>
            </a:r>
            <a:r>
              <a:rPr lang="en-US" sz="2400" dirty="0">
                <a:solidFill>
                  <a:schemeClr val="lt1"/>
                </a:solidFill>
                <a:latin typeface="Arial" panose="020B0604020202020204" pitchFamily="34" charset="0"/>
                <a:ea typeface="Merriweather"/>
                <a:cs typeface="Arial" panose="020B0604020202020204" pitchFamily="34" charset="0"/>
                <a:sym typeface="Merriweather"/>
              </a:rPr>
              <a:t>Multithreading</a:t>
            </a:r>
            <a:r>
              <a:rPr lang="he-IL" sz="2400" dirty="0">
                <a:solidFill>
                  <a:schemeClr val="lt1"/>
                </a:solidFill>
                <a:latin typeface="Arial" panose="020B0604020202020204" pitchFamily="34" charset="0"/>
                <a:ea typeface="Merriweather"/>
                <a:cs typeface="Arial" panose="020B0604020202020204" pitchFamily="34" charset="0"/>
                <a:sym typeface="Merriweather"/>
              </a:rPr>
              <a:t> מכוון שהיא מופעלת בו זמנית ב- </a:t>
            </a:r>
            <a:r>
              <a:rPr lang="en-US" sz="2400" dirty="0">
                <a:solidFill>
                  <a:schemeClr val="lt1"/>
                </a:solidFill>
                <a:latin typeface="Arial" panose="020B0604020202020204" pitchFamily="34" charset="0"/>
                <a:ea typeface="Merriweather"/>
                <a:cs typeface="Arial" panose="020B0604020202020204" pitchFamily="34" charset="0"/>
                <a:sym typeface="Merriweather"/>
              </a:rPr>
              <a:t>Threads</a:t>
            </a:r>
            <a:r>
              <a:rPr lang="he-IL" sz="2400" dirty="0">
                <a:solidFill>
                  <a:schemeClr val="lt1"/>
                </a:solidFill>
                <a:latin typeface="Arial" panose="020B0604020202020204" pitchFamily="34" charset="0"/>
                <a:ea typeface="Merriweather"/>
                <a:cs typeface="Arial" panose="020B0604020202020204" pitchFamily="34" charset="0"/>
                <a:sym typeface="Merriweather"/>
              </a:rPr>
              <a:t> נפרדים המבוצעים בסנכרון.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he-IL" sz="24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Merriweather"/>
              </a:rPr>
              <a:t> בנוסף לפעולות ניהול הזיכרון, המערכת משתמשת ב- </a:t>
            </a:r>
            <a:r>
              <a:rPr lang="en-US" sz="24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Merriweather"/>
              </a:rPr>
              <a:t>Junit</a:t>
            </a:r>
            <a:r>
              <a:rPr lang="he-IL" sz="24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Merriweather"/>
              </a:rPr>
              <a:t> על מנת לבדוק את תקינותה של המערכת מבחינה פרקטית ואלגוריתמית.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he-IL" sz="24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Merriweather"/>
              </a:rPr>
              <a:t>המערכת מכילה צד לקוח הבנוי במשק משתמש</a:t>
            </a:r>
            <a:r>
              <a:rPr lang="en-US" sz="24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Merriweather"/>
              </a:rPr>
              <a:t>(GUI - swing) </a:t>
            </a:r>
            <a:r>
              <a:rPr lang="he-IL" sz="24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Merriweather"/>
              </a:rPr>
              <a:t> והוא משמש על מנת לטעון קבצי </a:t>
            </a:r>
            <a:r>
              <a:rPr lang="en-US" sz="24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Merriweather"/>
              </a:rPr>
              <a:t>JSON</a:t>
            </a:r>
            <a:r>
              <a:rPr lang="he-IL" sz="24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Merriweather"/>
              </a:rPr>
              <a:t> עם בקשות (</a:t>
            </a:r>
            <a:r>
              <a:rPr lang="en-US" sz="24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Merriweather"/>
              </a:rPr>
              <a:t>Get/Update/Delete</a:t>
            </a:r>
            <a:r>
              <a:rPr lang="he-IL" sz="24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Merriweather"/>
              </a:rPr>
              <a:t>)</a:t>
            </a:r>
            <a:r>
              <a:rPr lang="en-US" sz="24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Merriweather"/>
              </a:rPr>
              <a:t> </a:t>
            </a:r>
            <a:r>
              <a:rPr lang="he-IL" sz="24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Merriweather"/>
              </a:rPr>
              <a:t>ולהבעיר אותם לשרת,  ולקבל בחזרה מהשרת תשובה לבקשות ולהציג אותם על המסך ובנוסף ניתן לראות באופן ויזואלי סטטיסטיקה של פעולות ניהול הזיכרון כגון: מספר הבקשות, </a:t>
            </a:r>
            <a:r>
              <a:rPr lang="en-US" sz="24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Merriweather"/>
              </a:rPr>
              <a:t>swaps</a:t>
            </a:r>
            <a:r>
              <a:rPr lang="he-IL" sz="24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Merriweather"/>
              </a:rPr>
              <a:t> </a:t>
            </a:r>
            <a:r>
              <a:rPr lang="he-IL" sz="2400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Merriweather"/>
              </a:rPr>
              <a:t>וכו</a:t>
            </a:r>
            <a:r>
              <a:rPr lang="he-IL" sz="24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  <a:sym typeface="Merriweather"/>
              </a:rPr>
              <a:t>'.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המערכת נבנתה לפי קווים מנחים ו- </a:t>
            </a:r>
            <a:r>
              <a:rPr lang="en-US" sz="2400" dirty="0">
                <a:solidFill>
                  <a:schemeClr val="lt1"/>
                </a:solidFill>
                <a:latin typeface="Arial" panose="020B0604020202020204" pitchFamily="34" charset="0"/>
                <a:ea typeface="Merriweather"/>
                <a:cs typeface="Arial" panose="020B0604020202020204" pitchFamily="34" charset="0"/>
                <a:sym typeface="Merriweather"/>
              </a:rPr>
              <a:t> Design Patterns </a:t>
            </a:r>
            <a:r>
              <a:rPr lang="he-IL" sz="2400" dirty="0">
                <a:solidFill>
                  <a:schemeClr val="lt1"/>
                </a:solidFill>
                <a:latin typeface="Arial" panose="020B0604020202020204" pitchFamily="34" charset="0"/>
                <a:ea typeface="Merriweather"/>
                <a:cs typeface="Arial" panose="020B0604020202020204" pitchFamily="34" charset="0"/>
                <a:sym typeface="Merriweather"/>
              </a:rPr>
              <a:t>נפוצים כגון: </a:t>
            </a:r>
            <a:r>
              <a:rPr lang="en-US" sz="2400" dirty="0">
                <a:solidFill>
                  <a:schemeClr val="lt1"/>
                </a:solidFill>
                <a:latin typeface="Arial" panose="020B0604020202020204" pitchFamily="34" charset="0"/>
                <a:ea typeface="Merriweather"/>
                <a:cs typeface="Arial" panose="020B0604020202020204" pitchFamily="34" charset="0"/>
                <a:sym typeface="Merriweather"/>
              </a:rPr>
              <a:t>strategy Pattern </a:t>
            </a:r>
            <a:r>
              <a:rPr lang="he-IL" sz="2400" dirty="0">
                <a:solidFill>
                  <a:schemeClr val="lt1"/>
                </a:solidFill>
                <a:latin typeface="Arial" panose="020B0604020202020204" pitchFamily="34" charset="0"/>
                <a:ea typeface="Merriweather"/>
                <a:cs typeface="Arial" panose="020B0604020202020204" pitchFamily="34" charset="0"/>
                <a:sym typeface="Merriweather"/>
              </a:rPr>
              <a:t> ו- </a:t>
            </a:r>
            <a:r>
              <a:rPr lang="en-US" sz="2400" dirty="0">
                <a:solidFill>
                  <a:schemeClr val="lt1"/>
                </a:solidFill>
                <a:latin typeface="Arial" panose="020B0604020202020204" pitchFamily="34" charset="0"/>
                <a:ea typeface="Merriweather"/>
                <a:cs typeface="Arial" panose="020B0604020202020204" pitchFamily="34" charset="0"/>
                <a:sym typeface="Merriweather"/>
              </a:rPr>
              <a:t>Observer Pattern</a:t>
            </a:r>
          </a:p>
          <a:p>
            <a:pPr>
              <a:buFont typeface="Wingdings" panose="05000000000000000000" pitchFamily="2" charset="2"/>
              <a:buChar char="v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1284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84E0-064E-42E6-958C-B797E4EE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</a:pPr>
            <a:r>
              <a:rPr lang="he-IL" b="1" dirty="0"/>
              <a:t>ארכיטקטורת המערכת:</a:t>
            </a:r>
            <a:endParaRPr lang="en-US" b="1" dirty="0">
              <a:solidFill>
                <a:srgbClr val="FBFC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58337-CC51-4BAC-8C2A-67965EB2A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6412" y="1939368"/>
            <a:ext cx="5694180" cy="4820928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he-IL" dirty="0"/>
              <a:t>צד השרת: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CCEAE2-8AA0-4D98-AFBE-F95B90B97671}"/>
              </a:ext>
            </a:extLst>
          </p:cNvPr>
          <p:cNvSpPr/>
          <p:nvPr/>
        </p:nvSpPr>
        <p:spPr>
          <a:xfrm>
            <a:off x="9580792" y="2179467"/>
            <a:ext cx="949910" cy="523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CLI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5AE7CF-0C1D-488B-8FD1-F2F8A9262EF3}"/>
              </a:ext>
            </a:extLst>
          </p:cNvPr>
          <p:cNvSpPr/>
          <p:nvPr/>
        </p:nvSpPr>
        <p:spPr>
          <a:xfrm>
            <a:off x="8042304" y="2201661"/>
            <a:ext cx="949910" cy="523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Server</a:t>
            </a:r>
            <a:endParaRPr lang="he-IL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F74022-6CE8-40E8-8193-7F9350AF03EC}"/>
              </a:ext>
            </a:extLst>
          </p:cNvPr>
          <p:cNvSpPr/>
          <p:nvPr/>
        </p:nvSpPr>
        <p:spPr>
          <a:xfrm>
            <a:off x="8042304" y="2871268"/>
            <a:ext cx="949910" cy="523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Handle requests</a:t>
            </a:r>
            <a:endParaRPr lang="he-IL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C8B208-F4DE-4C98-AAE8-D01819B36DFB}"/>
              </a:ext>
            </a:extLst>
          </p:cNvPr>
          <p:cNvSpPr/>
          <p:nvPr/>
        </p:nvSpPr>
        <p:spPr>
          <a:xfrm>
            <a:off x="6481797" y="2871267"/>
            <a:ext cx="949910" cy="523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Request</a:t>
            </a:r>
            <a:endParaRPr lang="he-IL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28AAD4-2AB0-4336-9347-0523B1CA4C8C}"/>
              </a:ext>
            </a:extLst>
          </p:cNvPr>
          <p:cNvSpPr/>
          <p:nvPr/>
        </p:nvSpPr>
        <p:spPr>
          <a:xfrm>
            <a:off x="6481797" y="5185443"/>
            <a:ext cx="949910" cy="523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DAO</a:t>
            </a:r>
            <a:endParaRPr lang="he-IL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3CEC227-45BA-4C38-BB97-7E657C506ACE}"/>
              </a:ext>
            </a:extLst>
          </p:cNvPr>
          <p:cNvSpPr/>
          <p:nvPr/>
        </p:nvSpPr>
        <p:spPr>
          <a:xfrm>
            <a:off x="8042304" y="3613441"/>
            <a:ext cx="949910" cy="523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Cache Unit Controller</a:t>
            </a:r>
            <a:endParaRPr lang="he-IL" sz="12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A68FA8-5554-4ECB-A9E8-791614B1D74D}"/>
              </a:ext>
            </a:extLst>
          </p:cNvPr>
          <p:cNvSpPr/>
          <p:nvPr/>
        </p:nvSpPr>
        <p:spPr>
          <a:xfrm>
            <a:off x="10169371" y="5204082"/>
            <a:ext cx="949910" cy="523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Algorithm  Cache</a:t>
            </a:r>
            <a:endParaRPr lang="he-IL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9A1537B-03F4-4F84-8A70-ED97233FE604}"/>
              </a:ext>
            </a:extLst>
          </p:cNvPr>
          <p:cNvSpPr/>
          <p:nvPr/>
        </p:nvSpPr>
        <p:spPr>
          <a:xfrm>
            <a:off x="8042304" y="5185444"/>
            <a:ext cx="949910" cy="523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Cache Unit</a:t>
            </a:r>
            <a:endParaRPr lang="he-IL" sz="105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DD4E425-561A-41E6-B399-3DE6E952DAE3}"/>
              </a:ext>
            </a:extLst>
          </p:cNvPr>
          <p:cNvSpPr/>
          <p:nvPr/>
        </p:nvSpPr>
        <p:spPr>
          <a:xfrm>
            <a:off x="8042304" y="4355614"/>
            <a:ext cx="949910" cy="523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Cache Unit Service</a:t>
            </a:r>
            <a:endParaRPr lang="he-IL" sz="12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4E14EFA-E834-4231-B835-5843E43581D5}"/>
              </a:ext>
            </a:extLst>
          </p:cNvPr>
          <p:cNvSpPr/>
          <p:nvPr/>
        </p:nvSpPr>
        <p:spPr>
          <a:xfrm>
            <a:off x="9544425" y="6195275"/>
            <a:ext cx="624946" cy="2769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900" dirty="0"/>
              <a:t>LRU</a:t>
            </a:r>
            <a:endParaRPr lang="he-IL" sz="9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D0045FD-6E41-4FC6-ACAA-27AD3E67D893}"/>
              </a:ext>
            </a:extLst>
          </p:cNvPr>
          <p:cNvSpPr/>
          <p:nvPr/>
        </p:nvSpPr>
        <p:spPr>
          <a:xfrm>
            <a:off x="11119281" y="6195275"/>
            <a:ext cx="624946" cy="2769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900" dirty="0"/>
              <a:t>Random</a:t>
            </a:r>
            <a:endParaRPr lang="he-IL" sz="9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49642EC-9D3E-4F81-BC11-C4C55BECD1B6}"/>
              </a:ext>
            </a:extLst>
          </p:cNvPr>
          <p:cNvSpPr/>
          <p:nvPr/>
        </p:nvSpPr>
        <p:spPr>
          <a:xfrm>
            <a:off x="10331853" y="6195275"/>
            <a:ext cx="624946" cy="2769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900" dirty="0"/>
              <a:t>NRU</a:t>
            </a:r>
            <a:endParaRPr lang="he-IL" sz="900" dirty="0"/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B1DC2E46-AE31-4E82-9C5E-47CB3810E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920" y="1939368"/>
            <a:ext cx="5924713" cy="4820928"/>
          </a:xfr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he-IL" dirty="0"/>
              <a:t>צד הלוקח: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EF435C-70B8-4976-93D3-022B979E27C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8992216" y="2441359"/>
            <a:ext cx="58857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C68D91-FE0F-4516-ADE2-25CC1F57AD51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7431707" y="3133159"/>
            <a:ext cx="610598" cy="21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D0B027-C9D7-44D3-8715-8B3FBC9F4E35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8517259" y="2708804"/>
            <a:ext cx="2" cy="16246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CB6E9B2-086F-4A9A-9349-83F74BC8944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517259" y="3395051"/>
            <a:ext cx="0" cy="21839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1A35992-F2E5-4082-93C6-02F4E59BC1D7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8517259" y="4137224"/>
            <a:ext cx="2" cy="21260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2084921-5DA2-4876-9CBA-53E4F73E1EA6}"/>
              </a:ext>
            </a:extLst>
          </p:cNvPr>
          <p:cNvCxnSpPr>
            <a:cxnSpLocks/>
          </p:cNvCxnSpPr>
          <p:nvPr/>
        </p:nvCxnSpPr>
        <p:spPr>
          <a:xfrm>
            <a:off x="8517259" y="4873615"/>
            <a:ext cx="0" cy="3118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1178C17-71F9-4670-880C-95A2FD1796B7}"/>
              </a:ext>
            </a:extLst>
          </p:cNvPr>
          <p:cNvCxnSpPr>
            <a:cxnSpLocks/>
          </p:cNvCxnSpPr>
          <p:nvPr/>
        </p:nvCxnSpPr>
        <p:spPr>
          <a:xfrm flipH="1" flipV="1">
            <a:off x="7431707" y="5444399"/>
            <a:ext cx="610598" cy="21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99495A-9DDD-4AD9-ADF1-A39CBE53FA78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8992214" y="5447336"/>
            <a:ext cx="1177157" cy="186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F870620-7A3D-47C4-9B8B-87315261C61E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961852" y="5727864"/>
            <a:ext cx="469902" cy="4674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255D37-C88E-4AF3-81AE-1A5203F54575}"/>
              </a:ext>
            </a:extLst>
          </p:cNvPr>
          <p:cNvCxnSpPr>
            <a:cxnSpLocks/>
          </p:cNvCxnSpPr>
          <p:nvPr/>
        </p:nvCxnSpPr>
        <p:spPr>
          <a:xfrm>
            <a:off x="10644326" y="5719922"/>
            <a:ext cx="0" cy="47535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9F81BB-82A6-46C9-9B62-D56A5ECB81E5}"/>
              </a:ext>
            </a:extLst>
          </p:cNvPr>
          <p:cNvCxnSpPr/>
          <p:nvPr/>
        </p:nvCxnSpPr>
        <p:spPr>
          <a:xfrm flipH="1">
            <a:off x="9818270" y="5727864"/>
            <a:ext cx="513583" cy="4674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69A6C53-8E1C-49FB-B77A-AF449CC81295}"/>
              </a:ext>
            </a:extLst>
          </p:cNvPr>
          <p:cNvSpPr/>
          <p:nvPr/>
        </p:nvSpPr>
        <p:spPr>
          <a:xfrm>
            <a:off x="2823080" y="2183905"/>
            <a:ext cx="949910" cy="523783"/>
          </a:xfrm>
          <a:prstGeom prst="roundRect">
            <a:avLst/>
          </a:prstGeom>
          <a:solidFill>
            <a:srgbClr val="AC75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Cache Unit Client</a:t>
            </a:r>
            <a:endParaRPr lang="he-IL" sz="12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8A2AD0C-EC8D-42B8-904D-5A43F4309DE6}"/>
              </a:ext>
            </a:extLst>
          </p:cNvPr>
          <p:cNvSpPr/>
          <p:nvPr/>
        </p:nvSpPr>
        <p:spPr>
          <a:xfrm>
            <a:off x="2823080" y="3069230"/>
            <a:ext cx="949910" cy="523783"/>
          </a:xfrm>
          <a:prstGeom prst="roundRect">
            <a:avLst/>
          </a:prstGeom>
          <a:solidFill>
            <a:srgbClr val="AC75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Cache Unit Client Observer</a:t>
            </a:r>
            <a:endParaRPr lang="he-IL" sz="12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0AEEA39-68A6-4047-8EFC-D4C72E00ADEC}"/>
              </a:ext>
            </a:extLst>
          </p:cNvPr>
          <p:cNvSpPr/>
          <p:nvPr/>
        </p:nvSpPr>
        <p:spPr>
          <a:xfrm>
            <a:off x="2823080" y="3954556"/>
            <a:ext cx="949910" cy="523783"/>
          </a:xfrm>
          <a:prstGeom prst="roundRect">
            <a:avLst/>
          </a:prstGeom>
          <a:solidFill>
            <a:srgbClr val="AC75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Cache Unit View</a:t>
            </a:r>
            <a:endParaRPr lang="he-IL" sz="12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190986D-00AB-459A-BB89-5EF10F708AC1}"/>
              </a:ext>
            </a:extLst>
          </p:cNvPr>
          <p:cNvCxnSpPr>
            <a:cxnSpLocks/>
          </p:cNvCxnSpPr>
          <p:nvPr/>
        </p:nvCxnSpPr>
        <p:spPr>
          <a:xfrm>
            <a:off x="3157474" y="2703250"/>
            <a:ext cx="0" cy="3668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65A311C-711F-4039-BB04-D0B2B085082E}"/>
              </a:ext>
            </a:extLst>
          </p:cNvPr>
          <p:cNvCxnSpPr>
            <a:cxnSpLocks/>
          </p:cNvCxnSpPr>
          <p:nvPr/>
        </p:nvCxnSpPr>
        <p:spPr>
          <a:xfrm>
            <a:off x="3157474" y="3587730"/>
            <a:ext cx="0" cy="3668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2C03824-B8FF-4469-98A7-BAA3BB01F051}"/>
              </a:ext>
            </a:extLst>
          </p:cNvPr>
          <p:cNvCxnSpPr>
            <a:cxnSpLocks/>
          </p:cNvCxnSpPr>
          <p:nvPr/>
        </p:nvCxnSpPr>
        <p:spPr>
          <a:xfrm flipV="1">
            <a:off x="3440080" y="2685039"/>
            <a:ext cx="0" cy="372456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DE6EA5D-5297-4AEE-8ABA-FD23FA5342C9}"/>
              </a:ext>
            </a:extLst>
          </p:cNvPr>
          <p:cNvCxnSpPr>
            <a:cxnSpLocks/>
          </p:cNvCxnSpPr>
          <p:nvPr/>
        </p:nvCxnSpPr>
        <p:spPr>
          <a:xfrm flipV="1">
            <a:off x="3440080" y="3593013"/>
            <a:ext cx="0" cy="372456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1E5EEBB-E5EF-41CE-A1A8-95D7B63D4A83}"/>
              </a:ext>
            </a:extLst>
          </p:cNvPr>
          <p:cNvCxnSpPr>
            <a:cxnSpLocks/>
          </p:cNvCxnSpPr>
          <p:nvPr/>
        </p:nvCxnSpPr>
        <p:spPr>
          <a:xfrm flipH="1">
            <a:off x="3768983" y="2325946"/>
            <a:ext cx="4269316" cy="443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A8856ED-2723-4AB8-A31E-62FC53F24D1D}"/>
              </a:ext>
            </a:extLst>
          </p:cNvPr>
          <p:cNvCxnSpPr>
            <a:cxnSpLocks/>
          </p:cNvCxnSpPr>
          <p:nvPr/>
        </p:nvCxnSpPr>
        <p:spPr>
          <a:xfrm>
            <a:off x="3768983" y="2549370"/>
            <a:ext cx="4274081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859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118</TotalTime>
  <Words>247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Cooper Black</vt:lpstr>
      <vt:lpstr>Corbel</vt:lpstr>
      <vt:lpstr>Merriweather</vt:lpstr>
      <vt:lpstr>Wingdings</vt:lpstr>
      <vt:lpstr>Banded</vt:lpstr>
      <vt:lpstr>MMU Project</vt:lpstr>
      <vt:lpstr>יעוד המערכת:</vt:lpstr>
      <vt:lpstr>ארכיטקטורת המערכת: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Unit Project</dc:title>
  <dc:creator>Maor Bracha</dc:creator>
  <cp:lastModifiedBy>Maor Bracha</cp:lastModifiedBy>
  <cp:revision>19</cp:revision>
  <dcterms:created xsi:type="dcterms:W3CDTF">2018-10-17T14:31:28Z</dcterms:created>
  <dcterms:modified xsi:type="dcterms:W3CDTF">2020-02-09T15:37:44Z</dcterms:modified>
</cp:coreProperties>
</file>