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Economica"/>
      <p:regular r:id="rId29"/>
      <p:bold r:id="rId30"/>
      <p:italic r:id="rId31"/>
      <p:boldItalic r:id="rId32"/>
    </p:embeddedFon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Economic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4.xml"/><Relationship Id="rId33" Type="http://schemas.openxmlformats.org/officeDocument/2006/relationships/font" Target="fonts/PTSansNarrow-regular.fntdata"/><Relationship Id="rId10" Type="http://schemas.openxmlformats.org/officeDocument/2006/relationships/slide" Target="slides/slide3.xml"/><Relationship Id="rId32" Type="http://schemas.openxmlformats.org/officeDocument/2006/relationships/font" Target="fonts/Economica-boldItalic.fntdata"/><Relationship Id="rId13" Type="http://schemas.openxmlformats.org/officeDocument/2006/relationships/slide" Target="slides/slide6.xml"/><Relationship Id="rId35" Type="http://schemas.openxmlformats.org/officeDocument/2006/relationships/font" Target="fonts/OpenSans-regular.fntdata"/><Relationship Id="rId12" Type="http://schemas.openxmlformats.org/officeDocument/2006/relationships/slide" Target="slides/slide5.xml"/><Relationship Id="rId34" Type="http://schemas.openxmlformats.org/officeDocument/2006/relationships/font" Target="fonts/PTSansNarrow-bold.fntdata"/><Relationship Id="rId15" Type="http://schemas.openxmlformats.org/officeDocument/2006/relationships/slide" Target="slides/slide8.xml"/><Relationship Id="rId37" Type="http://schemas.openxmlformats.org/officeDocument/2006/relationships/font" Target="fonts/OpenSans-italic.fntdata"/><Relationship Id="rId14" Type="http://schemas.openxmlformats.org/officeDocument/2006/relationships/slide" Target="slides/slide7.xml"/><Relationship Id="rId36"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Open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dc1d61c23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dc1d61c23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0664b78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0664b78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0664b78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0664b78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0664b78c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0664b78c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0664b78c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0664b78c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0664b78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0664b78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664b78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664b78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0664b78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0664b78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0664b78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0664b78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0664b78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0664b78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0664b78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0664b78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dafc0e04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dafc0e04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0664b78c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0664b78c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0664b78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0664b78c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dafc0e04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dafc0e04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0664b7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0664b7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0664b78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0664b78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0664b78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664b78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0664b78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0664b78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0664b78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0664b78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0664b78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0664b78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7" name="Shape 107"/>
        <p:cNvGrpSpPr/>
        <p:nvPr/>
      </p:nvGrpSpPr>
      <p:grpSpPr>
        <a:xfrm>
          <a:off x="0" y="0"/>
          <a:ext cx="0" cy="0"/>
          <a:chOff x="0" y="0"/>
          <a:chExt cx="0" cy="0"/>
        </a:xfrm>
      </p:grpSpPr>
      <p:cxnSp>
        <p:nvCxnSpPr>
          <p:cNvPr id="108" name="Google Shape;108;p26"/>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09" name="Google Shape;109;p26"/>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10" name="Google Shape;110;p26"/>
          <p:cNvGrpSpPr/>
          <p:nvPr/>
        </p:nvGrpSpPr>
        <p:grpSpPr>
          <a:xfrm>
            <a:off x="1004144" y="1022025"/>
            <a:ext cx="7136668" cy="152400"/>
            <a:chOff x="1346429" y="1011300"/>
            <a:chExt cx="6452100" cy="152400"/>
          </a:xfrm>
        </p:grpSpPr>
        <p:cxnSp>
          <p:nvCxnSpPr>
            <p:cNvPr id="111" name="Google Shape;111;p2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12" name="Google Shape;112;p2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13" name="Google Shape;113;p26"/>
          <p:cNvGrpSpPr/>
          <p:nvPr/>
        </p:nvGrpSpPr>
        <p:grpSpPr>
          <a:xfrm>
            <a:off x="1004151" y="3969100"/>
            <a:ext cx="7136668" cy="152400"/>
            <a:chOff x="1346435" y="3969088"/>
            <a:chExt cx="6452100" cy="152400"/>
          </a:xfrm>
        </p:grpSpPr>
        <p:cxnSp>
          <p:nvCxnSpPr>
            <p:cNvPr id="114" name="Google Shape;114;p2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15" name="Google Shape;115;p2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16" name="Google Shape;116;p26"/>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17" name="Google Shape;117;p26"/>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18" name="Google Shape;11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2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27"/>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28"/>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6" name="Google Shape;126;p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7" name="Google Shape;12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0" name="Google Shape;130;p29"/>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1" name="Google Shape;131;p29"/>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2" name="Google Shape;13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5" name="Google Shape;13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9" name="Google Shape;13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140" name="Shape 140"/>
        <p:cNvGrpSpPr/>
        <p:nvPr/>
      </p:nvGrpSpPr>
      <p:grpSpPr>
        <a:xfrm>
          <a:off x="0" y="0"/>
          <a:ext cx="0" cy="0"/>
          <a:chOff x="0" y="0"/>
          <a:chExt cx="0" cy="0"/>
        </a:xfrm>
      </p:grpSpPr>
      <p:sp>
        <p:nvSpPr>
          <p:cNvPr id="141" name="Google Shape;141;p32"/>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142" name="Google Shape;14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33"/>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5" name="Google Shape;145;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6" name="Google Shape;146;p33"/>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7" name="Google Shape;147;p33"/>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3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49" name="Google Shape;14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0" name="Shape 150"/>
        <p:cNvGrpSpPr/>
        <p:nvPr/>
      </p:nvGrpSpPr>
      <p:grpSpPr>
        <a:xfrm>
          <a:off x="0" y="0"/>
          <a:ext cx="0" cy="0"/>
          <a:chOff x="0" y="0"/>
          <a:chExt cx="0" cy="0"/>
        </a:xfrm>
      </p:grpSpPr>
      <p:sp>
        <p:nvSpPr>
          <p:cNvPr id="151" name="Google Shape;151;p34"/>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52" name="Google Shape;15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3" name="Shape 153"/>
        <p:cNvGrpSpPr/>
        <p:nvPr/>
      </p:nvGrpSpPr>
      <p:grpSpPr>
        <a:xfrm>
          <a:off x="0" y="0"/>
          <a:ext cx="0" cy="0"/>
          <a:chOff x="0" y="0"/>
          <a:chExt cx="0" cy="0"/>
        </a:xfrm>
      </p:grpSpPr>
      <p:sp>
        <p:nvSpPr>
          <p:cNvPr id="154" name="Google Shape;154;p35"/>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35"/>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56" name="Google Shape;156;p35"/>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7" name="Google Shape;15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8" name="Shape 158"/>
        <p:cNvGrpSpPr/>
        <p:nvPr/>
      </p:nvGrpSpPr>
      <p:grpSpPr>
        <a:xfrm>
          <a:off x="0" y="0"/>
          <a:ext cx="0" cy="0"/>
          <a:chOff x="0" y="0"/>
          <a:chExt cx="0" cy="0"/>
        </a:xfrm>
      </p:grpSpPr>
      <p:sp>
        <p:nvSpPr>
          <p:cNvPr id="159" name="Google Shape;15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105" name="Google Shape;105;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106" name="Google Shape;10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3" name="Shape 163"/>
        <p:cNvGrpSpPr/>
        <p:nvPr/>
      </p:nvGrpSpPr>
      <p:grpSpPr>
        <a:xfrm>
          <a:off x="0" y="0"/>
          <a:ext cx="0" cy="0"/>
          <a:chOff x="0" y="0"/>
          <a:chExt cx="0" cy="0"/>
        </a:xfrm>
      </p:grpSpPr>
      <p:sp>
        <p:nvSpPr>
          <p:cNvPr id="164" name="Google Shape;164;p37"/>
          <p:cNvSpPr txBox="1"/>
          <p:nvPr>
            <p:ph type="title"/>
          </p:nvPr>
        </p:nvSpPr>
        <p:spPr>
          <a:xfrm>
            <a:off x="910775" y="867800"/>
            <a:ext cx="7852200" cy="201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iw">
                <a:solidFill>
                  <a:srgbClr val="FF9900"/>
                </a:solidFill>
              </a:rPr>
              <a:t>Startupisteam 2018</a:t>
            </a:r>
            <a:br>
              <a:rPr lang="iw"/>
            </a:br>
            <a:r>
              <a:rPr lang="iw">
                <a:solidFill>
                  <a:srgbClr val="000000"/>
                </a:solidFill>
              </a:rPr>
              <a:t>תוכנית הבוגרים של מחשבה טובה</a:t>
            </a:r>
            <a:endParaRPr>
              <a:solidFill>
                <a:srgbClr val="000000"/>
              </a:solidFill>
            </a:endParaRPr>
          </a:p>
        </p:txBody>
      </p:sp>
      <p:pic>
        <p:nvPicPr>
          <p:cNvPr descr="תוצאת תמונה עבור מחשבה טובה" id="165" name="Google Shape;165;p37"/>
          <p:cNvPicPr preferRelativeResize="0"/>
          <p:nvPr/>
        </p:nvPicPr>
        <p:blipFill>
          <a:blip r:embed="rId3">
            <a:alphaModFix/>
          </a:blip>
          <a:stretch>
            <a:fillRect/>
          </a:stretch>
        </p:blipFill>
        <p:spPr>
          <a:xfrm>
            <a:off x="575950" y="2844675"/>
            <a:ext cx="1714500"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iw" sz="1400"/>
              <a:t>IV.     Piezo buzzer </a:t>
            </a:r>
            <a:endParaRPr sz="1400"/>
          </a:p>
          <a:p>
            <a:pPr indent="0" lvl="0" marL="0" rtl="0">
              <a:spcBef>
                <a:spcPts val="1600"/>
              </a:spcBef>
              <a:spcAft>
                <a:spcPts val="0"/>
              </a:spcAft>
              <a:buClr>
                <a:schemeClr val="dk1"/>
              </a:buClr>
              <a:buSzPts val="1100"/>
              <a:buFont typeface="Arial"/>
              <a:buNone/>
            </a:pPr>
            <a:r>
              <a:rPr lang="iw" sz="1400">
                <a:highlight>
                  <a:srgbClr val="FFFFFF"/>
                </a:highlight>
              </a:rPr>
              <a:t>The piezo buzzer electric element is a crystal that deforms slightly when a voltage is applied to it. So if you supply an AC voltage at a few kilohertz, it deforms back and forth at the same speed as the AC signal, and produces an audible sound.</a:t>
            </a:r>
            <a:endParaRPr sz="1400"/>
          </a:p>
          <a:p>
            <a:pPr indent="0" lvl="0" marL="0" rtl="0">
              <a:spcBef>
                <a:spcPts val="1600"/>
              </a:spcBef>
              <a:spcAft>
                <a:spcPts val="0"/>
              </a:spcAft>
              <a:buClr>
                <a:schemeClr val="dk1"/>
              </a:buClr>
              <a:buSzPts val="1100"/>
              <a:buFont typeface="Arial"/>
              <a:buNone/>
            </a:pPr>
            <a:r>
              <a:rPr lang="iw" sz="1400"/>
              <a:t>V.      Push Button Switch</a:t>
            </a:r>
            <a:endParaRPr sz="1400"/>
          </a:p>
          <a:p>
            <a:pPr indent="0" lvl="0" marL="0" rtl="0">
              <a:spcBef>
                <a:spcPts val="1600"/>
              </a:spcBef>
              <a:spcAft>
                <a:spcPts val="1600"/>
              </a:spcAft>
              <a:buNone/>
            </a:pPr>
            <a:r>
              <a:t/>
            </a:r>
            <a:endParaRPr/>
          </a:p>
        </p:txBody>
      </p:sp>
      <p:sp>
        <p:nvSpPr>
          <p:cNvPr id="219" name="Google Shape;219;p46"/>
          <p:cNvSpPr txBox="1"/>
          <p:nvPr>
            <p:ph type="title"/>
          </p:nvPr>
        </p:nvSpPr>
        <p:spPr>
          <a:xfrm>
            <a:off x="2290350" y="168050"/>
            <a:ext cx="5477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a:t>BOM- bill of materials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7"/>
          <p:cNvSpPr txBox="1"/>
          <p:nvPr>
            <p:ph type="title"/>
          </p:nvPr>
        </p:nvSpPr>
        <p:spPr>
          <a:xfrm>
            <a:off x="2809050" y="168075"/>
            <a:ext cx="3525900" cy="5727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סכמה אלקטרונית-</a:t>
            </a:r>
            <a:endParaRPr/>
          </a:p>
        </p:txBody>
      </p:sp>
      <p:sp>
        <p:nvSpPr>
          <p:cNvPr id="225" name="Google Shape;225;p47"/>
          <p:cNvSpPr/>
          <p:nvPr/>
        </p:nvSpPr>
        <p:spPr>
          <a:xfrm>
            <a:off x="335938" y="893175"/>
            <a:ext cx="8472114" cy="4097925"/>
          </a:xfrm>
          <a:prstGeom prst="rect">
            <a:avLst/>
          </a:prstGeom>
          <a:no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8"/>
          <p:cNvSpPr txBox="1"/>
          <p:nvPr>
            <p:ph type="title"/>
          </p:nvPr>
        </p:nvSpPr>
        <p:spPr>
          <a:xfrm>
            <a:off x="3960750" y="-148475"/>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
        <p:nvSpPr>
          <p:cNvPr id="231" name="Google Shape;231;p48"/>
          <p:cNvSpPr txBox="1"/>
          <p:nvPr>
            <p:ph idx="1" type="body"/>
          </p:nvPr>
        </p:nvSpPr>
        <p:spPr>
          <a:xfrm>
            <a:off x="294300" y="710250"/>
            <a:ext cx="8555400" cy="3723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#include&lt;Wire.h&gt;</a:t>
            </a:r>
            <a:endParaRPr sz="1200"/>
          </a:p>
          <a:p>
            <a:pPr indent="0" lvl="0" marL="0" rtl="0">
              <a:spcBef>
                <a:spcPts val="1600"/>
              </a:spcBef>
              <a:spcAft>
                <a:spcPts val="0"/>
              </a:spcAft>
              <a:buNone/>
            </a:pPr>
            <a:r>
              <a:rPr lang="iw" sz="1200"/>
              <a:t>#include &lt;SoftwareSerial.h&gt;</a:t>
            </a:r>
            <a:endParaRPr sz="1200"/>
          </a:p>
          <a:p>
            <a:pPr indent="0" lvl="0" marL="0" rtl="0">
              <a:spcBef>
                <a:spcPts val="1600"/>
              </a:spcBef>
              <a:spcAft>
                <a:spcPts val="0"/>
              </a:spcAft>
              <a:buNone/>
            </a:pPr>
            <a:r>
              <a:rPr lang="iw" sz="1200"/>
              <a:t>SoftwareSerial BTserial(11, 12); // RX | TX</a:t>
            </a:r>
            <a:endParaRPr sz="1200"/>
          </a:p>
          <a:p>
            <a:pPr indent="0" lvl="0" marL="0" rtl="0">
              <a:spcBef>
                <a:spcPts val="1600"/>
              </a:spcBef>
              <a:spcAft>
                <a:spcPts val="0"/>
              </a:spcAft>
              <a:buNone/>
            </a:pPr>
            <a:r>
              <a:rPr lang="iw" sz="1200"/>
              <a:t>int sensorPin = A0;</a:t>
            </a:r>
            <a:endParaRPr sz="1200"/>
          </a:p>
          <a:p>
            <a:pPr indent="0" lvl="0" marL="0" rtl="0">
              <a:spcBef>
                <a:spcPts val="1600"/>
              </a:spcBef>
              <a:spcAft>
                <a:spcPts val="0"/>
              </a:spcAft>
              <a:buNone/>
            </a:pPr>
            <a:r>
              <a:rPr lang="iw" sz="1200"/>
              <a:t>int sensorValue = 0;</a:t>
            </a:r>
            <a:endParaRPr sz="1200"/>
          </a:p>
          <a:p>
            <a:pPr indent="0" lvl="0" marL="0" rtl="0">
              <a:spcBef>
                <a:spcPts val="1600"/>
              </a:spcBef>
              <a:spcAft>
                <a:spcPts val="0"/>
              </a:spcAft>
              <a:buNone/>
            </a:pPr>
            <a:r>
              <a:rPr lang="iw" sz="1200"/>
              <a:t>const int MPU_addr=0x68; // I2C address of the MPU-6050</a:t>
            </a:r>
            <a:endParaRPr sz="1200"/>
          </a:p>
          <a:p>
            <a:pPr indent="0" lvl="0" marL="0" rtl="0">
              <a:spcBef>
                <a:spcPts val="1600"/>
              </a:spcBef>
              <a:spcAft>
                <a:spcPts val="0"/>
              </a:spcAft>
              <a:buNone/>
            </a:pPr>
            <a:r>
              <a:rPr lang="iw" sz="1200"/>
              <a:t>int16_t AcX,AcY,AcZ,Tmp,GyX,GyY,GyZ; //Accel readings in INT </a:t>
            </a:r>
            <a:endParaRPr sz="1200"/>
          </a:p>
          <a:p>
            <a:pPr indent="0" lvl="0" marL="0" rtl="0">
              <a:spcBef>
                <a:spcPts val="1600"/>
              </a:spcBef>
              <a:spcAft>
                <a:spcPts val="0"/>
              </a:spcAft>
              <a:buNone/>
            </a:pPr>
            <a:r>
              <a:rPr lang="iw" sz="1200"/>
              <a:t>int buttonState = 0; </a:t>
            </a:r>
            <a:endParaRPr sz="1200"/>
          </a:p>
          <a:p>
            <a:pPr indent="0" lvl="0" marL="0" rtl="0">
              <a:spcBef>
                <a:spcPts val="1600"/>
              </a:spcBef>
              <a:spcAft>
                <a:spcPts val="0"/>
              </a:spcAft>
              <a:buNone/>
            </a:pPr>
            <a:r>
              <a:rPr lang="iw" sz="1200"/>
              <a:t>unsigned long time; // Long for millis count.</a:t>
            </a:r>
            <a:endParaRPr sz="1200"/>
          </a:p>
          <a:p>
            <a:pPr indent="0" lvl="0" marL="0" rtl="0">
              <a:spcBef>
                <a:spcPts val="1600"/>
              </a:spcBef>
              <a:spcAft>
                <a:spcPts val="0"/>
              </a:spcAft>
              <a:buNone/>
            </a:pPr>
            <a:r>
              <a:t/>
            </a:r>
            <a:endParaRPr sz="900"/>
          </a:p>
          <a:p>
            <a:pPr indent="0" lvl="0" marL="0" rtl="0">
              <a:spcBef>
                <a:spcPts val="1600"/>
              </a:spcBef>
              <a:spcAft>
                <a:spcPts val="0"/>
              </a:spcAft>
              <a:buNone/>
            </a:pPr>
            <a:r>
              <a:t/>
            </a:r>
            <a:endParaRPr sz="900"/>
          </a:p>
          <a:p>
            <a:pPr indent="0" lvl="0" marL="0" rtl="0">
              <a:spcBef>
                <a:spcPts val="1600"/>
              </a:spcBef>
              <a:spcAft>
                <a:spcPts val="160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9"/>
          <p:cNvSpPr txBox="1"/>
          <p:nvPr>
            <p:ph idx="1" type="body"/>
          </p:nvPr>
        </p:nvSpPr>
        <p:spPr>
          <a:xfrm>
            <a:off x="320700" y="624900"/>
            <a:ext cx="8502600" cy="406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void setup(){</a:t>
            </a:r>
            <a:endParaRPr sz="1200"/>
          </a:p>
          <a:p>
            <a:pPr indent="0" lvl="0" marL="0" rtl="0">
              <a:spcBef>
                <a:spcPts val="1600"/>
              </a:spcBef>
              <a:spcAft>
                <a:spcPts val="0"/>
              </a:spcAft>
              <a:buNone/>
            </a:pPr>
            <a:r>
              <a:rPr lang="iw" sz="1200"/>
              <a:t>Wire.begin();</a:t>
            </a:r>
            <a:endParaRPr sz="1200"/>
          </a:p>
          <a:p>
            <a:pPr indent="0" lvl="0" marL="0" rtl="0">
              <a:spcBef>
                <a:spcPts val="1600"/>
              </a:spcBef>
              <a:spcAft>
                <a:spcPts val="0"/>
              </a:spcAft>
              <a:buNone/>
            </a:pPr>
            <a:r>
              <a:rPr lang="iw" sz="1200"/>
              <a:t>Wire.beginTransmission(MPU_addr);</a:t>
            </a:r>
            <a:endParaRPr sz="1200"/>
          </a:p>
          <a:p>
            <a:pPr indent="0" lvl="0" marL="0" rtl="0">
              <a:spcBef>
                <a:spcPts val="1600"/>
              </a:spcBef>
              <a:spcAft>
                <a:spcPts val="0"/>
              </a:spcAft>
              <a:buNone/>
            </a:pPr>
            <a:r>
              <a:rPr lang="iw" sz="1200"/>
              <a:t>Wire.write(0x6B); // PWR_MGMT_1 register</a:t>
            </a:r>
            <a:endParaRPr sz="1200"/>
          </a:p>
          <a:p>
            <a:pPr indent="0" lvl="0" marL="0" rtl="0">
              <a:spcBef>
                <a:spcPts val="1600"/>
              </a:spcBef>
              <a:spcAft>
                <a:spcPts val="0"/>
              </a:spcAft>
              <a:buNone/>
            </a:pPr>
            <a:r>
              <a:rPr lang="iw" sz="1200"/>
              <a:t>Wire.write(0); // Set to zero (wakes up the MPU-6050)</a:t>
            </a:r>
            <a:endParaRPr sz="1200"/>
          </a:p>
          <a:p>
            <a:pPr indent="0" lvl="0" marL="0" rtl="0">
              <a:spcBef>
                <a:spcPts val="1600"/>
              </a:spcBef>
              <a:spcAft>
                <a:spcPts val="0"/>
              </a:spcAft>
              <a:buNone/>
            </a:pPr>
            <a:r>
              <a:rPr lang="iw" sz="1200"/>
              <a:t>Wire.endTransmission(true);</a:t>
            </a:r>
            <a:endParaRPr sz="1200"/>
          </a:p>
          <a:p>
            <a:pPr indent="0" lvl="0" marL="0" rtl="0">
              <a:spcBef>
                <a:spcPts val="1600"/>
              </a:spcBef>
              <a:spcAft>
                <a:spcPts val="0"/>
              </a:spcAft>
              <a:buNone/>
            </a:pPr>
            <a:r>
              <a:rPr lang="iw" sz="1200"/>
              <a:t>Serial.begin(9600);</a:t>
            </a:r>
            <a:endParaRPr sz="1200"/>
          </a:p>
          <a:p>
            <a:pPr indent="0" lvl="0" marL="0" rtl="0">
              <a:spcBef>
                <a:spcPts val="1600"/>
              </a:spcBef>
              <a:spcAft>
                <a:spcPts val="0"/>
              </a:spcAft>
              <a:buNone/>
            </a:pPr>
            <a:r>
              <a:rPr lang="iw" sz="1200"/>
              <a:t>BTserial.begin(9600);</a:t>
            </a:r>
            <a:endParaRPr sz="1200"/>
          </a:p>
          <a:p>
            <a:pPr indent="0" lvl="0" marL="0" rtl="0">
              <a:spcBef>
                <a:spcPts val="1600"/>
              </a:spcBef>
              <a:spcAft>
                <a:spcPts val="0"/>
              </a:spcAft>
              <a:buNone/>
            </a:pPr>
            <a:r>
              <a:rPr lang="iw" sz="1200"/>
              <a:t>pinMode(8, OUTPUT);</a:t>
            </a:r>
            <a:endParaRPr sz="1200"/>
          </a:p>
          <a:p>
            <a:pPr indent="0" lvl="0" marL="0" rtl="0">
              <a:spcBef>
                <a:spcPts val="1600"/>
              </a:spcBef>
              <a:spcAft>
                <a:spcPts val="0"/>
              </a:spcAft>
              <a:buNone/>
            </a:pPr>
            <a:r>
              <a:rPr lang="iw" sz="1200"/>
              <a:t>pinMode(9, INPUT); }</a:t>
            </a:r>
            <a:endParaRPr sz="1200"/>
          </a:p>
          <a:p>
            <a:pPr indent="0" lvl="0" marL="0" rtl="0">
              <a:spcBef>
                <a:spcPts val="1600"/>
              </a:spcBef>
              <a:spcAft>
                <a:spcPts val="1600"/>
              </a:spcAft>
              <a:buNone/>
            </a:pPr>
            <a:r>
              <a:t/>
            </a:r>
            <a:endParaRPr sz="1200"/>
          </a:p>
        </p:txBody>
      </p:sp>
      <p:sp>
        <p:nvSpPr>
          <p:cNvPr id="237" name="Google Shape;237;p49"/>
          <p:cNvSpPr txBox="1"/>
          <p:nvPr>
            <p:ph type="title"/>
          </p:nvPr>
        </p:nvSpPr>
        <p:spPr>
          <a:xfrm>
            <a:off x="3960750" y="-148450"/>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50"/>
          <p:cNvSpPr txBox="1"/>
          <p:nvPr>
            <p:ph type="title"/>
          </p:nvPr>
        </p:nvSpPr>
        <p:spPr>
          <a:xfrm>
            <a:off x="3960750" y="-148475"/>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
        <p:nvSpPr>
          <p:cNvPr id="243" name="Google Shape;243;p50"/>
          <p:cNvSpPr txBox="1"/>
          <p:nvPr>
            <p:ph idx="1" type="body"/>
          </p:nvPr>
        </p:nvSpPr>
        <p:spPr>
          <a:xfrm>
            <a:off x="320700" y="611700"/>
            <a:ext cx="8502600" cy="410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void loop() {</a:t>
            </a:r>
            <a:endParaRPr sz="1200"/>
          </a:p>
          <a:p>
            <a:pPr indent="0" lvl="0" marL="0" rtl="0">
              <a:spcBef>
                <a:spcPts val="1600"/>
              </a:spcBef>
              <a:spcAft>
                <a:spcPts val="0"/>
              </a:spcAft>
              <a:buNone/>
            </a:pPr>
            <a:r>
              <a:rPr lang="iw" sz="1200"/>
              <a:t>buttonState = digitalRead(9);</a:t>
            </a:r>
            <a:endParaRPr sz="1200"/>
          </a:p>
          <a:p>
            <a:pPr indent="0" lvl="0" marL="0" rtl="0">
              <a:spcBef>
                <a:spcPts val="1600"/>
              </a:spcBef>
              <a:spcAft>
                <a:spcPts val="0"/>
              </a:spcAft>
              <a:buNone/>
            </a:pPr>
            <a:r>
              <a:rPr lang="iw" sz="1200"/>
              <a:t>AcZ=Wire.read()&lt;&lt;8|Wire.read(); </a:t>
            </a:r>
            <a:endParaRPr sz="1200"/>
          </a:p>
          <a:p>
            <a:pPr indent="0" lvl="0" marL="0" rtl="0">
              <a:spcBef>
                <a:spcPts val="1600"/>
              </a:spcBef>
              <a:spcAft>
                <a:spcPts val="0"/>
              </a:spcAft>
              <a:buNone/>
            </a:pPr>
            <a:r>
              <a:rPr lang="iw" sz="1200"/>
              <a:t>int val = AcZ;</a:t>
            </a:r>
            <a:endParaRPr sz="1200"/>
          </a:p>
          <a:p>
            <a:pPr indent="0" lvl="0" marL="0" rtl="0">
              <a:spcBef>
                <a:spcPts val="1600"/>
              </a:spcBef>
              <a:spcAft>
                <a:spcPts val="0"/>
              </a:spcAft>
              <a:buNone/>
            </a:pPr>
            <a:r>
              <a:rPr lang="iw" sz="1200"/>
              <a:t>delay(300);</a:t>
            </a:r>
            <a:endParaRPr sz="1200"/>
          </a:p>
          <a:p>
            <a:pPr indent="0" lvl="0" marL="0" rtl="0">
              <a:spcBef>
                <a:spcPts val="1600"/>
              </a:spcBef>
              <a:spcAft>
                <a:spcPts val="0"/>
              </a:spcAft>
              <a:buNone/>
            </a:pPr>
            <a:r>
              <a:t/>
            </a:r>
            <a:endParaRPr sz="1200"/>
          </a:p>
          <a:p>
            <a:pPr indent="0" lvl="0" marL="0" rtl="0">
              <a:spcBef>
                <a:spcPts val="1600"/>
              </a:spcBef>
              <a:spcAft>
                <a:spcPts val="0"/>
              </a:spcAft>
              <a:buNone/>
            </a:pPr>
            <a:r>
              <a:rPr lang="iw" sz="1200"/>
              <a:t>while((AcZ&lt;val+2000) &amp;&amp; (AcZ&gt;val-1000))  {</a:t>
            </a:r>
            <a:endParaRPr sz="1200"/>
          </a:p>
          <a:p>
            <a:pPr indent="0" lvl="0" marL="0" rtl="0">
              <a:spcBef>
                <a:spcPts val="1600"/>
              </a:spcBef>
              <a:spcAft>
                <a:spcPts val="0"/>
              </a:spcAft>
              <a:buNone/>
            </a:pPr>
            <a:r>
              <a:rPr lang="iw" sz="1200"/>
              <a:t>delay(1000);</a:t>
            </a:r>
            <a:endParaRPr sz="1200"/>
          </a:p>
          <a:p>
            <a:pPr indent="0" lvl="0" marL="0" rtl="0">
              <a:spcBef>
                <a:spcPts val="1600"/>
              </a:spcBef>
              <a:spcAft>
                <a:spcPts val="0"/>
              </a:spcAft>
              <a:buNone/>
            </a:pPr>
            <a:r>
              <a:rPr lang="iw" sz="1200"/>
              <a:t>Wire.beginTransmission(MPU_addr);</a:t>
            </a:r>
            <a:endParaRPr sz="1200"/>
          </a:p>
          <a:p>
            <a:pPr indent="0" lvl="0" marL="0" rtl="0">
              <a:spcBef>
                <a:spcPts val="1600"/>
              </a:spcBef>
              <a:spcAft>
                <a:spcPts val="0"/>
              </a:spcAft>
              <a:buNone/>
            </a:pPr>
            <a:r>
              <a:rPr lang="iw" sz="1200"/>
              <a:t>Wire.write(0x3B);</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51"/>
          <p:cNvSpPr txBox="1"/>
          <p:nvPr>
            <p:ph idx="1" type="body"/>
          </p:nvPr>
        </p:nvSpPr>
        <p:spPr>
          <a:xfrm>
            <a:off x="329700" y="585325"/>
            <a:ext cx="8502600" cy="36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Wire.write(0x3B);</a:t>
            </a:r>
            <a:endParaRPr sz="1200"/>
          </a:p>
          <a:p>
            <a:pPr indent="0" lvl="0" marL="0" rtl="0">
              <a:spcBef>
                <a:spcPts val="1600"/>
              </a:spcBef>
              <a:spcAft>
                <a:spcPts val="0"/>
              </a:spcAft>
              <a:buNone/>
            </a:pPr>
            <a:r>
              <a:rPr lang="iw" sz="1200"/>
              <a:t>Wire.endTransmission(false);</a:t>
            </a:r>
            <a:endParaRPr sz="1200"/>
          </a:p>
          <a:p>
            <a:pPr indent="0" lvl="0" marL="0" rtl="0">
              <a:spcBef>
                <a:spcPts val="1600"/>
              </a:spcBef>
              <a:spcAft>
                <a:spcPts val="0"/>
              </a:spcAft>
              <a:buNone/>
            </a:pPr>
            <a:r>
              <a:rPr lang="iw" sz="1200"/>
              <a:t>Wire.requestFrom(MPU_addr,14,true); </a:t>
            </a:r>
            <a:endParaRPr sz="1200"/>
          </a:p>
          <a:p>
            <a:pPr indent="0" lvl="0" marL="0" rtl="0">
              <a:spcBef>
                <a:spcPts val="1600"/>
              </a:spcBef>
              <a:spcAft>
                <a:spcPts val="0"/>
              </a:spcAft>
              <a:buNone/>
            </a:pPr>
            <a:r>
              <a:rPr lang="iw" sz="1200"/>
              <a:t>AcZ=Wire.read()&lt;&lt;8|Wire.read();</a:t>
            </a:r>
            <a:endParaRPr sz="1200"/>
          </a:p>
          <a:p>
            <a:pPr indent="0" lvl="0" marL="0" rtl="0">
              <a:spcBef>
                <a:spcPts val="1600"/>
              </a:spcBef>
              <a:spcAft>
                <a:spcPts val="0"/>
              </a:spcAft>
              <a:buNone/>
            </a:pPr>
            <a:r>
              <a:t/>
            </a:r>
            <a:endParaRPr sz="1200"/>
          </a:p>
          <a:p>
            <a:pPr indent="0" lvl="0" marL="0" rtl="0">
              <a:spcBef>
                <a:spcPts val="1600"/>
              </a:spcBef>
              <a:spcAft>
                <a:spcPts val="0"/>
              </a:spcAft>
              <a:buNone/>
            </a:pPr>
            <a:r>
              <a:rPr lang="iw" sz="1200"/>
              <a:t>int NAcZ=map(AcZ, -30000, 30000, 1, 60); //Takes the values of the accel and maps it to nmbers between 1-10</a:t>
            </a:r>
            <a:endParaRPr sz="1200"/>
          </a:p>
          <a:p>
            <a:pPr indent="0" lvl="0" marL="0" rtl="0">
              <a:spcBef>
                <a:spcPts val="1600"/>
              </a:spcBef>
              <a:spcAft>
                <a:spcPts val="0"/>
              </a:spcAft>
              <a:buNone/>
            </a:pPr>
            <a:r>
              <a:rPr lang="iw" sz="1200"/>
              <a:t>Serial.println(NAcZ);</a:t>
            </a:r>
            <a:endParaRPr sz="1200"/>
          </a:p>
          <a:p>
            <a:pPr indent="0" lvl="0" marL="0" rtl="0">
              <a:spcBef>
                <a:spcPts val="1600"/>
              </a:spcBef>
              <a:spcAft>
                <a:spcPts val="0"/>
              </a:spcAft>
              <a:buNone/>
            </a:pPr>
            <a:r>
              <a:rPr lang="iw" sz="1200"/>
              <a:t>if (NAcZ&gt;49) {</a:t>
            </a:r>
            <a:endParaRPr sz="1200"/>
          </a:p>
          <a:p>
            <a:pPr indent="0" lvl="0" marL="0" rtl="0">
              <a:spcBef>
                <a:spcPts val="1600"/>
              </a:spcBef>
              <a:spcAft>
                <a:spcPts val="0"/>
              </a:spcAft>
              <a:buNone/>
            </a:pPr>
            <a:r>
              <a:rPr lang="iw" sz="1200"/>
              <a:t>NAcZ=49;</a:t>
            </a:r>
            <a:endParaRPr sz="1200"/>
          </a:p>
          <a:p>
            <a:pPr indent="0" lvl="0" marL="0" rtl="0">
              <a:spcBef>
                <a:spcPts val="1600"/>
              </a:spcBef>
              <a:spcAft>
                <a:spcPts val="0"/>
              </a:spcAft>
              <a:buNone/>
            </a:pPr>
            <a:r>
              <a:rPr lang="iw" sz="1200"/>
              <a:t>Serial.println(NAcZ);</a:t>
            </a:r>
            <a:endParaRPr sz="1200"/>
          </a:p>
          <a:p>
            <a:pPr indent="0" lvl="0" marL="0" rtl="0">
              <a:spcBef>
                <a:spcPts val="1600"/>
              </a:spcBef>
              <a:spcAft>
                <a:spcPts val="1600"/>
              </a:spcAft>
              <a:buNone/>
            </a:pPr>
            <a:r>
              <a:t/>
            </a:r>
            <a:endParaRPr sz="1200"/>
          </a:p>
        </p:txBody>
      </p:sp>
      <p:sp>
        <p:nvSpPr>
          <p:cNvPr id="249" name="Google Shape;249;p51"/>
          <p:cNvSpPr txBox="1"/>
          <p:nvPr>
            <p:ph type="title"/>
          </p:nvPr>
        </p:nvSpPr>
        <p:spPr>
          <a:xfrm>
            <a:off x="3969750" y="-122075"/>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52"/>
          <p:cNvSpPr txBox="1"/>
          <p:nvPr>
            <p:ph idx="1" type="body"/>
          </p:nvPr>
        </p:nvSpPr>
        <p:spPr>
          <a:xfrm>
            <a:off x="320700" y="519000"/>
            <a:ext cx="8502600" cy="410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a:t>
            </a:r>
            <a:endParaRPr sz="1200"/>
          </a:p>
          <a:p>
            <a:pPr indent="0" lvl="0" marL="0" rtl="0">
              <a:spcBef>
                <a:spcPts val="1600"/>
              </a:spcBef>
              <a:spcAft>
                <a:spcPts val="0"/>
              </a:spcAft>
              <a:buNone/>
            </a:pPr>
            <a:r>
              <a:rPr lang="iw" sz="1200"/>
              <a:t>else if (NAcZ&lt;46) //Checks if the man has fallen.</a:t>
            </a:r>
            <a:endParaRPr sz="1200"/>
          </a:p>
          <a:p>
            <a:pPr indent="0" lvl="0" marL="0" rtl="0">
              <a:spcBef>
                <a:spcPts val="1600"/>
              </a:spcBef>
              <a:spcAft>
                <a:spcPts val="0"/>
              </a:spcAft>
              <a:buNone/>
            </a:pPr>
            <a:r>
              <a:rPr lang="iw" sz="1200"/>
              <a:t>{</a:t>
            </a:r>
            <a:endParaRPr sz="1200"/>
          </a:p>
          <a:p>
            <a:pPr indent="0" lvl="0" marL="0" rtl="0">
              <a:spcBef>
                <a:spcPts val="1600"/>
              </a:spcBef>
              <a:spcAft>
                <a:spcPts val="0"/>
              </a:spcAft>
              <a:buNone/>
            </a:pPr>
            <a:r>
              <a:rPr lang="iw" sz="1200"/>
              <a:t>  buttonState = digitalRead(9);</a:t>
            </a:r>
            <a:endParaRPr sz="1200"/>
          </a:p>
          <a:p>
            <a:pPr indent="0" lvl="0" marL="0" rtl="0">
              <a:spcBef>
                <a:spcPts val="1600"/>
              </a:spcBef>
              <a:spcAft>
                <a:spcPts val="0"/>
              </a:spcAft>
              <a:buNone/>
            </a:pPr>
            <a:r>
              <a:rPr lang="iw" sz="1200"/>
              <a:t>Serial.println(NAcZ);</a:t>
            </a:r>
            <a:endParaRPr sz="1200"/>
          </a:p>
          <a:p>
            <a:pPr indent="0" lvl="0" marL="0" rtl="0">
              <a:spcBef>
                <a:spcPts val="1600"/>
              </a:spcBef>
              <a:spcAft>
                <a:spcPts val="0"/>
              </a:spcAft>
              <a:buNone/>
            </a:pPr>
            <a:r>
              <a:rPr lang="iw" sz="1200"/>
              <a:t>tone(8,330); //starts alarm</a:t>
            </a:r>
            <a:endParaRPr sz="1200"/>
          </a:p>
          <a:p>
            <a:pPr indent="0" lvl="0" marL="0" rtl="0">
              <a:spcBef>
                <a:spcPts val="1600"/>
              </a:spcBef>
              <a:spcAft>
                <a:spcPts val="0"/>
              </a:spcAft>
              <a:buNone/>
            </a:pPr>
            <a:r>
              <a:rPr lang="iw" sz="1200"/>
              <a:t>        if (buttonState == HIGH) //Checks if button has been pressed.</a:t>
            </a:r>
            <a:endParaRPr sz="1200"/>
          </a:p>
          <a:p>
            <a:pPr indent="0" lvl="0" marL="0" rtl="0">
              <a:spcBef>
                <a:spcPts val="1600"/>
              </a:spcBef>
              <a:spcAft>
                <a:spcPts val="0"/>
              </a:spcAft>
              <a:buNone/>
            </a:pPr>
            <a:r>
              <a:rPr lang="iw" sz="1200"/>
              <a:t>         { </a:t>
            </a:r>
            <a:endParaRPr sz="1200"/>
          </a:p>
          <a:p>
            <a:pPr indent="0" lvl="0" marL="0" rtl="0">
              <a:spcBef>
                <a:spcPts val="1600"/>
              </a:spcBef>
              <a:spcAft>
                <a:spcPts val="0"/>
              </a:spcAft>
              <a:buNone/>
            </a:pPr>
            <a:r>
              <a:rPr lang="iw" sz="1200"/>
              <a:t>     Serial.println("GRANDPA OK"); </a:t>
            </a:r>
            <a:endParaRPr sz="1200"/>
          </a:p>
          <a:p>
            <a:pPr indent="0" lvl="0" marL="0" rtl="0">
              <a:spcBef>
                <a:spcPts val="1600"/>
              </a:spcBef>
              <a:spcAft>
                <a:spcPts val="0"/>
              </a:spcAft>
              <a:buNone/>
            </a:pPr>
            <a:r>
              <a:rPr lang="iw" sz="1200"/>
              <a:t>noTone(8); //stops the alarm</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
        <p:nvSpPr>
          <p:cNvPr id="255" name="Google Shape;255;p52"/>
          <p:cNvSpPr txBox="1"/>
          <p:nvPr>
            <p:ph type="title"/>
          </p:nvPr>
        </p:nvSpPr>
        <p:spPr>
          <a:xfrm>
            <a:off x="3960750" y="-148450"/>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3"/>
          <p:cNvSpPr txBox="1"/>
          <p:nvPr>
            <p:ph idx="1" type="body"/>
          </p:nvPr>
        </p:nvSpPr>
        <p:spPr>
          <a:xfrm>
            <a:off x="320700" y="545750"/>
            <a:ext cx="8502600" cy="42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delay(100);</a:t>
            </a:r>
            <a:endParaRPr sz="1200"/>
          </a:p>
          <a:p>
            <a:pPr indent="0" lvl="0" marL="0" rtl="0">
              <a:spcBef>
                <a:spcPts val="1600"/>
              </a:spcBef>
              <a:spcAft>
                <a:spcPts val="0"/>
              </a:spcAft>
              <a:buNone/>
            </a:pPr>
            <a:r>
              <a:rPr lang="iw" sz="1200"/>
              <a:t>      exit(1); //Exits program.</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       Serial.println("waiting 30 seconds");</a:t>
            </a:r>
            <a:endParaRPr sz="1200"/>
          </a:p>
          <a:p>
            <a:pPr indent="0" lvl="0" marL="0" rtl="0">
              <a:spcBef>
                <a:spcPts val="1600"/>
              </a:spcBef>
              <a:spcAft>
                <a:spcPts val="0"/>
              </a:spcAft>
              <a:buNone/>
            </a:pPr>
            <a:r>
              <a:rPr lang="iw" sz="1200"/>
              <a:t>      buttonState = digitalRead(9);</a:t>
            </a:r>
            <a:endParaRPr sz="1200"/>
          </a:p>
          <a:p>
            <a:pPr indent="0" lvl="0" marL="0" rtl="0">
              <a:spcBef>
                <a:spcPts val="1600"/>
              </a:spcBef>
              <a:spcAft>
                <a:spcPts val="0"/>
              </a:spcAft>
              <a:buNone/>
            </a:pPr>
            <a:r>
              <a:rPr lang="iw" sz="1200"/>
              <a:t>       for(int i=0;i&lt;30;i++) //A loop started to count 30 seconds since the fall.</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         do{</a:t>
            </a:r>
            <a:endParaRPr sz="1200"/>
          </a:p>
          <a:p>
            <a:pPr indent="0" lvl="0" marL="0" rtl="0">
              <a:spcBef>
                <a:spcPts val="1600"/>
              </a:spcBef>
              <a:spcAft>
                <a:spcPts val="0"/>
              </a:spcAft>
              <a:buNone/>
            </a:pPr>
            <a:r>
              <a:rPr lang="iw" sz="1200"/>
              <a:t>         buttonState = digitalRead(9);</a:t>
            </a:r>
            <a:endParaRPr sz="1200"/>
          </a:p>
          <a:p>
            <a:pPr indent="0" lvl="0" marL="0" rtl="0">
              <a:spcBef>
                <a:spcPts val="1600"/>
              </a:spcBef>
              <a:spcAft>
                <a:spcPts val="0"/>
              </a:spcAft>
              <a:buNone/>
            </a:pPr>
            <a:r>
              <a:rPr lang="iw" sz="1200"/>
              <a:t>if (buttonState == HIGH) //Checks if button has been pressed.</a:t>
            </a:r>
            <a:endParaRPr sz="1200"/>
          </a:p>
          <a:p>
            <a:pPr indent="0" lvl="0" marL="0" rtl="0">
              <a:spcBef>
                <a:spcPts val="1600"/>
              </a:spcBef>
              <a:spcAft>
                <a:spcPts val="0"/>
              </a:spcAft>
              <a:buNone/>
            </a:pPr>
            <a:r>
              <a:rPr lang="iw" sz="1200"/>
              <a:t>           { </a:t>
            </a:r>
            <a:endParaRPr sz="1200"/>
          </a:p>
          <a:p>
            <a:pPr indent="0" lvl="0" marL="0" rtl="0">
              <a:spcBef>
                <a:spcPts val="1600"/>
              </a:spcBef>
              <a:spcAft>
                <a:spcPts val="1600"/>
              </a:spcAft>
              <a:buNone/>
            </a:pPr>
            <a:r>
              <a:t/>
            </a:r>
            <a:endParaRPr sz="1200"/>
          </a:p>
        </p:txBody>
      </p:sp>
      <p:sp>
        <p:nvSpPr>
          <p:cNvPr id="261" name="Google Shape;261;p53"/>
          <p:cNvSpPr txBox="1"/>
          <p:nvPr>
            <p:ph type="title"/>
          </p:nvPr>
        </p:nvSpPr>
        <p:spPr>
          <a:xfrm>
            <a:off x="3960750" y="-82525"/>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4"/>
          <p:cNvSpPr txBox="1"/>
          <p:nvPr>
            <p:ph idx="1" type="body"/>
          </p:nvPr>
        </p:nvSpPr>
        <p:spPr>
          <a:xfrm>
            <a:off x="320700" y="506175"/>
            <a:ext cx="8502600" cy="36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         Serial.println("GRANDPA OK");</a:t>
            </a:r>
            <a:endParaRPr sz="1200"/>
          </a:p>
          <a:p>
            <a:pPr indent="0" lvl="0" marL="0" rtl="0">
              <a:spcBef>
                <a:spcPts val="1600"/>
              </a:spcBef>
              <a:spcAft>
                <a:spcPts val="0"/>
              </a:spcAft>
              <a:buNone/>
            </a:pPr>
            <a:r>
              <a:rPr lang="iw" sz="1200"/>
              <a:t>         noTone(8); //stops tone</a:t>
            </a:r>
            <a:endParaRPr sz="1200"/>
          </a:p>
          <a:p>
            <a:pPr indent="0" lvl="0" marL="0" rtl="0">
              <a:spcBef>
                <a:spcPts val="1600"/>
              </a:spcBef>
              <a:spcAft>
                <a:spcPts val="0"/>
              </a:spcAft>
              <a:buNone/>
            </a:pPr>
            <a:r>
              <a:rPr lang="iw" sz="1200"/>
              <a:t>         delay(100);</a:t>
            </a:r>
            <a:endParaRPr sz="1200"/>
          </a:p>
          <a:p>
            <a:pPr indent="0" lvl="0" marL="0" rtl="0">
              <a:spcBef>
                <a:spcPts val="1600"/>
              </a:spcBef>
              <a:spcAft>
                <a:spcPts val="0"/>
              </a:spcAft>
              <a:buNone/>
            </a:pPr>
            <a:r>
              <a:rPr lang="iw" sz="1200"/>
              <a:t>         exit(1); //Exits program.</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            }while(buttonState == HIGH); </a:t>
            </a:r>
            <a:endParaRPr sz="1200"/>
          </a:p>
          <a:p>
            <a:pPr indent="0" lvl="0" marL="0" rtl="0">
              <a:spcBef>
                <a:spcPts val="1600"/>
              </a:spcBef>
              <a:spcAft>
                <a:spcPts val="0"/>
              </a:spcAft>
              <a:buNone/>
            </a:pPr>
            <a:r>
              <a:rPr lang="iw" sz="1200"/>
              <a:t>           delay(1000);</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 Serial.println("30 seconds have passed , message sent");</a:t>
            </a:r>
            <a:endParaRPr sz="1200"/>
          </a:p>
          <a:p>
            <a:pPr indent="0" lvl="0" marL="0" rtl="0">
              <a:spcBef>
                <a:spcPts val="1600"/>
              </a:spcBef>
              <a:spcAft>
                <a:spcPts val="0"/>
              </a:spcAft>
              <a:buNone/>
            </a:pPr>
            <a:r>
              <a:rPr lang="iw" sz="1200"/>
              <a:t>          if (buttonState == LOW) //If the button hasn't been pressed.</a:t>
            </a:r>
            <a:endParaRPr sz="1200"/>
          </a:p>
          <a:p>
            <a:pPr indent="0" lvl="0" marL="0" rtl="0">
              <a:spcBef>
                <a:spcPts val="1600"/>
              </a:spcBef>
              <a:spcAft>
                <a:spcPts val="0"/>
              </a:spcAft>
              <a:buNone/>
            </a:pPr>
            <a:r>
              <a:rPr lang="iw" sz="1200"/>
              <a:t>          {</a:t>
            </a:r>
            <a:endParaRPr sz="1200"/>
          </a:p>
          <a:p>
            <a:pPr indent="0" lvl="0" marL="0" rtl="0">
              <a:spcBef>
                <a:spcPts val="1600"/>
              </a:spcBef>
              <a:spcAft>
                <a:spcPts val="1600"/>
              </a:spcAft>
              <a:buNone/>
            </a:pPr>
            <a:r>
              <a:t/>
            </a:r>
            <a:endParaRPr sz="1200"/>
          </a:p>
        </p:txBody>
      </p:sp>
      <p:sp>
        <p:nvSpPr>
          <p:cNvPr id="267" name="Google Shape;267;p54"/>
          <p:cNvSpPr txBox="1"/>
          <p:nvPr>
            <p:ph type="title"/>
          </p:nvPr>
        </p:nvSpPr>
        <p:spPr>
          <a:xfrm>
            <a:off x="3960750" y="-201225"/>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5"/>
          <p:cNvSpPr txBox="1"/>
          <p:nvPr>
            <p:ph idx="1" type="body"/>
          </p:nvPr>
        </p:nvSpPr>
        <p:spPr>
          <a:xfrm>
            <a:off x="329700" y="915025"/>
            <a:ext cx="8502600" cy="36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sz="1200"/>
              <a:t>          BTserial.print("grandpadown1"); //Sends message to phone via Bluetooth.</a:t>
            </a:r>
            <a:endParaRPr sz="1200"/>
          </a:p>
          <a:p>
            <a:pPr indent="0" lvl="0" marL="0" rtl="0">
              <a:spcBef>
                <a:spcPts val="1600"/>
              </a:spcBef>
              <a:spcAft>
                <a:spcPts val="0"/>
              </a:spcAft>
              <a:buNone/>
            </a:pPr>
            <a:r>
              <a:rPr lang="iw" sz="1200"/>
              <a:t>          BTserial.print(",");</a:t>
            </a:r>
            <a:endParaRPr sz="1200"/>
          </a:p>
          <a:p>
            <a:pPr indent="0" lvl="0" marL="0" rtl="0">
              <a:spcBef>
                <a:spcPts val="1600"/>
              </a:spcBef>
              <a:spcAft>
                <a:spcPts val="0"/>
              </a:spcAft>
              <a:buNone/>
            </a:pPr>
            <a:r>
              <a:rPr lang="iw" sz="1200"/>
              <a:t>          BTserial.print(sensorValue);</a:t>
            </a:r>
            <a:endParaRPr sz="1200"/>
          </a:p>
          <a:p>
            <a:pPr indent="0" lvl="0" marL="0" rtl="0">
              <a:spcBef>
                <a:spcPts val="1600"/>
              </a:spcBef>
              <a:spcAft>
                <a:spcPts val="0"/>
              </a:spcAft>
              <a:buNone/>
            </a:pPr>
            <a:r>
              <a:rPr lang="iw" sz="1200"/>
              <a:t>          BTserial.print(";");</a:t>
            </a:r>
            <a:endParaRPr sz="1200"/>
          </a:p>
          <a:p>
            <a:pPr indent="0" lvl="0" marL="0" rtl="0">
              <a:spcBef>
                <a:spcPts val="1600"/>
              </a:spcBef>
              <a:spcAft>
                <a:spcPts val="0"/>
              </a:spcAft>
              <a:buNone/>
            </a:pPr>
            <a:r>
              <a:rPr lang="iw" sz="1200"/>
              <a:t>          delay(20);</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  }</a:t>
            </a:r>
            <a:endParaRPr sz="1200"/>
          </a:p>
          <a:p>
            <a:pPr indent="0" lvl="0" marL="0" rtl="0">
              <a:spcBef>
                <a:spcPts val="1600"/>
              </a:spcBef>
              <a:spcAft>
                <a:spcPts val="0"/>
              </a:spcAft>
              <a:buNone/>
            </a:pPr>
            <a:r>
              <a:rPr lang="iw" sz="1200"/>
              <a:t>}</a:t>
            </a:r>
            <a:endParaRPr sz="1200"/>
          </a:p>
          <a:p>
            <a:pPr indent="0" lvl="0" marL="0" rtl="0">
              <a:spcBef>
                <a:spcPts val="1600"/>
              </a:spcBef>
              <a:spcAft>
                <a:spcPts val="0"/>
              </a:spcAft>
              <a:buNone/>
            </a:pPr>
            <a:r>
              <a:rPr lang="iw" sz="1200"/>
              <a:t>}</a:t>
            </a:r>
            <a:endParaRPr sz="1200"/>
          </a:p>
          <a:p>
            <a:pPr indent="0" lvl="0" marL="0" rtl="0">
              <a:spcBef>
                <a:spcPts val="1600"/>
              </a:spcBef>
              <a:spcAft>
                <a:spcPts val="1600"/>
              </a:spcAft>
              <a:buNone/>
            </a:pPr>
            <a:r>
              <a:t/>
            </a:r>
            <a:endParaRPr sz="1200"/>
          </a:p>
        </p:txBody>
      </p:sp>
      <p:sp>
        <p:nvSpPr>
          <p:cNvPr id="273" name="Google Shape;273;p55"/>
          <p:cNvSpPr txBox="1"/>
          <p:nvPr>
            <p:ph type="title"/>
          </p:nvPr>
        </p:nvSpPr>
        <p:spPr>
          <a:xfrm>
            <a:off x="3969750" y="-148450"/>
            <a:ext cx="12225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הקוד-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187675" y="579775"/>
            <a:ext cx="8520600" cy="5727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solidFill>
                  <a:srgbClr val="FF9900"/>
                </a:solidFill>
              </a:rPr>
              <a:t>מי אנחנו?</a:t>
            </a:r>
            <a:endParaRPr>
              <a:solidFill>
                <a:srgbClr val="FF9900"/>
              </a:solidFill>
            </a:endParaRPr>
          </a:p>
        </p:txBody>
      </p:sp>
      <p:sp>
        <p:nvSpPr>
          <p:cNvPr id="171" name="Google Shape;17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spcBef>
                <a:spcPts val="0"/>
              </a:spcBef>
              <a:spcAft>
                <a:spcPts val="1600"/>
              </a:spcAft>
              <a:buNone/>
            </a:pPr>
            <a:r>
              <a:rPr lang="iw">
                <a:solidFill>
                  <a:srgbClr val="000000"/>
                </a:solidFill>
              </a:rPr>
              <a:t>אנו מורכבים מקבוצה ש</a:t>
            </a:r>
            <a:r>
              <a:rPr lang="iw">
                <a:solidFill>
                  <a:srgbClr val="000000"/>
                </a:solidFill>
              </a:rPr>
              <a:t>ל ארבעה</a:t>
            </a:r>
            <a:r>
              <a:rPr lang="iw">
                <a:solidFill>
                  <a:srgbClr val="000000"/>
                </a:solidFill>
              </a:rPr>
              <a:t> תלמידים הלומדים תכנות ב ++C ו Arduino, והמטרה שלנו היא ליצור מוצר יעיל שיעזור לאוכלוסיה.</a:t>
            </a:r>
            <a:r>
              <a:rPr lang="iw"/>
              <a:t> </a:t>
            </a:r>
            <a:br>
              <a:rPr lang="iw"/>
            </a:br>
            <a:r>
              <a:rPr lang="iw">
                <a:solidFill>
                  <a:srgbClr val="000000"/>
                </a:solidFill>
              </a:rPr>
              <a:t>כמתכנתים</a:t>
            </a:r>
            <a:r>
              <a:rPr lang="iw"/>
              <a:t> </a:t>
            </a:r>
            <a:r>
              <a:rPr lang="iw">
                <a:solidFill>
                  <a:srgbClr val="000000"/>
                </a:solidFill>
              </a:rPr>
              <a:t>הצעדים הראשונים שלנו התחילו ב18 לינואר 2018. תחילה רכשנו את הידע והאהבה לתכנות. למדנו את שפת התכנות +</a:t>
            </a:r>
            <a:r>
              <a:rPr lang="iw">
                <a:solidFill>
                  <a:srgbClr val="000000"/>
                </a:solidFill>
              </a:rPr>
              <a:t>+C</a:t>
            </a:r>
            <a:r>
              <a:rPr lang="iw">
                <a:solidFill>
                  <a:srgbClr val="000000"/>
                </a:solidFill>
              </a:rPr>
              <a:t> כדי להבין את עקרונות התכנות ולאחר מכן המשכנו לתכנות ב Arduino תוך כדי נגיעה באלקטרוניקה. כאשר היה לנו מספיק ידע, והמשכנו ליצירת ה</a:t>
            </a:r>
            <a:r>
              <a:rPr lang="iw">
                <a:solidFill>
                  <a:srgbClr val="000000"/>
                </a:solidFill>
              </a:rPr>
              <a:t>פרויקטים.</a:t>
            </a:r>
            <a:r>
              <a:rPr lang="iw">
                <a:solidFill>
                  <a:srgbClr val="000000"/>
                </a:solidFill>
              </a:rPr>
              <a:t> </a:t>
            </a:r>
            <a:br>
              <a:rPr lang="iw"/>
            </a:br>
            <a:br>
              <a:rPr lang="iw"/>
            </a:br>
            <a:br>
              <a:rPr lang="iw"/>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6"/>
          <p:cNvSpPr txBox="1"/>
          <p:nvPr>
            <p:ph type="title"/>
          </p:nvPr>
        </p:nvSpPr>
        <p:spPr>
          <a:xfrm>
            <a:off x="3169350" y="299950"/>
            <a:ext cx="28053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לו"ז התקדמות-</a:t>
            </a:r>
            <a:endParaRPr/>
          </a:p>
        </p:txBody>
      </p:sp>
      <p:sp>
        <p:nvSpPr>
          <p:cNvPr id="279" name="Google Shape;279;p56"/>
          <p:cNvSpPr txBox="1"/>
          <p:nvPr>
            <p:ph idx="1" type="body"/>
          </p:nvPr>
        </p:nvSpPr>
        <p:spPr>
          <a:xfrm>
            <a:off x="311700" y="1007350"/>
            <a:ext cx="8520600" cy="33027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11.6-18.6- למידה על הרכיבים.</a:t>
            </a:r>
            <a:endParaRPr/>
          </a:p>
          <a:p>
            <a:pPr indent="0" lvl="0" marL="0" rtl="1">
              <a:spcBef>
                <a:spcPts val="1600"/>
              </a:spcBef>
              <a:spcAft>
                <a:spcPts val="0"/>
              </a:spcAft>
              <a:buNone/>
            </a:pPr>
            <a:r>
              <a:rPr lang="iw"/>
              <a:t>21.6- קבלת הaccelerometer וכתיבת קוד ראשוני.</a:t>
            </a:r>
            <a:endParaRPr/>
          </a:p>
          <a:p>
            <a:pPr indent="0" lvl="0" marL="0" rtl="1">
              <a:spcBef>
                <a:spcPts val="1600"/>
              </a:spcBef>
              <a:spcAft>
                <a:spcPts val="0"/>
              </a:spcAft>
              <a:buNone/>
            </a:pPr>
            <a:r>
              <a:rPr lang="iw"/>
              <a:t>9.7- קבלת ה module bluetooth, חיבור הקוד שלו לקוד הכללי.</a:t>
            </a:r>
            <a:endParaRPr/>
          </a:p>
          <a:p>
            <a:pPr indent="0" lvl="0" marL="0" rtl="1">
              <a:spcBef>
                <a:spcPts val="1600"/>
              </a:spcBef>
              <a:spcAft>
                <a:spcPts val="0"/>
              </a:spcAft>
              <a:buNone/>
            </a:pPr>
            <a:r>
              <a:rPr lang="iw"/>
              <a:t>15.7- הפעלת ה module bluetooth .</a:t>
            </a:r>
            <a:endParaRPr/>
          </a:p>
          <a:p>
            <a:pPr indent="0" lvl="0" marL="0" rtl="1">
              <a:spcBef>
                <a:spcPts val="1600"/>
              </a:spcBef>
              <a:spcAft>
                <a:spcPts val="0"/>
              </a:spcAft>
              <a:buNone/>
            </a:pPr>
            <a:r>
              <a:rPr lang="iw"/>
              <a:t>17.7- סיום הקוד, עיצוב תלת-מימד של הקופסא, תחילת המצגת.</a:t>
            </a:r>
            <a:endParaRPr/>
          </a:p>
          <a:p>
            <a:pPr indent="0" lvl="0" marL="0" rtl="1">
              <a:spcBef>
                <a:spcPts val="1600"/>
              </a:spcBef>
              <a:spcAft>
                <a:spcPts val="0"/>
              </a:spcAft>
              <a:buNone/>
            </a:pPr>
            <a:r>
              <a:rPr lang="iw"/>
              <a:t>19.7- סיום המצגת.</a:t>
            </a:r>
            <a:endParaRPr/>
          </a:p>
          <a:p>
            <a:pPr indent="0" lvl="0" marL="0" rtl="1">
              <a:spcBef>
                <a:spcPts val="1600"/>
              </a:spcBef>
              <a:spcAft>
                <a:spcPts val="0"/>
              </a:spcAft>
              <a:buNone/>
            </a:pPr>
            <a:r>
              <a:rPr lang="iw"/>
              <a:t>22.7- הדפסת הקופסא והתאמת לפרויקט.</a:t>
            </a:r>
            <a:endParaRPr/>
          </a:p>
          <a:p>
            <a:pPr indent="0" lvl="0" marL="0" rtl="1">
              <a:spcBef>
                <a:spcPts val="1600"/>
              </a:spcBef>
              <a:spcAft>
                <a:spcPts val="0"/>
              </a:spcAft>
              <a:buNone/>
            </a:pPr>
            <a:r>
              <a:t/>
            </a:r>
            <a:endParaRPr/>
          </a:p>
          <a:p>
            <a:pPr indent="0" lvl="0" marL="0" rtl="1">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7"/>
          <p:cNvSpPr txBox="1"/>
          <p:nvPr>
            <p:ph type="title"/>
          </p:nvPr>
        </p:nvSpPr>
        <p:spPr>
          <a:xfrm>
            <a:off x="3208950" y="247200"/>
            <a:ext cx="27261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הערות:</a:t>
            </a:r>
            <a:endParaRPr/>
          </a:p>
        </p:txBody>
      </p:sp>
      <p:sp>
        <p:nvSpPr>
          <p:cNvPr id="285" name="Google Shape;285;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1">
              <a:spcBef>
                <a:spcPts val="0"/>
              </a:spcBef>
              <a:spcAft>
                <a:spcPts val="0"/>
              </a:spcAft>
              <a:buSzPts val="1800"/>
              <a:buChar char="-"/>
            </a:pPr>
            <a:r>
              <a:rPr lang="iw"/>
              <a:t>סיימנו את הפרויקט לפני הדדליין, ועקב אילוצי זמן ועניין כלכלי הפרויקט כרגע משתמש במודל bluetooth לתקשורת אבל הוא אמור לעבוד באותה דרך גם עם מודול WI-FI.</a:t>
            </a:r>
            <a:endParaRPr/>
          </a:p>
          <a:p>
            <a:pPr indent="-342900" lvl="0" marL="457200" rtl="1">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427450" y="420200"/>
            <a:ext cx="8520600" cy="5727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solidFill>
                  <a:srgbClr val="FF9900"/>
                </a:solidFill>
              </a:rPr>
              <a:t>מימוש</a:t>
            </a:r>
            <a:r>
              <a:rPr lang="iw">
                <a:solidFill>
                  <a:srgbClr val="FF9900"/>
                </a:solidFill>
              </a:rPr>
              <a:t> המוצרים</a:t>
            </a:r>
            <a:endParaRPr>
              <a:solidFill>
                <a:srgbClr val="FF9900"/>
              </a:solidFill>
            </a:endParaRPr>
          </a:p>
        </p:txBody>
      </p:sp>
      <p:sp>
        <p:nvSpPr>
          <p:cNvPr id="177" name="Google Shape;177;p39"/>
          <p:cNvSpPr txBox="1"/>
          <p:nvPr>
            <p:ph idx="1" type="body"/>
          </p:nvPr>
        </p:nvSpPr>
        <p:spPr>
          <a:xfrm>
            <a:off x="427450" y="1119425"/>
            <a:ext cx="8520600" cy="3416400"/>
          </a:xfrm>
          <a:prstGeom prst="rect">
            <a:avLst/>
          </a:prstGeom>
        </p:spPr>
        <p:txBody>
          <a:bodyPr anchorCtr="0" anchor="t" bIns="91425" lIns="91425" spcFirstLastPara="1" rIns="91425" wrap="square" tIns="91425">
            <a:noAutofit/>
          </a:bodyPr>
          <a:lstStyle/>
          <a:p>
            <a:pPr indent="0" lvl="0" marL="0" rtl="1">
              <a:spcBef>
                <a:spcPts val="0"/>
              </a:spcBef>
              <a:spcAft>
                <a:spcPts val="1600"/>
              </a:spcAft>
              <a:buNone/>
            </a:pPr>
            <a:r>
              <a:rPr lang="iw">
                <a:solidFill>
                  <a:srgbClr val="000000"/>
                </a:solidFill>
              </a:rPr>
              <a:t>בשביל לממש את החזון אנו התחלנו לעבוד על שני מוצרים שונים. למען כך התחלקנו לשני צוותים שעבדו בשיתוף פעולה.</a:t>
            </a:r>
            <a:br>
              <a:rPr lang="iw">
                <a:solidFill>
                  <a:srgbClr val="000000"/>
                </a:solidFill>
              </a:rPr>
            </a:br>
            <a:br>
              <a:rPr lang="iw">
                <a:solidFill>
                  <a:srgbClr val="000000"/>
                </a:solidFill>
              </a:rPr>
            </a:br>
            <a:r>
              <a:rPr lang="iw">
                <a:solidFill>
                  <a:srgbClr val="000000"/>
                </a:solidFill>
              </a:rPr>
              <a:t>קבוצה ראשונה- פרויקט עזרה לקשישים, סוניה ווינר ודניאל בריש.</a:t>
            </a:r>
            <a:br>
              <a:rPr lang="iw">
                <a:solidFill>
                  <a:srgbClr val="000000"/>
                </a:solidFill>
              </a:rPr>
            </a:br>
            <a:r>
              <a:rPr lang="iw">
                <a:solidFill>
                  <a:srgbClr val="000000"/>
                </a:solidFill>
              </a:rPr>
              <a:t>קבוצה שניה- פרויקט אבטחה, אברהם וסמואל.</a:t>
            </a:r>
            <a:br>
              <a:rPr lang="iw">
                <a:solidFill>
                  <a:srgbClr val="000000"/>
                </a:solidFill>
              </a:rPr>
            </a:br>
            <a:br>
              <a:rPr lang="iw">
                <a:solidFill>
                  <a:srgbClr val="000000"/>
                </a:solidFill>
              </a:rPr>
            </a:br>
            <a:r>
              <a:rPr lang="iw">
                <a:solidFill>
                  <a:srgbClr val="000000"/>
                </a:solidFill>
              </a:rPr>
              <a:t>את שני המוצרים יצרנו בעזרת קוד Arduino ומכשיר- Arduino uno.</a:t>
            </a:r>
            <a:endParaRPr/>
          </a:p>
        </p:txBody>
      </p:sp>
      <p:pic>
        <p:nvPicPr>
          <p:cNvPr descr="תוצאת תמונה עבור ‪arduino uno‬‏" id="178" name="Google Shape;178;p39"/>
          <p:cNvPicPr preferRelativeResize="0"/>
          <p:nvPr/>
        </p:nvPicPr>
        <p:blipFill>
          <a:blip r:embed="rId3">
            <a:alphaModFix/>
          </a:blip>
          <a:stretch>
            <a:fillRect/>
          </a:stretch>
        </p:blipFill>
        <p:spPr>
          <a:xfrm>
            <a:off x="964100" y="2868900"/>
            <a:ext cx="1370500" cy="137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0"/>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iw" sz="3600"/>
              <a:t>startupisteam-תכנית בוגרים 2018</a:t>
            </a:r>
            <a:endParaRPr sz="3600"/>
          </a:p>
        </p:txBody>
      </p:sp>
      <p:sp>
        <p:nvSpPr>
          <p:cNvPr id="184" name="Google Shape;184;p4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תכנית עזרה לקשישים</a:t>
            </a:r>
            <a:br>
              <a:rPr lang="iw"/>
            </a:br>
            <a:r>
              <a:rPr lang="iw"/>
              <a:t>סוניה ווינר ודניאל בריש</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41"/>
          <p:cNvSpPr txBox="1"/>
          <p:nvPr>
            <p:ph type="title"/>
          </p:nvPr>
        </p:nvSpPr>
        <p:spPr>
          <a:xfrm>
            <a:off x="311700" y="234025"/>
            <a:ext cx="8520600" cy="5727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הקדמה :</a:t>
            </a:r>
            <a:endParaRPr/>
          </a:p>
          <a:p>
            <a:pPr indent="0" lvl="0" marL="0" rtl="1">
              <a:spcBef>
                <a:spcPts val="0"/>
              </a:spcBef>
              <a:spcAft>
                <a:spcPts val="0"/>
              </a:spcAft>
              <a:buNone/>
            </a:pPr>
            <a:r>
              <a:t/>
            </a:r>
            <a:endParaRPr/>
          </a:p>
        </p:txBody>
      </p:sp>
      <p:sp>
        <p:nvSpPr>
          <p:cNvPr id="190" name="Google Shape;190;p41"/>
          <p:cNvSpPr txBox="1"/>
          <p:nvPr>
            <p:ph idx="1" type="body"/>
          </p:nvPr>
        </p:nvSpPr>
        <p:spPr>
          <a:xfrm>
            <a:off x="311700" y="1030950"/>
            <a:ext cx="8520600" cy="3775200"/>
          </a:xfrm>
          <a:prstGeom prst="rect">
            <a:avLst/>
          </a:prstGeom>
          <a:ln>
            <a:noFill/>
          </a:ln>
        </p:spPr>
        <p:txBody>
          <a:bodyPr anchorCtr="0" anchor="t" bIns="91425" lIns="91425" spcFirstLastPara="1" rIns="91425" wrap="square" tIns="91425">
            <a:noAutofit/>
          </a:bodyPr>
          <a:lstStyle/>
          <a:p>
            <a:pPr indent="0" lvl="0" marL="0" rtl="1">
              <a:spcBef>
                <a:spcPts val="0"/>
              </a:spcBef>
              <a:spcAft>
                <a:spcPts val="0"/>
              </a:spcAft>
              <a:buNone/>
            </a:pPr>
            <a:r>
              <a:rPr lang="iw"/>
              <a:t>אנחנו חיים בדור שתמיד עסוק בענייני היום יום וחוסר הזמן הוא גדול. כתוצאה מכך קשישים וחולים נשכחים מאחור ואין תמיד מי שיטפל בם. לכן יחד עם גדילת האוכלוסיה המבוגרת גבר גם הצורך לטפל בה.</a:t>
            </a:r>
            <a:br>
              <a:rPr lang="iw"/>
            </a:br>
            <a:br>
              <a:rPr lang="iw"/>
            </a:br>
            <a:r>
              <a:rPr b="1" lang="iw" sz="2400">
                <a:solidFill>
                  <a:schemeClr val="accent1"/>
                </a:solidFill>
              </a:rPr>
              <a:t>הבעיה:</a:t>
            </a:r>
            <a:br>
              <a:rPr lang="iw">
                <a:highlight>
                  <a:srgbClr val="FFFFFF"/>
                </a:highlight>
              </a:rPr>
            </a:br>
            <a:r>
              <a:rPr lang="iw">
                <a:highlight>
                  <a:srgbClr val="FFFFFF"/>
                </a:highlight>
              </a:rPr>
              <a:t>נפילות אחראיות ל -40% מכל מקרי המוות הקשורים לפציעה וזקוקים לטיפול רפואי מיידי. הסיבות לנפילה עשויות להיות בעיות לב, אובדן הכרה, עייפות, תשישות, מחלות ואובדן שיווי משקל. אמנם נפילות מתרחשות  בכל קבוצות הגיל, האחוז העיקרי של הנפילות הן של קשישים. כ-28-35% אנשים בני 65 ומעלה נופלים מדי שנה. נתון זה עולה רק עבור קבוצת הגיל של 70 + עם 32-42%.</a:t>
            </a:r>
            <a:endParaRPr>
              <a:highlight>
                <a:srgbClr val="FFFFFF"/>
              </a:highlight>
            </a:endParaRPr>
          </a:p>
          <a:p>
            <a:pPr indent="0" lvl="0" marL="0" marR="25400" rtl="1">
              <a:spcBef>
                <a:spcPts val="1600"/>
              </a:spcBef>
              <a:spcAft>
                <a:spcPts val="0"/>
              </a:spcAft>
              <a:buNone/>
            </a:pPr>
            <a:r>
              <a:t/>
            </a:r>
            <a:endParaRPr>
              <a:solidFill>
                <a:schemeClr val="accent2"/>
              </a:solidFill>
              <a:highlight>
                <a:srgbClr val="FFFFFF"/>
              </a:highlight>
            </a:endParaRPr>
          </a:p>
          <a:p>
            <a:pPr indent="0" lvl="0" marL="0" marR="25400" rtl="1">
              <a:spcBef>
                <a:spcPts val="0"/>
              </a:spcBef>
              <a:spcAft>
                <a:spcPts val="0"/>
              </a:spcAft>
              <a:buClr>
                <a:schemeClr val="dk1"/>
              </a:buClr>
              <a:buSzPts val="1100"/>
              <a:buFont typeface="Arial"/>
              <a:buNone/>
            </a:pPr>
            <a:r>
              <a:t/>
            </a:r>
            <a:endParaRPr sz="2400">
              <a:solidFill>
                <a:srgbClr val="000000"/>
              </a:solidFill>
              <a:highlight>
                <a:srgbClr val="FFFFFF"/>
              </a:highlight>
            </a:endParaRPr>
          </a:p>
          <a:p>
            <a:pPr indent="0" lvl="0" marL="0" rtl="1">
              <a:spcBef>
                <a:spcPts val="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42"/>
          <p:cNvSpPr txBox="1"/>
          <p:nvPr>
            <p:ph idx="1" type="body"/>
          </p:nvPr>
        </p:nvSpPr>
        <p:spPr>
          <a:xfrm>
            <a:off x="311700" y="453500"/>
            <a:ext cx="8520600" cy="3416400"/>
          </a:xfrm>
          <a:prstGeom prst="rect">
            <a:avLst/>
          </a:prstGeom>
        </p:spPr>
        <p:txBody>
          <a:bodyPr anchorCtr="0" anchor="t" bIns="91425" lIns="91425" spcFirstLastPara="1" rIns="91425" wrap="square" tIns="91425">
            <a:noAutofit/>
          </a:bodyPr>
          <a:lstStyle/>
          <a:p>
            <a:pPr indent="0" lvl="0" marL="0" marR="25400" rtl="1">
              <a:spcBef>
                <a:spcPts val="0"/>
              </a:spcBef>
              <a:spcAft>
                <a:spcPts val="0"/>
              </a:spcAft>
              <a:buNone/>
            </a:pPr>
            <a:r>
              <a:rPr b="1" lang="iw" sz="2400">
                <a:solidFill>
                  <a:schemeClr val="accent1"/>
                </a:solidFill>
                <a:highlight>
                  <a:srgbClr val="FFFFFF"/>
                </a:highlight>
              </a:rPr>
              <a:t>זה מדגיש שתי נקודות עיקריות-</a:t>
            </a:r>
            <a:endParaRPr b="1" sz="2400">
              <a:solidFill>
                <a:schemeClr val="accent1"/>
              </a:solidFill>
              <a:highlight>
                <a:srgbClr val="FFFFFF"/>
              </a:highlight>
            </a:endParaRPr>
          </a:p>
          <a:p>
            <a:pPr indent="0" lvl="0" marL="0" marR="25400" rtl="1">
              <a:spcBef>
                <a:spcPts val="0"/>
              </a:spcBef>
              <a:spcAft>
                <a:spcPts val="0"/>
              </a:spcAft>
              <a:buNone/>
            </a:pPr>
            <a:br>
              <a:rPr lang="iw">
                <a:solidFill>
                  <a:schemeClr val="accent2"/>
                </a:solidFill>
                <a:highlight>
                  <a:srgbClr val="FFFFFF"/>
                </a:highlight>
              </a:rPr>
            </a:br>
            <a:r>
              <a:rPr lang="iw">
                <a:highlight>
                  <a:srgbClr val="FFFFFF"/>
                </a:highlight>
              </a:rPr>
              <a:t>i. נפילות דורשות טיפול רפואי מיידי - והדרך היחידה שבה ניתן לקבוע אותה היא על פי חיישנים.</a:t>
            </a:r>
            <a:br>
              <a:rPr lang="iw">
                <a:highlight>
                  <a:srgbClr val="FFFFFF"/>
                </a:highlight>
              </a:rPr>
            </a:br>
            <a:endParaRPr>
              <a:highlight>
                <a:srgbClr val="FFFFFF"/>
              </a:highlight>
            </a:endParaRPr>
          </a:p>
          <a:p>
            <a:pPr indent="0" lvl="0" marL="0" marR="25400" rtl="1">
              <a:spcBef>
                <a:spcPts val="0"/>
              </a:spcBef>
              <a:spcAft>
                <a:spcPts val="0"/>
              </a:spcAft>
              <a:buNone/>
            </a:pPr>
            <a:r>
              <a:rPr lang="iw">
                <a:highlight>
                  <a:srgbClr val="FFFFFF"/>
                </a:highlight>
              </a:rPr>
              <a:t>ii. נפילות מגבילות מאוד את עצמאותו של אדם. לבן-אדם לא יהיה את הרצון להישאר לבד לתקופות ממושכות של זמן. וזה בעיקר בשל החשש מפני סיבוכים רפואיים.</a:t>
            </a:r>
            <a:endParaRPr>
              <a:highlight>
                <a:srgbClr val="FFFFFF"/>
              </a:highlight>
            </a:endParaRPr>
          </a:p>
          <a:p>
            <a:pPr indent="0" lvl="0" marL="0" marR="25400" rtl="1">
              <a:spcBef>
                <a:spcPts val="0"/>
              </a:spcBef>
              <a:spcAft>
                <a:spcPts val="0"/>
              </a:spcAft>
              <a:buNone/>
            </a:pPr>
            <a:r>
              <a:t/>
            </a:r>
            <a:endParaRPr>
              <a:highlight>
                <a:srgbClr val="FFFFFF"/>
              </a:highlight>
            </a:endParaRPr>
          </a:p>
          <a:p>
            <a:pPr indent="0" lvl="0" marL="0" marR="25400" rtl="1">
              <a:spcBef>
                <a:spcPts val="0"/>
              </a:spcBef>
              <a:spcAft>
                <a:spcPts val="0"/>
              </a:spcAft>
              <a:buNone/>
            </a:pPr>
            <a:r>
              <a:rPr lang="iw">
                <a:highlight>
                  <a:srgbClr val="FFFFFF"/>
                </a:highlight>
              </a:rPr>
              <a:t>ופה, הפרויקט שלנו נכנס לתמונה. הפרויקט שלנו בא לענות על שתי בעיות אלו.</a:t>
            </a:r>
            <a:endParaRPr>
              <a:highlight>
                <a:srgbClr val="FFFFFF"/>
              </a:highlight>
            </a:endParaRPr>
          </a:p>
          <a:p>
            <a:pPr indent="0" lvl="0" marL="0" marR="25400" rtl="1">
              <a:spcBef>
                <a:spcPts val="0"/>
              </a:spcBef>
              <a:spcAft>
                <a:spcPts val="0"/>
              </a:spcAft>
              <a:buClr>
                <a:schemeClr val="dk1"/>
              </a:buClr>
              <a:buSzPts val="1100"/>
              <a:buFont typeface="Arial"/>
              <a:buNone/>
            </a:pPr>
            <a:r>
              <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הסבר על הפרויקט:</a:t>
            </a:r>
            <a:endParaRPr/>
          </a:p>
        </p:txBody>
      </p:sp>
      <p:sp>
        <p:nvSpPr>
          <p:cNvPr id="201" name="Google Shape;201;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1">
              <a:spcBef>
                <a:spcPts val="0"/>
              </a:spcBef>
              <a:spcAft>
                <a:spcPts val="1600"/>
              </a:spcAft>
              <a:buNone/>
            </a:pPr>
            <a:r>
              <a:rPr lang="iw">
                <a:solidFill>
                  <a:srgbClr val="000000"/>
                </a:solidFill>
              </a:rPr>
              <a:t>מטרת המכשיר שהרכבנו היא לשלוח אות אזעקה כאשר אדם מבוגר נופל. המכשיר מתריע על נפילת החולה או הקשיש ולאחר 30 שניות של אי תזוזה הוא שלוח הודעת SMS לאדם מכוון ומפעיל אזעקה. התוצר מאפשר עזרה מידית כאשר אדם מבוגר או חולה נופל. המכשיר ניתן לשימוש בעזרת תלייתו על חגורה.</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1">
              <a:spcBef>
                <a:spcPts val="0"/>
              </a:spcBef>
              <a:spcAft>
                <a:spcPts val="0"/>
              </a:spcAft>
              <a:buNone/>
            </a:pPr>
            <a:r>
              <a:rPr lang="iw"/>
              <a:t>תיאור המכשיר:</a:t>
            </a:r>
            <a:endParaRPr/>
          </a:p>
        </p:txBody>
      </p:sp>
      <p:sp>
        <p:nvSpPr>
          <p:cNvPr id="207" name="Google Shape;207;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1">
              <a:spcBef>
                <a:spcPts val="0"/>
              </a:spcBef>
              <a:spcAft>
                <a:spcPts val="1600"/>
              </a:spcAft>
              <a:buNone/>
            </a:pPr>
            <a:r>
              <a:rPr lang="iw">
                <a:solidFill>
                  <a:srgbClr val="000000"/>
                </a:solidFill>
              </a:rPr>
              <a:t>המכשיר הוא בעצם Arduino עם סוללה שאליו מחוברים זמזם, בלוטוס, ומד תזוזה. בעזרת חיפוש ברשת הצלחנו להכניס למכשיר סכמה של תאוצה, מה שאיפשר לקבועה נפילה. דרך מודל הבלוטוס הצלחנו ליצור קשר עם מכשיר Android ולשלוח לו הודעת טקסט המתריעה על הבעיה. הזמזם כאמור אחראי על אות האזעקה. בשביל לשמור על אחידות המכשיר יצרנו קופסה מפלסטיק שהודפסה באמצעות מדפסת 3D. שמה יצרנו גם את האפשרות של תלייתה על החגורה. </a:t>
            </a:r>
            <a:r>
              <a:rPr lang="iw" sz="2400">
                <a:solidFill>
                  <a:srgbClr val="000000"/>
                </a:solidFill>
              </a:rPr>
              <a:t>  </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5"/>
          <p:cNvSpPr txBox="1"/>
          <p:nvPr>
            <p:ph type="title"/>
          </p:nvPr>
        </p:nvSpPr>
        <p:spPr>
          <a:xfrm>
            <a:off x="2303550" y="168050"/>
            <a:ext cx="5161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w"/>
              <a:t>BOM- bill of materials</a:t>
            </a:r>
            <a:endParaRPr/>
          </a:p>
        </p:txBody>
      </p:sp>
      <p:sp>
        <p:nvSpPr>
          <p:cNvPr id="213" name="Google Shape;213;p45"/>
          <p:cNvSpPr txBox="1"/>
          <p:nvPr>
            <p:ph idx="1" type="body"/>
          </p:nvPr>
        </p:nvSpPr>
        <p:spPr>
          <a:xfrm>
            <a:off x="311700" y="1044075"/>
            <a:ext cx="8520600" cy="3963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romanUcPeriod"/>
            </a:pPr>
            <a:r>
              <a:rPr lang="iw" sz="1400"/>
              <a:t>Arduino UNO</a:t>
            </a:r>
            <a:endParaRPr sz="1400"/>
          </a:p>
          <a:p>
            <a:pPr indent="-317500" lvl="0" marL="457200" rtl="0">
              <a:spcBef>
                <a:spcPts val="0"/>
              </a:spcBef>
              <a:spcAft>
                <a:spcPts val="0"/>
              </a:spcAft>
              <a:buSzPts val="1400"/>
              <a:buAutoNum type="romanUcPeriod"/>
            </a:pPr>
            <a:r>
              <a:rPr lang="iw" sz="1400"/>
              <a:t> GY-512 (Accelerometer)</a:t>
            </a:r>
            <a:endParaRPr sz="1400"/>
          </a:p>
          <a:p>
            <a:pPr indent="0" lvl="0" marL="457200" rtl="0">
              <a:spcBef>
                <a:spcPts val="1600"/>
              </a:spcBef>
              <a:spcAft>
                <a:spcPts val="0"/>
              </a:spcAft>
              <a:buNone/>
            </a:pPr>
            <a:r>
              <a:rPr lang="iw" sz="1400"/>
              <a:t>In order to sense angular position and acceleration we used the GY-512 MEMSbased accelerometer. It is a 3 axis system which gives analog output corresponding to the X, Y and Z axes of the orthogonal coordinate system. </a:t>
            </a:r>
            <a:endParaRPr sz="1400"/>
          </a:p>
          <a:p>
            <a:pPr indent="-317500" lvl="0" marL="457200" rtl="0">
              <a:spcBef>
                <a:spcPts val="1600"/>
              </a:spcBef>
              <a:spcAft>
                <a:spcPts val="0"/>
              </a:spcAft>
              <a:buSzPts val="1400"/>
              <a:buAutoNum type="romanUcPeriod"/>
            </a:pPr>
            <a:r>
              <a:rPr lang="iw" sz="1400"/>
              <a:t>HC-06 Bluetooth Module </a:t>
            </a:r>
            <a:endParaRPr sz="1400"/>
          </a:p>
          <a:p>
            <a:pPr indent="0" lvl="0" marL="457200" rtl="0">
              <a:spcBef>
                <a:spcPts val="1600"/>
              </a:spcBef>
              <a:spcAft>
                <a:spcPts val="0"/>
              </a:spcAft>
              <a:buNone/>
            </a:pPr>
            <a:r>
              <a:rPr lang="iw" sz="1400"/>
              <a:t>The HC-05 is a class 2 bluetooth module, capable of easy connectivity with android platforms or serial port communication with the computer. It serves as an efficient replacement for wired solutions, offering mobility. It operates on 3.3V DC.</a:t>
            </a:r>
            <a:endParaRPr sz="1400"/>
          </a:p>
          <a:p>
            <a:pPr indent="0" lvl="0" marL="0" rtl="0">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